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70" r:id="rId5"/>
    <p:sldId id="259" r:id="rId6"/>
    <p:sldId id="260" r:id="rId7"/>
    <p:sldId id="261" r:id="rId8"/>
    <p:sldId id="262" r:id="rId9"/>
    <p:sldId id="263" r:id="rId10"/>
    <p:sldId id="271"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E0AA33-4F21-4482-A261-6121817ACC7E}" type="datetimeFigureOut">
              <a:rPr lang="en-IN" smtClean="0"/>
              <a:t>22-10-2020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88B708-2F9E-4A48-B962-12833DABD3A9}" type="slidenum">
              <a:rPr lang="en-IN" smtClean="0"/>
              <a:t>‹#›</a:t>
            </a:fld>
            <a:endParaRPr lang="en-IN"/>
          </a:p>
        </p:txBody>
      </p:sp>
    </p:spTree>
    <p:extLst>
      <p:ext uri="{BB962C8B-B14F-4D97-AF65-F5344CB8AC3E}">
        <p14:creationId xmlns:p14="http://schemas.microsoft.com/office/powerpoint/2010/main" val="202006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a:t>
            </a:fld>
            <a:endParaRPr lang="en-IN"/>
          </a:p>
        </p:txBody>
      </p:sp>
    </p:spTree>
    <p:extLst>
      <p:ext uri="{BB962C8B-B14F-4D97-AF65-F5344CB8AC3E}">
        <p14:creationId xmlns:p14="http://schemas.microsoft.com/office/powerpoint/2010/main" val="178498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12</a:t>
            </a:fld>
            <a:endParaRPr lang="en-IN"/>
          </a:p>
        </p:txBody>
      </p:sp>
    </p:spTree>
    <p:extLst>
      <p:ext uri="{BB962C8B-B14F-4D97-AF65-F5344CB8AC3E}">
        <p14:creationId xmlns:p14="http://schemas.microsoft.com/office/powerpoint/2010/main" val="416835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13</a:t>
            </a:fld>
            <a:endParaRPr lang="en-IN"/>
          </a:p>
        </p:txBody>
      </p:sp>
    </p:spTree>
    <p:extLst>
      <p:ext uri="{BB962C8B-B14F-4D97-AF65-F5344CB8AC3E}">
        <p14:creationId xmlns:p14="http://schemas.microsoft.com/office/powerpoint/2010/main" val="113265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14</a:t>
            </a:fld>
            <a:endParaRPr lang="en-IN"/>
          </a:p>
        </p:txBody>
      </p:sp>
    </p:spTree>
    <p:extLst>
      <p:ext uri="{BB962C8B-B14F-4D97-AF65-F5344CB8AC3E}">
        <p14:creationId xmlns:p14="http://schemas.microsoft.com/office/powerpoint/2010/main" val="328582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15</a:t>
            </a:fld>
            <a:endParaRPr lang="en-IN"/>
          </a:p>
        </p:txBody>
      </p:sp>
    </p:spTree>
    <p:extLst>
      <p:ext uri="{BB962C8B-B14F-4D97-AF65-F5344CB8AC3E}">
        <p14:creationId xmlns:p14="http://schemas.microsoft.com/office/powerpoint/2010/main" val="109022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16</a:t>
            </a:fld>
            <a:endParaRPr lang="en-IN"/>
          </a:p>
        </p:txBody>
      </p:sp>
    </p:spTree>
    <p:extLst>
      <p:ext uri="{BB962C8B-B14F-4D97-AF65-F5344CB8AC3E}">
        <p14:creationId xmlns:p14="http://schemas.microsoft.com/office/powerpoint/2010/main" val="107738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2</a:t>
            </a:fld>
            <a:endParaRPr lang="en-IN"/>
          </a:p>
        </p:txBody>
      </p:sp>
    </p:spTree>
    <p:extLst>
      <p:ext uri="{BB962C8B-B14F-4D97-AF65-F5344CB8AC3E}">
        <p14:creationId xmlns:p14="http://schemas.microsoft.com/office/powerpoint/2010/main" val="1549157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3</a:t>
            </a:fld>
            <a:endParaRPr lang="en-IN"/>
          </a:p>
        </p:txBody>
      </p:sp>
    </p:spTree>
    <p:extLst>
      <p:ext uri="{BB962C8B-B14F-4D97-AF65-F5344CB8AC3E}">
        <p14:creationId xmlns:p14="http://schemas.microsoft.com/office/powerpoint/2010/main" val="2620619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5</a:t>
            </a:fld>
            <a:endParaRPr lang="en-IN"/>
          </a:p>
        </p:txBody>
      </p:sp>
    </p:spTree>
    <p:extLst>
      <p:ext uri="{BB962C8B-B14F-4D97-AF65-F5344CB8AC3E}">
        <p14:creationId xmlns:p14="http://schemas.microsoft.com/office/powerpoint/2010/main" val="3172791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90755F5-B1E1-4D46-BB44-854B80C5C0FD}" type="slidenum">
              <a:rPr lang="en-IN" smtClean="0"/>
              <a:t>6</a:t>
            </a:fld>
            <a:endParaRPr lang="en-IN"/>
          </a:p>
        </p:txBody>
      </p:sp>
    </p:spTree>
    <p:extLst>
      <p:ext uri="{BB962C8B-B14F-4D97-AF65-F5344CB8AC3E}">
        <p14:creationId xmlns:p14="http://schemas.microsoft.com/office/powerpoint/2010/main" val="309848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7</a:t>
            </a:fld>
            <a:endParaRPr lang="en-IN"/>
          </a:p>
        </p:txBody>
      </p:sp>
    </p:spTree>
    <p:extLst>
      <p:ext uri="{BB962C8B-B14F-4D97-AF65-F5344CB8AC3E}">
        <p14:creationId xmlns:p14="http://schemas.microsoft.com/office/powerpoint/2010/main" val="577447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8</a:t>
            </a:fld>
            <a:endParaRPr lang="en-IN"/>
          </a:p>
        </p:txBody>
      </p:sp>
    </p:spTree>
    <p:extLst>
      <p:ext uri="{BB962C8B-B14F-4D97-AF65-F5344CB8AC3E}">
        <p14:creationId xmlns:p14="http://schemas.microsoft.com/office/powerpoint/2010/main" val="3546400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9</a:t>
            </a:fld>
            <a:endParaRPr lang="en-IN"/>
          </a:p>
        </p:txBody>
      </p:sp>
    </p:spTree>
    <p:extLst>
      <p:ext uri="{BB962C8B-B14F-4D97-AF65-F5344CB8AC3E}">
        <p14:creationId xmlns:p14="http://schemas.microsoft.com/office/powerpoint/2010/main" val="3848246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E90755F5-B1E1-4D46-BB44-854B80C5C0FD}" type="slidenum">
              <a:rPr lang="en-IN" smtClean="0"/>
              <a:t>11</a:t>
            </a:fld>
            <a:endParaRPr lang="en-IN"/>
          </a:p>
        </p:txBody>
      </p:sp>
    </p:spTree>
    <p:extLst>
      <p:ext uri="{BB962C8B-B14F-4D97-AF65-F5344CB8AC3E}">
        <p14:creationId xmlns:p14="http://schemas.microsoft.com/office/powerpoint/2010/main" val="3354900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820A76-F0A2-4269-9351-C48BA69E0B86}"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136069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A76-F0A2-4269-9351-C48BA69E0B86}"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62558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A76-F0A2-4269-9351-C48BA69E0B86}"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326263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20A76-F0A2-4269-9351-C48BA69E0B86}"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840095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20A76-F0A2-4269-9351-C48BA69E0B86}" type="datetimeFigureOut">
              <a:rPr lang="en-IN" smtClean="0"/>
              <a:t>22-10-2020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52049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820A76-F0A2-4269-9351-C48BA69E0B86}"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400525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820A76-F0A2-4269-9351-C48BA69E0B86}" type="datetimeFigureOut">
              <a:rPr lang="en-IN" smtClean="0"/>
              <a:t>22-10-2020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49597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820A76-F0A2-4269-9351-C48BA69E0B86}" type="datetimeFigureOut">
              <a:rPr lang="en-IN" smtClean="0"/>
              <a:t>22-10-2020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359714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20A76-F0A2-4269-9351-C48BA69E0B86}" type="datetimeFigureOut">
              <a:rPr lang="en-IN" smtClean="0"/>
              <a:t>22-10-2020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3233166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20A76-F0A2-4269-9351-C48BA69E0B86}"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3904230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20A76-F0A2-4269-9351-C48BA69E0B86}" type="datetimeFigureOut">
              <a:rPr lang="en-IN" smtClean="0"/>
              <a:t>22-10-2020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E7F5D3-FBAA-4313-9187-31A5F8A3D47A}" type="slidenum">
              <a:rPr lang="en-IN" smtClean="0"/>
              <a:t>‹#›</a:t>
            </a:fld>
            <a:endParaRPr lang="en-IN"/>
          </a:p>
        </p:txBody>
      </p:sp>
    </p:spTree>
    <p:extLst>
      <p:ext uri="{BB962C8B-B14F-4D97-AF65-F5344CB8AC3E}">
        <p14:creationId xmlns:p14="http://schemas.microsoft.com/office/powerpoint/2010/main" val="168281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20A76-F0A2-4269-9351-C48BA69E0B86}" type="datetimeFigureOut">
              <a:rPr lang="en-IN" smtClean="0"/>
              <a:t>22-10-2020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D3-FBAA-4313-9187-31A5F8A3D47A}" type="slidenum">
              <a:rPr lang="en-IN" smtClean="0"/>
              <a:t>‹#›</a:t>
            </a:fld>
            <a:endParaRPr lang="en-IN"/>
          </a:p>
        </p:txBody>
      </p:sp>
    </p:spTree>
    <p:extLst>
      <p:ext uri="{BB962C8B-B14F-4D97-AF65-F5344CB8AC3E}">
        <p14:creationId xmlns:p14="http://schemas.microsoft.com/office/powerpoint/2010/main" val="1214628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smtClean="0"/>
              <a:t>EVALUATE LOGISTIC REGRESSION MODEL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918412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Where does precision and recall are used ?</a:t>
            </a:r>
            <a:endParaRPr lang="en-IN" dirty="0"/>
          </a:p>
        </p:txBody>
      </p:sp>
      <p:sp>
        <p:nvSpPr>
          <p:cNvPr id="3" name="Content Placeholder 2"/>
          <p:cNvSpPr>
            <a:spLocks noGrp="1"/>
          </p:cNvSpPr>
          <p:nvPr>
            <p:ph idx="1"/>
          </p:nvPr>
        </p:nvSpPr>
        <p:spPr/>
        <p:txBody>
          <a:bodyPr/>
          <a:lstStyle/>
          <a:p>
            <a:r>
              <a:rPr lang="en-IN" i="1" dirty="0"/>
              <a:t>The harmonic mean of precision and recall gives a score call </a:t>
            </a:r>
            <a:r>
              <a:rPr lang="en-IN" b="1" i="1" dirty="0"/>
              <a:t>f1 score</a:t>
            </a:r>
            <a:r>
              <a:rPr lang="en-IN" i="1" dirty="0"/>
              <a:t> which is a measure of performance of the model’s classification ability</a:t>
            </a:r>
            <a:r>
              <a:rPr lang="en-IN" i="1" dirty="0" smtClean="0"/>
              <a:t>.</a:t>
            </a:r>
          </a:p>
          <a:p>
            <a:endParaRPr lang="en-IN" i="1" dirty="0"/>
          </a:p>
          <a:p>
            <a:r>
              <a:rPr lang="en-IN" b="1" dirty="0"/>
              <a:t>F1 score = 2 * (precision * recall)/ (precision + recall)</a:t>
            </a:r>
            <a:endParaRPr lang="en-IN" dirty="0"/>
          </a:p>
          <a:p>
            <a:endParaRPr lang="en-IN" dirty="0" smtClean="0"/>
          </a:p>
          <a:p>
            <a:endParaRPr lang="en-IN" dirty="0"/>
          </a:p>
          <a:p>
            <a:r>
              <a:rPr lang="en-IN" dirty="0" smtClean="0"/>
              <a:t>F1 </a:t>
            </a:r>
            <a:r>
              <a:rPr lang="en-IN" dirty="0"/>
              <a:t>score is considered a better indicator of the classifier’s performance than the regular accuracy measure.</a:t>
            </a:r>
          </a:p>
          <a:p>
            <a:endParaRPr lang="en-IN" dirty="0"/>
          </a:p>
        </p:txBody>
      </p:sp>
    </p:spTree>
    <p:extLst>
      <p:ext uri="{BB962C8B-B14F-4D97-AF65-F5344CB8AC3E}">
        <p14:creationId xmlns:p14="http://schemas.microsoft.com/office/powerpoint/2010/main" val="239670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confusion matrix</a:t>
            </a:r>
            <a:endParaRPr lang="en-IN" dirty="0"/>
          </a:p>
        </p:txBody>
      </p:sp>
      <p:sp>
        <p:nvSpPr>
          <p:cNvPr id="3" name="Content Placeholder 2"/>
          <p:cNvSpPr>
            <a:spLocks noGrp="1"/>
          </p:cNvSpPr>
          <p:nvPr>
            <p:ph idx="1"/>
          </p:nvPr>
        </p:nvSpPr>
        <p:spPr/>
        <p:txBody>
          <a:bodyPr>
            <a:normAutofit fontScale="92500" lnSpcReduction="20000"/>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IN" dirty="0" smtClean="0"/>
              <a:t>Accuracy: (TP+TN)/total = (1+90)/100 = 91%</a:t>
            </a:r>
          </a:p>
          <a:p>
            <a:r>
              <a:rPr lang="en-IN" dirty="0" smtClean="0"/>
              <a:t>Precision: TP/predicted yes = 1/2 = 50%</a:t>
            </a:r>
          </a:p>
          <a:p>
            <a:r>
              <a:rPr lang="en-IN" dirty="0" smtClean="0"/>
              <a:t>Recall: TP/Actual yes = 1/9 = 11%</a:t>
            </a:r>
          </a:p>
          <a:p>
            <a:endParaRPr lang="en-IN" dirty="0" smtClean="0"/>
          </a:p>
          <a:p>
            <a:endParaRPr lang="en-IN" dirty="0" smtClean="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352974"/>
            <a:ext cx="4639322" cy="2648320"/>
          </a:xfrm>
          <a:prstGeom prst="rect">
            <a:avLst/>
          </a:prstGeom>
        </p:spPr>
      </p:pic>
    </p:spTree>
    <p:extLst>
      <p:ext uri="{BB962C8B-B14F-4D97-AF65-F5344CB8AC3E}">
        <p14:creationId xmlns:p14="http://schemas.microsoft.com/office/powerpoint/2010/main" val="306933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 Score:</a:t>
            </a:r>
            <a:endParaRPr lang="en-IN" dirty="0"/>
          </a:p>
        </p:txBody>
      </p:sp>
      <p:sp>
        <p:nvSpPr>
          <p:cNvPr id="3" name="Content Placeholder 2"/>
          <p:cNvSpPr>
            <a:spLocks noGrp="1"/>
          </p:cNvSpPr>
          <p:nvPr>
            <p:ph idx="1"/>
          </p:nvPr>
        </p:nvSpPr>
        <p:spPr/>
        <p:txBody>
          <a:bodyPr/>
          <a:lstStyle/>
          <a:p>
            <a:r>
              <a:rPr lang="en-IN" dirty="0" smtClean="0"/>
              <a:t>F1 score is a weighted average score of the true positive (recall) and precision.</a:t>
            </a:r>
          </a:p>
          <a:p>
            <a:endParaRPr lang="en-IN" dirty="0" smtClean="0"/>
          </a:p>
          <a:p>
            <a:endParaRPr lang="en-IN" dirty="0"/>
          </a:p>
          <a:p>
            <a:r>
              <a:rPr lang="en-IN" dirty="0" smtClean="0"/>
              <a:t>When Beta is equal to 1, we have the harmonic mean, and for this particular value of Beta, we say that this is the </a:t>
            </a:r>
            <a:r>
              <a:rPr lang="en-IN" b="1" i="1" dirty="0" smtClean="0"/>
              <a:t>F1 Score</a:t>
            </a:r>
            <a:r>
              <a:rPr lang="en-IN" dirty="0" smtClean="0"/>
              <a:t>:</a:t>
            </a:r>
          </a:p>
          <a:p>
            <a:endParaRPr lang="en-IN" dirty="0"/>
          </a:p>
          <a:p>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3992" y="2825087"/>
            <a:ext cx="3712405" cy="10135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20024" y="4735774"/>
            <a:ext cx="3900241" cy="883480"/>
          </a:xfrm>
          <a:prstGeom prst="rect">
            <a:avLst/>
          </a:prstGeom>
        </p:spPr>
      </p:pic>
    </p:spTree>
    <p:extLst>
      <p:ext uri="{BB962C8B-B14F-4D97-AF65-F5344CB8AC3E}">
        <p14:creationId xmlns:p14="http://schemas.microsoft.com/office/powerpoint/2010/main" val="40512816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AUC - ROC Curve?</a:t>
            </a:r>
            <a:endParaRPr lang="en-IN" b="1" dirty="0"/>
          </a:p>
        </p:txBody>
      </p:sp>
      <p:sp>
        <p:nvSpPr>
          <p:cNvPr id="3" name="Content Placeholder 2"/>
          <p:cNvSpPr>
            <a:spLocks noGrp="1"/>
          </p:cNvSpPr>
          <p:nvPr>
            <p:ph idx="1"/>
          </p:nvPr>
        </p:nvSpPr>
        <p:spPr/>
        <p:txBody>
          <a:bodyPr/>
          <a:lstStyle/>
          <a:p>
            <a:r>
              <a:rPr lang="en-IN" dirty="0" smtClean="0"/>
              <a:t>AUC - ROC curve is a performance measurement for classification problem at various thresholds settings. ROC is a probability curve and AUC represents degree or measure of </a:t>
            </a:r>
            <a:r>
              <a:rPr lang="en-IN" dirty="0" err="1" smtClean="0"/>
              <a:t>separability</a:t>
            </a:r>
            <a:r>
              <a:rPr lang="en-IN" dirty="0" smtClean="0"/>
              <a:t>. It tells how much model is capable of distinguishing between classes. Higher the AUC, better the model is at predicting 0s as 0s and 1s as 1s. By analogy, Higher the AUC, better the model is at distinguishing between patients with disease and no disease.</a:t>
            </a:r>
          </a:p>
          <a:p>
            <a:r>
              <a:rPr lang="en-IN" dirty="0" smtClean="0"/>
              <a:t>The ROC curve is plotted with TPR against the FPR where TPR is on y-axis and FPR is on the x-axis.</a:t>
            </a:r>
            <a:endParaRPr lang="en-IN" dirty="0"/>
          </a:p>
        </p:txBody>
      </p:sp>
    </p:spTree>
    <p:extLst>
      <p:ext uri="{BB962C8B-B14F-4D97-AF65-F5344CB8AC3E}">
        <p14:creationId xmlns:p14="http://schemas.microsoft.com/office/powerpoint/2010/main" val="2732683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75713" y="1943090"/>
            <a:ext cx="4239549" cy="3875488"/>
          </a:xfrm>
        </p:spPr>
      </p:pic>
    </p:spTree>
    <p:extLst>
      <p:ext uri="{BB962C8B-B14F-4D97-AF65-F5344CB8AC3E}">
        <p14:creationId xmlns:p14="http://schemas.microsoft.com/office/powerpoint/2010/main" val="7857749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TPR (True Positive Rate)</a:t>
            </a:r>
          </a:p>
          <a:p>
            <a:endParaRPr lang="en-IN" b="1" dirty="0"/>
          </a:p>
          <a:p>
            <a:endParaRPr lang="en-IN" b="1" dirty="0" smtClean="0"/>
          </a:p>
          <a:p>
            <a:r>
              <a:rPr lang="en-IN" b="1" dirty="0" smtClean="0"/>
              <a:t>FPR</a:t>
            </a:r>
          </a:p>
          <a:p>
            <a:endParaRPr lang="en-IN" b="1" dirty="0" smtClean="0"/>
          </a:p>
          <a:p>
            <a:endParaRPr lang="en-IN" b="1" dirty="0" smtClean="0"/>
          </a:p>
          <a:p>
            <a:r>
              <a:rPr lang="en-IN" b="1" dirty="0" smtClean="0"/>
              <a:t>Specificity</a:t>
            </a:r>
          </a:p>
          <a:p>
            <a:endParaRPr lang="en-IN" b="1" dirty="0" smtClean="0"/>
          </a:p>
          <a:p>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312" y="2346562"/>
            <a:ext cx="3381375" cy="8001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9186" y="3480712"/>
            <a:ext cx="2333625" cy="11811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60653" y="5251740"/>
            <a:ext cx="2343150" cy="819150"/>
          </a:xfrm>
          <a:prstGeom prst="rect">
            <a:avLst/>
          </a:prstGeom>
        </p:spPr>
      </p:pic>
    </p:spTree>
    <p:extLst>
      <p:ext uri="{BB962C8B-B14F-4D97-AF65-F5344CB8AC3E}">
        <p14:creationId xmlns:p14="http://schemas.microsoft.com/office/powerpoint/2010/main" val="36504512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Eg</a:t>
            </a:r>
            <a:r>
              <a:rPr lang="en-IN" dirty="0" smtClean="0"/>
              <a:t>: AUROC</a:t>
            </a:r>
            <a:endParaRPr lang="en-IN" dirty="0"/>
          </a:p>
        </p:txBody>
      </p:sp>
      <p:sp>
        <p:nvSpPr>
          <p:cNvPr id="5" name="Content Placeholder 4"/>
          <p:cNvSpPr>
            <a:spLocks noGrp="1"/>
          </p:cNvSpPr>
          <p:nvPr>
            <p:ph idx="1"/>
          </p:nvPr>
        </p:nvSpPr>
        <p:spPr/>
        <p:txBody>
          <a:bodyPr/>
          <a:lstStyle/>
          <a:p>
            <a:r>
              <a:rPr lang="en-IN" dirty="0" smtClean="0"/>
              <a:t>Threshold: 0,0.2,0.4,0.6,0.8. 1</a:t>
            </a:r>
          </a:p>
          <a:p>
            <a:r>
              <a:rPr lang="en-IN" dirty="0" smtClean="0"/>
              <a:t>TN  = 1 to 1, FN = 1 to 0, FP = 0 to 1, TN = 0 to 0</a:t>
            </a:r>
            <a:endParaRPr lang="en-IN" dirty="0"/>
          </a:p>
        </p:txBody>
      </p:sp>
      <p:graphicFrame>
        <p:nvGraphicFramePr>
          <p:cNvPr id="7" name="Table 6"/>
          <p:cNvGraphicFramePr>
            <a:graphicFrameLocks noGrp="1"/>
          </p:cNvGraphicFramePr>
          <p:nvPr>
            <p:extLst/>
          </p:nvPr>
        </p:nvGraphicFramePr>
        <p:xfrm>
          <a:off x="1308668" y="3289109"/>
          <a:ext cx="4245972" cy="2560320"/>
        </p:xfrm>
        <a:graphic>
          <a:graphicData uri="http://schemas.openxmlformats.org/drawingml/2006/table">
            <a:tbl>
              <a:tblPr firstRow="1" bandRow="1">
                <a:tableStyleId>{5C22544A-7EE6-4342-B048-85BDC9FD1C3A}</a:tableStyleId>
              </a:tblPr>
              <a:tblGrid>
                <a:gridCol w="1061493"/>
                <a:gridCol w="1061493"/>
                <a:gridCol w="1061493"/>
                <a:gridCol w="1061493"/>
              </a:tblGrid>
              <a:tr h="319625">
                <a:tc>
                  <a:txBody>
                    <a:bodyPr/>
                    <a:lstStyle/>
                    <a:p>
                      <a:r>
                        <a:rPr lang="en-IN" dirty="0" smtClean="0"/>
                        <a:t>Y</a:t>
                      </a:r>
                      <a:endParaRPr lang="en-IN" dirty="0"/>
                    </a:p>
                  </a:txBody>
                  <a:tcPr/>
                </a:tc>
                <a:tc>
                  <a:txBody>
                    <a:bodyPr/>
                    <a:lstStyle/>
                    <a:p>
                      <a:r>
                        <a:rPr lang="en-IN" dirty="0" smtClean="0"/>
                        <a:t>Y </a:t>
                      </a:r>
                      <a:r>
                        <a:rPr lang="en-IN" dirty="0" err="1" smtClean="0"/>
                        <a:t>pred</a:t>
                      </a:r>
                      <a:endParaRPr lang="en-IN" dirty="0"/>
                    </a:p>
                  </a:txBody>
                  <a:tcPr/>
                </a:tc>
                <a:tc>
                  <a:txBody>
                    <a:bodyPr/>
                    <a:lstStyle/>
                    <a:p>
                      <a:r>
                        <a:rPr lang="en-IN" dirty="0" smtClean="0"/>
                        <a:t>T</a:t>
                      </a:r>
                      <a:r>
                        <a:rPr lang="en-IN" baseline="0" dirty="0" smtClean="0"/>
                        <a:t> 0</a:t>
                      </a:r>
                      <a:endParaRPr lang="en-IN" dirty="0"/>
                    </a:p>
                  </a:txBody>
                  <a:tcPr/>
                </a:tc>
                <a:tc>
                  <a:txBody>
                    <a:bodyPr/>
                    <a:lstStyle/>
                    <a:p>
                      <a:r>
                        <a:rPr lang="en-IN" dirty="0" smtClean="0"/>
                        <a:t>T .2</a:t>
                      </a:r>
                      <a:endParaRPr lang="en-IN" dirty="0"/>
                    </a:p>
                  </a:txBody>
                  <a:tcPr/>
                </a:tc>
              </a:tr>
              <a:tr h="319625">
                <a:tc>
                  <a:txBody>
                    <a:bodyPr/>
                    <a:lstStyle/>
                    <a:p>
                      <a:r>
                        <a:rPr lang="en-IN" dirty="0" smtClean="0"/>
                        <a:t>1</a:t>
                      </a:r>
                      <a:endParaRPr lang="en-IN" dirty="0"/>
                    </a:p>
                  </a:txBody>
                  <a:tcPr/>
                </a:tc>
                <a:tc>
                  <a:txBody>
                    <a:bodyPr/>
                    <a:lstStyle/>
                    <a:p>
                      <a:r>
                        <a:rPr lang="en-IN" dirty="0" smtClean="0"/>
                        <a:t>0.8</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r h="319625">
                <a:tc>
                  <a:txBody>
                    <a:bodyPr/>
                    <a:lstStyle/>
                    <a:p>
                      <a:r>
                        <a:rPr lang="en-IN" dirty="0" smtClean="0"/>
                        <a:t>0</a:t>
                      </a:r>
                      <a:endParaRPr lang="en-IN" dirty="0"/>
                    </a:p>
                  </a:txBody>
                  <a:tcPr/>
                </a:tc>
                <a:tc>
                  <a:txBody>
                    <a:bodyPr/>
                    <a:lstStyle/>
                    <a:p>
                      <a:r>
                        <a:rPr lang="en-IN" dirty="0" smtClean="0"/>
                        <a:t>0.96</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r h="319625">
                <a:tc>
                  <a:txBody>
                    <a:bodyPr/>
                    <a:lstStyle/>
                    <a:p>
                      <a:r>
                        <a:rPr lang="en-IN" dirty="0" smtClean="0"/>
                        <a:t>1</a:t>
                      </a:r>
                      <a:endParaRPr lang="en-IN" dirty="0"/>
                    </a:p>
                  </a:txBody>
                  <a:tcPr/>
                </a:tc>
                <a:tc>
                  <a:txBody>
                    <a:bodyPr/>
                    <a:lstStyle/>
                    <a:p>
                      <a:r>
                        <a:rPr lang="en-IN" dirty="0" smtClean="0"/>
                        <a:t>0.4</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r h="319625">
                <a:tc>
                  <a:txBody>
                    <a:bodyPr/>
                    <a:lstStyle/>
                    <a:p>
                      <a:r>
                        <a:rPr lang="en-IN" dirty="0" smtClean="0"/>
                        <a:t>1</a:t>
                      </a:r>
                      <a:endParaRPr lang="en-IN" dirty="0"/>
                    </a:p>
                  </a:txBody>
                  <a:tcPr/>
                </a:tc>
                <a:tc>
                  <a:txBody>
                    <a:bodyPr/>
                    <a:lstStyle/>
                    <a:p>
                      <a:r>
                        <a:rPr lang="en-IN" dirty="0" smtClean="0"/>
                        <a:t>0.3</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r h="319625">
                <a:tc>
                  <a:txBody>
                    <a:bodyPr/>
                    <a:lstStyle/>
                    <a:p>
                      <a:r>
                        <a:rPr lang="en-IN" dirty="0" smtClean="0"/>
                        <a:t>0</a:t>
                      </a:r>
                      <a:endParaRPr lang="en-IN" dirty="0"/>
                    </a:p>
                  </a:txBody>
                  <a:tcPr/>
                </a:tc>
                <a:tc>
                  <a:txBody>
                    <a:bodyPr/>
                    <a:lstStyle/>
                    <a:p>
                      <a:r>
                        <a:rPr lang="en-IN" dirty="0" smtClean="0"/>
                        <a:t>0.2</a:t>
                      </a:r>
                      <a:endParaRPr lang="en-IN" dirty="0"/>
                    </a:p>
                  </a:txBody>
                  <a:tcPr/>
                </a:tc>
                <a:tc>
                  <a:txBody>
                    <a:bodyPr/>
                    <a:lstStyle/>
                    <a:p>
                      <a:r>
                        <a:rPr lang="en-IN" dirty="0" smtClean="0"/>
                        <a:t>1</a:t>
                      </a:r>
                      <a:endParaRPr lang="en-IN" dirty="0"/>
                    </a:p>
                  </a:txBody>
                  <a:tcPr/>
                </a:tc>
                <a:tc>
                  <a:txBody>
                    <a:bodyPr/>
                    <a:lstStyle/>
                    <a:p>
                      <a:r>
                        <a:rPr lang="en-IN" dirty="0" smtClean="0"/>
                        <a:t>0</a:t>
                      </a:r>
                      <a:endParaRPr lang="en-IN" dirty="0"/>
                    </a:p>
                  </a:txBody>
                  <a:tcPr/>
                </a:tc>
              </a:tr>
              <a:tr h="319625">
                <a:tc>
                  <a:txBody>
                    <a:bodyPr/>
                    <a:lstStyle/>
                    <a:p>
                      <a:r>
                        <a:rPr lang="en-IN" dirty="0" smtClean="0"/>
                        <a:t>1</a:t>
                      </a:r>
                      <a:endParaRPr lang="en-IN" dirty="0"/>
                    </a:p>
                  </a:txBody>
                  <a:tcPr/>
                </a:tc>
                <a:tc>
                  <a:txBody>
                    <a:bodyPr/>
                    <a:lstStyle/>
                    <a:p>
                      <a:r>
                        <a:rPr lang="en-IN" dirty="0" smtClean="0"/>
                        <a:t>0.7</a:t>
                      </a:r>
                      <a:endParaRPr lang="en-IN" dirty="0"/>
                    </a:p>
                  </a:txBody>
                  <a:tcPr/>
                </a:tc>
                <a:tc>
                  <a:txBody>
                    <a:bodyPr/>
                    <a:lstStyle/>
                    <a:p>
                      <a:r>
                        <a:rPr lang="en-IN" dirty="0" smtClean="0"/>
                        <a:t>1</a:t>
                      </a:r>
                      <a:endParaRPr lang="en-IN" dirty="0"/>
                    </a:p>
                  </a:txBody>
                  <a:tcPr/>
                </a:tc>
                <a:tc>
                  <a:txBody>
                    <a:bodyPr/>
                    <a:lstStyle/>
                    <a:p>
                      <a:r>
                        <a:rPr lang="en-IN" dirty="0" smtClean="0"/>
                        <a:t>1</a:t>
                      </a:r>
                      <a:endParaRPr lang="en-IN" dirty="0"/>
                    </a:p>
                  </a:txBody>
                  <a:tcPr/>
                </a:tc>
              </a:tr>
            </a:tbl>
          </a:graphicData>
        </a:graphic>
      </p:graphicFrame>
    </p:spTree>
    <p:extLst>
      <p:ext uri="{BB962C8B-B14F-4D97-AF65-F5344CB8AC3E}">
        <p14:creationId xmlns:p14="http://schemas.microsoft.com/office/powerpoint/2010/main" val="3254139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What is Confusion Matrix?</a:t>
            </a:r>
            <a:endParaRPr lang="en-IN" dirty="0"/>
          </a:p>
        </p:txBody>
      </p:sp>
      <p:sp>
        <p:nvSpPr>
          <p:cNvPr id="3" name="Content Placeholder 2"/>
          <p:cNvSpPr>
            <a:spLocks noGrp="1"/>
          </p:cNvSpPr>
          <p:nvPr>
            <p:ph idx="1"/>
          </p:nvPr>
        </p:nvSpPr>
        <p:spPr/>
        <p:txBody>
          <a:bodyPr/>
          <a:lstStyle/>
          <a:p>
            <a:r>
              <a:rPr lang="en-IN" dirty="0" smtClean="0"/>
              <a:t>A confusion matrix is a performance measurement technique for Machine learning classification. It is a kind of table which helps you to the know the performance of the classification model on a set of test data for that the true values are known.</a:t>
            </a:r>
          </a:p>
          <a:p>
            <a:r>
              <a:rPr lang="en-IN" dirty="0" smtClean="0"/>
              <a:t>The main idea behind this evaluation metric is to understand how good our model is when dealing with false-positives and false-negatives.</a:t>
            </a:r>
            <a:endParaRPr lang="en-IN" dirty="0"/>
          </a:p>
        </p:txBody>
      </p:sp>
    </p:spTree>
    <p:extLst>
      <p:ext uri="{BB962C8B-B14F-4D97-AF65-F5344CB8AC3E}">
        <p14:creationId xmlns:p14="http://schemas.microsoft.com/office/powerpoint/2010/main" val="3462578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outcomes of the confusion matrix</a:t>
            </a:r>
            <a:endParaRPr lang="en-IN" dirty="0"/>
          </a:p>
        </p:txBody>
      </p:sp>
      <p:sp>
        <p:nvSpPr>
          <p:cNvPr id="3" name="Content Placeholder 2"/>
          <p:cNvSpPr>
            <a:spLocks noGrp="1"/>
          </p:cNvSpPr>
          <p:nvPr>
            <p:ph idx="1"/>
          </p:nvPr>
        </p:nvSpPr>
        <p:spPr/>
        <p:txBody>
          <a:bodyPr/>
          <a:lstStyle/>
          <a:p>
            <a:r>
              <a:rPr lang="en-IN" dirty="0" smtClean="0"/>
              <a:t>The confusion matrix visualizes the accuracy of a classifier by comparing the actual and predicted classes. The binary confusion matrix is composed of squares:</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287" y="3027315"/>
            <a:ext cx="6829425" cy="2905125"/>
          </a:xfrm>
          <a:prstGeom prst="rect">
            <a:avLst/>
          </a:prstGeom>
        </p:spPr>
      </p:pic>
    </p:spTree>
    <p:extLst>
      <p:ext uri="{BB962C8B-B14F-4D97-AF65-F5344CB8AC3E}">
        <p14:creationId xmlns:p14="http://schemas.microsoft.com/office/powerpoint/2010/main" val="10138222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True negatives:</a:t>
            </a:r>
            <a:r>
              <a:rPr lang="en-IN" dirty="0"/>
              <a:t> correctly predicted negatives (zeros)</a:t>
            </a:r>
          </a:p>
          <a:p>
            <a:r>
              <a:rPr lang="en-IN" b="1" dirty="0"/>
              <a:t>True positives:</a:t>
            </a:r>
            <a:r>
              <a:rPr lang="en-IN" dirty="0"/>
              <a:t> correctly predicted positives (ones)</a:t>
            </a:r>
          </a:p>
          <a:p>
            <a:r>
              <a:rPr lang="en-IN" b="1" dirty="0"/>
              <a:t>False negatives:</a:t>
            </a:r>
            <a:r>
              <a:rPr lang="en-IN" dirty="0"/>
              <a:t> incorrectly predicted negatives (zeros)</a:t>
            </a:r>
          </a:p>
          <a:p>
            <a:r>
              <a:rPr lang="en-IN" b="1" dirty="0"/>
              <a:t>False positives:</a:t>
            </a:r>
            <a:r>
              <a:rPr lang="en-IN" dirty="0"/>
              <a:t> incorrectly predicted positives (ones)</a:t>
            </a:r>
          </a:p>
          <a:p>
            <a:endParaRPr lang="en-IN" dirty="0"/>
          </a:p>
        </p:txBody>
      </p:sp>
    </p:spTree>
    <p:extLst>
      <p:ext uri="{BB962C8B-B14F-4D97-AF65-F5344CB8AC3E}">
        <p14:creationId xmlns:p14="http://schemas.microsoft.com/office/powerpoint/2010/main" val="180914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smtClean="0"/>
              <a:t>TP(True Positive)</a:t>
            </a:r>
            <a:r>
              <a:rPr lang="en-IN" dirty="0" smtClean="0"/>
              <a:t>: </a:t>
            </a:r>
            <a:r>
              <a:rPr lang="en-IN" sz="2600" dirty="0" smtClean="0"/>
              <a:t>Predicted values correctly predicted as actual positive</a:t>
            </a:r>
          </a:p>
          <a:p>
            <a:r>
              <a:rPr lang="en-IN" b="1" dirty="0" smtClean="0"/>
              <a:t>FP(False Positive):</a:t>
            </a:r>
            <a:r>
              <a:rPr lang="en-IN" dirty="0" smtClean="0"/>
              <a:t> </a:t>
            </a:r>
            <a:r>
              <a:rPr lang="en-IN" sz="2600" dirty="0" smtClean="0"/>
              <a:t>Predicted </a:t>
            </a:r>
            <a:r>
              <a:rPr lang="en-IN" sz="2600" dirty="0" smtClean="0"/>
              <a:t>values incorrectly predicted an actual positive. i.e., Negative values predicted as positive</a:t>
            </a:r>
          </a:p>
          <a:p>
            <a:r>
              <a:rPr lang="en-IN" b="1" dirty="0" smtClean="0"/>
              <a:t>FN(False Negative): </a:t>
            </a:r>
            <a:r>
              <a:rPr lang="en-IN" sz="2600" dirty="0" smtClean="0"/>
              <a:t>Positive values predicted as negative</a:t>
            </a:r>
          </a:p>
          <a:p>
            <a:r>
              <a:rPr lang="en-IN" b="1" dirty="0" smtClean="0"/>
              <a:t>TN(True Negative):</a:t>
            </a:r>
            <a:r>
              <a:rPr lang="en-IN" dirty="0" smtClean="0"/>
              <a:t> </a:t>
            </a:r>
            <a:r>
              <a:rPr lang="en-IN" sz="2600" dirty="0" smtClean="0"/>
              <a:t>Predicted values correctly predicted as an actual negative</a:t>
            </a:r>
          </a:p>
          <a:p>
            <a:pPr marL="0" indent="0">
              <a:buNone/>
            </a:pPr>
            <a:endParaRPr lang="en-IN" dirty="0"/>
          </a:p>
        </p:txBody>
      </p:sp>
    </p:spTree>
    <p:extLst>
      <p:ext uri="{BB962C8B-B14F-4D97-AF65-F5344CB8AC3E}">
        <p14:creationId xmlns:p14="http://schemas.microsoft.com/office/powerpoint/2010/main" val="3408007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Errors</a:t>
            </a:r>
            <a:endParaRPr lang="en-IN"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345048"/>
            <a:ext cx="10515600" cy="3312492"/>
          </a:xfrm>
        </p:spPr>
      </p:pic>
    </p:spTree>
    <p:extLst>
      <p:ext uri="{BB962C8B-B14F-4D97-AF65-F5344CB8AC3E}">
        <p14:creationId xmlns:p14="http://schemas.microsoft.com/office/powerpoint/2010/main" val="18997233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Accuracy</a:t>
            </a:r>
            <a:endParaRPr lang="en-IN" b="1" dirty="0"/>
          </a:p>
        </p:txBody>
      </p:sp>
      <p:sp>
        <p:nvSpPr>
          <p:cNvPr id="3" name="Content Placeholder 2"/>
          <p:cNvSpPr>
            <a:spLocks noGrp="1"/>
          </p:cNvSpPr>
          <p:nvPr>
            <p:ph idx="1"/>
          </p:nvPr>
        </p:nvSpPr>
        <p:spPr/>
        <p:txBody>
          <a:bodyPr/>
          <a:lstStyle/>
          <a:p>
            <a:r>
              <a:rPr lang="en-IN" dirty="0" smtClean="0"/>
              <a:t>You can compute the </a:t>
            </a:r>
            <a:r>
              <a:rPr lang="en-IN" b="1" dirty="0" smtClean="0"/>
              <a:t>accuracy test</a:t>
            </a:r>
            <a:r>
              <a:rPr lang="en-IN" dirty="0" smtClean="0"/>
              <a:t> from the confusion matrix:</a:t>
            </a:r>
          </a:p>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6764" y="2797791"/>
            <a:ext cx="3970710" cy="864287"/>
          </a:xfrm>
          <a:prstGeom prst="rect">
            <a:avLst/>
          </a:prstGeom>
        </p:spPr>
      </p:pic>
    </p:spTree>
    <p:extLst>
      <p:ext uri="{BB962C8B-B14F-4D97-AF65-F5344CB8AC3E}">
        <p14:creationId xmlns:p14="http://schemas.microsoft.com/office/powerpoint/2010/main" val="339102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Precision</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IN" dirty="0" smtClean="0"/>
              <a:t>The precision metric shows the accuracy of the positive class. It measures how likely the prediction of the positive class is correct.</a:t>
            </a:r>
          </a:p>
          <a:p>
            <a:r>
              <a:rPr lang="en-IN" b="1" dirty="0"/>
              <a:t>How much were correctly classified as positive out of all positives.</a:t>
            </a:r>
            <a:br>
              <a:rPr lang="en-IN" b="1" dirty="0"/>
            </a:br>
            <a:r>
              <a:rPr lang="en-IN" b="1" dirty="0"/>
              <a:t>Precision = TP/TP+FP</a:t>
            </a:r>
            <a:endParaRPr lang="en-IN" dirty="0"/>
          </a:p>
          <a:p>
            <a:r>
              <a:rPr lang="en-IN" dirty="0" smtClean="0"/>
              <a:t>Precision (</a:t>
            </a:r>
            <a:r>
              <a:rPr lang="en-IN" b="1" dirty="0" smtClean="0"/>
              <a:t>true</a:t>
            </a:r>
            <a:r>
              <a:rPr lang="en-IN" dirty="0" smtClean="0"/>
              <a:t> positives / </a:t>
            </a:r>
            <a:r>
              <a:rPr lang="en-IN" b="1" dirty="0" smtClean="0"/>
              <a:t>predicted</a:t>
            </a:r>
            <a:r>
              <a:rPr lang="en-IN" dirty="0" smtClean="0"/>
              <a:t> positives) = TP / TP + FP</a:t>
            </a:r>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5726" y="4080681"/>
            <a:ext cx="2617028" cy="791570"/>
          </a:xfrm>
          <a:prstGeom prst="rect">
            <a:avLst/>
          </a:prstGeom>
        </p:spPr>
      </p:pic>
    </p:spTree>
    <p:extLst>
      <p:ext uri="{BB962C8B-B14F-4D97-AF65-F5344CB8AC3E}">
        <p14:creationId xmlns:p14="http://schemas.microsoft.com/office/powerpoint/2010/main" val="3614436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Arial" panose="020B0604020202020204" pitchFamily="34" charset="0"/>
                <a:cs typeface="Arial" panose="020B0604020202020204" pitchFamily="34" charset="0"/>
              </a:rPr>
              <a:t>Recall or Sensitivity</a:t>
            </a:r>
            <a:endParaRPr lang="en-IN"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IN" b="1" dirty="0"/>
              <a:t>Sensitivity of a classifier is the ratio between how much were correctly identified as positive to how much were actually positive</a:t>
            </a:r>
            <a:r>
              <a:rPr lang="en-IN" b="1" dirty="0" smtClean="0"/>
              <a:t>.</a:t>
            </a:r>
          </a:p>
          <a:p>
            <a:pPr marL="0" indent="0">
              <a:buNone/>
            </a:pPr>
            <a:r>
              <a:rPr lang="en-IN" b="1" dirty="0" smtClean="0"/>
              <a:t>			</a:t>
            </a:r>
          </a:p>
          <a:p>
            <a:pPr marL="0" indent="0">
              <a:buNone/>
            </a:pPr>
            <a:r>
              <a:rPr lang="en-IN" b="1" dirty="0"/>
              <a:t>	</a:t>
            </a:r>
            <a:r>
              <a:rPr lang="en-IN" b="1" dirty="0" smtClean="0"/>
              <a:t>		Sensitivity </a:t>
            </a:r>
            <a:r>
              <a:rPr lang="en-IN" b="1" dirty="0"/>
              <a:t>= TP / </a:t>
            </a:r>
            <a:r>
              <a:rPr lang="en-IN" b="1" dirty="0" smtClean="0"/>
              <a:t>FN+TP</a:t>
            </a:r>
          </a:p>
          <a:p>
            <a:pPr marL="0" indent="0">
              <a:buNone/>
            </a:pPr>
            <a:endParaRPr lang="en-IN" i="1" dirty="0" smtClean="0"/>
          </a:p>
          <a:p>
            <a:pPr marL="0" indent="0">
              <a:buNone/>
            </a:pPr>
            <a:endParaRPr lang="en-IN" i="1" dirty="0"/>
          </a:p>
          <a:p>
            <a:pPr marL="0" indent="0">
              <a:buNone/>
            </a:pPr>
            <a:r>
              <a:rPr lang="en-IN" b="1" i="1" dirty="0" smtClean="0"/>
              <a:t>Where </a:t>
            </a:r>
            <a:r>
              <a:rPr lang="en-IN" b="1" i="1" dirty="0"/>
              <a:t>it is used ?</a:t>
            </a:r>
            <a:br>
              <a:rPr lang="en-IN" b="1" i="1" dirty="0"/>
            </a:br>
            <a:r>
              <a:rPr lang="en-IN" i="1" dirty="0"/>
              <a:t>Places where classification of positives are high priority.</a:t>
            </a:r>
            <a:br>
              <a:rPr lang="en-IN" i="1" dirty="0"/>
            </a:br>
            <a:r>
              <a:rPr lang="en-IN" i="1" dirty="0" err="1"/>
              <a:t>Eg</a:t>
            </a:r>
            <a:r>
              <a:rPr lang="en-IN" i="1" dirty="0"/>
              <a:t>: Security checks in airports.</a:t>
            </a:r>
            <a:endParaRPr lang="en-IN" b="1" dirty="0"/>
          </a:p>
          <a:p>
            <a:pPr marL="0" indent="0">
              <a:buNone/>
            </a:pP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599" y="2942444"/>
            <a:ext cx="2385207" cy="873456"/>
          </a:xfrm>
          <a:prstGeom prst="rect">
            <a:avLst/>
          </a:prstGeom>
        </p:spPr>
      </p:pic>
    </p:spTree>
    <p:extLst>
      <p:ext uri="{BB962C8B-B14F-4D97-AF65-F5344CB8AC3E}">
        <p14:creationId xmlns:p14="http://schemas.microsoft.com/office/powerpoint/2010/main" val="4269958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612</Words>
  <Application>Microsoft Office PowerPoint</Application>
  <PresentationFormat>Widescreen</PresentationFormat>
  <Paragraphs>106</Paragraphs>
  <Slides>16</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EVALUATE LOGISTIC REGRESSION MODEL</vt:lpstr>
      <vt:lpstr>What is Confusion Matrix?</vt:lpstr>
      <vt:lpstr>outcomes of the confusion matrix</vt:lpstr>
      <vt:lpstr>PowerPoint Presentation</vt:lpstr>
      <vt:lpstr>PowerPoint Presentation</vt:lpstr>
      <vt:lpstr>Types of Errors</vt:lpstr>
      <vt:lpstr>Accuracy</vt:lpstr>
      <vt:lpstr>Precision</vt:lpstr>
      <vt:lpstr>Recall or Sensitivity</vt:lpstr>
      <vt:lpstr>Where does precision and recall are used ?</vt:lpstr>
      <vt:lpstr>Eg confusion matrix</vt:lpstr>
      <vt:lpstr>F Score:</vt:lpstr>
      <vt:lpstr>What is AUC - ROC Curve?</vt:lpstr>
      <vt:lpstr>PowerPoint Presentation</vt:lpstr>
      <vt:lpstr>PowerPoint Presentation</vt:lpstr>
      <vt:lpstr>Eg: AUROC</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EVALUATE LOGISTIC REGRESSION MODEL</dc:title>
  <dc:creator>Abdul khan</dc:creator>
  <cp:lastModifiedBy>Abdul khan</cp:lastModifiedBy>
  <cp:revision>5</cp:revision>
  <dcterms:created xsi:type="dcterms:W3CDTF">2020-04-13T06:08:53Z</dcterms:created>
  <dcterms:modified xsi:type="dcterms:W3CDTF">2020-10-22T12:58:10Z</dcterms:modified>
</cp:coreProperties>
</file>