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73" r:id="rId5"/>
    <p:sldId id="275" r:id="rId6"/>
    <p:sldId id="277" r:id="rId7"/>
    <p:sldId id="280" r:id="rId8"/>
    <p:sldId id="284" r:id="rId9"/>
    <p:sldId id="281" r:id="rId10"/>
    <p:sldId id="282" r:id="rId11"/>
    <p:sldId id="279" r:id="rId12"/>
    <p:sldId id="285" r:id="rId13"/>
    <p:sldId id="286" r:id="rId14"/>
    <p:sldId id="276" r:id="rId15"/>
    <p:sldId id="278" r:id="rId16"/>
    <p:sldId id="274"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B3C"/>
    <a:srgbClr val="D8BEB2"/>
    <a:srgbClr val="753F2D"/>
    <a:srgbClr val="5E3324"/>
    <a:srgbClr val="8A4C34"/>
    <a:srgbClr val="815550"/>
    <a:srgbClr val="A3573E"/>
    <a:srgbClr val="E7E6E6"/>
    <a:srgbClr val="C28D6D"/>
    <a:srgbClr val="D298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varScale="1">
        <p:scale>
          <a:sx n="78" d="100"/>
          <a:sy n="78" d="100"/>
        </p:scale>
        <p:origin x="797"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11/27/2024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Vehicle maintenance prediction</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Sahil Khan - 202482066</a:t>
            </a:r>
            <a:endParaRPr lang="en-PK" dirty="0"/>
          </a:p>
        </p:txBody>
      </p:sp>
      <p:sp>
        <p:nvSpPr>
          <p:cNvPr id="2" name="Title 23">
            <a:extLst>
              <a:ext uri="{FF2B5EF4-FFF2-40B4-BE49-F238E27FC236}">
                <a16:creationId xmlns:a16="http://schemas.microsoft.com/office/drawing/2014/main" id="{EE9333BC-98B3-BD6A-A1A0-FF51CD8D1539}"/>
              </a:ext>
            </a:extLst>
          </p:cNvPr>
          <p:cNvSpPr txBox="1">
            <a:spLocks/>
          </p:cNvSpPr>
          <p:nvPr/>
        </p:nvSpPr>
        <p:spPr>
          <a:xfrm>
            <a:off x="6117042" y="424688"/>
            <a:ext cx="6074959" cy="384048"/>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r>
              <a:rPr lang="en-US" sz="2400" dirty="0"/>
              <a:t>DSCI-6601-001 Practical Machine Learning</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5DCBB-192D-040B-E478-65E3F2206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377EF7-D6FD-2C18-7DB3-80CE4011EF32}"/>
              </a:ext>
            </a:extLst>
          </p:cNvPr>
          <p:cNvSpPr>
            <a:spLocks noGrp="1"/>
          </p:cNvSpPr>
          <p:nvPr>
            <p:ph type="title"/>
          </p:nvPr>
        </p:nvSpPr>
        <p:spPr>
          <a:xfrm>
            <a:off x="480699" y="605568"/>
            <a:ext cx="3216230" cy="1682749"/>
          </a:xfrm>
        </p:spPr>
        <p:txBody>
          <a:bodyPr/>
          <a:lstStyle/>
          <a:p>
            <a:pPr>
              <a:lnSpc>
                <a:spcPct val="100000"/>
              </a:lnSpc>
            </a:pPr>
            <a:r>
              <a:rPr lang="en-US" sz="4000" dirty="0"/>
              <a:t>evaluated Model</a:t>
            </a:r>
            <a:br>
              <a:rPr lang="en-US" sz="4000" dirty="0"/>
            </a:br>
            <a:r>
              <a:rPr lang="en-US" sz="4000" dirty="0"/>
              <a:t>metrics</a:t>
            </a:r>
          </a:p>
        </p:txBody>
      </p:sp>
      <p:sp>
        <p:nvSpPr>
          <p:cNvPr id="12" name="Footer Placeholder 11">
            <a:extLst>
              <a:ext uri="{FF2B5EF4-FFF2-40B4-BE49-F238E27FC236}">
                <a16:creationId xmlns:a16="http://schemas.microsoft.com/office/drawing/2014/main" id="{CCE7EF83-945A-E889-D156-CE5FFEF1C15D}"/>
              </a:ext>
            </a:extLst>
          </p:cNvPr>
          <p:cNvSpPr>
            <a:spLocks noGrp="1"/>
          </p:cNvSpPr>
          <p:nvPr>
            <p:ph type="ftr" sz="quarter" idx="11"/>
          </p:nvPr>
        </p:nvSpPr>
        <p:spPr/>
        <p:txBody>
          <a:bodyPr/>
          <a:lstStyle/>
          <a:p>
            <a:r>
              <a:rPr lang="en-US" dirty="0"/>
              <a:t>Presentation title</a:t>
            </a:r>
            <a:endParaRPr lang="en-PK" dirty="0"/>
          </a:p>
        </p:txBody>
      </p:sp>
      <p:sp>
        <p:nvSpPr>
          <p:cNvPr id="3" name="Text Placeholder 2">
            <a:extLst>
              <a:ext uri="{FF2B5EF4-FFF2-40B4-BE49-F238E27FC236}">
                <a16:creationId xmlns:a16="http://schemas.microsoft.com/office/drawing/2014/main" id="{567E4E15-FBCB-B6A2-60AE-F5DC258FDF0B}"/>
              </a:ext>
            </a:extLst>
          </p:cNvPr>
          <p:cNvSpPr>
            <a:spLocks noGrp="1"/>
          </p:cNvSpPr>
          <p:nvPr>
            <p:ph type="body" sz="quarter" idx="13"/>
          </p:nvPr>
        </p:nvSpPr>
        <p:spPr/>
        <p:txBody>
          <a:bodyPr/>
          <a:lstStyle/>
          <a:p>
            <a:r>
              <a:rPr lang="en-US" dirty="0"/>
              <a:t>Classifiers</a:t>
            </a:r>
            <a:endParaRPr lang="en-PK" dirty="0"/>
          </a:p>
        </p:txBody>
      </p:sp>
      <p:sp>
        <p:nvSpPr>
          <p:cNvPr id="4" name="Text Placeholder 3">
            <a:extLst>
              <a:ext uri="{FF2B5EF4-FFF2-40B4-BE49-F238E27FC236}">
                <a16:creationId xmlns:a16="http://schemas.microsoft.com/office/drawing/2014/main" id="{86E5D716-52C9-A9D1-33FE-686BF09C2588}"/>
              </a:ext>
            </a:extLst>
          </p:cNvPr>
          <p:cNvSpPr>
            <a:spLocks noGrp="1"/>
          </p:cNvSpPr>
          <p:nvPr>
            <p:ph type="body" sz="quarter" idx="14"/>
          </p:nvPr>
        </p:nvSpPr>
        <p:spPr/>
        <p:txBody>
          <a:bodyPr/>
          <a:lstStyle/>
          <a:p>
            <a:r>
              <a:rPr lang="en-US" dirty="0"/>
              <a:t>Regressors</a:t>
            </a:r>
            <a:endParaRPr lang="en-PK" dirty="0"/>
          </a:p>
        </p:txBody>
      </p:sp>
      <p:sp>
        <p:nvSpPr>
          <p:cNvPr id="13" name="Slide Number Placeholder 12">
            <a:extLst>
              <a:ext uri="{FF2B5EF4-FFF2-40B4-BE49-F238E27FC236}">
                <a16:creationId xmlns:a16="http://schemas.microsoft.com/office/drawing/2014/main" id="{BD6B304F-1C10-48D6-93D1-9CF2A75353DE}"/>
              </a:ext>
            </a:extLst>
          </p:cNvPr>
          <p:cNvSpPr>
            <a:spLocks noGrp="1"/>
          </p:cNvSpPr>
          <p:nvPr>
            <p:ph type="sldNum" sz="quarter" idx="12"/>
          </p:nvPr>
        </p:nvSpPr>
        <p:spPr/>
        <p:txBody>
          <a:bodyPr/>
          <a:lstStyle/>
          <a:p>
            <a:fld id="{5BFCF61C-3B18-4C03-8326-CC3B32D710C9}" type="slidenum">
              <a:rPr lang="en-US" smtClean="0"/>
              <a:pPr/>
              <a:t>10</a:t>
            </a:fld>
            <a:endParaRPr lang="en-US"/>
          </a:p>
        </p:txBody>
      </p:sp>
    </p:spTree>
    <p:extLst>
      <p:ext uri="{BB962C8B-B14F-4D97-AF65-F5344CB8AC3E}">
        <p14:creationId xmlns:p14="http://schemas.microsoft.com/office/powerpoint/2010/main" val="169130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Best Models</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a:t>Presentation title</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a:lstStyle/>
          <a:p>
            <a:r>
              <a:rPr lang="en-US" dirty="0"/>
              <a:t>Classifier</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a:lstStyle/>
          <a:p>
            <a:r>
              <a:rPr lang="en-US" dirty="0"/>
              <a:t>Regressor</a:t>
            </a:r>
          </a:p>
          <a:p>
            <a:endParaRPr lang="en-US" dirty="0"/>
          </a:p>
        </p:txBody>
      </p:sp>
    </p:spTree>
    <p:extLst>
      <p:ext uri="{BB962C8B-B14F-4D97-AF65-F5344CB8AC3E}">
        <p14:creationId xmlns:p14="http://schemas.microsoft.com/office/powerpoint/2010/main" val="327464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Prediction:</a:t>
            </a:r>
            <a:br>
              <a:rPr lang="en-US" dirty="0"/>
            </a:br>
            <a:r>
              <a:rPr lang="en-US" dirty="0"/>
              <a:t>user input</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p:txBody>
          <a:bodyPr/>
          <a:lstStyle/>
          <a:p>
            <a:r>
              <a:rPr lang="en-US" dirty="0"/>
              <a:t>Presentation title</a:t>
            </a:r>
            <a:endParaRPr lang="en-PK" dirty="0"/>
          </a:p>
        </p:txBody>
      </p:sp>
      <p:sp>
        <p:nvSpPr>
          <p:cNvPr id="3" name="Text Placeholder 2">
            <a:extLst>
              <a:ext uri="{FF2B5EF4-FFF2-40B4-BE49-F238E27FC236}">
                <a16:creationId xmlns:a16="http://schemas.microsoft.com/office/drawing/2014/main" id="{0E2A819C-8720-05AC-589D-CCF280D381A0}"/>
              </a:ext>
            </a:extLst>
          </p:cNvPr>
          <p:cNvSpPr>
            <a:spLocks noGrp="1"/>
          </p:cNvSpPr>
          <p:nvPr>
            <p:ph type="body" sz="quarter" idx="13"/>
          </p:nvPr>
        </p:nvSpPr>
        <p:spPr/>
        <p:txBody>
          <a:bodyPr/>
          <a:lstStyle/>
          <a:p>
            <a:endParaRPr lang="en-US" dirty="0"/>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p:txBody>
          <a:bodyPr/>
          <a:lstStyle/>
          <a:p>
            <a:endParaRPr lang="en-US" dirty="0"/>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p:txBody>
          <a:bodyPr/>
          <a:lstStyle/>
          <a:p>
            <a:endParaRPr lang="en-US" dirty="0"/>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p:txBody>
          <a:bodyPr/>
          <a:lstStyle/>
          <a:p>
            <a:endParaRPr lang="en-US" dirty="0"/>
          </a:p>
        </p:txBody>
      </p:sp>
      <p:sp>
        <p:nvSpPr>
          <p:cNvPr id="21" name="Text Placeholder 20">
            <a:extLst>
              <a:ext uri="{FF2B5EF4-FFF2-40B4-BE49-F238E27FC236}">
                <a16:creationId xmlns:a16="http://schemas.microsoft.com/office/drawing/2014/main" id="{6047A6BF-476B-7D5D-EE4E-C50B34AFE8AF}"/>
              </a:ext>
            </a:extLst>
          </p:cNvPr>
          <p:cNvSpPr>
            <a:spLocks noGrp="1"/>
          </p:cNvSpPr>
          <p:nvPr>
            <p:ph type="body" sz="quarter" idx="17"/>
          </p:nvPr>
        </p:nvSpPr>
        <p:spPr/>
        <p:txBody>
          <a:bodyPr/>
          <a:lstStyle/>
          <a:p>
            <a:endParaRPr lang="en-US" dirty="0"/>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12</a:t>
            </a:fld>
            <a:endParaRPr lang="en-US"/>
          </a:p>
        </p:txBody>
      </p:sp>
    </p:spTree>
    <p:extLst>
      <p:ext uri="{BB962C8B-B14F-4D97-AF65-F5344CB8AC3E}">
        <p14:creationId xmlns:p14="http://schemas.microsoft.com/office/powerpoint/2010/main" val="7384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877055" y="3383280"/>
            <a:ext cx="8206789" cy="2057400"/>
          </a:xfrm>
        </p:spPr>
        <p:txBody>
          <a:bodyPr/>
          <a:lstStyle/>
          <a:p>
            <a:r>
              <a:rPr lang="en-US" dirty="0"/>
              <a:t>Sahil Khan</a:t>
            </a:r>
          </a:p>
          <a:p>
            <a:pPr lvl="1"/>
            <a:r>
              <a:rPr lang="en-US" dirty="0"/>
              <a:t>202482066</a:t>
            </a:r>
          </a:p>
          <a:p>
            <a:pPr lvl="1"/>
            <a:r>
              <a:rPr lang="en-US" dirty="0"/>
              <a:t>Project Link: </a:t>
            </a:r>
            <a:r>
              <a:rPr lang="en-US" sz="1800" dirty="0">
                <a:highlight>
                  <a:srgbClr val="333B3C"/>
                </a:highlight>
              </a:rPr>
              <a:t>https://github.com/sahil82764/Vehicle_Maintenance_Prediction</a:t>
            </a:r>
            <a:endParaRPr lang="en-US" dirty="0">
              <a:highlight>
                <a:srgbClr val="333B3C"/>
              </a:highlight>
            </a:endParaRP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6" y="2989010"/>
            <a:ext cx="7799832" cy="2615380"/>
          </a:xfrm>
        </p:spPr>
        <p:txBody>
          <a:bodyPr/>
          <a:lstStyle/>
          <a:p>
            <a:r>
              <a:rPr lang="en-US" sz="2000" b="0" i="0" u="none" strike="noStrike" baseline="0" dirty="0">
                <a:solidFill>
                  <a:srgbClr val="000000"/>
                </a:solidFill>
                <a:latin typeface="Calibri" panose="020F0502020204030204" pitchFamily="34" charset="0"/>
              </a:rPr>
              <a:t> The field of predictive maintenance is expanding quickly and has the potential to save costs, increase operational effectiveness, and improve safety in a variety of industries. The objective of this project is to create a machine learning model that can forecast whether maintenance is required for a vehicle based on a number of characteristics, such as component status, usage patterns, maintenance history, and vehicle specs. Accurately predicting future maintenance requirements enables fleet managers and car owners to plan maintenance in advance, reducing downtime, avoiding expensive malfunctions, and improving safety. </a:t>
            </a:r>
            <a:endParaRPr lang="en-US" sz="2400"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Problem statement</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03504" y="2735105"/>
            <a:ext cx="8914122" cy="1682750"/>
          </a:xfrm>
        </p:spPr>
        <p:txBody>
          <a:bodyPr/>
          <a:lstStyle/>
          <a:p>
            <a:pPr marL="285750" indent="-285750">
              <a:buFont typeface="Arial" panose="020B0604020202020204" pitchFamily="34" charset="0"/>
              <a:buChar char="•"/>
            </a:pPr>
            <a:r>
              <a:rPr lang="en-IN" sz="2000" dirty="0"/>
              <a:t>Implement AI predictive maintenance for vehicles.</a:t>
            </a:r>
          </a:p>
          <a:p>
            <a:pPr marL="285750" indent="-285750">
              <a:buFont typeface="Arial" panose="020B0604020202020204" pitchFamily="34" charset="0"/>
              <a:buChar char="•"/>
            </a:pPr>
            <a:r>
              <a:rPr lang="en-IN" sz="2000" dirty="0"/>
              <a:t>Utilize incoming data to anticipate and prevent disruptions.</a:t>
            </a:r>
          </a:p>
          <a:p>
            <a:pPr marL="285750" indent="-285750">
              <a:buFont typeface="Arial" panose="020B0604020202020204" pitchFamily="34" charset="0"/>
              <a:buChar char="•"/>
            </a:pPr>
            <a:r>
              <a:rPr lang="en-IN" sz="2000" dirty="0"/>
              <a:t>Minimize downtime and reduce maintenance costs.</a:t>
            </a:r>
          </a:p>
          <a:p>
            <a:pPr marL="285750" indent="-285750">
              <a:buFont typeface="Arial" panose="020B0604020202020204" pitchFamily="34" charset="0"/>
              <a:buChar char="•"/>
            </a:pPr>
            <a:r>
              <a:rPr lang="en-IN" sz="2000" dirty="0"/>
              <a:t>Enhance vehicle reliability for uninterrupted operations.</a:t>
            </a:r>
          </a:p>
          <a:p>
            <a:pPr marL="285750" indent="-285750">
              <a:buFont typeface="Arial" panose="020B0604020202020204" pitchFamily="34" charset="0"/>
              <a:buChar char="•"/>
            </a:pPr>
            <a:r>
              <a:rPr lang="en-IN" sz="2000" dirty="0"/>
              <a:t>Optimize maintenance schedules for efficient transportation.</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588856" y="1703831"/>
            <a:ext cx="4846320" cy="744400"/>
          </a:xfrm>
        </p:spPr>
        <p:txBody>
          <a:bodyPr/>
          <a:lstStyle/>
          <a:p>
            <a:r>
              <a:rPr lang="en-US" sz="5400" b="1" dirty="0"/>
              <a:t>Objective</a:t>
            </a: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p:txBody>
          <a:bodyPr/>
          <a:lstStyle/>
          <a:p>
            <a:r>
              <a:rPr lang="en-IN" sz="2400" dirty="0"/>
              <a:t>Predicting Maintenance Needs</a:t>
            </a:r>
            <a:endParaRPr lang="en-PK" sz="2400"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1792224"/>
            <a:ext cx="4678680" cy="1682750"/>
          </a:xfrm>
        </p:spPr>
        <p:txBody>
          <a:bodyPr/>
          <a:lstStyle/>
          <a:p>
            <a:r>
              <a:rPr lang="en-US" dirty="0"/>
              <a:t>Build a classification model to identify whether a vehicle requires maintenance based on historical and operational data.</a:t>
            </a: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p:txBody>
          <a:bodyPr/>
          <a:lstStyle/>
          <a:p>
            <a:r>
              <a:rPr lang="en-IN" dirty="0"/>
              <a:t>Optimizing Fuel Efficiency</a:t>
            </a:r>
            <a:endParaRPr lang="en-PK" dirty="0"/>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p:txBody>
          <a:bodyPr/>
          <a:lstStyle/>
          <a:p>
            <a:r>
              <a:rPr lang="en-US" dirty="0"/>
              <a:t>Develop a regression model to provide actionable insights for maintaining or improving vehicle fuel efficiency by analyzing key influencing factors.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84FB4-5D74-F58B-7360-0746F4F4A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3498D-1768-A195-6701-C2C2FAD053E7}"/>
              </a:ext>
            </a:extLst>
          </p:cNvPr>
          <p:cNvSpPr>
            <a:spLocks noGrp="1"/>
          </p:cNvSpPr>
          <p:nvPr>
            <p:ph type="title"/>
          </p:nvPr>
        </p:nvSpPr>
        <p:spPr>
          <a:xfrm>
            <a:off x="667512" y="1399033"/>
            <a:ext cx="3275223" cy="882052"/>
          </a:xfrm>
        </p:spPr>
        <p:txBody>
          <a:bodyPr/>
          <a:lstStyle/>
          <a:p>
            <a:r>
              <a:rPr lang="en-US" dirty="0"/>
              <a:t>dataset</a:t>
            </a:r>
          </a:p>
        </p:txBody>
      </p:sp>
      <p:sp>
        <p:nvSpPr>
          <p:cNvPr id="3" name="Text Placeholder 2">
            <a:extLst>
              <a:ext uri="{FF2B5EF4-FFF2-40B4-BE49-F238E27FC236}">
                <a16:creationId xmlns:a16="http://schemas.microsoft.com/office/drawing/2014/main" id="{6AEE6822-776B-3DA5-4940-E4DE158A41A4}"/>
              </a:ext>
            </a:extLst>
          </p:cNvPr>
          <p:cNvSpPr>
            <a:spLocks noGrp="1"/>
          </p:cNvSpPr>
          <p:nvPr>
            <p:ph type="body" sz="quarter" idx="13"/>
          </p:nvPr>
        </p:nvSpPr>
        <p:spPr>
          <a:xfrm>
            <a:off x="5752657" y="1399032"/>
            <a:ext cx="4828032" cy="490538"/>
          </a:xfrm>
        </p:spPr>
        <p:txBody>
          <a:bodyPr/>
          <a:lstStyle/>
          <a:p>
            <a:r>
              <a:rPr lang="en-US" sz="3200" dirty="0"/>
              <a:t>Attributes</a:t>
            </a:r>
            <a:endParaRPr lang="en-PK" sz="3200" dirty="0"/>
          </a:p>
        </p:txBody>
      </p:sp>
      <p:sp>
        <p:nvSpPr>
          <p:cNvPr id="5" name="Text Placeholder 4">
            <a:extLst>
              <a:ext uri="{FF2B5EF4-FFF2-40B4-BE49-F238E27FC236}">
                <a16:creationId xmlns:a16="http://schemas.microsoft.com/office/drawing/2014/main" id="{8762ED9E-A12E-52B0-D92F-5CD629499E3E}"/>
              </a:ext>
            </a:extLst>
          </p:cNvPr>
          <p:cNvSpPr>
            <a:spLocks noGrp="1"/>
          </p:cNvSpPr>
          <p:nvPr>
            <p:ph type="body" sz="quarter" idx="15"/>
          </p:nvPr>
        </p:nvSpPr>
        <p:spPr>
          <a:xfrm>
            <a:off x="5752657" y="2069774"/>
            <a:ext cx="2779678" cy="1682750"/>
          </a:xfrm>
        </p:spPr>
        <p:txBody>
          <a:bodyPr/>
          <a:lstStyle/>
          <a:p>
            <a:r>
              <a:rPr lang="en-US" sz="1800" dirty="0"/>
              <a:t>Vehicle Model</a:t>
            </a:r>
          </a:p>
          <a:p>
            <a:r>
              <a:rPr lang="en-US" sz="1800" dirty="0"/>
              <a:t>Mileage</a:t>
            </a:r>
          </a:p>
          <a:p>
            <a:r>
              <a:rPr lang="en-US" sz="1800" dirty="0"/>
              <a:t>Maintenance History</a:t>
            </a:r>
          </a:p>
          <a:p>
            <a:r>
              <a:rPr lang="en-US" sz="1800" dirty="0"/>
              <a:t>Reported Issues</a:t>
            </a:r>
          </a:p>
          <a:p>
            <a:r>
              <a:rPr lang="en-US" sz="1800" dirty="0"/>
              <a:t>Vehicle Age</a:t>
            </a:r>
          </a:p>
          <a:p>
            <a:r>
              <a:rPr lang="en-US" sz="1800" dirty="0"/>
              <a:t>Fuel Type</a:t>
            </a:r>
          </a:p>
          <a:p>
            <a:r>
              <a:rPr lang="en-US" sz="1800" dirty="0"/>
              <a:t>Transmission Type</a:t>
            </a:r>
          </a:p>
          <a:p>
            <a:r>
              <a:rPr lang="en-US" sz="1800" dirty="0"/>
              <a:t>Engine Size</a:t>
            </a:r>
          </a:p>
          <a:p>
            <a:r>
              <a:rPr lang="en-US" sz="1800" dirty="0"/>
              <a:t>Odometer Reading</a:t>
            </a:r>
          </a:p>
          <a:p>
            <a:r>
              <a:rPr lang="en-US" sz="1800" dirty="0"/>
              <a:t>Last Service Date</a:t>
            </a:r>
          </a:p>
        </p:txBody>
      </p:sp>
      <p:sp>
        <p:nvSpPr>
          <p:cNvPr id="4" name="Text Placeholder 3">
            <a:extLst>
              <a:ext uri="{FF2B5EF4-FFF2-40B4-BE49-F238E27FC236}">
                <a16:creationId xmlns:a16="http://schemas.microsoft.com/office/drawing/2014/main" id="{AF26CE15-B0D0-06B7-338A-AA86556E4112}"/>
              </a:ext>
            </a:extLst>
          </p:cNvPr>
          <p:cNvSpPr>
            <a:spLocks noGrp="1"/>
          </p:cNvSpPr>
          <p:nvPr>
            <p:ph type="body" sz="quarter" idx="14"/>
          </p:nvPr>
        </p:nvSpPr>
        <p:spPr>
          <a:xfrm>
            <a:off x="542642" y="3776220"/>
            <a:ext cx="4828032" cy="490538"/>
          </a:xfrm>
        </p:spPr>
        <p:txBody>
          <a:bodyPr/>
          <a:lstStyle/>
          <a:p>
            <a:r>
              <a:rPr lang="en-US" dirty="0">
                <a:solidFill>
                  <a:schemeClr val="tx2"/>
                </a:solidFill>
              </a:rPr>
              <a:t>Dimension</a:t>
            </a:r>
            <a:endParaRPr lang="en-PK" dirty="0">
              <a:solidFill>
                <a:schemeClr val="tx2"/>
              </a:solidFill>
            </a:endParaRPr>
          </a:p>
        </p:txBody>
      </p:sp>
      <p:sp>
        <p:nvSpPr>
          <p:cNvPr id="6" name="Text Placeholder 5">
            <a:extLst>
              <a:ext uri="{FF2B5EF4-FFF2-40B4-BE49-F238E27FC236}">
                <a16:creationId xmlns:a16="http://schemas.microsoft.com/office/drawing/2014/main" id="{DC5952D6-2791-98EC-CE21-E3E825BDA687}"/>
              </a:ext>
            </a:extLst>
          </p:cNvPr>
          <p:cNvSpPr>
            <a:spLocks noGrp="1"/>
          </p:cNvSpPr>
          <p:nvPr>
            <p:ph type="body" sz="quarter" idx="16"/>
          </p:nvPr>
        </p:nvSpPr>
        <p:spPr>
          <a:xfrm>
            <a:off x="615794" y="4158606"/>
            <a:ext cx="4754880" cy="1682750"/>
          </a:xfrm>
        </p:spPr>
        <p:txBody>
          <a:bodyPr/>
          <a:lstStyle/>
          <a:p>
            <a:r>
              <a:rPr lang="en-US" dirty="0">
                <a:solidFill>
                  <a:schemeClr val="tx2"/>
                </a:solidFill>
              </a:rPr>
              <a:t>Columns: 20</a:t>
            </a:r>
          </a:p>
          <a:p>
            <a:r>
              <a:rPr lang="en-US" dirty="0">
                <a:solidFill>
                  <a:schemeClr val="tx2"/>
                </a:solidFill>
              </a:rPr>
              <a:t>Samples: 5000</a:t>
            </a:r>
          </a:p>
        </p:txBody>
      </p:sp>
      <p:sp>
        <p:nvSpPr>
          <p:cNvPr id="13" name="Slide Number Placeholder 12">
            <a:extLst>
              <a:ext uri="{FF2B5EF4-FFF2-40B4-BE49-F238E27FC236}">
                <a16:creationId xmlns:a16="http://schemas.microsoft.com/office/drawing/2014/main" id="{48521BDE-0DC0-7A4A-CD5D-8ADDF9794840}"/>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7" name="Text Placeholder 4">
            <a:extLst>
              <a:ext uri="{FF2B5EF4-FFF2-40B4-BE49-F238E27FC236}">
                <a16:creationId xmlns:a16="http://schemas.microsoft.com/office/drawing/2014/main" id="{62F16116-733A-DACE-EECE-037E1FF72D74}"/>
              </a:ext>
            </a:extLst>
          </p:cNvPr>
          <p:cNvSpPr txBox="1">
            <a:spLocks/>
          </p:cNvSpPr>
          <p:nvPr/>
        </p:nvSpPr>
        <p:spPr>
          <a:xfrm>
            <a:off x="9016082" y="2069774"/>
            <a:ext cx="2779678" cy="168275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464" indent="-283464" algn="l" rtl="0" eaLnBrk="1" latinLnBrk="0" hangingPunct="1">
              <a:lnSpc>
                <a:spcPct val="150000"/>
              </a:lnSpc>
              <a:buClrTx/>
              <a:buSzPts val="1300"/>
              <a:buFont typeface="Arial" panose="020B0604020202020204" pitchFamily="34" charset="0"/>
              <a:buChar char="•"/>
            </a:pPr>
            <a:r>
              <a:rPr lang="en-US" sz="1800" kern="1200" dirty="0">
                <a:solidFill>
                  <a:srgbClr val="EDE9E6"/>
                </a:solidFill>
                <a:effectLst/>
                <a:ea typeface="+mn-ea"/>
                <a:cs typeface="+mn-cs"/>
              </a:rPr>
              <a:t>Warranty Expiry Date</a:t>
            </a:r>
            <a:endParaRPr lang="en-IN" sz="18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Owner Type</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Insurance Premium</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Service History</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Accident History</a:t>
            </a:r>
            <a:endParaRPr lang="en-IN" sz="1600" dirty="0">
              <a:effectLst/>
            </a:endParaRPr>
          </a:p>
          <a:p>
            <a:pPr marL="283464" indent="-283464" algn="l" rtl="0" eaLnBrk="1" latinLnBrk="0" hangingPunct="1">
              <a:lnSpc>
                <a:spcPct val="150000"/>
              </a:lnSpc>
            </a:pPr>
            <a:r>
              <a:rPr lang="en-US" sz="1800" b="1" kern="1200" dirty="0">
                <a:solidFill>
                  <a:schemeClr val="accent1">
                    <a:lumMod val="40000"/>
                    <a:lumOff val="60000"/>
                  </a:schemeClr>
                </a:solidFill>
                <a:effectLst/>
                <a:ea typeface="+mn-ea"/>
                <a:cs typeface="+mn-cs"/>
              </a:rPr>
              <a:t>Fuel Efficiency</a:t>
            </a:r>
            <a:endParaRPr lang="en-IN" sz="1600" dirty="0">
              <a:solidFill>
                <a:schemeClr val="accent1">
                  <a:lumMod val="40000"/>
                  <a:lumOff val="60000"/>
                </a:schemeClr>
              </a:solidFill>
              <a:effectLst/>
            </a:endParaRPr>
          </a:p>
          <a:p>
            <a:pPr marL="283464" indent="-283464" algn="l" rtl="0" eaLnBrk="1" latinLnBrk="0" hangingPunct="1">
              <a:lnSpc>
                <a:spcPct val="150000"/>
              </a:lnSpc>
            </a:pPr>
            <a:r>
              <a:rPr lang="en-US" sz="1800" kern="1200" dirty="0">
                <a:solidFill>
                  <a:srgbClr val="EDE9E6"/>
                </a:solidFill>
                <a:effectLst/>
                <a:ea typeface="+mn-ea"/>
                <a:cs typeface="+mn-cs"/>
              </a:rPr>
              <a:t>Tire Condition</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Brake Condition</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Battery Status</a:t>
            </a:r>
            <a:endParaRPr lang="en-IN" sz="1600" dirty="0">
              <a:effectLst/>
            </a:endParaRPr>
          </a:p>
          <a:p>
            <a:r>
              <a:rPr lang="en-US" sz="1800" b="1" kern="1200" dirty="0">
                <a:solidFill>
                  <a:schemeClr val="accent1">
                    <a:lumMod val="40000"/>
                    <a:lumOff val="60000"/>
                  </a:schemeClr>
                </a:solidFill>
                <a:effectLst/>
                <a:ea typeface="+mn-ea"/>
                <a:cs typeface="+mn-cs"/>
              </a:rPr>
              <a:t>Need Maintenance</a:t>
            </a:r>
            <a:endParaRPr lang="en-US" sz="1300" dirty="0">
              <a:solidFill>
                <a:schemeClr val="accent1">
                  <a:lumMod val="40000"/>
                  <a:lumOff val="60000"/>
                </a:schemeClr>
              </a:solidFill>
            </a:endParaRPr>
          </a:p>
        </p:txBody>
      </p:sp>
    </p:spTree>
    <p:extLst>
      <p:ext uri="{BB962C8B-B14F-4D97-AF65-F5344CB8AC3E}">
        <p14:creationId xmlns:p14="http://schemas.microsoft.com/office/powerpoint/2010/main" val="31166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Data preprocessing</a:t>
            </a:r>
            <a:br>
              <a:rPr lang="en-US" dirty="0"/>
            </a:br>
            <a:endParaRPr lang="en-US" dirty="0"/>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r>
              <a:rPr lang="en-US" dirty="0"/>
              <a:t>Key Features</a:t>
            </a:r>
          </a:p>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65760" y="3931920"/>
            <a:ext cx="10980666" cy="1682750"/>
          </a:xfrm>
        </p:spPr>
        <p:txBody>
          <a:bodyPr/>
          <a:lstStyle/>
          <a:p>
            <a:r>
              <a:rPr lang="en-US" b="0" dirty="0">
                <a:effectLst/>
              </a:rPr>
              <a:t>Step1: Handle Missing Values </a:t>
            </a:r>
          </a:p>
          <a:p>
            <a:r>
              <a:rPr lang="en-US" b="0" dirty="0">
                <a:effectLst/>
              </a:rPr>
              <a:t>Step2: Drop Duplicates</a:t>
            </a:r>
          </a:p>
          <a:p>
            <a:r>
              <a:rPr lang="en-US" b="0" dirty="0">
                <a:effectLst/>
              </a:rPr>
              <a:t>Step3: Feature Engineering</a:t>
            </a:r>
          </a:p>
          <a:p>
            <a:r>
              <a:rPr lang="en-US" b="0" dirty="0">
                <a:effectLst/>
              </a:rPr>
              <a:t>Step4: Applying Feature Scaling for Numerical Features and One-Hot Encoding for Categorical Features</a:t>
            </a:r>
          </a:p>
          <a:p>
            <a:r>
              <a:rPr lang="en-US" b="0" dirty="0">
                <a:effectLst/>
              </a:rPr>
              <a:t>Step5: Data </a:t>
            </a:r>
            <a:r>
              <a:rPr lang="en-US" dirty="0"/>
              <a:t>Split in 75:25 ratio to train-test sets using </a:t>
            </a:r>
            <a:r>
              <a:rPr lang="en-US" dirty="0" err="1"/>
              <a:t>StratifiedShuffleSplit</a:t>
            </a:r>
            <a:r>
              <a:rPr lang="en-US" dirty="0"/>
              <a:t> to ensure balance and avoid skewness.</a:t>
            </a:r>
            <a:endParaRPr lang="en-US" b="0" dirty="0">
              <a:effectLst/>
            </a:endParaRP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90152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dirty="0"/>
              <a:t>ML Algorithms</a:t>
            </a:r>
            <a:endParaRPr lang="en-PK" dirty="0"/>
          </a:p>
        </p:txBody>
      </p:sp>
      <p:sp>
        <p:nvSpPr>
          <p:cNvPr id="4" name="Text Placeholder 3">
            <a:extLst>
              <a:ext uri="{FF2B5EF4-FFF2-40B4-BE49-F238E27FC236}">
                <a16:creationId xmlns:a16="http://schemas.microsoft.com/office/drawing/2014/main" id="{EF31757D-D960-563E-13D7-10BC6A04122D}"/>
              </a:ext>
            </a:extLst>
          </p:cNvPr>
          <p:cNvSpPr>
            <a:spLocks noGrp="1"/>
          </p:cNvSpPr>
          <p:nvPr>
            <p:ph type="body" sz="quarter" idx="13"/>
          </p:nvPr>
        </p:nvSpPr>
        <p:spPr/>
        <p:txBody>
          <a:bodyPr/>
          <a:lstStyle/>
          <a:p>
            <a:r>
              <a:rPr lang="en-US" dirty="0"/>
              <a:t>CLASSIFIER</a:t>
            </a:r>
            <a:endParaRPr lang="en-PK" dirty="0"/>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p:txBody>
          <a:bodyPr/>
          <a:lstStyle/>
          <a:p>
            <a:r>
              <a:rPr lang="en-IN" b="0" dirty="0">
                <a:effectLst/>
              </a:rPr>
              <a:t>Logistic Regression</a:t>
            </a:r>
          </a:p>
          <a:p>
            <a:r>
              <a:rPr lang="en-IN" b="0" dirty="0">
                <a:effectLst/>
              </a:rPr>
              <a:t>Random Forest Classifier</a:t>
            </a:r>
          </a:p>
          <a:p>
            <a:r>
              <a:rPr lang="en-IN" b="0" dirty="0">
                <a:effectLst/>
              </a:rPr>
              <a:t>SGD Classifier</a:t>
            </a:r>
          </a:p>
          <a:p>
            <a:r>
              <a:rPr lang="en-IN" b="0" dirty="0">
                <a:effectLst/>
              </a:rPr>
              <a:t>Decision Tree Classifier</a:t>
            </a:r>
          </a:p>
          <a:p>
            <a:r>
              <a:rPr lang="en-IN" b="0" dirty="0">
                <a:effectLst/>
              </a:rPr>
              <a:t>XGB Classifier</a:t>
            </a:r>
          </a:p>
        </p:txBody>
      </p:sp>
      <p:sp>
        <p:nvSpPr>
          <p:cNvPr id="5" name="Text Placeholder 4">
            <a:extLst>
              <a:ext uri="{FF2B5EF4-FFF2-40B4-BE49-F238E27FC236}">
                <a16:creationId xmlns:a16="http://schemas.microsoft.com/office/drawing/2014/main" id="{11D7CDBE-3B02-5AB5-E827-307839805592}"/>
              </a:ext>
            </a:extLst>
          </p:cNvPr>
          <p:cNvSpPr>
            <a:spLocks noGrp="1"/>
          </p:cNvSpPr>
          <p:nvPr>
            <p:ph type="body" sz="quarter" idx="14"/>
          </p:nvPr>
        </p:nvSpPr>
        <p:spPr>
          <a:xfrm>
            <a:off x="2322576" y="4788107"/>
            <a:ext cx="4828032" cy="490538"/>
          </a:xfrm>
        </p:spPr>
        <p:txBody>
          <a:bodyPr/>
          <a:lstStyle/>
          <a:p>
            <a:r>
              <a:rPr lang="en-US" dirty="0"/>
              <a:t>REGRESSOR</a:t>
            </a:r>
            <a:endParaRPr lang="en-PK" dirty="0"/>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7</a:t>
            </a:fld>
            <a:endParaRPr lang="en-US"/>
          </a:p>
        </p:txBody>
      </p:sp>
      <p:sp>
        <p:nvSpPr>
          <p:cNvPr id="9" name="Text Placeholder 5">
            <a:extLst>
              <a:ext uri="{FF2B5EF4-FFF2-40B4-BE49-F238E27FC236}">
                <a16:creationId xmlns:a16="http://schemas.microsoft.com/office/drawing/2014/main" id="{457A75F4-3590-4F7F-783A-9310CCF2FF9B}"/>
              </a:ext>
            </a:extLst>
          </p:cNvPr>
          <p:cNvSpPr txBox="1">
            <a:spLocks/>
          </p:cNvSpPr>
          <p:nvPr/>
        </p:nvSpPr>
        <p:spPr>
          <a:xfrm>
            <a:off x="2020824" y="5278645"/>
            <a:ext cx="8379220" cy="975260"/>
          </a:xfrm>
          <a:prstGeom prst="rect">
            <a:avLst/>
          </a:prstGeom>
        </p:spPr>
        <p:txBody>
          <a:bodyPr vert="horz" lIns="91440" tIns="45720" rIns="91440" bIns="45720" numCol="2" spcCol="9144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0" dirty="0">
                <a:effectLst/>
              </a:rPr>
              <a:t>Linear Regression</a:t>
            </a:r>
          </a:p>
          <a:p>
            <a:r>
              <a:rPr lang="en-IN" b="0" dirty="0">
                <a:effectLst/>
              </a:rPr>
              <a:t>Ridge Regression</a:t>
            </a:r>
          </a:p>
          <a:p>
            <a:r>
              <a:rPr lang="en-IN" b="0" dirty="0">
                <a:effectLst/>
              </a:rPr>
              <a:t>Random Forest Regressor</a:t>
            </a:r>
          </a:p>
          <a:p>
            <a:r>
              <a:rPr lang="en-IN" b="0" dirty="0">
                <a:effectLst/>
              </a:rPr>
              <a:t>Gradient Boosting Regressor</a:t>
            </a:r>
          </a:p>
          <a:p>
            <a:r>
              <a:rPr lang="en-IN" b="0" dirty="0">
                <a:effectLst/>
              </a:rPr>
              <a:t>XGB Regressor</a:t>
            </a:r>
          </a:p>
        </p:txBody>
      </p:sp>
    </p:spTree>
    <p:extLst>
      <p:ext uri="{BB962C8B-B14F-4D97-AF65-F5344CB8AC3E}">
        <p14:creationId xmlns:p14="http://schemas.microsoft.com/office/powerpoint/2010/main" val="11250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480699" y="605568"/>
            <a:ext cx="3108076" cy="1682749"/>
          </a:xfrm>
        </p:spPr>
        <p:txBody>
          <a:bodyPr/>
          <a:lstStyle/>
          <a:p>
            <a:pPr>
              <a:lnSpc>
                <a:spcPct val="100000"/>
              </a:lnSpc>
            </a:pPr>
            <a:r>
              <a:rPr lang="en-US" sz="4000" dirty="0"/>
              <a:t>Trained </a:t>
            </a:r>
            <a:br>
              <a:rPr lang="en-US" sz="4000" dirty="0"/>
            </a:br>
            <a:r>
              <a:rPr lang="en-US" sz="4000" dirty="0"/>
              <a:t>Model </a:t>
            </a:r>
            <a:br>
              <a:rPr lang="en-US" sz="4000" dirty="0"/>
            </a:br>
            <a:r>
              <a:rPr lang="en-US" sz="4000" dirty="0"/>
              <a:t>metrics</a:t>
            </a: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dirty="0"/>
              <a:t>Presentation title</a:t>
            </a:r>
            <a:endParaRPr lang="en-PK" dirty="0"/>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p:txBody>
          <a:bodyPr/>
          <a:lstStyle/>
          <a:p>
            <a:r>
              <a:rPr lang="en-US" dirty="0"/>
              <a:t>Classifiers</a:t>
            </a:r>
            <a:endParaRPr lang="en-PK" dirty="0"/>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4"/>
          </p:nvPr>
        </p:nvSpPr>
        <p:spPr/>
        <p:txBody>
          <a:bodyPr/>
          <a:lstStyle/>
          <a:p>
            <a:r>
              <a:rPr lang="en-US" dirty="0"/>
              <a:t>Regressors</a:t>
            </a:r>
            <a:endParaRPr lang="en-PK"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11" name="Text Placeholder 3">
            <a:extLst>
              <a:ext uri="{FF2B5EF4-FFF2-40B4-BE49-F238E27FC236}">
                <a16:creationId xmlns:a16="http://schemas.microsoft.com/office/drawing/2014/main" id="{5E80E9F6-BEDF-E49D-ABA1-3CB1B66A6E28}"/>
              </a:ext>
            </a:extLst>
          </p:cNvPr>
          <p:cNvSpPr txBox="1">
            <a:spLocks/>
          </p:cNvSpPr>
          <p:nvPr/>
        </p:nvSpPr>
        <p:spPr>
          <a:xfrm>
            <a:off x="6245352" y="5650992"/>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Neural Network</a:t>
            </a:r>
            <a:endParaRPr lang="en-PK" dirty="0"/>
          </a:p>
        </p:txBody>
      </p:sp>
    </p:spTree>
    <p:extLst>
      <p:ext uri="{BB962C8B-B14F-4D97-AF65-F5344CB8AC3E}">
        <p14:creationId xmlns:p14="http://schemas.microsoft.com/office/powerpoint/2010/main" val="61635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946FC-9896-0F65-E0DD-69E915F06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B5B9C2-BEB9-1AB4-B8B9-EF720F9448B0}"/>
              </a:ext>
            </a:extLst>
          </p:cNvPr>
          <p:cNvSpPr>
            <a:spLocks noGrp="1"/>
          </p:cNvSpPr>
          <p:nvPr>
            <p:ph type="title"/>
          </p:nvPr>
        </p:nvSpPr>
        <p:spPr>
          <a:xfrm>
            <a:off x="146402" y="1002475"/>
            <a:ext cx="4435430" cy="1682749"/>
          </a:xfrm>
        </p:spPr>
        <p:txBody>
          <a:bodyPr/>
          <a:lstStyle/>
          <a:p>
            <a:pPr>
              <a:lnSpc>
                <a:spcPct val="100000"/>
              </a:lnSpc>
            </a:pPr>
            <a:r>
              <a:rPr lang="en-US" sz="4400" dirty="0"/>
              <a:t>Feature importance</a:t>
            </a:r>
          </a:p>
        </p:txBody>
      </p:sp>
      <p:sp>
        <p:nvSpPr>
          <p:cNvPr id="12" name="Footer Placeholder 11">
            <a:extLst>
              <a:ext uri="{FF2B5EF4-FFF2-40B4-BE49-F238E27FC236}">
                <a16:creationId xmlns:a16="http://schemas.microsoft.com/office/drawing/2014/main" id="{53252B30-6DFB-FF90-E1B3-42907862F317}"/>
              </a:ext>
            </a:extLst>
          </p:cNvPr>
          <p:cNvSpPr>
            <a:spLocks noGrp="1"/>
          </p:cNvSpPr>
          <p:nvPr>
            <p:ph type="ftr" sz="quarter" idx="11"/>
          </p:nvPr>
        </p:nvSpPr>
        <p:spPr/>
        <p:txBody>
          <a:bodyPr/>
          <a:lstStyle/>
          <a:p>
            <a:r>
              <a:rPr lang="en-US" dirty="0"/>
              <a:t>Presentation title</a:t>
            </a:r>
            <a:endParaRPr lang="en-PK" dirty="0"/>
          </a:p>
        </p:txBody>
      </p:sp>
      <p:sp>
        <p:nvSpPr>
          <p:cNvPr id="13" name="Slide Number Placeholder 12">
            <a:extLst>
              <a:ext uri="{FF2B5EF4-FFF2-40B4-BE49-F238E27FC236}">
                <a16:creationId xmlns:a16="http://schemas.microsoft.com/office/drawing/2014/main" id="{6F233AAA-6A1D-8D08-E639-392C887493A9}"/>
              </a:ext>
            </a:extLst>
          </p:cNvPr>
          <p:cNvSpPr>
            <a:spLocks noGrp="1"/>
          </p:cNvSpPr>
          <p:nvPr>
            <p:ph type="sldNum" sz="quarter" idx="12"/>
          </p:nvPr>
        </p:nvSpPr>
        <p:spPr/>
        <p:txBody>
          <a:bodyPr/>
          <a:lstStyle/>
          <a:p>
            <a:fld id="{5BFCF61C-3B18-4C03-8326-CC3B32D710C9}" type="slidenum">
              <a:rPr lang="en-US" smtClean="0"/>
              <a:pPr/>
              <a:t>9</a:t>
            </a:fld>
            <a:endParaRPr lang="en-US"/>
          </a:p>
        </p:txBody>
      </p:sp>
      <p:pic>
        <p:nvPicPr>
          <p:cNvPr id="9" name="Picture 8">
            <a:extLst>
              <a:ext uri="{FF2B5EF4-FFF2-40B4-BE49-F238E27FC236}">
                <a16:creationId xmlns:a16="http://schemas.microsoft.com/office/drawing/2014/main" id="{2D4ECBD2-11CD-E17D-2BEB-77C42E388A71}"/>
              </a:ext>
            </a:extLst>
          </p:cNvPr>
          <p:cNvPicPr>
            <a:picLocks noChangeAspect="1"/>
          </p:cNvPicPr>
          <p:nvPr/>
        </p:nvPicPr>
        <p:blipFill>
          <a:blip r:embed="rId2"/>
          <a:stretch>
            <a:fillRect/>
          </a:stretch>
        </p:blipFill>
        <p:spPr>
          <a:xfrm>
            <a:off x="3958477" y="1366685"/>
            <a:ext cx="8106786" cy="4827637"/>
          </a:xfrm>
          <a:prstGeom prst="rect">
            <a:avLst/>
          </a:prstGeom>
          <a:solidFill>
            <a:schemeClr val="bg1"/>
          </a:solidFill>
        </p:spPr>
      </p:pic>
      <p:sp>
        <p:nvSpPr>
          <p:cNvPr id="10" name="Text Placeholder 8">
            <a:extLst>
              <a:ext uri="{FF2B5EF4-FFF2-40B4-BE49-F238E27FC236}">
                <a16:creationId xmlns:a16="http://schemas.microsoft.com/office/drawing/2014/main" id="{D3E93147-E25F-C846-DE52-9615E03907B9}"/>
              </a:ext>
            </a:extLst>
          </p:cNvPr>
          <p:cNvSpPr txBox="1">
            <a:spLocks/>
          </p:cNvSpPr>
          <p:nvPr/>
        </p:nvSpPr>
        <p:spPr>
          <a:xfrm>
            <a:off x="442295" y="3231666"/>
            <a:ext cx="3282696" cy="548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latin typeface="Arial" panose="020B0604020202020204" pitchFamily="34" charset="0"/>
                <a:cs typeface="Arial" panose="020B0604020202020204" pitchFamily="34" charset="0"/>
              </a:rPr>
              <a:t>TOP FEATURES</a:t>
            </a:r>
          </a:p>
          <a:p>
            <a:endParaRPr lang="en-US" dirty="0"/>
          </a:p>
        </p:txBody>
      </p:sp>
      <p:sp>
        <p:nvSpPr>
          <p:cNvPr id="14" name="Text Placeholder 9">
            <a:extLst>
              <a:ext uri="{FF2B5EF4-FFF2-40B4-BE49-F238E27FC236}">
                <a16:creationId xmlns:a16="http://schemas.microsoft.com/office/drawing/2014/main" id="{5CD9C946-696E-9F46-157A-2CD23FE20FC7}"/>
              </a:ext>
            </a:extLst>
          </p:cNvPr>
          <p:cNvSpPr txBox="1">
            <a:spLocks/>
          </p:cNvSpPr>
          <p:nvPr/>
        </p:nvSpPr>
        <p:spPr>
          <a:xfrm>
            <a:off x="838074" y="3685147"/>
            <a:ext cx="2357410" cy="9752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noProof="1">
                <a:latin typeface="Arial" panose="020B0604020202020204" pitchFamily="34" charset="0"/>
                <a:cs typeface="Arial" panose="020B0604020202020204" pitchFamily="34" charset="0"/>
              </a:rPr>
              <a:t>Battery Status</a:t>
            </a:r>
          </a:p>
          <a:p>
            <a:r>
              <a:rPr lang="en-US" sz="1600" noProof="1">
                <a:latin typeface="Arial" panose="020B0604020202020204" pitchFamily="34" charset="0"/>
                <a:cs typeface="Arial" panose="020B0604020202020204" pitchFamily="34" charset="0"/>
              </a:rPr>
              <a:t>Brake Condition</a:t>
            </a:r>
          </a:p>
          <a:p>
            <a:r>
              <a:rPr lang="en-US" sz="1600" noProof="1">
                <a:latin typeface="Arial" panose="020B0604020202020204" pitchFamily="34" charset="0"/>
                <a:cs typeface="Arial" panose="020B0604020202020204" pitchFamily="34" charset="0"/>
              </a:rPr>
              <a:t>Reported Issue</a:t>
            </a:r>
          </a:p>
          <a:p>
            <a:r>
              <a:rPr lang="en-US" sz="1600" noProof="1">
                <a:latin typeface="Arial" panose="020B0604020202020204" pitchFamily="34" charset="0"/>
                <a:cs typeface="Arial" panose="020B0604020202020204" pitchFamily="34" charset="0"/>
              </a:rPr>
              <a:t>Accident History</a:t>
            </a:r>
          </a:p>
          <a:p>
            <a:r>
              <a:rPr lang="en-US" sz="1600" noProof="1">
                <a:latin typeface="Arial" panose="020B0604020202020204" pitchFamily="34" charset="0"/>
                <a:cs typeface="Arial" panose="020B0604020202020204" pitchFamily="34" charset="0"/>
              </a:rPr>
              <a:t>Service History</a:t>
            </a:r>
          </a:p>
          <a:p>
            <a:endParaRPr lang="en-US" sz="1600" dirty="0"/>
          </a:p>
        </p:txBody>
      </p:sp>
    </p:spTree>
    <p:extLst>
      <p:ext uri="{BB962C8B-B14F-4D97-AF65-F5344CB8AC3E}">
        <p14:creationId xmlns:p14="http://schemas.microsoft.com/office/powerpoint/2010/main" val="1173689429"/>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412</Words>
  <Application>Microsoft Office PowerPoint</Application>
  <PresentationFormat>Widescreen</PresentationFormat>
  <Paragraphs>102</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Vehicle maintenance prediction</vt:lpstr>
      <vt:lpstr>introduction</vt:lpstr>
      <vt:lpstr>Problem statement</vt:lpstr>
      <vt:lpstr>Objective</vt:lpstr>
      <vt:lpstr>dataset</vt:lpstr>
      <vt:lpstr>Data preprocessing </vt:lpstr>
      <vt:lpstr>ML Algorithms</vt:lpstr>
      <vt:lpstr>Trained  Model  metrics</vt:lpstr>
      <vt:lpstr>Feature importance</vt:lpstr>
      <vt:lpstr>evaluated Model metrics</vt:lpstr>
      <vt:lpstr>Best Models</vt:lpstr>
      <vt:lpstr>Prediction: user input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2024-11-28T02:27:45Z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