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4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C9DCF4-4D8D-4764-9ED4-A765F127D85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54694-0CC5-4EFC-88F4-86EE8854C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EE5BA0-6872-1064-50C2-0A576FB070FE}"/>
              </a:ext>
            </a:extLst>
          </p:cNvPr>
          <p:cNvSpPr txBox="1"/>
          <p:nvPr/>
        </p:nvSpPr>
        <p:spPr>
          <a:xfrm>
            <a:off x="503853" y="531845"/>
            <a:ext cx="11009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CONSULTING ANF PROFESSIONAL </a:t>
            </a:r>
          </a:p>
          <a:p>
            <a:pPr algn="ctr"/>
            <a:r>
              <a:rPr lang="en-IN" sz="6000" b="1" dirty="0"/>
              <a:t>COMMUNICATION</a:t>
            </a:r>
            <a:endParaRPr lang="en-IN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1C191-4632-F2EE-8A94-943C6C596BC7}"/>
              </a:ext>
            </a:extLst>
          </p:cNvPr>
          <p:cNvSpPr txBox="1"/>
          <p:nvPr/>
        </p:nvSpPr>
        <p:spPr>
          <a:xfrm>
            <a:off x="653144" y="3580399"/>
            <a:ext cx="5221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/>
              <a:t>BUSINESS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060C4-A3C3-BD55-470F-776A56D4A5A0}"/>
              </a:ext>
            </a:extLst>
          </p:cNvPr>
          <p:cNvSpPr txBox="1"/>
          <p:nvPr/>
        </p:nvSpPr>
        <p:spPr>
          <a:xfrm>
            <a:off x="9853127" y="3676254"/>
            <a:ext cx="2215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GROUP1:</a:t>
            </a:r>
            <a:endParaRPr lang="en-IN" b="1" dirty="0"/>
          </a:p>
          <a:p>
            <a:r>
              <a:rPr lang="en-IN" dirty="0"/>
              <a:t>FELICITY OGUNTOLU</a:t>
            </a:r>
          </a:p>
          <a:p>
            <a:r>
              <a:rPr lang="en-IN" dirty="0"/>
              <a:t>ANDREW MARK DALE</a:t>
            </a:r>
          </a:p>
          <a:p>
            <a:r>
              <a:rPr lang="en-IN" dirty="0"/>
              <a:t>ANDRE DALLAIRE</a:t>
            </a:r>
          </a:p>
          <a:p>
            <a:r>
              <a:rPr lang="en-IN" dirty="0"/>
              <a:t>HARSHIL ANEJA</a:t>
            </a:r>
          </a:p>
          <a:p>
            <a:r>
              <a:rPr lang="en-IN" dirty="0"/>
              <a:t>SAHIL KHAN</a:t>
            </a:r>
          </a:p>
          <a:p>
            <a:r>
              <a:rPr lang="en-IN" dirty="0"/>
              <a:t>ANISH HAREKAR</a:t>
            </a:r>
          </a:p>
          <a:p>
            <a:r>
              <a:rPr lang="en-IN" dirty="0"/>
              <a:t>SIMIN JAVED</a:t>
            </a:r>
          </a:p>
          <a:p>
            <a:r>
              <a:rPr lang="en-IN" dirty="0"/>
              <a:t>ASHUTOSH PANDEY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5DD0C-24D2-CFA8-2660-86F4B56F1730}"/>
              </a:ext>
            </a:extLst>
          </p:cNvPr>
          <p:cNvSpPr txBox="1"/>
          <p:nvPr/>
        </p:nvSpPr>
        <p:spPr>
          <a:xfrm>
            <a:off x="3144416" y="4491862"/>
            <a:ext cx="335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AWS SWOT ANALYSIS</a:t>
            </a:r>
          </a:p>
        </p:txBody>
      </p:sp>
    </p:spTree>
    <p:extLst>
      <p:ext uri="{BB962C8B-B14F-4D97-AF65-F5344CB8AC3E}">
        <p14:creationId xmlns:p14="http://schemas.microsoft.com/office/powerpoint/2010/main" val="20000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786F-0D43-B4F2-ACF5-718F898E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STRENGTH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52C80-E755-C515-7986-1FADF5DC3BE6}"/>
              </a:ext>
            </a:extLst>
          </p:cNvPr>
          <p:cNvSpPr txBox="1"/>
          <p:nvPr/>
        </p:nvSpPr>
        <p:spPr>
          <a:xfrm>
            <a:off x="391691" y="2120187"/>
            <a:ext cx="1184048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Largest Cloud Computing Platform:</a:t>
            </a:r>
            <a:r>
              <a:rPr lang="en-US" dirty="0"/>
              <a:t> AWS holds the top position in terms of market share and infrastructure </a:t>
            </a:r>
          </a:p>
          <a:p>
            <a:r>
              <a:rPr lang="en-US" dirty="0"/>
              <a:t>								size in the cloud computing industry.</a:t>
            </a:r>
          </a:p>
          <a:p>
            <a:r>
              <a:rPr lang="en-US" sz="2000" b="1" dirty="0"/>
              <a:t>Strong Brand Recognition and Reputation:</a:t>
            </a:r>
            <a:r>
              <a:rPr lang="en-US" dirty="0"/>
              <a:t> AWS is widely recognized and respected for its reliability, security, </a:t>
            </a:r>
          </a:p>
          <a:p>
            <a:r>
              <a:rPr lang="en-US" dirty="0"/>
              <a:t>										and innovation in cloud services.</a:t>
            </a:r>
          </a:p>
          <a:p>
            <a:r>
              <a:rPr lang="en-US" sz="2000" b="1" dirty="0"/>
              <a:t>Diverse Product Offerings:</a:t>
            </a:r>
            <a:r>
              <a:rPr lang="en-US" dirty="0"/>
              <a:t> AWS provides a wide range of cloud-based services including computing power, storage, </a:t>
            </a:r>
          </a:p>
          <a:p>
            <a:r>
              <a:rPr lang="en-US" dirty="0"/>
              <a:t>						databases, machine learning, analytics, and more to cater to diverse business needs.</a:t>
            </a:r>
          </a:p>
          <a:p>
            <a:r>
              <a:rPr lang="en-US" sz="2000" b="1" dirty="0"/>
              <a:t>Large Customer Base:</a:t>
            </a:r>
            <a:r>
              <a:rPr lang="en-US" dirty="0"/>
              <a:t> AWS serves a vast and varied customer base, including startups, enterprises, government agencies, </a:t>
            </a:r>
          </a:p>
          <a:p>
            <a:r>
              <a:rPr lang="en-US" dirty="0"/>
              <a:t>					and non-profits, spanning across various industries worldwide.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828E8-6595-9686-02A1-0AE2058586D0}"/>
              </a:ext>
            </a:extLst>
          </p:cNvPr>
          <p:cNvSpPr txBox="1"/>
          <p:nvPr/>
        </p:nvSpPr>
        <p:spPr>
          <a:xfrm>
            <a:off x="391691" y="4731609"/>
            <a:ext cx="10604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SUGGESTIONS:</a:t>
            </a:r>
          </a:p>
          <a:p>
            <a:r>
              <a:rPr lang="en-US" sz="2000" b="1" dirty="0"/>
              <a:t>	Training Programs:</a:t>
            </a:r>
            <a:r>
              <a:rPr lang="en-US" sz="2000" dirty="0"/>
              <a:t> </a:t>
            </a:r>
            <a:r>
              <a:rPr lang="en-US" dirty="0"/>
              <a:t>Develop and offer extensive training programs and resources to help customers </a:t>
            </a:r>
          </a:p>
          <a:p>
            <a:r>
              <a:rPr lang="en-US" dirty="0"/>
              <a:t>					fully utilize the diverse product offerings. This could include webinars, workshops, and </a:t>
            </a:r>
          </a:p>
          <a:p>
            <a:r>
              <a:rPr lang="en-US" dirty="0"/>
              <a:t>					certification programs to enhance customer skills and proficiency.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5F49B6-0BFA-5ED7-D1BC-04947AE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sz="6600" b="1" dirty="0"/>
              <a:t>WEAKNESS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E818-2551-0BE8-532F-B24D58785CB8}"/>
              </a:ext>
            </a:extLst>
          </p:cNvPr>
          <p:cNvSpPr txBox="1"/>
          <p:nvPr/>
        </p:nvSpPr>
        <p:spPr>
          <a:xfrm>
            <a:off x="928202" y="1823357"/>
            <a:ext cx="1041054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Pricing:</a:t>
            </a:r>
            <a:r>
              <a:rPr lang="en-US" sz="1600" dirty="0"/>
              <a:t> AWS's pay-as-you-go model, though flexible, suffers from intricate pricing structures, making it challenging for </a:t>
            </a:r>
          </a:p>
          <a:p>
            <a:r>
              <a:rPr lang="en-US" sz="1600" dirty="0"/>
              <a:t>		customers to predict and manage costs effectively, leading to unexpected expenses.</a:t>
            </a:r>
          </a:p>
          <a:p>
            <a:endParaRPr lang="en-US" b="1" dirty="0"/>
          </a:p>
          <a:p>
            <a:r>
              <a:rPr lang="en-US" b="1" dirty="0"/>
              <a:t>Lack of critical talent</a:t>
            </a:r>
            <a:r>
              <a:rPr lang="en-US" sz="1600" dirty="0"/>
              <a:t> : AWS faces a shortage of critical talent, particularly in technology and digital transformation. </a:t>
            </a:r>
          </a:p>
          <a:p>
            <a:r>
              <a:rPr lang="en-US" sz="1600" dirty="0"/>
              <a:t>					The company struggles to adapt processes to advancements in Artificial Intelligence (AI) and </a:t>
            </a:r>
          </a:p>
          <a:p>
            <a:r>
              <a:rPr lang="en-US" sz="1600" dirty="0"/>
              <a:t>					machine learning.</a:t>
            </a:r>
          </a:p>
          <a:p>
            <a:endParaRPr lang="en-US" b="1" dirty="0"/>
          </a:p>
          <a:p>
            <a:r>
              <a:rPr lang="en-US" b="1" dirty="0"/>
              <a:t>Shrinking margins:</a:t>
            </a:r>
            <a:r>
              <a:rPr lang="en-US" sz="1600" dirty="0"/>
              <a:t> </a:t>
            </a:r>
            <a:r>
              <a:rPr lang="en-US" sz="1600" b="0" i="0" dirty="0">
                <a:effectLst/>
                <a:latin typeface="Söhne"/>
              </a:rPr>
              <a:t>Amazon's near-zero margin business model, despite high revenues, hampers profitability. </a:t>
            </a:r>
          </a:p>
          <a:p>
            <a:r>
              <a:rPr lang="en-US" sz="1600" dirty="0">
                <a:latin typeface="Söhne"/>
              </a:rPr>
              <a:t>				</a:t>
            </a:r>
            <a:r>
              <a:rPr lang="en-US" sz="1600" b="0" i="0" dirty="0">
                <a:effectLst/>
                <a:latin typeface="Söhne"/>
              </a:rPr>
              <a:t>This weakness has been a consistent concern among analysts, affecting the translation of substantial </a:t>
            </a:r>
          </a:p>
          <a:p>
            <a:r>
              <a:rPr lang="en-US" sz="1600" dirty="0">
                <a:latin typeface="Söhne"/>
              </a:rPr>
              <a:t>				</a:t>
            </a:r>
            <a:r>
              <a:rPr lang="en-US" sz="1600" b="0" i="0" dirty="0">
                <a:effectLst/>
                <a:latin typeface="Söhne"/>
              </a:rPr>
              <a:t>revenues into meaningful profits.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A611E-23D9-806D-92CE-8159BB596CE7}"/>
              </a:ext>
            </a:extLst>
          </p:cNvPr>
          <p:cNvSpPr txBox="1"/>
          <p:nvPr/>
        </p:nvSpPr>
        <p:spPr>
          <a:xfrm>
            <a:off x="690467" y="4795935"/>
            <a:ext cx="78044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user-friendly tools and calculators for cost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detailed documentation and case studies illustrating pricing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clear communication regarding any changes to the pricing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43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E9F783-9323-D8B4-F2F6-799E2909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sz="6600" b="1" dirty="0"/>
              <a:t>OPPORTUNITIES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2312-0FA0-8998-E5BE-349B42DB8D7E}"/>
              </a:ext>
            </a:extLst>
          </p:cNvPr>
          <p:cNvSpPr txBox="1"/>
          <p:nvPr/>
        </p:nvSpPr>
        <p:spPr>
          <a:xfrm>
            <a:off x="353591" y="2149150"/>
            <a:ext cx="1168749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Entering Developing Regions:</a:t>
            </a:r>
            <a:r>
              <a:rPr lang="en-US" b="0" i="0" dirty="0">
                <a:effectLst/>
                <a:latin typeface="Söhne"/>
              </a:rPr>
              <a:t> AWS has the opportunity to capitalize on the expanding markets in regions like Africa, </a:t>
            </a:r>
          </a:p>
          <a:p>
            <a:r>
              <a:rPr lang="en-US" dirty="0">
                <a:latin typeface="Söhne"/>
              </a:rPr>
              <a:t>							</a:t>
            </a:r>
            <a:r>
              <a:rPr lang="en-US" b="0" i="0" dirty="0">
                <a:effectLst/>
                <a:latin typeface="Söhne"/>
              </a:rPr>
              <a:t>Latin America, and Southeast Asia. This can be achieved through strategic investments </a:t>
            </a:r>
          </a:p>
          <a:p>
            <a:r>
              <a:rPr lang="en-US" dirty="0">
                <a:latin typeface="Söhne"/>
              </a:rPr>
              <a:t>							</a:t>
            </a:r>
            <a:r>
              <a:rPr lang="en-US" b="0" i="0" dirty="0">
                <a:effectLst/>
                <a:latin typeface="Söhne"/>
              </a:rPr>
              <a:t>in local infrastructure and the expansion of Amazon Fresh/Amazon Go, currently limited </a:t>
            </a:r>
          </a:p>
          <a:p>
            <a:r>
              <a:rPr lang="en-US" dirty="0">
                <a:latin typeface="Söhne"/>
              </a:rPr>
              <a:t>							</a:t>
            </a:r>
            <a:r>
              <a:rPr lang="en-US" b="0" i="0" dirty="0">
                <a:effectLst/>
                <a:latin typeface="Söhne"/>
              </a:rPr>
              <a:t>to the US and the UK.</a:t>
            </a:r>
          </a:p>
          <a:p>
            <a:endParaRPr lang="en-US" dirty="0">
              <a:latin typeface="Söhne"/>
            </a:endParaRPr>
          </a:p>
          <a:p>
            <a:r>
              <a:rPr lang="en-US" sz="2000" b="1" dirty="0">
                <a:latin typeface="Söhne"/>
              </a:rPr>
              <a:t>Custom Solutions: </a:t>
            </a:r>
            <a:r>
              <a:rPr lang="en-US" dirty="0">
                <a:latin typeface="Söhne"/>
              </a:rPr>
              <a:t>AWS has the capacity to create solutions that are specifically suited to the requirements of </a:t>
            </a:r>
          </a:p>
          <a:p>
            <a:r>
              <a:rPr lang="en-US" dirty="0">
                <a:latin typeface="Söhne"/>
              </a:rPr>
              <a:t>				industries including manufacturing, healthcare, finance, and retail. With the potential to attract </a:t>
            </a:r>
          </a:p>
          <a:p>
            <a:r>
              <a:rPr lang="en-US" dirty="0">
                <a:latin typeface="Söhne"/>
              </a:rPr>
              <a:t>				clients from these sectors, these tailored offers could increase AWS's market share and penetration.</a:t>
            </a:r>
          </a:p>
          <a:p>
            <a:endParaRPr lang="en-US" dirty="0">
              <a:latin typeface="Söhne"/>
            </a:endParaRPr>
          </a:p>
          <a:p>
            <a:r>
              <a:rPr lang="en-US" sz="2000" b="1" dirty="0">
                <a:latin typeface="Söhne"/>
              </a:rPr>
              <a:t>Use of Blockchain: </a:t>
            </a:r>
            <a:r>
              <a:rPr lang="en-US" dirty="0">
                <a:latin typeface="Söhne"/>
              </a:rPr>
              <a:t>With the development of new blockchain and distributed ledger technologies, AWS can help </a:t>
            </a:r>
          </a:p>
          <a:p>
            <a:r>
              <a:rPr lang="en-US" dirty="0">
                <a:latin typeface="Söhne"/>
              </a:rPr>
              <a:t>				clients deploy decentralized applications that are safe, open, and useful in a variety of applications.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051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B3F1EC-0943-A31B-BDFE-AF40568C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sz="6600" b="1" dirty="0"/>
              <a:t>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71DE-900C-8E4F-041D-7A98324121DA}"/>
              </a:ext>
            </a:extLst>
          </p:cNvPr>
          <p:cNvSpPr txBox="1"/>
          <p:nvPr/>
        </p:nvSpPr>
        <p:spPr>
          <a:xfrm>
            <a:off x="619840" y="1936283"/>
            <a:ext cx="1060219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Competition:</a:t>
            </a:r>
            <a:r>
              <a:rPr lang="en-US" sz="1600" dirty="0"/>
              <a:t> AWS has fierce competition from the likes of Microsoft and Google. While AWS maintains their position as</a:t>
            </a:r>
          </a:p>
          <a:p>
            <a:r>
              <a:rPr lang="en-US" sz="1600" dirty="0"/>
              <a:t>			the top cloud platform, they are facing increasing pressure from the growth of Microsoft’s Azure </a:t>
            </a:r>
          </a:p>
          <a:p>
            <a:r>
              <a:rPr lang="en-US" sz="1600" dirty="0"/>
              <a:t>			(24% increase in revenue year over year in Q4 2023) and Google Cloud Platform (GCP) (22% increase in </a:t>
            </a:r>
          </a:p>
          <a:p>
            <a:r>
              <a:rPr lang="en-US" sz="1600" dirty="0"/>
              <a:t>			revenue year over year in Q3 2023).</a:t>
            </a:r>
          </a:p>
          <a:p>
            <a:endParaRPr lang="en-US" sz="1600" dirty="0"/>
          </a:p>
          <a:p>
            <a:r>
              <a:rPr lang="en-US" b="1" dirty="0"/>
              <a:t>Price Point:</a:t>
            </a:r>
            <a:r>
              <a:rPr lang="en-US" sz="1600" dirty="0"/>
              <a:t> Expanding upon the competition threat, AWS also has to contend with the lower prices and performance </a:t>
            </a:r>
          </a:p>
          <a:p>
            <a:r>
              <a:rPr lang="en-US" sz="1600" dirty="0"/>
              <a:t>			offered by their competitors. According to Microsoft, the Azure cloud platform can perform 57% faster </a:t>
            </a:r>
          </a:p>
          <a:p>
            <a:r>
              <a:rPr lang="en-US" sz="1600" dirty="0"/>
              <a:t>			while costing 54% less than the comparable AWS service. </a:t>
            </a:r>
          </a:p>
          <a:p>
            <a:endParaRPr lang="en-US" sz="1600" dirty="0"/>
          </a:p>
          <a:p>
            <a:r>
              <a:rPr lang="en-US" b="1" dirty="0"/>
              <a:t>Regulatory Compliance:</a:t>
            </a:r>
            <a:r>
              <a:rPr lang="en-US" sz="1600" dirty="0"/>
              <a:t> In a complex digital world, AWS must ensure that it meets regulation standards. </a:t>
            </a:r>
          </a:p>
          <a:p>
            <a:r>
              <a:rPr lang="en-US" sz="1600" dirty="0"/>
              <a:t>					An example of this would be the General Data Protection Regulation in the European Union that </a:t>
            </a:r>
          </a:p>
          <a:p>
            <a:r>
              <a:rPr lang="en-US" sz="1600" dirty="0"/>
              <a:t>					forced Amazon to implement new measures to meet their guidelines. Failure to comply can result</a:t>
            </a:r>
          </a:p>
          <a:p>
            <a:r>
              <a:rPr lang="en-US" sz="1600" dirty="0"/>
              <a:t>					in fines, reputational damage, and legal repercussions.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4572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14DBC6-EA22-C52A-5DA4-E730BC6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sz="6600" b="1" dirty="0"/>
              <a:t>THREATS(SUGGESTION)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B3963-C74E-1424-7B43-668D5F9F1CF7}"/>
              </a:ext>
            </a:extLst>
          </p:cNvPr>
          <p:cNvSpPr txBox="1"/>
          <p:nvPr/>
        </p:nvSpPr>
        <p:spPr>
          <a:xfrm>
            <a:off x="472884" y="2048250"/>
            <a:ext cx="1130655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Competition:</a:t>
            </a:r>
            <a:r>
              <a:rPr lang="en-US" sz="1600" dirty="0"/>
              <a:t> Expanding to prevent growth of competitors by providing easier entry points. They can also deal with competition by </a:t>
            </a:r>
          </a:p>
          <a:p>
            <a:r>
              <a:rPr lang="en-US" sz="1600" dirty="0"/>
              <a:t>		developing increasingly specialized solutions to unique problems, thereby almost guaranteeing a company will use their </a:t>
            </a:r>
          </a:p>
          <a:p>
            <a:r>
              <a:rPr lang="en-US" sz="1600" dirty="0"/>
              <a:t>		services.</a:t>
            </a:r>
          </a:p>
          <a:p>
            <a:endParaRPr lang="en-US" sz="1600" dirty="0"/>
          </a:p>
          <a:p>
            <a:r>
              <a:rPr lang="en-US" b="1" dirty="0"/>
              <a:t>Price Point:</a:t>
            </a:r>
            <a:r>
              <a:rPr lang="en-US" sz="1600" dirty="0"/>
              <a:t> Economy of scale would be an excellent solution to this problem. Though perhaps not as easy as we’re making it sound, </a:t>
            </a:r>
          </a:p>
          <a:p>
            <a:r>
              <a:rPr lang="en-US" sz="1600" dirty="0"/>
              <a:t>		scaling the AWS platform can allow Amazon to offer their services at a lower price point.</a:t>
            </a:r>
          </a:p>
          <a:p>
            <a:endParaRPr lang="en-US" sz="1600" dirty="0"/>
          </a:p>
          <a:p>
            <a:r>
              <a:rPr lang="en-US" b="1" dirty="0"/>
              <a:t>Regulatory compliance:</a:t>
            </a:r>
            <a:r>
              <a:rPr lang="en-US" sz="1600" dirty="0"/>
              <a:t> Work with regulators to develop regulations to ensure that the company can avoid being caught off-guard </a:t>
            </a:r>
          </a:p>
          <a:p>
            <a:r>
              <a:rPr lang="en-US" sz="1600" dirty="0"/>
              <a:t>				when the issue arises. Beyond working with regulators, companies are at their whim.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208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CFA05E-FD30-DAFD-8851-6FFD09DF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47" y="2452040"/>
            <a:ext cx="10058400" cy="1449387"/>
          </a:xfrm>
        </p:spPr>
        <p:txBody>
          <a:bodyPr>
            <a:normAutofit/>
          </a:bodyPr>
          <a:lstStyle/>
          <a:p>
            <a:r>
              <a:rPr lang="en-IN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13187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897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Retrospect</vt:lpstr>
      <vt:lpstr>PowerPoint Presentation</vt:lpstr>
      <vt:lpstr>STRENGTH</vt:lpstr>
      <vt:lpstr>WEAKNESS</vt:lpstr>
      <vt:lpstr>OPPORTUNITIES</vt:lpstr>
      <vt:lpstr>THREATS</vt:lpstr>
      <vt:lpstr>THREATS(SUGGESTION)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Khan</dc:creator>
  <cp:lastModifiedBy>Sahil Khan</cp:lastModifiedBy>
  <cp:revision>1</cp:revision>
  <dcterms:created xsi:type="dcterms:W3CDTF">2024-02-02T01:04:04Z</dcterms:created>
  <dcterms:modified xsi:type="dcterms:W3CDTF">2024-02-02T01:54:29Z</dcterms:modified>
</cp:coreProperties>
</file>