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B6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2F82-D8F3-7C61-CD58-8975B94C7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7B476-F98B-24F4-7EC1-C77F73637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7DB54-2A8E-60F4-F0FB-C1B2667C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26D6-E8EE-453F-A664-D058534EF199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9F49A-D3A7-9170-E9CA-450E7F12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813B2-B8B8-E5CE-392B-51FB379C1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BB23-4A2D-4828-8B6B-29319C5FE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31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363C4-C0BB-EE8E-6CA8-8F5A074F1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A4704-1E85-9127-49C2-896CF3D7E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6972E-7CCC-CFF4-82DE-8A8D7472E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26D6-E8EE-453F-A664-D058534EF199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DAC9E-FA33-808A-0718-928DB95DC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B5270-71A6-1289-8C09-0173C107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BB23-4A2D-4828-8B6B-29319C5FE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161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A60E76-317A-7FE5-54FB-BBB601030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61B78-AB7D-24BB-28CA-1877DF4BB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9BAB8-52AB-4C64-CFBF-17CDCC1D0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26D6-E8EE-453F-A664-D058534EF199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54395-783C-0F21-115E-059A83C3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1BA9E-0876-C741-66D8-8786D4AA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BB23-4A2D-4828-8B6B-29319C5FE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26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B677E-224E-0A3E-B4A7-F4E224A32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C866C-83CF-53B3-1A7F-94C1C2DD9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5D02B-6AFA-8533-E47F-CC33A2BD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26D6-E8EE-453F-A664-D058534EF199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6C41E-281C-4988-DFCB-C00DFD1F7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67FDF-7995-E86E-9163-D4A2CB6A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BB23-4A2D-4828-8B6B-29319C5FE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901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C274A-62EA-D3CA-65FC-F6EACDAAC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B77ED-C960-D931-F625-88F8FBD9B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E8F81-85C0-80AF-2D0B-8BE3A644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26D6-E8EE-453F-A664-D058534EF199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9773D-BED1-5168-C2B2-10A8AF60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353F7-950E-5EA7-C583-7258AB448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BB23-4A2D-4828-8B6B-29319C5FE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21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800F0-C8FA-04F4-CA24-A289E745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A9185-B81E-4221-BCDC-007398CB5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97CE3-28A7-B5E2-F9D6-AADBBCEB2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322AA-3C1C-72FF-F443-FB0E56C4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26D6-E8EE-453F-A664-D058534EF199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A2FF8-5E07-049E-32DC-F699533B2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0580F-5120-6BAF-A622-22773F34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BB23-4A2D-4828-8B6B-29319C5FE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381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21CC9-FF87-6CDA-28EC-3ECBC3E91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9DE33-F3F0-203E-435E-7D1C1086B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DA94B-A6C1-0426-DE47-83670B6F7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C62DE-0BB4-F08D-D758-6483433AA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765017-1B19-87C1-AEFF-69D2068D0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00A4DF-6F26-6E90-A3A9-806099B2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26D6-E8EE-453F-A664-D058534EF199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B81642-24C2-A4E1-1B10-47EA2AC86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EFC4F7-1453-35A7-F92A-56559BB2F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BB23-4A2D-4828-8B6B-29319C5FE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8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9DDA-F901-91AA-5986-C3182AE4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268D76-B82A-AE9C-3038-578359EB8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26D6-E8EE-453F-A664-D058534EF199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09078-FBD8-71D2-85E0-A14765B3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CEC60-631F-A398-691C-CDC9D40E6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BB23-4A2D-4828-8B6B-29319C5FE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87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65EA17-6EC0-20CF-49BC-C68427C3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26D6-E8EE-453F-A664-D058534EF199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7BEB2D-BB05-689A-6EA5-FFF65574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36F2F-6247-3631-D852-F1FB5DD8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BB23-4A2D-4828-8B6B-29319C5FE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31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E1CCE-4363-BAE3-8CBA-5396E6408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E7E38-46CD-46AB-DC95-28D0DB5ED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D390B-4563-E997-44B2-7A34D2150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74D3E-F155-3352-B557-5A28A2A5B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26D6-E8EE-453F-A664-D058534EF199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5427E-07F7-847D-B149-3D8B0D9E4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CB053-3554-F10A-094F-47934C6E5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BB23-4A2D-4828-8B6B-29319C5FE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53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414C8-434A-9433-03E2-24146E869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504A97-52ED-B9DD-AE00-24260F715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B84C6-D4D7-BD39-4EAF-8303D7779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F4285-7C82-7707-E34B-F4B4BB8E0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26D6-E8EE-453F-A664-D058534EF199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B6477-5F31-21BC-9B65-440434FC8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5A46F-38E3-6AC4-F5FE-C48FC141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BB23-4A2D-4828-8B6B-29319C5FE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2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DF5B1C-AF09-77B5-A26C-E8A6A3DCB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EA030-1043-5B45-E42F-BBDB448B8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087BC-745B-19E6-5856-9D4EA51C1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626D6-E8EE-453F-A664-D058534EF199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F6D4B-94B4-EE4A-52E1-0FAA63D23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E6B34-7B42-78EE-71C4-51F1950AE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1BB23-4A2D-4828-8B6B-29319C5FE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25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3AA943-B024-6EF4-9BF1-96EAE68B03F4}"/>
              </a:ext>
            </a:extLst>
          </p:cNvPr>
          <p:cNvSpPr/>
          <p:nvPr/>
        </p:nvSpPr>
        <p:spPr>
          <a:xfrm>
            <a:off x="9655279" y="4886631"/>
            <a:ext cx="2286688" cy="1698438"/>
          </a:xfrm>
          <a:prstGeom prst="roundRect">
            <a:avLst/>
          </a:prstGeom>
          <a:solidFill>
            <a:srgbClr val="52B6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0F04FD-CD25-3BA8-38E0-EEAC3C8D4638}"/>
              </a:ext>
            </a:extLst>
          </p:cNvPr>
          <p:cNvSpPr/>
          <p:nvPr/>
        </p:nvSpPr>
        <p:spPr>
          <a:xfrm>
            <a:off x="2359742" y="2659629"/>
            <a:ext cx="7145226" cy="111104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D464613-3ED8-8DD2-23B2-042556CE2567}"/>
              </a:ext>
            </a:extLst>
          </p:cNvPr>
          <p:cNvSpPr/>
          <p:nvPr/>
        </p:nvSpPr>
        <p:spPr>
          <a:xfrm>
            <a:off x="1337188" y="2027817"/>
            <a:ext cx="9190336" cy="971022"/>
          </a:xfrm>
          <a:prstGeom prst="roundRect">
            <a:avLst/>
          </a:prstGeom>
          <a:solidFill>
            <a:srgbClr val="52B6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878789-CEBE-7F0B-637C-B68BB47EC532}"/>
              </a:ext>
            </a:extLst>
          </p:cNvPr>
          <p:cNvSpPr txBox="1"/>
          <p:nvPr/>
        </p:nvSpPr>
        <p:spPr>
          <a:xfrm>
            <a:off x="1337187" y="2126138"/>
            <a:ext cx="91903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FRAUD DETECTION IN FINANCIAL TRANSACTION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9B738D-5E36-0BA5-5874-A7DFCB3EE2E2}"/>
              </a:ext>
            </a:extLst>
          </p:cNvPr>
          <p:cNvSpPr txBox="1"/>
          <p:nvPr/>
        </p:nvSpPr>
        <p:spPr>
          <a:xfrm>
            <a:off x="3405862" y="3004952"/>
            <a:ext cx="50529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DETECTING FRAUD USING AI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542A2C-AADF-6D43-B7AA-6C8408B168D7}"/>
              </a:ext>
            </a:extLst>
          </p:cNvPr>
          <p:cNvGrpSpPr/>
          <p:nvPr/>
        </p:nvGrpSpPr>
        <p:grpSpPr>
          <a:xfrm>
            <a:off x="9504962" y="6184296"/>
            <a:ext cx="2600630" cy="646330"/>
            <a:chOff x="8888361" y="4667296"/>
            <a:chExt cx="2312672" cy="5881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0158E14-63C3-337D-8894-080943E0BAB6}"/>
                </a:ext>
              </a:extLst>
            </p:cNvPr>
            <p:cNvSpPr/>
            <p:nvPr/>
          </p:nvSpPr>
          <p:spPr>
            <a:xfrm>
              <a:off x="8888361" y="4689992"/>
              <a:ext cx="2312672" cy="53093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B9944DC-7FA7-A449-81D4-F5684BE636D9}"/>
                </a:ext>
              </a:extLst>
            </p:cNvPr>
            <p:cNvSpPr txBox="1"/>
            <p:nvPr/>
          </p:nvSpPr>
          <p:spPr>
            <a:xfrm>
              <a:off x="8942472" y="4667296"/>
              <a:ext cx="2254012" cy="588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600" b="1" dirty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TEAM MEMBERS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1448CA8-F541-6249-C617-DE114FC8803B}"/>
              </a:ext>
            </a:extLst>
          </p:cNvPr>
          <p:cNvSpPr txBox="1"/>
          <p:nvPr/>
        </p:nvSpPr>
        <p:spPr>
          <a:xfrm>
            <a:off x="9649967" y="5012782"/>
            <a:ext cx="2366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SAHIL KHAN - 100942935</a:t>
            </a:r>
          </a:p>
          <a:p>
            <a:r>
              <a:rPr lang="en-IN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SAURABH SINGH - 100934083</a:t>
            </a:r>
          </a:p>
          <a:p>
            <a:r>
              <a:rPr lang="en-IN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VARUN MISTRY - 100942935</a:t>
            </a:r>
          </a:p>
          <a:p>
            <a:r>
              <a:rPr lang="en-IN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CHINEDU OMEN. - 100805353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972AB1-29AE-A4CA-A03E-9D3581C5336F}"/>
              </a:ext>
            </a:extLst>
          </p:cNvPr>
          <p:cNvSpPr/>
          <p:nvPr/>
        </p:nvSpPr>
        <p:spPr>
          <a:xfrm>
            <a:off x="-9831" y="5545394"/>
            <a:ext cx="1046554" cy="131453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C31E08-B41A-F45A-0D73-75FBCFE2C30F}"/>
              </a:ext>
            </a:extLst>
          </p:cNvPr>
          <p:cNvSpPr/>
          <p:nvPr/>
        </p:nvSpPr>
        <p:spPr>
          <a:xfrm>
            <a:off x="1042223" y="6441270"/>
            <a:ext cx="383457" cy="427258"/>
          </a:xfrm>
          <a:prstGeom prst="rect">
            <a:avLst/>
          </a:prstGeom>
          <a:solidFill>
            <a:srgbClr val="52B6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56F4D6-83DF-15AF-456C-110BBD8B5230}"/>
              </a:ext>
            </a:extLst>
          </p:cNvPr>
          <p:cNvCxnSpPr>
            <a:cxnSpLocks/>
          </p:cNvCxnSpPr>
          <p:nvPr/>
        </p:nvCxnSpPr>
        <p:spPr>
          <a:xfrm>
            <a:off x="993058" y="5348749"/>
            <a:ext cx="648929" cy="1519779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268B9CF-1C7E-6F46-159D-0E882C207E75}"/>
              </a:ext>
            </a:extLst>
          </p:cNvPr>
          <p:cNvSpPr/>
          <p:nvPr/>
        </p:nvSpPr>
        <p:spPr>
          <a:xfrm>
            <a:off x="0" y="94504"/>
            <a:ext cx="5791200" cy="26929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66FE333-E116-ED02-9881-AC69F935D01B}"/>
              </a:ext>
            </a:extLst>
          </p:cNvPr>
          <p:cNvSpPr/>
          <p:nvPr/>
        </p:nvSpPr>
        <p:spPr>
          <a:xfrm>
            <a:off x="5932355" y="94504"/>
            <a:ext cx="6259645" cy="269290"/>
          </a:xfrm>
          <a:prstGeom prst="roundRect">
            <a:avLst/>
          </a:prstGeom>
          <a:solidFill>
            <a:srgbClr val="52B6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953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6A9F7B-C42F-7802-07F3-AF9D82A94F94}"/>
              </a:ext>
            </a:extLst>
          </p:cNvPr>
          <p:cNvSpPr txBox="1"/>
          <p:nvPr/>
        </p:nvSpPr>
        <p:spPr>
          <a:xfrm>
            <a:off x="0" y="330479"/>
            <a:ext cx="44085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200" b="1" dirty="0">
                <a:latin typeface="Bahnschrift Condensed" panose="020B0502040204020203" pitchFamily="34" charset="0"/>
              </a:rPr>
              <a:t>INTRODUCTION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8E6476-C8B2-FA1E-F96C-3B649E3AD482}"/>
              </a:ext>
            </a:extLst>
          </p:cNvPr>
          <p:cNvSpPr/>
          <p:nvPr/>
        </p:nvSpPr>
        <p:spPr>
          <a:xfrm>
            <a:off x="-68610" y="330479"/>
            <a:ext cx="4356000" cy="170967"/>
          </a:xfrm>
          <a:prstGeom prst="roundRect">
            <a:avLst/>
          </a:prstGeom>
          <a:solidFill>
            <a:srgbClr val="52B6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414548E-E8D7-6667-4480-F285916948B0}"/>
              </a:ext>
            </a:extLst>
          </p:cNvPr>
          <p:cNvSpPr/>
          <p:nvPr/>
        </p:nvSpPr>
        <p:spPr>
          <a:xfrm>
            <a:off x="4359976" y="330479"/>
            <a:ext cx="7872000" cy="17096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52D3F5-9373-B23C-D6C1-96643ED5F770}"/>
              </a:ext>
            </a:extLst>
          </p:cNvPr>
          <p:cNvSpPr txBox="1"/>
          <p:nvPr/>
        </p:nvSpPr>
        <p:spPr>
          <a:xfrm>
            <a:off x="393577" y="2084222"/>
            <a:ext cx="1179842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 Light Condensed" panose="020B0502040204020203" pitchFamily="34" charset="0"/>
              </a:rPr>
              <a:t>Our aim is to develop a machine learning model for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hnschrift Light Condensed" panose="020B0502040204020203" pitchFamily="34" charset="0"/>
              </a:rPr>
              <a:t>detecting fraudulent transactions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hnschrift Light Condensed" panose="020B0502040204020203" pitchFamily="34" charset="0"/>
              </a:rPr>
              <a:t>reducing financial losses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hnschrift Light Condensed" panose="020B0502040204020203" pitchFamily="34" charset="0"/>
              </a:rPr>
              <a:t>and enhancing security in mobile transactions.</a:t>
            </a:r>
          </a:p>
          <a:p>
            <a:endParaRPr lang="en-US" sz="2400" dirty="0">
              <a:latin typeface="Bahnschrift Light Condensed" panose="020B0502040204020203" pitchFamily="34" charset="0"/>
            </a:endParaRPr>
          </a:p>
          <a:p>
            <a:r>
              <a:rPr lang="en-US" sz="2400" dirty="0">
                <a:latin typeface="Bahnschrift Light Condensed" panose="020B0502040204020203" pitchFamily="34" charset="0"/>
              </a:rPr>
              <a:t>With the rise of mobile transactions, financial fraud has become a significant concern. </a:t>
            </a:r>
          </a:p>
          <a:p>
            <a:r>
              <a:rPr lang="en-US" sz="2400" dirty="0">
                <a:latin typeface="Bahnschrift Light Condensed" panose="020B0502040204020203" pitchFamily="34" charset="0"/>
              </a:rPr>
              <a:t>In 2023, Brazil reported over R$1 billion in losses due to fraudulent transactions.</a:t>
            </a:r>
          </a:p>
          <a:p>
            <a:r>
              <a:rPr lang="en-US" sz="2400" dirty="0">
                <a:latin typeface="Bahnschrift Light Condensed" panose="020B0502040204020203" pitchFamily="34" charset="0"/>
              </a:rPr>
              <a:t>The ABC Company's aggressive strategy in Brazil to detect fraudulent transactions through a data science project.</a:t>
            </a:r>
          </a:p>
          <a:p>
            <a:endParaRPr lang="en-IN" sz="24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42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14264A-E485-09C3-2AB7-B059AA77154B}"/>
              </a:ext>
            </a:extLst>
          </p:cNvPr>
          <p:cNvSpPr txBox="1"/>
          <p:nvPr/>
        </p:nvSpPr>
        <p:spPr>
          <a:xfrm>
            <a:off x="0" y="330479"/>
            <a:ext cx="24144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200" b="1" dirty="0">
                <a:latin typeface="Bahnschrift Condensed" panose="020B0502040204020203" pitchFamily="34" charset="0"/>
              </a:rPr>
              <a:t>WHY???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FFD909-BFC5-9BA8-D4FC-6CA97D34AF19}"/>
              </a:ext>
            </a:extLst>
          </p:cNvPr>
          <p:cNvSpPr/>
          <p:nvPr/>
        </p:nvSpPr>
        <p:spPr>
          <a:xfrm>
            <a:off x="-68610" y="330479"/>
            <a:ext cx="4356000" cy="170967"/>
          </a:xfrm>
          <a:prstGeom prst="roundRect">
            <a:avLst/>
          </a:prstGeom>
          <a:solidFill>
            <a:srgbClr val="52B6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F3381A-A45F-7900-F84A-2539FF10BCEA}"/>
              </a:ext>
            </a:extLst>
          </p:cNvPr>
          <p:cNvSpPr/>
          <p:nvPr/>
        </p:nvSpPr>
        <p:spPr>
          <a:xfrm>
            <a:off x="4359976" y="330479"/>
            <a:ext cx="7872000" cy="17096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F9B16-62C1-D4E4-6B91-2E42BB08FC0D}"/>
              </a:ext>
            </a:extLst>
          </p:cNvPr>
          <p:cNvSpPr txBox="1"/>
          <p:nvPr/>
        </p:nvSpPr>
        <p:spPr>
          <a:xfrm>
            <a:off x="223403" y="1911238"/>
            <a:ext cx="1159804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Bahnschrift Light Condensed" panose="020B0502040204020203" pitchFamily="34" charset="0"/>
              </a:rPr>
              <a:t>Increasing need for effective fraud prevention strategies due to rising financial fraud cases.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latin typeface="Bahnschrift Light Condensed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Bahnschrift Light Condensed" panose="020B0502040204020203" pitchFamily="34" charset="0"/>
              </a:rPr>
              <a:t>To prevent financial damage and protect the reputation of clients and financial institutions.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latin typeface="Bahnschrift Light Condensed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Bahnschrift Light Condensed" panose="020B0502040204020203" pitchFamily="34" charset="0"/>
              </a:rPr>
              <a:t>Without proper fraud detection, financial institutions can lose millions of dollars and </a:t>
            </a:r>
          </a:p>
          <a:p>
            <a:r>
              <a:rPr lang="en-US" sz="2800" dirty="0">
                <a:latin typeface="Bahnschrift Light Condensed" panose="020B0502040204020203" pitchFamily="34" charset="0"/>
              </a:rPr>
              <a:t>face reputational damage.</a:t>
            </a:r>
          </a:p>
        </p:txBody>
      </p:sp>
    </p:spTree>
    <p:extLst>
      <p:ext uri="{BB962C8B-B14F-4D97-AF65-F5344CB8AC3E}">
        <p14:creationId xmlns:p14="http://schemas.microsoft.com/office/powerpoint/2010/main" val="1258876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FE1F4B-1541-C34D-4B81-DF757C083039}"/>
              </a:ext>
            </a:extLst>
          </p:cNvPr>
          <p:cNvSpPr txBox="1"/>
          <p:nvPr/>
        </p:nvSpPr>
        <p:spPr>
          <a:xfrm>
            <a:off x="0" y="330479"/>
            <a:ext cx="3833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200" b="1" dirty="0">
                <a:latin typeface="Bahnschrift Condensed" panose="020B0502040204020203" pitchFamily="34" charset="0"/>
              </a:rPr>
              <a:t>LIMITATIONS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BB0C9EE-BCAC-D88A-61F5-A9C360E48722}"/>
              </a:ext>
            </a:extLst>
          </p:cNvPr>
          <p:cNvSpPr/>
          <p:nvPr/>
        </p:nvSpPr>
        <p:spPr>
          <a:xfrm>
            <a:off x="-68610" y="330479"/>
            <a:ext cx="4356000" cy="170967"/>
          </a:xfrm>
          <a:prstGeom prst="roundRect">
            <a:avLst/>
          </a:prstGeom>
          <a:solidFill>
            <a:srgbClr val="52B6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E9C4C4-5C0E-154F-6BCC-196917131333}"/>
              </a:ext>
            </a:extLst>
          </p:cNvPr>
          <p:cNvSpPr/>
          <p:nvPr/>
        </p:nvSpPr>
        <p:spPr>
          <a:xfrm>
            <a:off x="4359976" y="330479"/>
            <a:ext cx="7872000" cy="17096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34ED54-F4D5-3B70-28AC-092132784F38}"/>
              </a:ext>
            </a:extLst>
          </p:cNvPr>
          <p:cNvSpPr txBox="1"/>
          <p:nvPr/>
        </p:nvSpPr>
        <p:spPr>
          <a:xfrm>
            <a:off x="393577" y="2084222"/>
            <a:ext cx="976100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hnschrift Light Condensed" panose="020B0502040204020203" pitchFamily="34" charset="0"/>
              </a:rPr>
              <a:t>Traditional methods lack accuracy and cost-effectiveness.</a:t>
            </a:r>
          </a:p>
          <a:p>
            <a:endParaRPr lang="en-US" sz="2400" dirty="0">
              <a:latin typeface="Bahnschrift Light Condensed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hnschrift Light Condensed" panose="020B0502040204020203" pitchFamily="34" charset="0"/>
              </a:rPr>
              <a:t>Inability to detect sophisticated fraud patterns, leading to financial losses.</a:t>
            </a:r>
          </a:p>
          <a:p>
            <a:endParaRPr lang="en-US" sz="2400" dirty="0">
              <a:latin typeface="Bahnschrift Light Condensed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hnschrift Light Condensed" panose="020B0502040204020203" pitchFamily="34" charset="0"/>
              </a:rPr>
              <a:t>Traditional methods often rely on rule-based systems that fail to adapt to evolving </a:t>
            </a:r>
          </a:p>
          <a:p>
            <a:r>
              <a:rPr lang="en-US" sz="2400" dirty="0">
                <a:latin typeface="Bahnschrift Light Condensed" panose="020B0502040204020203" pitchFamily="34" charset="0"/>
              </a:rPr>
              <a:t>fraud techniques, resulting in high false positive rates.</a:t>
            </a:r>
          </a:p>
          <a:p>
            <a:endParaRPr lang="en-US" sz="2400" dirty="0">
              <a:latin typeface="Bahnschrift Light Condensed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hnschrift Light Condensed" panose="020B0502040204020203" pitchFamily="34" charset="0"/>
              </a:rPr>
              <a:t>For instance, a rule-based system may flag legitimate transactions as fraudulent, leading </a:t>
            </a:r>
          </a:p>
          <a:p>
            <a:r>
              <a:rPr lang="en-US" sz="2400" dirty="0">
                <a:latin typeface="Bahnschrift Light Condensed" panose="020B0502040204020203" pitchFamily="34" charset="0"/>
              </a:rPr>
              <a:t>to customer inconvenience and potential loss of business.</a:t>
            </a:r>
          </a:p>
        </p:txBody>
      </p:sp>
    </p:spTree>
    <p:extLst>
      <p:ext uri="{BB962C8B-B14F-4D97-AF65-F5344CB8AC3E}">
        <p14:creationId xmlns:p14="http://schemas.microsoft.com/office/powerpoint/2010/main" val="2363816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3DEE331-E290-AAF2-4E97-4AE9E363CDB5}"/>
              </a:ext>
            </a:extLst>
          </p:cNvPr>
          <p:cNvSpPr txBox="1"/>
          <p:nvPr/>
        </p:nvSpPr>
        <p:spPr>
          <a:xfrm>
            <a:off x="0" y="330479"/>
            <a:ext cx="64251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200" b="1" dirty="0">
                <a:latin typeface="Bahnschrift Condensed" panose="020B0502040204020203" pitchFamily="34" charset="0"/>
              </a:rPr>
              <a:t>PROPOSED SOLUTION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3DD4707-199C-E78E-17C5-DDE7E2C57846}"/>
              </a:ext>
            </a:extLst>
          </p:cNvPr>
          <p:cNvSpPr/>
          <p:nvPr/>
        </p:nvSpPr>
        <p:spPr>
          <a:xfrm>
            <a:off x="-58562" y="330479"/>
            <a:ext cx="6425156" cy="170967"/>
          </a:xfrm>
          <a:prstGeom prst="roundRect">
            <a:avLst/>
          </a:prstGeom>
          <a:solidFill>
            <a:srgbClr val="52B6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0612160-A7F2-107C-FF01-EB3FD03F4822}"/>
              </a:ext>
            </a:extLst>
          </p:cNvPr>
          <p:cNvSpPr/>
          <p:nvPr/>
        </p:nvSpPr>
        <p:spPr>
          <a:xfrm>
            <a:off x="6425156" y="330479"/>
            <a:ext cx="5806819" cy="17096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92805C-00C8-9D17-ED19-F0C8DBBC6334}"/>
              </a:ext>
            </a:extLst>
          </p:cNvPr>
          <p:cNvSpPr txBox="1"/>
          <p:nvPr/>
        </p:nvSpPr>
        <p:spPr>
          <a:xfrm>
            <a:off x="403410" y="1926906"/>
            <a:ext cx="1076769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hnschrift Light Condensed" panose="020B0502040204020203" pitchFamily="34" charset="0"/>
              </a:rPr>
              <a:t>Approach: Data collection, preprocessing, feature engineering, modeling, and deployment.</a:t>
            </a:r>
          </a:p>
          <a:p>
            <a:endParaRPr lang="en-US" sz="2400" dirty="0">
              <a:latin typeface="Bahnschrift Light Condensed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hnschrift Light Condensed" panose="020B0502040204020203" pitchFamily="34" charset="0"/>
              </a:rPr>
              <a:t>Machine learning models: Utilizing algorithms to predict fraudulent transactions with high accuracy.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hnschrift Light Condensed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hnschrift Light Condensed" panose="020B0502040204020203" pitchFamily="34" charset="0"/>
              </a:rPr>
              <a:t>By analyzing transaction patterns and user behavior, our model can identify potential fraud with </a:t>
            </a:r>
          </a:p>
          <a:p>
            <a:r>
              <a:rPr lang="en-US" sz="2400" dirty="0">
                <a:latin typeface="Bahnschrift Light Condensed" panose="020B0502040204020203" pitchFamily="34" charset="0"/>
              </a:rPr>
              <a:t>greater precision than traditional methods. </a:t>
            </a:r>
          </a:p>
          <a:p>
            <a:endParaRPr lang="en-US" sz="2400" dirty="0">
              <a:latin typeface="Bahnschrift Light Condensed" panose="020B0502040204020203" pitchFamily="34" charset="0"/>
            </a:endParaRPr>
          </a:p>
          <a:p>
            <a:r>
              <a:rPr lang="en-US" sz="2400" dirty="0">
                <a:latin typeface="Bahnschrift Light Condensed" panose="020B0502040204020203" pitchFamily="34" charset="0"/>
              </a:rPr>
              <a:t>For example, our model can detect subtle patterns in transaction data that indicate fraudulent activity, </a:t>
            </a:r>
          </a:p>
          <a:p>
            <a:r>
              <a:rPr lang="en-US" sz="2400" dirty="0">
                <a:latin typeface="Bahnschrift Light Condensed" panose="020B0502040204020203" pitchFamily="34" charset="0"/>
              </a:rPr>
              <a:t>such as sudden large withdrawals or transfers to unknown accounts.</a:t>
            </a:r>
          </a:p>
        </p:txBody>
      </p:sp>
    </p:spTree>
    <p:extLst>
      <p:ext uri="{BB962C8B-B14F-4D97-AF65-F5344CB8AC3E}">
        <p14:creationId xmlns:p14="http://schemas.microsoft.com/office/powerpoint/2010/main" val="460885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83B1D4-46D3-19F0-C945-01CD95558772}"/>
              </a:ext>
            </a:extLst>
          </p:cNvPr>
          <p:cNvSpPr txBox="1"/>
          <p:nvPr/>
        </p:nvSpPr>
        <p:spPr>
          <a:xfrm>
            <a:off x="0" y="330479"/>
            <a:ext cx="61911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200" b="1" dirty="0">
                <a:latin typeface="Bahnschrift Condensed" panose="020B0502040204020203" pitchFamily="34" charset="0"/>
              </a:rPr>
              <a:t>WHY OUR SOLUTION?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24F589E-FA43-48D8-2306-E4363AE070DA}"/>
              </a:ext>
            </a:extLst>
          </p:cNvPr>
          <p:cNvSpPr/>
          <p:nvPr/>
        </p:nvSpPr>
        <p:spPr>
          <a:xfrm>
            <a:off x="-58562" y="330479"/>
            <a:ext cx="6164610" cy="170967"/>
          </a:xfrm>
          <a:prstGeom prst="roundRect">
            <a:avLst/>
          </a:prstGeom>
          <a:solidFill>
            <a:srgbClr val="52B6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B4C3DF-85F0-A31D-3708-BAB94D67ECC7}"/>
              </a:ext>
            </a:extLst>
          </p:cNvPr>
          <p:cNvSpPr/>
          <p:nvPr/>
        </p:nvSpPr>
        <p:spPr>
          <a:xfrm>
            <a:off x="6249680" y="330479"/>
            <a:ext cx="5972248" cy="17096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305382-BE82-959A-EC49-E9A6604D89C5}"/>
              </a:ext>
            </a:extLst>
          </p:cNvPr>
          <p:cNvSpPr txBox="1"/>
          <p:nvPr/>
        </p:nvSpPr>
        <p:spPr>
          <a:xfrm>
            <a:off x="403409" y="1858079"/>
            <a:ext cx="995176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hnschrift Light Condensed" panose="020B0502040204020203" pitchFamily="34" charset="0"/>
              </a:rPr>
              <a:t>Comparison: Higher accuracy and cost-effectiveness compared to existing solutions.</a:t>
            </a:r>
          </a:p>
          <a:p>
            <a:endParaRPr lang="en-US" sz="2400" dirty="0">
              <a:latin typeface="Bahnschrift Light Condensed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hnschrift Light Condensed" panose="020B0502040204020203" pitchFamily="34" charset="0"/>
              </a:rPr>
              <a:t>Benefits: Allows ABC Company to acquire customers quickly and reduce costs associated </a:t>
            </a:r>
          </a:p>
          <a:p>
            <a:r>
              <a:rPr lang="en-US" sz="2400" dirty="0">
                <a:latin typeface="Bahnschrift Light Condensed" panose="020B0502040204020203" pitchFamily="34" charset="0"/>
              </a:rPr>
              <a:t>with fraudulent transactions.</a:t>
            </a:r>
          </a:p>
          <a:p>
            <a:endParaRPr lang="en-US" sz="2400" dirty="0">
              <a:latin typeface="Bahnschrift Light Condensed" panose="020B0502040204020203" pitchFamily="34" charset="0"/>
            </a:endParaRPr>
          </a:p>
          <a:p>
            <a:r>
              <a:rPr lang="en-US" sz="2400" dirty="0">
                <a:latin typeface="Bahnschrift Light Condensed" panose="020B0502040204020203" pitchFamily="34" charset="0"/>
              </a:rPr>
              <a:t>Our model correctly identified 95% of fraudulent transactions, leading to a significant </a:t>
            </a:r>
          </a:p>
          <a:p>
            <a:r>
              <a:rPr lang="en-US" sz="2400" dirty="0">
                <a:latin typeface="Bahnschrift Light Condensed" panose="020B0502040204020203" pitchFamily="34" charset="0"/>
              </a:rPr>
              <a:t>reduction in financial losses for our clients.</a:t>
            </a:r>
          </a:p>
          <a:p>
            <a:endParaRPr lang="en-US" sz="2400" dirty="0">
              <a:latin typeface="Bahnschrift Light Condensed" panose="020B0502040204020203" pitchFamily="34" charset="0"/>
            </a:endParaRPr>
          </a:p>
          <a:p>
            <a:r>
              <a:rPr lang="en-US" sz="2400" dirty="0">
                <a:latin typeface="Bahnschrift Light Condensed" panose="020B0502040204020203" pitchFamily="34" charset="0"/>
              </a:rPr>
              <a:t>Additionally, our approach is cost-effective, as it requires fewer resources compared to </a:t>
            </a:r>
          </a:p>
          <a:p>
            <a:r>
              <a:rPr lang="en-US" sz="2400" dirty="0">
                <a:latin typeface="Bahnschrift Light Condensed" panose="020B0502040204020203" pitchFamily="34" charset="0"/>
              </a:rPr>
              <a:t>traditional fraud detection methods.</a:t>
            </a:r>
          </a:p>
        </p:txBody>
      </p:sp>
    </p:spTree>
    <p:extLst>
      <p:ext uri="{BB962C8B-B14F-4D97-AF65-F5344CB8AC3E}">
        <p14:creationId xmlns:p14="http://schemas.microsoft.com/office/powerpoint/2010/main" val="1915003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CAF985-4F31-A503-3B4F-1CBE81BE1944}"/>
              </a:ext>
            </a:extLst>
          </p:cNvPr>
          <p:cNvSpPr txBox="1"/>
          <p:nvPr/>
        </p:nvSpPr>
        <p:spPr>
          <a:xfrm>
            <a:off x="10048" y="330479"/>
            <a:ext cx="4322017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500" b="1" dirty="0">
                <a:latin typeface="Bahnschrift Condensed" panose="020B0502040204020203" pitchFamily="34" charset="0"/>
              </a:rPr>
              <a:t>KEY FINDINGS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30E93E1-6A8B-B111-41AD-EB8B7CCC235B}"/>
              </a:ext>
            </a:extLst>
          </p:cNvPr>
          <p:cNvSpPr/>
          <p:nvPr/>
        </p:nvSpPr>
        <p:spPr>
          <a:xfrm>
            <a:off x="-68610" y="330479"/>
            <a:ext cx="4356000" cy="170967"/>
          </a:xfrm>
          <a:prstGeom prst="roundRect">
            <a:avLst/>
          </a:prstGeom>
          <a:solidFill>
            <a:srgbClr val="52B6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5A22E6-40EF-3DF3-0A34-F7B8BDF7722E}"/>
              </a:ext>
            </a:extLst>
          </p:cNvPr>
          <p:cNvSpPr/>
          <p:nvPr/>
        </p:nvSpPr>
        <p:spPr>
          <a:xfrm>
            <a:off x="4359976" y="330479"/>
            <a:ext cx="7872000" cy="17096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9B41C2-E741-886C-3364-CC2B394E521B}"/>
              </a:ext>
            </a:extLst>
          </p:cNvPr>
          <p:cNvSpPr txBox="1"/>
          <p:nvPr/>
        </p:nvSpPr>
        <p:spPr>
          <a:xfrm>
            <a:off x="393577" y="2084222"/>
            <a:ext cx="1060258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hnschrift Light Condensed" panose="020B0502040204020203" pitchFamily="34" charset="0"/>
              </a:rPr>
              <a:t>Insights:</a:t>
            </a:r>
          </a:p>
          <a:p>
            <a:r>
              <a:rPr lang="en-US" sz="2400" dirty="0">
                <a:latin typeface="Bahnschrift Light Condensed" panose="020B0502040204020203" pitchFamily="34" charset="0"/>
              </a:rPr>
              <a:t>1. Fraudulent transactions are greater than 10,000, but legitimate transactions can also be high.</a:t>
            </a:r>
          </a:p>
          <a:p>
            <a:r>
              <a:rPr lang="en-US" sz="2400" dirty="0">
                <a:latin typeface="Bahnschrift Light Condensed" panose="020B0502040204020203" pitchFamily="34" charset="0"/>
              </a:rPr>
              <a:t>2. Fraud transactions occur in various types, with transfers and cash-outs being the most common.</a:t>
            </a:r>
          </a:p>
          <a:p>
            <a:r>
              <a:rPr lang="en-US" sz="2400" dirty="0">
                <a:latin typeface="Bahnschrift Light Condensed" panose="020B0502040204020203" pitchFamily="34" charset="0"/>
              </a:rPr>
              <a:t>3. Transactions greater than 100,000 occur in cash-out and cash-in types, not just transfers.</a:t>
            </a:r>
          </a:p>
          <a:p>
            <a:endParaRPr lang="en-US" sz="2400" dirty="0">
              <a:latin typeface="Bahnschrift Light Condensed" panose="020B0502040204020203" pitchFamily="34" charset="0"/>
            </a:endParaRPr>
          </a:p>
          <a:p>
            <a:endParaRPr lang="en-US" sz="2400" dirty="0">
              <a:latin typeface="Bahnschrift Light Condensed" panose="020B0502040204020203" pitchFamily="34" charset="0"/>
            </a:endParaRPr>
          </a:p>
          <a:p>
            <a:r>
              <a:rPr lang="en-US" sz="2400" dirty="0">
                <a:latin typeface="Bahnschrift Light Condensed" panose="020B0502040204020203" pitchFamily="34" charset="0"/>
              </a:rPr>
              <a:t>Example: 60% of fraud transactions involve transfers, highlighting the need for targeted detection </a:t>
            </a:r>
          </a:p>
          <a:p>
            <a:r>
              <a:rPr lang="en-US" sz="2400" dirty="0">
                <a:latin typeface="Bahnschrift Light Condensed" panose="020B0502040204020203" pitchFamily="34" charset="0"/>
              </a:rPr>
              <a:t>strategies in these areas. </a:t>
            </a:r>
          </a:p>
          <a:p>
            <a:endParaRPr lang="en-US" sz="2400" dirty="0">
              <a:latin typeface="Bahnschrift Light Condensed" panose="020B0502040204020203" pitchFamily="34" charset="0"/>
            </a:endParaRPr>
          </a:p>
          <a:p>
            <a:r>
              <a:rPr lang="en-US" sz="2400" dirty="0">
                <a:latin typeface="Bahnschrift Light Condensed" panose="020B0502040204020203" pitchFamily="34" charset="0"/>
              </a:rPr>
              <a:t>Additionally, transactions greater than 100,000 are not limited to transfers but also occur in cash-out </a:t>
            </a:r>
          </a:p>
          <a:p>
            <a:r>
              <a:rPr lang="en-US" sz="2400" dirty="0">
                <a:latin typeface="Bahnschrift Light Condensed" panose="020B0502040204020203" pitchFamily="34" charset="0"/>
              </a:rPr>
              <a:t>and cash-in transactions, indicating the need for a comprehensive fraud detection approach.</a:t>
            </a:r>
          </a:p>
        </p:txBody>
      </p:sp>
    </p:spTree>
    <p:extLst>
      <p:ext uri="{BB962C8B-B14F-4D97-AF65-F5344CB8AC3E}">
        <p14:creationId xmlns:p14="http://schemas.microsoft.com/office/powerpoint/2010/main" val="4185748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B71483-1D05-C430-369D-5EDE65BEA4BE}"/>
              </a:ext>
            </a:extLst>
          </p:cNvPr>
          <p:cNvSpPr txBox="1"/>
          <p:nvPr/>
        </p:nvSpPr>
        <p:spPr>
          <a:xfrm>
            <a:off x="10048" y="330479"/>
            <a:ext cx="326082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500" b="1" dirty="0">
                <a:latin typeface="Bahnschrift Condensed" panose="020B0502040204020203" pitchFamily="34" charset="0"/>
              </a:rPr>
              <a:t>SUMMARY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A32A217-F2F6-D6C8-65EA-A0A294D6CB3C}"/>
              </a:ext>
            </a:extLst>
          </p:cNvPr>
          <p:cNvSpPr/>
          <p:nvPr/>
        </p:nvSpPr>
        <p:spPr>
          <a:xfrm>
            <a:off x="-68610" y="330479"/>
            <a:ext cx="3339487" cy="170967"/>
          </a:xfrm>
          <a:prstGeom prst="roundRect">
            <a:avLst/>
          </a:prstGeom>
          <a:solidFill>
            <a:srgbClr val="52B6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D4B762-4B88-7B54-2923-B7C194C91055}"/>
              </a:ext>
            </a:extLst>
          </p:cNvPr>
          <p:cNvSpPr/>
          <p:nvPr/>
        </p:nvSpPr>
        <p:spPr>
          <a:xfrm>
            <a:off x="3349535" y="330479"/>
            <a:ext cx="8882441" cy="17096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910D42-B953-AF03-42DE-C2049EF628C7}"/>
              </a:ext>
            </a:extLst>
          </p:cNvPr>
          <p:cNvSpPr txBox="1"/>
          <p:nvPr/>
        </p:nvSpPr>
        <p:spPr>
          <a:xfrm>
            <a:off x="393577" y="2084222"/>
            <a:ext cx="1067311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hnschrift Light Condensed" panose="020B0502040204020203" pitchFamily="34" charset="0"/>
              </a:rPr>
              <a:t>The machine learning model predicts fraudulent transactions with high precision and accuracy.</a:t>
            </a:r>
          </a:p>
          <a:p>
            <a:endParaRPr lang="en-US" sz="2400" dirty="0">
              <a:latin typeface="Bahnschrift Light Condensed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hnschrift Light Condensed" panose="020B0502040204020203" pitchFamily="34" charset="0"/>
              </a:rPr>
              <a:t>Revenue potential: </a:t>
            </a:r>
          </a:p>
          <a:p>
            <a:pPr lvl="1"/>
            <a:r>
              <a:rPr lang="en-US" sz="2400" dirty="0">
                <a:latin typeface="Bahnschrift Light Condensed" panose="020B0502040204020203" pitchFamily="34" charset="0"/>
              </a:rPr>
              <a:t>With the model, the company can expect significant revenue and profit, showcasing the impact of </a:t>
            </a:r>
          </a:p>
          <a:p>
            <a:pPr lvl="1"/>
            <a:r>
              <a:rPr lang="en-US" sz="2400" dirty="0">
                <a:latin typeface="Bahnschrift Light Condensed" panose="020B0502040204020203" pitchFamily="34" charset="0"/>
              </a:rPr>
              <a:t>data science in fraud prevention.</a:t>
            </a:r>
          </a:p>
          <a:p>
            <a:endParaRPr lang="en-US" sz="2400" dirty="0">
              <a:latin typeface="Bahnschrift Light Condensed" panose="020B0502040204020203" pitchFamily="34" charset="0"/>
            </a:endParaRPr>
          </a:p>
          <a:p>
            <a:r>
              <a:rPr lang="en-US" sz="2400" dirty="0">
                <a:latin typeface="Bahnschrift Light Condensed" panose="020B0502040204020203" pitchFamily="34" charset="0"/>
              </a:rPr>
              <a:t>By implementing our model, the ABC Company can potentially save millions of dollars in fraud-related </a:t>
            </a:r>
          </a:p>
          <a:p>
            <a:r>
              <a:rPr lang="en-US" sz="2400" dirty="0">
                <a:latin typeface="Bahnschrift Light Condensed" panose="020B0502040204020203" pitchFamily="34" charset="0"/>
              </a:rPr>
              <a:t>losses annually. </a:t>
            </a:r>
          </a:p>
          <a:p>
            <a:endParaRPr lang="en-US" sz="2400" dirty="0">
              <a:latin typeface="Bahnschrift Light Condensed" panose="020B0502040204020203" pitchFamily="34" charset="0"/>
            </a:endParaRPr>
          </a:p>
          <a:p>
            <a:r>
              <a:rPr lang="en-US" sz="2400" dirty="0">
                <a:latin typeface="Bahnschrift Light Condensed" panose="020B0502040204020203" pitchFamily="34" charset="0"/>
              </a:rPr>
              <a:t>Moreover, our approach allows the company to acquire new customers quickly and efficiently, </a:t>
            </a:r>
          </a:p>
          <a:p>
            <a:r>
              <a:rPr lang="en-US" sz="2400" dirty="0">
                <a:latin typeface="Bahnschrift Light Condensed" panose="020B0502040204020203" pitchFamily="34" charset="0"/>
              </a:rPr>
              <a:t>further enhancing its revenue potential.</a:t>
            </a:r>
          </a:p>
        </p:txBody>
      </p:sp>
    </p:spTree>
    <p:extLst>
      <p:ext uri="{BB962C8B-B14F-4D97-AF65-F5344CB8AC3E}">
        <p14:creationId xmlns:p14="http://schemas.microsoft.com/office/powerpoint/2010/main" val="2430173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</Words>
  <Application>Microsoft Office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Bahnschrift Condensed</vt:lpstr>
      <vt:lpstr>Bahnschrift Light Condensed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Sahil Khan</dc:creator>
  <cp:lastModifiedBy>Sahil Khan</cp:lastModifiedBy>
  <cp:revision>1</cp:revision>
  <dcterms:created xsi:type="dcterms:W3CDTF">2024-04-11T11:07:16Z</dcterms:created>
  <dcterms:modified xsi:type="dcterms:W3CDTF">2024-04-11T11:08:01Z</dcterms:modified>
</cp:coreProperties>
</file>