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8" r:id="rId5"/>
    <p:sldId id="269" r:id="rId6"/>
    <p:sldId id="260" r:id="rId7"/>
    <p:sldId id="261" r:id="rId8"/>
    <p:sldId id="262"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2/28/2021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918156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2/28/2021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66287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2/28/2021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252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2/28/2021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49117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2/28/2021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5614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2/28/2021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37072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2/28/2021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38014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2/28/2021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7114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2/28/2021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9884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2/28/2021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3198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2/28/2021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078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2/28/2021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350694101"/>
      </p:ext>
    </p:extLst>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4" r:id="rId8"/>
    <p:sldLayoutId id="2147483681" r:id="rId9"/>
    <p:sldLayoutId id="2147483682" r:id="rId10"/>
    <p:sldLayoutId id="2147483683"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digital image of molecules">
            <a:extLst>
              <a:ext uri="{FF2B5EF4-FFF2-40B4-BE49-F238E27FC236}">
                <a16:creationId xmlns:a16="http://schemas.microsoft.com/office/drawing/2014/main" id="{49F4FFBE-88DC-47D1-AD74-8521622A9CDF}"/>
              </a:ext>
            </a:extLst>
          </p:cNvPr>
          <p:cNvPicPr>
            <a:picLocks noChangeAspect="1"/>
          </p:cNvPicPr>
          <p:nvPr/>
        </p:nvPicPr>
        <p:blipFill rotWithShape="1">
          <a:blip r:embed="rId3">
            <a:alphaModFix amt="70000"/>
          </a:blip>
          <a:srcRect l="5"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4A721056-45A6-461E-937F-D13093D64703}"/>
              </a:ext>
            </a:extLst>
          </p:cNvPr>
          <p:cNvSpPr>
            <a:spLocks noGrp="1"/>
          </p:cNvSpPr>
          <p:nvPr>
            <p:ph type="ctrTitle"/>
          </p:nvPr>
        </p:nvSpPr>
        <p:spPr>
          <a:xfrm>
            <a:off x="838200" y="740211"/>
            <a:ext cx="7530685" cy="3163864"/>
          </a:xfrm>
        </p:spPr>
        <p:txBody>
          <a:bodyPr>
            <a:normAutofit/>
          </a:bodyPr>
          <a:lstStyle/>
          <a:p>
            <a:pPr algn="l"/>
            <a:r>
              <a:rPr lang="en-US" sz="5200" dirty="0">
                <a:solidFill>
                  <a:srgbClr val="FFFFFF"/>
                </a:solidFill>
              </a:rPr>
              <a:t>TEAM NEXA</a:t>
            </a:r>
            <a:endParaRPr lang="en-IN" sz="5200" dirty="0">
              <a:solidFill>
                <a:srgbClr val="FFFFFF"/>
              </a:solidFill>
            </a:endParaRPr>
          </a:p>
        </p:txBody>
      </p:sp>
      <p:sp>
        <p:nvSpPr>
          <p:cNvPr id="3" name="Subtitle 2">
            <a:extLst>
              <a:ext uri="{FF2B5EF4-FFF2-40B4-BE49-F238E27FC236}">
                <a16:creationId xmlns:a16="http://schemas.microsoft.com/office/drawing/2014/main" id="{C509958C-B9A1-4248-A0B8-03F3584F0244}"/>
              </a:ext>
            </a:extLst>
          </p:cNvPr>
          <p:cNvSpPr>
            <a:spLocks noGrp="1"/>
          </p:cNvSpPr>
          <p:nvPr>
            <p:ph type="subTitle" idx="1"/>
          </p:nvPr>
        </p:nvSpPr>
        <p:spPr>
          <a:xfrm>
            <a:off x="838200" y="4073139"/>
            <a:ext cx="7583133" cy="1280500"/>
          </a:xfrm>
        </p:spPr>
        <p:txBody>
          <a:bodyPr>
            <a:normAutofit/>
          </a:bodyPr>
          <a:lstStyle/>
          <a:p>
            <a:pPr algn="l"/>
            <a:r>
              <a:rPr lang="en-US" sz="4000" b="1" i="0" dirty="0" err="1">
                <a:solidFill>
                  <a:schemeClr val="bg2"/>
                </a:solidFill>
                <a:effectLst/>
                <a:latin typeface="-apple-system"/>
              </a:rPr>
              <a:t>Sanjeevani</a:t>
            </a:r>
            <a:endParaRPr lang="en-IN" sz="4000" dirty="0">
              <a:solidFill>
                <a:srgbClr val="FFFFFF"/>
              </a:solidFill>
            </a:endParaRPr>
          </a:p>
        </p:txBody>
      </p:sp>
      <p:sp>
        <p:nvSpPr>
          <p:cNvPr id="5" name="Rectangle 4">
            <a:extLst>
              <a:ext uri="{FF2B5EF4-FFF2-40B4-BE49-F238E27FC236}">
                <a16:creationId xmlns:a16="http://schemas.microsoft.com/office/drawing/2014/main" id="{10856251-87FC-4050-92D7-DEBF36B85D53}"/>
              </a:ext>
            </a:extLst>
          </p:cNvPr>
          <p:cNvSpPr/>
          <p:nvPr/>
        </p:nvSpPr>
        <p:spPr>
          <a:xfrm>
            <a:off x="838200" y="3781887"/>
            <a:ext cx="5257800" cy="29125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16509352"/>
      </p:ext>
    </p:extLst>
  </p:cSld>
  <p:clrMapOvr>
    <a:masterClrMapping/>
  </p:clrMapOvr>
  <mc:AlternateContent xmlns:mc="http://schemas.openxmlformats.org/markup-compatibility/2006">
    <mc:Choice xmlns:p14="http://schemas.microsoft.com/office/powerpoint/2010/main" Requires="p14">
      <p:transition spd="slow" p14:dur="2000" advTm="11523"/>
    </mc:Choice>
    <mc:Fallback>
      <p:transition spd="slow" advTm="1152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BA82-5EA7-4E94-8691-DAF6196863CA}"/>
              </a:ext>
            </a:extLst>
          </p:cNvPr>
          <p:cNvSpPr>
            <a:spLocks noGrp="1"/>
          </p:cNvSpPr>
          <p:nvPr>
            <p:ph type="title"/>
          </p:nvPr>
        </p:nvSpPr>
        <p:spPr/>
        <p:txBody>
          <a:bodyPr>
            <a:normAutofit/>
          </a:bodyPr>
          <a:lstStyle/>
          <a:p>
            <a:r>
              <a:rPr lang="en-IN" b="1" i="0" dirty="0">
                <a:solidFill>
                  <a:schemeClr val="bg2"/>
                </a:solidFill>
                <a:effectLst/>
                <a:latin typeface="-apple-system"/>
              </a:rPr>
              <a:t>Business Model / </a:t>
            </a:r>
            <a:r>
              <a:rPr lang="en-IN" b="1" i="0" dirty="0" err="1">
                <a:solidFill>
                  <a:schemeClr val="bg2"/>
                </a:solidFill>
                <a:effectLst/>
                <a:latin typeface="-apple-system"/>
              </a:rPr>
              <a:t>StartUp</a:t>
            </a:r>
            <a:r>
              <a:rPr lang="en-IN" b="1" i="0" dirty="0">
                <a:solidFill>
                  <a:schemeClr val="bg2"/>
                </a:solidFill>
                <a:effectLst/>
                <a:latin typeface="-apple-system"/>
              </a:rPr>
              <a:t> Potential</a:t>
            </a:r>
            <a:endParaRPr lang="en-IN" dirty="0">
              <a:solidFill>
                <a:schemeClr val="bg2"/>
              </a:solidFill>
            </a:endParaRPr>
          </a:p>
        </p:txBody>
      </p:sp>
      <p:sp>
        <p:nvSpPr>
          <p:cNvPr id="3" name="Content Placeholder 2">
            <a:extLst>
              <a:ext uri="{FF2B5EF4-FFF2-40B4-BE49-F238E27FC236}">
                <a16:creationId xmlns:a16="http://schemas.microsoft.com/office/drawing/2014/main" id="{D8507B27-87BB-4ACE-A4F5-EA89B129FD74}"/>
              </a:ext>
            </a:extLst>
          </p:cNvPr>
          <p:cNvSpPr>
            <a:spLocks noGrp="1"/>
          </p:cNvSpPr>
          <p:nvPr>
            <p:ph idx="1"/>
          </p:nvPr>
        </p:nvSpPr>
        <p:spPr/>
        <p:txBody>
          <a:bodyPr/>
          <a:lstStyle/>
          <a:p>
            <a:pPr algn="l">
              <a:buFont typeface="Arial" panose="020B0604020202020204" pitchFamily="34" charset="0"/>
              <a:buChar char="•"/>
            </a:pPr>
            <a:r>
              <a:rPr lang="en-US" b="0" i="0" dirty="0">
                <a:solidFill>
                  <a:schemeClr val="bg2"/>
                </a:solidFill>
                <a:effectLst/>
                <a:latin typeface="-apple-system"/>
              </a:rPr>
              <a:t>Premium Support:</a:t>
            </a:r>
          </a:p>
          <a:p>
            <a:pPr lvl="1"/>
            <a:r>
              <a:rPr lang="en-US" b="0" i="0" dirty="0">
                <a:solidFill>
                  <a:schemeClr val="bg2"/>
                </a:solidFill>
                <a:effectLst/>
                <a:latin typeface="-apple-system"/>
              </a:rPr>
              <a:t>All the users with premium support will get prioritized time slots.</a:t>
            </a:r>
          </a:p>
          <a:p>
            <a:pPr algn="l">
              <a:buFont typeface="Arial" panose="020B0604020202020204" pitchFamily="34" charset="0"/>
              <a:buChar char="•"/>
            </a:pPr>
            <a:r>
              <a:rPr lang="en-US" b="0" i="0" dirty="0">
                <a:solidFill>
                  <a:schemeClr val="bg2"/>
                </a:solidFill>
                <a:effectLst/>
                <a:latin typeface="-apple-system"/>
              </a:rPr>
              <a:t>Scalability:</a:t>
            </a:r>
          </a:p>
          <a:p>
            <a:pPr lvl="1"/>
            <a:r>
              <a:rPr lang="en-US" b="0" i="0" dirty="0">
                <a:solidFill>
                  <a:schemeClr val="bg2"/>
                </a:solidFill>
                <a:effectLst/>
                <a:latin typeface="-apple-system"/>
              </a:rPr>
              <a:t>This project can be extended to facilitate vaccinations for any other future pandemics or diseases.</a:t>
            </a:r>
          </a:p>
          <a:p>
            <a:endParaRPr lang="en-IN" dirty="0">
              <a:solidFill>
                <a:schemeClr val="bg2"/>
              </a:solidFill>
            </a:endParaRPr>
          </a:p>
        </p:txBody>
      </p:sp>
    </p:spTree>
    <p:extLst>
      <p:ext uri="{BB962C8B-B14F-4D97-AF65-F5344CB8AC3E}">
        <p14:creationId xmlns:p14="http://schemas.microsoft.com/office/powerpoint/2010/main" val="1271111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9773-3635-41C7-A7E7-3B5A2728BE37}"/>
              </a:ext>
            </a:extLst>
          </p:cNvPr>
          <p:cNvSpPr>
            <a:spLocks noGrp="1"/>
          </p:cNvSpPr>
          <p:nvPr>
            <p:ph type="title"/>
          </p:nvPr>
        </p:nvSpPr>
        <p:spPr/>
        <p:txBody>
          <a:bodyPr>
            <a:normAutofit/>
          </a:bodyPr>
          <a:lstStyle/>
          <a:p>
            <a:r>
              <a:rPr lang="en-IN" b="1" i="0" dirty="0">
                <a:solidFill>
                  <a:schemeClr val="bg2"/>
                </a:solidFill>
                <a:effectLst/>
                <a:latin typeface="-apple-system"/>
              </a:rPr>
              <a:t>Team Members - Domains</a:t>
            </a:r>
            <a:endParaRPr lang="en-IN" dirty="0">
              <a:solidFill>
                <a:schemeClr val="bg2"/>
              </a:solidFill>
            </a:endParaRPr>
          </a:p>
        </p:txBody>
      </p:sp>
      <p:sp>
        <p:nvSpPr>
          <p:cNvPr id="3" name="Content Placeholder 2">
            <a:extLst>
              <a:ext uri="{FF2B5EF4-FFF2-40B4-BE49-F238E27FC236}">
                <a16:creationId xmlns:a16="http://schemas.microsoft.com/office/drawing/2014/main" id="{27A4CACC-7824-4B70-98E6-29CB82C35267}"/>
              </a:ext>
            </a:extLst>
          </p:cNvPr>
          <p:cNvSpPr>
            <a:spLocks noGrp="1"/>
          </p:cNvSpPr>
          <p:nvPr>
            <p:ph idx="1"/>
          </p:nvPr>
        </p:nvSpPr>
        <p:spPr/>
        <p:txBody>
          <a:bodyPr>
            <a:normAutofit/>
          </a:bodyPr>
          <a:lstStyle/>
          <a:p>
            <a:r>
              <a:rPr lang="en-US" b="0" i="0" dirty="0">
                <a:solidFill>
                  <a:schemeClr val="bg2"/>
                </a:solidFill>
                <a:effectLst/>
                <a:latin typeface="-apple-system"/>
              </a:rPr>
              <a:t>All the team members are from National Institute of Technology pursuing Computer Science and Engineering in the 2nd Year.</a:t>
            </a:r>
          </a:p>
          <a:p>
            <a:pPr lvl="1"/>
            <a:r>
              <a:rPr lang="en-IN" dirty="0">
                <a:solidFill>
                  <a:schemeClr val="bg2"/>
                </a:solidFill>
              </a:rPr>
              <a:t>Prakhar Asaiya : </a:t>
            </a:r>
            <a:r>
              <a:rPr lang="en-US" b="0" i="0" dirty="0">
                <a:solidFill>
                  <a:schemeClr val="bg2"/>
                </a:solidFill>
                <a:effectLst/>
                <a:latin typeface="-apple-system"/>
              </a:rPr>
              <a:t>Web Frontend Developer</a:t>
            </a:r>
          </a:p>
          <a:p>
            <a:pPr lvl="1"/>
            <a:r>
              <a:rPr lang="en-IN" b="0" i="0" dirty="0">
                <a:solidFill>
                  <a:schemeClr val="bg2"/>
                </a:solidFill>
                <a:effectLst/>
                <a:latin typeface="-apple-system"/>
              </a:rPr>
              <a:t>Siddharth Mishra : </a:t>
            </a:r>
            <a:r>
              <a:rPr lang="en-US" dirty="0">
                <a:solidFill>
                  <a:schemeClr val="bg2"/>
                </a:solidFill>
                <a:latin typeface="-apple-system"/>
              </a:rPr>
              <a:t>Mobile Application Developer</a:t>
            </a:r>
            <a:endParaRPr lang="en-US" b="0" i="0" dirty="0">
              <a:solidFill>
                <a:schemeClr val="bg2"/>
              </a:solidFill>
              <a:effectLst/>
              <a:latin typeface="-apple-system"/>
            </a:endParaRPr>
          </a:p>
          <a:p>
            <a:pPr lvl="1"/>
            <a:r>
              <a:rPr lang="en-IN" b="0" i="0" dirty="0" err="1">
                <a:solidFill>
                  <a:schemeClr val="bg2"/>
                </a:solidFill>
                <a:effectLst/>
                <a:latin typeface="-apple-system"/>
              </a:rPr>
              <a:t>Amitesh</a:t>
            </a:r>
            <a:r>
              <a:rPr lang="en-IN" b="0" i="0" dirty="0">
                <a:solidFill>
                  <a:schemeClr val="bg2"/>
                </a:solidFill>
                <a:effectLst/>
                <a:latin typeface="-apple-system"/>
              </a:rPr>
              <a:t> Agrawal </a:t>
            </a:r>
            <a:r>
              <a:rPr lang="en-US" dirty="0">
                <a:solidFill>
                  <a:schemeClr val="bg2"/>
                </a:solidFill>
                <a:latin typeface="-apple-system"/>
              </a:rPr>
              <a:t>: AI – ML + Backend Developer</a:t>
            </a:r>
            <a:endParaRPr lang="en-IN" dirty="0">
              <a:solidFill>
                <a:schemeClr val="bg2"/>
              </a:solidFill>
            </a:endParaRPr>
          </a:p>
        </p:txBody>
      </p:sp>
    </p:spTree>
    <p:extLst>
      <p:ext uri="{BB962C8B-B14F-4D97-AF65-F5344CB8AC3E}">
        <p14:creationId xmlns:p14="http://schemas.microsoft.com/office/powerpoint/2010/main" val="63787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1784-2659-4D9E-9344-7337F748DE97}"/>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A9698B0-F958-45EC-998E-707B9CB43841}"/>
              </a:ext>
            </a:extLst>
          </p:cNvPr>
          <p:cNvSpPr>
            <a:spLocks noGrp="1"/>
          </p:cNvSpPr>
          <p:nvPr>
            <p:ph idx="1"/>
          </p:nvPr>
        </p:nvSpPr>
        <p:spPr>
          <a:xfrm>
            <a:off x="838200" y="1949450"/>
            <a:ext cx="11270942" cy="4195763"/>
          </a:xfrm>
        </p:spPr>
        <p:txBody>
          <a:bodyPr>
            <a:normAutofit fontScale="62500" lnSpcReduction="20000"/>
          </a:bodyPr>
          <a:lstStyle/>
          <a:p>
            <a:pPr marL="0" indent="0">
              <a:buNone/>
            </a:pPr>
            <a:r>
              <a:rPr lang="en-US" b="0" dirty="0">
                <a:solidFill>
                  <a:srgbClr val="D4D4D4"/>
                </a:solidFill>
                <a:effectLst/>
                <a:latin typeface="Consolas" panose="020B0609020204030204" pitchFamily="49" charset="0"/>
              </a:rPr>
              <a:t>The Coronavirus Disease-2019 (COVID-19) pandemic has trampled the health care system of many countries. Blood transfusion services in any hospital, hold the prime location and ensure smooth functioning of all elective and urgent surgical interventions of fatal diseases like leukemia, lymphoma, Eosinophilia etc. In the wake of ongoing COVID-19 pandemic, just like many other sectors of the health care system, Blood transfusion services and </a:t>
            </a:r>
            <a:r>
              <a:rPr lang="en-US" b="0" dirty="0" err="1">
                <a:solidFill>
                  <a:srgbClr val="D4D4D4"/>
                </a:solidFill>
                <a:effectLst/>
                <a:latin typeface="Consolas" panose="020B0609020204030204" pitchFamily="49" charset="0"/>
              </a:rPr>
              <a:t>bloodbanks</a:t>
            </a:r>
            <a:r>
              <a:rPr lang="en-US" b="0" dirty="0">
                <a:solidFill>
                  <a:srgbClr val="D4D4D4"/>
                </a:solidFill>
                <a:effectLst/>
                <a:latin typeface="Consolas" panose="020B0609020204030204" pitchFamily="49" charset="0"/>
              </a:rPr>
              <a:t> are also struggling to cope up with the unforeseen challenges.</a:t>
            </a:r>
          </a:p>
          <a:p>
            <a:pPr marL="0" indent="0">
              <a:buNone/>
            </a:pP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In order to make Blood Drive Services more approachable, we want you to build a client-side mobile application that can schedule appointments and let them know if a blood drive is near their location. It should also be capable of push notifications in the event of a nearby blood drive. You are also required to build an organizer-side application that can accept applications and organize blood drives.</a:t>
            </a:r>
          </a:p>
        </p:txBody>
      </p:sp>
    </p:spTree>
    <p:extLst>
      <p:ext uri="{BB962C8B-B14F-4D97-AF65-F5344CB8AC3E}">
        <p14:creationId xmlns:p14="http://schemas.microsoft.com/office/powerpoint/2010/main" val="2827857443"/>
      </p:ext>
    </p:extLst>
  </p:cSld>
  <p:clrMapOvr>
    <a:masterClrMapping/>
  </p:clrMapOvr>
  <mc:AlternateContent xmlns:mc="http://schemas.openxmlformats.org/markup-compatibility/2006">
    <mc:Choice xmlns:p14="http://schemas.microsoft.com/office/powerpoint/2010/main" Requires="p14">
      <p:transition spd="slow" p14:dur="2000" advTm="7835"/>
    </mc:Choice>
    <mc:Fallback>
      <p:transition spd="slow" advTm="783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00352-0E36-404A-9314-23CD7F286BDD}"/>
              </a:ext>
            </a:extLst>
          </p:cNvPr>
          <p:cNvSpPr>
            <a:spLocks noGrp="1"/>
          </p:cNvSpPr>
          <p:nvPr>
            <p:ph type="title"/>
          </p:nvPr>
        </p:nvSpPr>
        <p:spPr/>
        <p:txBody>
          <a:bodyPr/>
          <a:lstStyle/>
          <a:p>
            <a:r>
              <a:rPr lang="en-US" dirty="0"/>
              <a:t>Solution by </a:t>
            </a:r>
            <a:r>
              <a:rPr lang="en-US"/>
              <a:t>our team</a:t>
            </a:r>
            <a:endParaRPr lang="en-IN"/>
          </a:p>
        </p:txBody>
      </p:sp>
      <p:sp>
        <p:nvSpPr>
          <p:cNvPr id="3" name="Content Placeholder 2">
            <a:extLst>
              <a:ext uri="{FF2B5EF4-FFF2-40B4-BE49-F238E27FC236}">
                <a16:creationId xmlns:a16="http://schemas.microsoft.com/office/drawing/2014/main" id="{9E3AC093-F2CA-43CF-B88C-CAD9D7500E47}"/>
              </a:ext>
            </a:extLst>
          </p:cNvPr>
          <p:cNvSpPr>
            <a:spLocks noGrp="1"/>
          </p:cNvSpPr>
          <p:nvPr>
            <p:ph idx="1"/>
          </p:nvPr>
        </p:nvSpPr>
        <p:spPr/>
        <p:txBody>
          <a:bodyPr/>
          <a:lstStyle/>
          <a:p>
            <a:pPr marL="0" indent="0" algn="l">
              <a:buNone/>
            </a:pPr>
            <a:r>
              <a:rPr lang="en-US" b="0" i="1" dirty="0">
                <a:solidFill>
                  <a:schemeClr val="bg2"/>
                </a:solidFill>
                <a:effectLst/>
                <a:latin typeface="-apple-system"/>
              </a:rPr>
              <a:t>A complete solution with a personalized app and admin portal, with a social distancing monitor and KYC verification model, which will make the process convenient, effective and hassle free.</a:t>
            </a:r>
            <a:endParaRPr lang="en-US" b="0" i="0" dirty="0">
              <a:solidFill>
                <a:schemeClr val="bg2"/>
              </a:solidFill>
              <a:effectLst/>
              <a:latin typeface="-apple-system"/>
            </a:endParaRPr>
          </a:p>
          <a:p>
            <a:endParaRPr lang="en-IN" b="1" dirty="0"/>
          </a:p>
        </p:txBody>
      </p:sp>
    </p:spTree>
    <p:extLst>
      <p:ext uri="{BB962C8B-B14F-4D97-AF65-F5344CB8AC3E}">
        <p14:creationId xmlns:p14="http://schemas.microsoft.com/office/powerpoint/2010/main" val="429220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B611-90C6-4E09-AC50-ED563118A5F6}"/>
              </a:ext>
            </a:extLst>
          </p:cNvPr>
          <p:cNvSpPr>
            <a:spLocks noGrp="1"/>
          </p:cNvSpPr>
          <p:nvPr>
            <p:ph type="title"/>
          </p:nvPr>
        </p:nvSpPr>
        <p:spPr/>
        <p:txBody>
          <a:bodyPr>
            <a:normAutofit fontScale="90000"/>
          </a:bodyPr>
          <a:lstStyle/>
          <a:p>
            <a:r>
              <a:rPr lang="en-US" b="1" i="0" dirty="0">
                <a:solidFill>
                  <a:schemeClr val="bg2"/>
                </a:solidFill>
                <a:effectLst/>
                <a:latin typeface="-apple-system"/>
              </a:rPr>
              <a:t>Features of </a:t>
            </a:r>
            <a:r>
              <a:rPr lang="en-US" sz="4400" b="1" i="0" dirty="0" err="1">
                <a:solidFill>
                  <a:schemeClr val="bg2"/>
                </a:solidFill>
                <a:effectLst/>
                <a:latin typeface="-apple-system"/>
              </a:rPr>
              <a:t>Sanjeevani</a:t>
            </a:r>
            <a:r>
              <a:rPr lang="en-US" b="1" i="0" dirty="0">
                <a:solidFill>
                  <a:schemeClr val="bg2"/>
                </a:solidFill>
                <a:effectLst/>
                <a:latin typeface="-apple-system"/>
              </a:rPr>
              <a:t> - </a:t>
            </a:r>
            <a:r>
              <a:rPr lang="en-US" b="1" i="1" dirty="0">
                <a:solidFill>
                  <a:schemeClr val="bg2"/>
                </a:solidFill>
                <a:effectLst/>
                <a:latin typeface="-apple-system"/>
              </a:rPr>
              <a:t>Artificial Intelligence &amp; Machine Learning Models</a:t>
            </a:r>
            <a:endParaRPr lang="en-IN" dirty="0"/>
          </a:p>
        </p:txBody>
      </p:sp>
      <p:sp>
        <p:nvSpPr>
          <p:cNvPr id="3" name="Content Placeholder 2">
            <a:extLst>
              <a:ext uri="{FF2B5EF4-FFF2-40B4-BE49-F238E27FC236}">
                <a16:creationId xmlns:a16="http://schemas.microsoft.com/office/drawing/2014/main" id="{D9173326-4004-473C-80B4-68CD8AABF579}"/>
              </a:ext>
            </a:extLst>
          </p:cNvPr>
          <p:cNvSpPr>
            <a:spLocks noGrp="1"/>
          </p:cNvSpPr>
          <p:nvPr>
            <p:ph idx="1"/>
          </p:nvPr>
        </p:nvSpPr>
        <p:spPr/>
        <p:txBody>
          <a:bodyPr>
            <a:normAutofit/>
          </a:bodyPr>
          <a:lstStyle/>
          <a:p>
            <a:pPr marL="0" indent="0">
              <a:buNone/>
            </a:pPr>
            <a:r>
              <a:rPr lang="en-US" dirty="0">
                <a:solidFill>
                  <a:schemeClr val="bg2"/>
                </a:solidFill>
                <a:latin typeface="-apple-system"/>
              </a:rPr>
              <a:t>1. </a:t>
            </a:r>
            <a:r>
              <a:rPr lang="fr-FR" b="0" i="0" dirty="0">
                <a:solidFill>
                  <a:schemeClr val="bg2"/>
                </a:solidFill>
                <a:effectLst/>
                <a:latin typeface="-apple-system"/>
              </a:rPr>
              <a:t>AI - </a:t>
            </a:r>
            <a:r>
              <a:rPr lang="fr-FR" b="0" i="0" dirty="0" err="1">
                <a:solidFill>
                  <a:schemeClr val="bg2"/>
                </a:solidFill>
                <a:effectLst/>
                <a:latin typeface="-apple-system"/>
              </a:rPr>
              <a:t>Aadhar</a:t>
            </a:r>
            <a:r>
              <a:rPr lang="fr-FR" b="0" i="0" dirty="0">
                <a:solidFill>
                  <a:schemeClr val="bg2"/>
                </a:solidFill>
                <a:effectLst/>
                <a:latin typeface="-apple-system"/>
              </a:rPr>
              <a:t> </a:t>
            </a:r>
            <a:r>
              <a:rPr lang="fr-FR" dirty="0" err="1">
                <a:solidFill>
                  <a:schemeClr val="bg2"/>
                </a:solidFill>
                <a:latin typeface="-apple-system"/>
              </a:rPr>
              <a:t>C</a:t>
            </a:r>
            <a:r>
              <a:rPr lang="fr-FR" b="0" i="0" dirty="0" err="1">
                <a:solidFill>
                  <a:schemeClr val="bg2"/>
                </a:solidFill>
                <a:effectLst/>
                <a:latin typeface="-apple-system"/>
              </a:rPr>
              <a:t>ard</a:t>
            </a:r>
            <a:r>
              <a:rPr lang="fr-FR" b="0" i="0" dirty="0">
                <a:solidFill>
                  <a:schemeClr val="bg2"/>
                </a:solidFill>
                <a:effectLst/>
                <a:latin typeface="-apple-system"/>
              </a:rPr>
              <a:t> Details Validation</a:t>
            </a:r>
          </a:p>
          <a:p>
            <a:pPr lvl="1"/>
            <a:r>
              <a:rPr lang="en-US" b="0" i="0" dirty="0">
                <a:solidFill>
                  <a:schemeClr val="bg2"/>
                </a:solidFill>
                <a:effectLst/>
                <a:latin typeface="-apple-system"/>
              </a:rPr>
              <a:t>In this model we are validating every information given in the </a:t>
            </a:r>
            <a:r>
              <a:rPr lang="en-US" b="0" i="0" dirty="0" err="1">
                <a:solidFill>
                  <a:schemeClr val="bg2"/>
                </a:solidFill>
                <a:effectLst/>
                <a:latin typeface="-apple-system"/>
              </a:rPr>
              <a:t>aadhaar</a:t>
            </a:r>
            <a:r>
              <a:rPr lang="en-US" b="0" i="0" dirty="0">
                <a:solidFill>
                  <a:schemeClr val="bg2"/>
                </a:solidFill>
                <a:effectLst/>
                <a:latin typeface="-apple-system"/>
              </a:rPr>
              <a:t> card with the details filed by the patient in the vaccination application form .</a:t>
            </a:r>
          </a:p>
          <a:p>
            <a:pPr lvl="1"/>
            <a:r>
              <a:rPr lang="en-US" b="0" i="0" dirty="0">
                <a:solidFill>
                  <a:schemeClr val="bg2"/>
                </a:solidFill>
                <a:effectLst/>
                <a:latin typeface="-apple-system"/>
              </a:rPr>
              <a:t>We are achieving this with help of </a:t>
            </a:r>
            <a:r>
              <a:rPr lang="en-US" b="0" i="0" dirty="0" err="1">
                <a:solidFill>
                  <a:schemeClr val="bg2"/>
                </a:solidFill>
                <a:effectLst/>
                <a:latin typeface="-apple-system"/>
              </a:rPr>
              <a:t>pytesseract</a:t>
            </a:r>
            <a:r>
              <a:rPr lang="en-US" b="0" i="0" dirty="0">
                <a:solidFill>
                  <a:schemeClr val="bg2"/>
                </a:solidFill>
                <a:effectLst/>
                <a:latin typeface="-apple-system"/>
              </a:rPr>
              <a:t> library which helps in Optical Character Recognition</a:t>
            </a:r>
          </a:p>
          <a:p>
            <a:pPr lvl="1"/>
            <a:r>
              <a:rPr lang="en-US" b="0" i="0" dirty="0">
                <a:solidFill>
                  <a:schemeClr val="bg2"/>
                </a:solidFill>
                <a:effectLst/>
                <a:latin typeface="-apple-system"/>
              </a:rPr>
              <a:t>We are applying different kernels and image processing methods in order to get the best result from </a:t>
            </a:r>
            <a:r>
              <a:rPr lang="en-US" b="0" i="0" dirty="0" err="1">
                <a:solidFill>
                  <a:schemeClr val="bg2"/>
                </a:solidFill>
                <a:effectLst/>
                <a:latin typeface="-apple-system"/>
              </a:rPr>
              <a:t>aadhar</a:t>
            </a:r>
            <a:r>
              <a:rPr lang="en-US" b="0" i="0" dirty="0">
                <a:solidFill>
                  <a:schemeClr val="bg2"/>
                </a:solidFill>
                <a:effectLst/>
                <a:latin typeface="-apple-system"/>
              </a:rPr>
              <a:t> card.</a:t>
            </a:r>
          </a:p>
          <a:p>
            <a:pPr lvl="1"/>
            <a:r>
              <a:rPr lang="en-US" b="0" i="0" dirty="0">
                <a:solidFill>
                  <a:schemeClr val="bg2"/>
                </a:solidFill>
                <a:effectLst/>
                <a:latin typeface="-apple-system"/>
              </a:rPr>
              <a:t>In future we are thinking OTP verification too , In order to increase our security.</a:t>
            </a:r>
            <a:endParaRPr lang="en-IN" b="0" i="0" dirty="0">
              <a:solidFill>
                <a:schemeClr val="bg2"/>
              </a:solidFill>
              <a:effectLst/>
              <a:latin typeface="-apple-system"/>
            </a:endParaRPr>
          </a:p>
          <a:p>
            <a:pPr marL="457200" lvl="1" indent="0">
              <a:buNone/>
            </a:pPr>
            <a:endParaRPr lang="en-US" b="0" i="0" dirty="0">
              <a:solidFill>
                <a:schemeClr val="bg2"/>
              </a:solidFill>
              <a:effectLst/>
              <a:latin typeface="-apple-system"/>
            </a:endParaRPr>
          </a:p>
          <a:p>
            <a:pPr algn="l">
              <a:buFont typeface="Arial" panose="020B0604020202020204" pitchFamily="34" charset="0"/>
              <a:buChar char="•"/>
            </a:pPr>
            <a:endParaRPr lang="en-US" b="0" i="0" dirty="0">
              <a:solidFill>
                <a:schemeClr val="bg2"/>
              </a:solidFill>
              <a:effectLst/>
              <a:latin typeface="-apple-system"/>
            </a:endParaRPr>
          </a:p>
        </p:txBody>
      </p:sp>
      <p:sp>
        <p:nvSpPr>
          <p:cNvPr id="6" name="Rectangle 3">
            <a:extLst>
              <a:ext uri="{FF2B5EF4-FFF2-40B4-BE49-F238E27FC236}">
                <a16:creationId xmlns:a16="http://schemas.microsoft.com/office/drawing/2014/main" id="{8648AF80-D6C8-449C-9DE4-7C3B644B805A}"/>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24292E"/>
                </a:solidFill>
                <a:effectLst/>
                <a:latin typeface="-apple-system"/>
              </a:rPr>
              <a:t>We are converting audio of the cough to the image using </a:t>
            </a:r>
            <a:r>
              <a:rPr kumimoji="0" lang="en-US" altLang="en-US" sz="900" b="0" i="0" u="none" strike="noStrike" cap="none" normalizeH="0" baseline="0">
                <a:ln>
                  <a:noFill/>
                </a:ln>
                <a:solidFill>
                  <a:srgbClr val="24292E"/>
                </a:solidFill>
                <a:effectLst/>
                <a:latin typeface="SFMono-Regular"/>
              </a:rPr>
              <a:t>librosa</a:t>
            </a:r>
            <a:endParaRPr kumimoji="0" lang="en-US" altLang="en-US" sz="1200" b="0" i="0" u="none" strike="noStrike" cap="none" normalizeH="0" baseline="0">
              <a:ln>
                <a:noFill/>
              </a:ln>
              <a:solidFill>
                <a:srgbClr val="24292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24292E"/>
                </a:solidFill>
                <a:effectLst/>
                <a:latin typeface="-apple-system"/>
              </a:rPr>
              <a:t>Training the images of the audio in Convolutional Neural Network(CNN) model for 100 epochs using </a:t>
            </a:r>
            <a:r>
              <a:rPr kumimoji="0" lang="en-US" altLang="en-US" sz="900" b="0" i="0" u="none" strike="noStrike" cap="none" normalizeH="0" baseline="0">
                <a:ln>
                  <a:noFill/>
                </a:ln>
                <a:solidFill>
                  <a:srgbClr val="24292E"/>
                </a:solidFill>
                <a:effectLst/>
                <a:latin typeface="SFMono-Regular"/>
              </a:rPr>
              <a:t>keras</a:t>
            </a:r>
            <a:r>
              <a:rPr kumimoji="0" lang="en-US" altLang="en-US" sz="1200" b="0" i="0" u="none" strike="noStrike" cap="none" normalizeH="0" baseline="0">
                <a:ln>
                  <a:noFill/>
                </a:ln>
                <a:solidFill>
                  <a:srgbClr val="24292E"/>
                </a:solidFill>
                <a:effectLst/>
                <a:latin typeface="-apple-system"/>
              </a:rPr>
              <a:t> and </a:t>
            </a:r>
            <a:r>
              <a:rPr kumimoji="0" lang="en-US" altLang="en-US" sz="900" b="0" i="0" u="none" strike="noStrike" cap="none" normalizeH="0" baseline="0">
                <a:ln>
                  <a:noFill/>
                </a:ln>
                <a:solidFill>
                  <a:srgbClr val="24292E"/>
                </a:solidFill>
                <a:effectLst/>
                <a:latin typeface="SFMono-Regular"/>
              </a:rPr>
              <a:t>tensorflow</a:t>
            </a:r>
            <a:endParaRPr kumimoji="0" lang="en-US" altLang="en-US" sz="1200" b="0" i="0" u="none" strike="noStrike" cap="none" normalizeH="0" baseline="0">
              <a:ln>
                <a:noFill/>
              </a:ln>
              <a:solidFill>
                <a:srgbClr val="24292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24292E"/>
                </a:solidFill>
                <a:effectLst/>
                <a:latin typeface="-apple-system"/>
              </a:rPr>
              <a:t>And further we input the audio of the patient and it predicts either 0 or 1 , where 0 means the patient is covid negative and 1 means the patient is covid positive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513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BB38-79A0-4C15-AA9F-5D0BFFB0EBAF}"/>
              </a:ext>
            </a:extLst>
          </p:cNvPr>
          <p:cNvSpPr>
            <a:spLocks noGrp="1"/>
          </p:cNvSpPr>
          <p:nvPr>
            <p:ph type="title"/>
          </p:nvPr>
        </p:nvSpPr>
        <p:spPr/>
        <p:txBody>
          <a:bodyPr>
            <a:normAutofit fontScale="90000"/>
          </a:bodyPr>
          <a:lstStyle/>
          <a:p>
            <a:r>
              <a:rPr lang="en-US" b="1" i="0" dirty="0">
                <a:solidFill>
                  <a:schemeClr val="bg2"/>
                </a:solidFill>
                <a:effectLst/>
                <a:latin typeface="-apple-system"/>
              </a:rPr>
              <a:t>Features of </a:t>
            </a:r>
            <a:r>
              <a:rPr lang="en-US" sz="4400" b="1" i="0" dirty="0" err="1">
                <a:solidFill>
                  <a:schemeClr val="bg2"/>
                </a:solidFill>
                <a:effectLst/>
                <a:latin typeface="-apple-system"/>
              </a:rPr>
              <a:t>Sanjeevani</a:t>
            </a:r>
            <a:r>
              <a:rPr lang="en-US" b="1" i="0" dirty="0">
                <a:solidFill>
                  <a:schemeClr val="bg2"/>
                </a:solidFill>
                <a:effectLst/>
                <a:latin typeface="-apple-system"/>
              </a:rPr>
              <a:t> - </a:t>
            </a:r>
            <a:r>
              <a:rPr lang="en-US" b="1" i="1" dirty="0">
                <a:solidFill>
                  <a:schemeClr val="bg2"/>
                </a:solidFill>
                <a:effectLst/>
                <a:latin typeface="-apple-system"/>
              </a:rPr>
              <a:t>Artificial Intelligence &amp; Machine Learning Models</a:t>
            </a:r>
            <a:endParaRPr lang="en-IN" dirty="0"/>
          </a:p>
        </p:txBody>
      </p:sp>
      <p:sp>
        <p:nvSpPr>
          <p:cNvPr id="3" name="Content Placeholder 2">
            <a:extLst>
              <a:ext uri="{FF2B5EF4-FFF2-40B4-BE49-F238E27FC236}">
                <a16:creationId xmlns:a16="http://schemas.microsoft.com/office/drawing/2014/main" id="{3ABE8D1B-86CB-412B-917F-DDF434B3262D}"/>
              </a:ext>
            </a:extLst>
          </p:cNvPr>
          <p:cNvSpPr>
            <a:spLocks noGrp="1"/>
          </p:cNvSpPr>
          <p:nvPr>
            <p:ph idx="1"/>
          </p:nvPr>
        </p:nvSpPr>
        <p:spPr/>
        <p:txBody>
          <a:bodyPr>
            <a:normAutofit/>
          </a:bodyPr>
          <a:lstStyle/>
          <a:p>
            <a:pPr marL="0" indent="0" algn="l">
              <a:buNone/>
            </a:pPr>
            <a:r>
              <a:rPr lang="en-IN" dirty="0">
                <a:solidFill>
                  <a:schemeClr val="bg2"/>
                </a:solidFill>
                <a:latin typeface="-apple-system"/>
              </a:rPr>
              <a:t>2</a:t>
            </a:r>
            <a:r>
              <a:rPr lang="en-IN" b="0" i="0" dirty="0">
                <a:solidFill>
                  <a:schemeClr val="bg2"/>
                </a:solidFill>
                <a:effectLst/>
                <a:latin typeface="-apple-system"/>
              </a:rPr>
              <a:t>. AI - Face Recognition</a:t>
            </a:r>
          </a:p>
          <a:p>
            <a:pPr lvl="1"/>
            <a:r>
              <a:rPr lang="en-US" b="0" i="0" dirty="0">
                <a:solidFill>
                  <a:schemeClr val="bg2"/>
                </a:solidFill>
                <a:effectLst/>
                <a:latin typeface="-apple-system"/>
              </a:rPr>
              <a:t>In this model we are validating that the person who filed the form is the same person getting vaccinated at the center.</a:t>
            </a:r>
          </a:p>
          <a:p>
            <a:pPr lvl="1"/>
            <a:r>
              <a:rPr lang="en-US" b="0" i="0" dirty="0">
                <a:solidFill>
                  <a:schemeClr val="bg2"/>
                </a:solidFill>
                <a:effectLst/>
                <a:latin typeface="-apple-system"/>
              </a:rPr>
              <a:t>To achieve this we are taking a picture of the person while filing the vaccination application form and validating the image with the person's face who came at the hospital for vaccination, we are using </a:t>
            </a:r>
            <a:r>
              <a:rPr lang="en-US" b="0" i="0" dirty="0" err="1">
                <a:solidFill>
                  <a:schemeClr val="bg2"/>
                </a:solidFill>
                <a:effectLst/>
                <a:latin typeface="-apple-system"/>
              </a:rPr>
              <a:t>face_recognititon</a:t>
            </a:r>
            <a:r>
              <a:rPr lang="en-US" b="0" i="0" dirty="0">
                <a:solidFill>
                  <a:schemeClr val="bg2"/>
                </a:solidFill>
                <a:effectLst/>
                <a:latin typeface="-apple-system"/>
              </a:rPr>
              <a:t> library in order to get perfect accuracy.</a:t>
            </a:r>
            <a:endParaRPr lang="en-IN" dirty="0">
              <a:solidFill>
                <a:schemeClr val="bg2"/>
              </a:solidFill>
            </a:endParaRPr>
          </a:p>
          <a:p>
            <a:pPr lvl="1"/>
            <a:endParaRPr lang="en-US" b="0" i="0" dirty="0">
              <a:solidFill>
                <a:schemeClr val="bg2"/>
              </a:solidFill>
              <a:effectLst/>
              <a:latin typeface="-apple-system"/>
            </a:endParaRPr>
          </a:p>
        </p:txBody>
      </p:sp>
    </p:spTree>
    <p:extLst>
      <p:ext uri="{BB962C8B-B14F-4D97-AF65-F5344CB8AC3E}">
        <p14:creationId xmlns:p14="http://schemas.microsoft.com/office/powerpoint/2010/main" val="2212213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C597-F587-4C29-BC16-39B4983576D0}"/>
              </a:ext>
            </a:extLst>
          </p:cNvPr>
          <p:cNvSpPr>
            <a:spLocks noGrp="1"/>
          </p:cNvSpPr>
          <p:nvPr>
            <p:ph type="title"/>
          </p:nvPr>
        </p:nvSpPr>
        <p:spPr>
          <a:xfrm>
            <a:off x="838200" y="365760"/>
            <a:ext cx="10515600" cy="1325563"/>
          </a:xfrm>
        </p:spPr>
        <p:txBody>
          <a:bodyPr>
            <a:normAutofit/>
          </a:bodyPr>
          <a:lstStyle/>
          <a:p>
            <a:r>
              <a:rPr lang="en-IN" dirty="0"/>
              <a:t>Features of </a:t>
            </a:r>
            <a:r>
              <a:rPr lang="en-US" sz="4400" b="1" i="0" dirty="0" err="1">
                <a:solidFill>
                  <a:schemeClr val="bg2"/>
                </a:solidFill>
                <a:effectLst/>
                <a:latin typeface="-apple-system"/>
              </a:rPr>
              <a:t>Sanjeevani</a:t>
            </a:r>
            <a:r>
              <a:rPr lang="en-IN" dirty="0"/>
              <a:t> - Web</a:t>
            </a:r>
          </a:p>
        </p:txBody>
      </p:sp>
      <p:sp>
        <p:nvSpPr>
          <p:cNvPr id="3" name="Content Placeholder 2">
            <a:extLst>
              <a:ext uri="{FF2B5EF4-FFF2-40B4-BE49-F238E27FC236}">
                <a16:creationId xmlns:a16="http://schemas.microsoft.com/office/drawing/2014/main" id="{C66B5683-039E-4EDC-B896-F4073D6B6232}"/>
              </a:ext>
            </a:extLst>
          </p:cNvPr>
          <p:cNvSpPr>
            <a:spLocks noGrp="1"/>
          </p:cNvSpPr>
          <p:nvPr>
            <p:ph idx="1"/>
          </p:nvPr>
        </p:nvSpPr>
        <p:spPr>
          <a:xfrm>
            <a:off x="838200" y="1949450"/>
            <a:ext cx="10515600" cy="4195763"/>
          </a:xfrm>
        </p:spPr>
        <p:txBody>
          <a:bodyPr>
            <a:normAutofit lnSpcReduction="10000"/>
          </a:bodyPr>
          <a:lstStyle/>
          <a:p>
            <a:r>
              <a:rPr lang="en-US" dirty="0"/>
              <a:t>Frontend :</a:t>
            </a:r>
          </a:p>
          <a:p>
            <a:pPr lvl="1"/>
            <a:r>
              <a:rPr lang="en-US" dirty="0"/>
              <a:t>The website facilitates only admin portal, It is not for patients or general public.</a:t>
            </a:r>
          </a:p>
          <a:p>
            <a:pPr lvl="1"/>
            <a:r>
              <a:rPr lang="en-US" dirty="0"/>
              <a:t>Only authorized doctors and institutions with valid credentials (that will be provided to them by us) can access the admin portal.</a:t>
            </a:r>
          </a:p>
          <a:p>
            <a:pPr lvl="1"/>
            <a:r>
              <a:rPr lang="en-US" dirty="0"/>
              <a:t>All data related to vaccinations like cost per vaccine, number of vaccines, availability of doctors etc. can be monitored using the admin portal.</a:t>
            </a:r>
          </a:p>
          <a:p>
            <a:pPr lvl="1"/>
            <a:r>
              <a:rPr lang="en-US" dirty="0"/>
              <a:t>Webcam facility is available for the officials to verify the identity of the patient.</a:t>
            </a:r>
          </a:p>
          <a:p>
            <a:endParaRPr lang="en-IN" dirty="0"/>
          </a:p>
        </p:txBody>
      </p:sp>
    </p:spTree>
    <p:extLst>
      <p:ext uri="{BB962C8B-B14F-4D97-AF65-F5344CB8AC3E}">
        <p14:creationId xmlns:p14="http://schemas.microsoft.com/office/powerpoint/2010/main" val="366893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AA69-8938-4415-8364-B6C2C880FC47}"/>
              </a:ext>
            </a:extLst>
          </p:cNvPr>
          <p:cNvSpPr>
            <a:spLocks noGrp="1"/>
          </p:cNvSpPr>
          <p:nvPr>
            <p:ph type="title"/>
          </p:nvPr>
        </p:nvSpPr>
        <p:spPr/>
        <p:txBody>
          <a:bodyPr/>
          <a:lstStyle/>
          <a:p>
            <a:r>
              <a:rPr lang="en-IN" dirty="0"/>
              <a:t>Features of </a:t>
            </a:r>
            <a:r>
              <a:rPr lang="en-US" sz="4400" b="1" i="0" dirty="0" err="1">
                <a:solidFill>
                  <a:schemeClr val="bg2"/>
                </a:solidFill>
                <a:effectLst/>
                <a:latin typeface="-apple-system"/>
              </a:rPr>
              <a:t>Sanjeevani</a:t>
            </a:r>
            <a:r>
              <a:rPr lang="en-US" sz="4400" b="1" i="0" dirty="0">
                <a:solidFill>
                  <a:schemeClr val="bg2"/>
                </a:solidFill>
                <a:effectLst/>
                <a:latin typeface="-apple-system"/>
              </a:rPr>
              <a:t> </a:t>
            </a:r>
            <a:r>
              <a:rPr lang="en-IN" dirty="0"/>
              <a:t> - Web</a:t>
            </a:r>
          </a:p>
        </p:txBody>
      </p:sp>
      <p:sp>
        <p:nvSpPr>
          <p:cNvPr id="3" name="Content Placeholder 2">
            <a:extLst>
              <a:ext uri="{FF2B5EF4-FFF2-40B4-BE49-F238E27FC236}">
                <a16:creationId xmlns:a16="http://schemas.microsoft.com/office/drawing/2014/main" id="{DB5A695E-CBBB-4E9C-8ABB-BD33375EC779}"/>
              </a:ext>
            </a:extLst>
          </p:cNvPr>
          <p:cNvSpPr>
            <a:spLocks noGrp="1"/>
          </p:cNvSpPr>
          <p:nvPr>
            <p:ph idx="1"/>
          </p:nvPr>
        </p:nvSpPr>
        <p:spPr/>
        <p:txBody>
          <a:bodyPr>
            <a:normAutofit/>
          </a:bodyPr>
          <a:lstStyle/>
          <a:p>
            <a:pPr lvl="1"/>
            <a:r>
              <a:rPr lang="en-US" b="0" i="0" dirty="0">
                <a:solidFill>
                  <a:schemeClr val="bg2"/>
                </a:solidFill>
                <a:effectLst/>
                <a:latin typeface="-apple-system"/>
              </a:rPr>
              <a:t>The officials can monitor the vaccination process through the user friendly UI.</a:t>
            </a:r>
          </a:p>
          <a:p>
            <a:pPr lvl="1"/>
            <a:r>
              <a:rPr lang="en-US" b="0" i="0" dirty="0">
                <a:solidFill>
                  <a:schemeClr val="bg2"/>
                </a:solidFill>
                <a:effectLst/>
                <a:latin typeface="-apple-system"/>
              </a:rPr>
              <a:t>The Web Application provides </a:t>
            </a:r>
            <a:r>
              <a:rPr lang="en-US" b="1" i="0" dirty="0">
                <a:solidFill>
                  <a:schemeClr val="bg2"/>
                </a:solidFill>
                <a:effectLst/>
                <a:latin typeface="-apple-system"/>
              </a:rPr>
              <a:t>Crowd Management</a:t>
            </a:r>
            <a:r>
              <a:rPr lang="en-US" b="0" i="0" dirty="0">
                <a:solidFill>
                  <a:schemeClr val="bg2"/>
                </a:solidFill>
                <a:effectLst/>
                <a:latin typeface="-apple-system"/>
              </a:rPr>
              <a:t> feature through time sorted vaccination for the patients i.e. Every patient is allotted specific time slot so as to prevent crowd formation.</a:t>
            </a:r>
          </a:p>
          <a:p>
            <a:pPr algn="l">
              <a:buFont typeface="Arial" panose="020B0604020202020204" pitchFamily="34" charset="0"/>
              <a:buChar char="•"/>
            </a:pPr>
            <a:r>
              <a:rPr lang="en-US" b="0" i="0" dirty="0">
                <a:solidFill>
                  <a:schemeClr val="bg2"/>
                </a:solidFill>
                <a:effectLst/>
                <a:latin typeface="-apple-system"/>
              </a:rPr>
              <a:t>Backend :</a:t>
            </a:r>
          </a:p>
          <a:p>
            <a:pPr lvl="1"/>
            <a:r>
              <a:rPr lang="en-US" b="0" i="0" dirty="0">
                <a:solidFill>
                  <a:schemeClr val="bg2"/>
                </a:solidFill>
                <a:effectLst/>
                <a:latin typeface="-apple-system"/>
              </a:rPr>
              <a:t>Proper Authenticated system</a:t>
            </a:r>
          </a:p>
          <a:p>
            <a:pPr lvl="1"/>
            <a:r>
              <a:rPr lang="en-US" b="0" i="0" dirty="0">
                <a:solidFill>
                  <a:schemeClr val="bg2"/>
                </a:solidFill>
                <a:effectLst/>
                <a:latin typeface="-apple-system"/>
              </a:rPr>
              <a:t>Two different profiles for patients and authenticated officials are present</a:t>
            </a:r>
          </a:p>
          <a:p>
            <a:pPr lvl="1"/>
            <a:r>
              <a:rPr lang="en-US" b="0" i="0" dirty="0">
                <a:solidFill>
                  <a:schemeClr val="bg2"/>
                </a:solidFill>
                <a:effectLst/>
                <a:latin typeface="-apple-system"/>
              </a:rPr>
              <a:t>Time slots are assigned to every patient according to availability, locality and age i.e. people at high risk are given priority.</a:t>
            </a:r>
          </a:p>
          <a:p>
            <a:pPr marL="457200" lvl="1" indent="0">
              <a:buNone/>
            </a:pPr>
            <a:endParaRPr lang="en-US" b="0" i="0" dirty="0">
              <a:solidFill>
                <a:schemeClr val="bg2"/>
              </a:solidFill>
              <a:effectLst/>
              <a:latin typeface="-apple-system"/>
            </a:endParaRPr>
          </a:p>
          <a:p>
            <a:pPr marL="0" indent="0">
              <a:buNone/>
            </a:pPr>
            <a:endParaRPr lang="en-IN" dirty="0"/>
          </a:p>
        </p:txBody>
      </p:sp>
    </p:spTree>
    <p:extLst>
      <p:ext uri="{BB962C8B-B14F-4D97-AF65-F5344CB8AC3E}">
        <p14:creationId xmlns:p14="http://schemas.microsoft.com/office/powerpoint/2010/main" val="4061345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6A4F-D0D2-48FE-A027-F62CFD16C0CD}"/>
              </a:ext>
            </a:extLst>
          </p:cNvPr>
          <p:cNvSpPr>
            <a:spLocks noGrp="1"/>
          </p:cNvSpPr>
          <p:nvPr>
            <p:ph type="title"/>
          </p:nvPr>
        </p:nvSpPr>
        <p:spPr/>
        <p:txBody>
          <a:bodyPr>
            <a:normAutofit/>
          </a:bodyPr>
          <a:lstStyle/>
          <a:p>
            <a:r>
              <a:rPr lang="en-US" b="1" i="0" dirty="0">
                <a:solidFill>
                  <a:schemeClr val="bg2"/>
                </a:solidFill>
                <a:effectLst/>
                <a:latin typeface="-apple-system"/>
              </a:rPr>
              <a:t>Features of </a:t>
            </a:r>
            <a:r>
              <a:rPr lang="en-US" sz="4400" b="1" i="0" dirty="0" err="1">
                <a:solidFill>
                  <a:schemeClr val="bg2"/>
                </a:solidFill>
                <a:effectLst/>
                <a:latin typeface="-apple-system"/>
              </a:rPr>
              <a:t>Sanjeevani</a:t>
            </a:r>
            <a:r>
              <a:rPr lang="en-US" b="1" i="0" dirty="0">
                <a:solidFill>
                  <a:schemeClr val="bg2"/>
                </a:solidFill>
                <a:effectLst/>
                <a:latin typeface="-apple-system"/>
              </a:rPr>
              <a:t> - </a:t>
            </a:r>
            <a:r>
              <a:rPr lang="en-US" b="1" i="1" dirty="0">
                <a:solidFill>
                  <a:schemeClr val="bg2"/>
                </a:solidFill>
                <a:effectLst/>
                <a:latin typeface="-apple-system"/>
              </a:rPr>
              <a:t>Mobile Application</a:t>
            </a:r>
            <a:endParaRPr lang="en-IN" dirty="0">
              <a:solidFill>
                <a:schemeClr val="bg2"/>
              </a:solidFill>
            </a:endParaRPr>
          </a:p>
        </p:txBody>
      </p:sp>
      <p:sp>
        <p:nvSpPr>
          <p:cNvPr id="3" name="Content Placeholder 2">
            <a:extLst>
              <a:ext uri="{FF2B5EF4-FFF2-40B4-BE49-F238E27FC236}">
                <a16:creationId xmlns:a16="http://schemas.microsoft.com/office/drawing/2014/main" id="{1ADE68CE-616C-44B8-9A92-81DE6EC0F065}"/>
              </a:ext>
            </a:extLst>
          </p:cNvPr>
          <p:cNvSpPr>
            <a:spLocks noGrp="1"/>
          </p:cNvSpPr>
          <p:nvPr>
            <p:ph idx="1"/>
          </p:nvPr>
        </p:nvSpPr>
        <p:spPr>
          <a:xfrm>
            <a:off x="838200" y="1464816"/>
            <a:ext cx="10515600" cy="4680397"/>
          </a:xfrm>
        </p:spPr>
        <p:txBody>
          <a:bodyPr>
            <a:normAutofit lnSpcReduction="10000"/>
          </a:bodyPr>
          <a:lstStyle/>
          <a:p>
            <a:pPr algn="l">
              <a:buFont typeface="Arial" panose="020B0604020202020204" pitchFamily="34" charset="0"/>
              <a:buChar char="•"/>
            </a:pPr>
            <a:r>
              <a:rPr lang="en-US" b="0" i="0" dirty="0">
                <a:solidFill>
                  <a:schemeClr val="bg2"/>
                </a:solidFill>
                <a:effectLst/>
                <a:latin typeface="-apple-system"/>
              </a:rPr>
              <a:t>Statistics of total cases, death, recovery etc. can be viewed at the </a:t>
            </a:r>
            <a:r>
              <a:rPr lang="en-US" b="1" i="0" dirty="0">
                <a:solidFill>
                  <a:schemeClr val="bg2"/>
                </a:solidFill>
                <a:effectLst/>
                <a:latin typeface="-apple-system"/>
              </a:rPr>
              <a:t>Home Screen</a:t>
            </a:r>
            <a:endParaRPr lang="en-US" b="0" i="0" dirty="0">
              <a:solidFill>
                <a:schemeClr val="bg2"/>
              </a:solidFill>
              <a:effectLst/>
              <a:latin typeface="-apple-system"/>
            </a:endParaRPr>
          </a:p>
          <a:p>
            <a:pPr algn="l">
              <a:buFont typeface="Arial" panose="020B0604020202020204" pitchFamily="34" charset="0"/>
              <a:buChar char="•"/>
            </a:pPr>
            <a:r>
              <a:rPr lang="en-US" b="0" i="0" dirty="0">
                <a:solidFill>
                  <a:schemeClr val="bg2"/>
                </a:solidFill>
                <a:effectLst/>
                <a:latin typeface="-apple-system"/>
              </a:rPr>
              <a:t>Local Information related to Covid19 can be viewed at the </a:t>
            </a:r>
            <a:r>
              <a:rPr lang="en-US" b="1" i="0" dirty="0">
                <a:solidFill>
                  <a:schemeClr val="bg2"/>
                </a:solidFill>
                <a:effectLst/>
                <a:latin typeface="-apple-system"/>
              </a:rPr>
              <a:t>City</a:t>
            </a:r>
            <a:r>
              <a:rPr lang="en-US" b="0" i="0" dirty="0">
                <a:solidFill>
                  <a:schemeClr val="bg2"/>
                </a:solidFill>
                <a:effectLst/>
                <a:latin typeface="-apple-system"/>
              </a:rPr>
              <a:t> tab</a:t>
            </a:r>
          </a:p>
          <a:p>
            <a:pPr algn="l">
              <a:buFont typeface="Arial" panose="020B0604020202020204" pitchFamily="34" charset="0"/>
              <a:buChar char="•"/>
            </a:pPr>
            <a:r>
              <a:rPr lang="en-US" b="0" i="0" dirty="0">
                <a:solidFill>
                  <a:schemeClr val="bg2"/>
                </a:solidFill>
                <a:effectLst/>
                <a:latin typeface="-apple-system"/>
              </a:rPr>
              <a:t>Nearby Hospitals can be viewed depending upon the locality and distance in the </a:t>
            </a:r>
            <a:r>
              <a:rPr lang="en-US" b="1" i="0" dirty="0">
                <a:solidFill>
                  <a:schemeClr val="bg2"/>
                </a:solidFill>
                <a:effectLst/>
                <a:latin typeface="-apple-system"/>
              </a:rPr>
              <a:t>Hospitals</a:t>
            </a:r>
            <a:r>
              <a:rPr lang="en-US" b="0" i="0" dirty="0">
                <a:solidFill>
                  <a:schemeClr val="bg2"/>
                </a:solidFill>
                <a:effectLst/>
                <a:latin typeface="-apple-system"/>
              </a:rPr>
              <a:t> tab</a:t>
            </a:r>
          </a:p>
          <a:p>
            <a:pPr algn="l">
              <a:buFont typeface="Arial" panose="020B0604020202020204" pitchFamily="34" charset="0"/>
              <a:buChar char="•"/>
            </a:pPr>
            <a:r>
              <a:rPr lang="en-US" b="0" i="0" dirty="0">
                <a:solidFill>
                  <a:schemeClr val="bg2"/>
                </a:solidFill>
                <a:effectLst/>
                <a:latin typeface="-apple-system"/>
              </a:rPr>
              <a:t>Under the </a:t>
            </a:r>
            <a:r>
              <a:rPr lang="en-US" b="1" i="0" dirty="0">
                <a:solidFill>
                  <a:schemeClr val="bg2"/>
                </a:solidFill>
                <a:effectLst/>
                <a:latin typeface="-apple-system"/>
              </a:rPr>
              <a:t>Profile</a:t>
            </a:r>
            <a:r>
              <a:rPr lang="en-US" b="0" i="0" dirty="0">
                <a:solidFill>
                  <a:schemeClr val="bg2"/>
                </a:solidFill>
                <a:effectLst/>
                <a:latin typeface="-apple-system"/>
              </a:rPr>
              <a:t> tab, user can check their personal details, apply for vaccination, ask for helps and logout of the application.</a:t>
            </a:r>
          </a:p>
          <a:p>
            <a:pPr algn="l">
              <a:buFont typeface="Arial" panose="020B0604020202020204" pitchFamily="34" charset="0"/>
              <a:buChar char="•"/>
            </a:pPr>
            <a:r>
              <a:rPr lang="en-US" b="0" i="0" dirty="0">
                <a:solidFill>
                  <a:schemeClr val="bg2"/>
                </a:solidFill>
                <a:effectLst/>
                <a:latin typeface="-apple-system"/>
              </a:rPr>
              <a:t>User can apply for vaccination by filling up the KYC form attaching their own selfies and picture of their Aadhar Card.</a:t>
            </a:r>
          </a:p>
          <a:p>
            <a:pPr algn="l">
              <a:buFont typeface="Arial" panose="020B0604020202020204" pitchFamily="34" charset="0"/>
              <a:buChar char="•"/>
            </a:pPr>
            <a:endParaRPr lang="en-IN" dirty="0">
              <a:solidFill>
                <a:schemeClr val="bg2"/>
              </a:solidFill>
            </a:endParaRPr>
          </a:p>
        </p:txBody>
      </p:sp>
    </p:spTree>
    <p:extLst>
      <p:ext uri="{BB962C8B-B14F-4D97-AF65-F5344CB8AC3E}">
        <p14:creationId xmlns:p14="http://schemas.microsoft.com/office/powerpoint/2010/main" val="75577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D971-E667-4DF0-BE6B-6342AAE15CD2}"/>
              </a:ext>
            </a:extLst>
          </p:cNvPr>
          <p:cNvSpPr>
            <a:spLocks noGrp="1"/>
          </p:cNvSpPr>
          <p:nvPr>
            <p:ph type="title"/>
          </p:nvPr>
        </p:nvSpPr>
        <p:spPr/>
        <p:txBody>
          <a:bodyPr>
            <a:normAutofit/>
          </a:bodyPr>
          <a:lstStyle/>
          <a:p>
            <a:r>
              <a:rPr lang="en-IN" b="1" i="0" dirty="0">
                <a:solidFill>
                  <a:schemeClr val="bg2"/>
                </a:solidFill>
                <a:effectLst/>
                <a:latin typeface="-apple-system"/>
              </a:rPr>
              <a:t>Tech Stack Used:</a:t>
            </a:r>
            <a:endParaRPr lang="en-IN" dirty="0">
              <a:solidFill>
                <a:schemeClr val="bg2"/>
              </a:solidFill>
            </a:endParaRPr>
          </a:p>
        </p:txBody>
      </p:sp>
      <p:sp>
        <p:nvSpPr>
          <p:cNvPr id="3" name="Content Placeholder 2">
            <a:extLst>
              <a:ext uri="{FF2B5EF4-FFF2-40B4-BE49-F238E27FC236}">
                <a16:creationId xmlns:a16="http://schemas.microsoft.com/office/drawing/2014/main" id="{5CC89906-1C75-439F-B239-9B8128B53A2E}"/>
              </a:ext>
            </a:extLst>
          </p:cNvPr>
          <p:cNvSpPr>
            <a:spLocks noGrp="1"/>
          </p:cNvSpPr>
          <p:nvPr>
            <p:ph idx="1"/>
          </p:nvPr>
        </p:nvSpPr>
        <p:spPr>
          <a:xfrm>
            <a:off x="500848" y="1976083"/>
            <a:ext cx="3103485" cy="4195763"/>
          </a:xfrm>
        </p:spPr>
        <p:txBody>
          <a:bodyPr>
            <a:normAutofit fontScale="92500" lnSpcReduction="10000"/>
          </a:bodyPr>
          <a:lstStyle/>
          <a:p>
            <a:pPr algn="l">
              <a:buFont typeface="Arial" panose="020B0604020202020204" pitchFamily="34" charset="0"/>
              <a:buChar char="•"/>
            </a:pPr>
            <a:r>
              <a:rPr lang="en-IN" b="0" i="0" dirty="0">
                <a:solidFill>
                  <a:schemeClr val="bg2"/>
                </a:solidFill>
                <a:effectLst/>
                <a:latin typeface="-apple-system"/>
              </a:rPr>
              <a:t>Machine Learning:</a:t>
            </a:r>
          </a:p>
          <a:p>
            <a:pPr lvl="1"/>
            <a:r>
              <a:rPr lang="en-IN" b="0" i="0" dirty="0" err="1">
                <a:solidFill>
                  <a:schemeClr val="bg2"/>
                </a:solidFill>
                <a:effectLst/>
                <a:latin typeface="-apple-system"/>
              </a:rPr>
              <a:t>Tensorflow</a:t>
            </a:r>
            <a:endParaRPr lang="en-IN" b="0" i="0" dirty="0">
              <a:solidFill>
                <a:schemeClr val="bg2"/>
              </a:solidFill>
              <a:effectLst/>
              <a:latin typeface="-apple-system"/>
            </a:endParaRPr>
          </a:p>
          <a:p>
            <a:pPr lvl="1"/>
            <a:r>
              <a:rPr lang="en-IN" b="0" i="0" dirty="0" err="1">
                <a:solidFill>
                  <a:schemeClr val="bg2"/>
                </a:solidFill>
                <a:effectLst/>
                <a:latin typeface="-apple-system"/>
              </a:rPr>
              <a:t>opencv</a:t>
            </a:r>
            <a:endParaRPr lang="en-IN" b="0" i="0" dirty="0">
              <a:solidFill>
                <a:schemeClr val="bg2"/>
              </a:solidFill>
              <a:effectLst/>
              <a:latin typeface="-apple-system"/>
            </a:endParaRPr>
          </a:p>
          <a:p>
            <a:pPr lvl="1"/>
            <a:r>
              <a:rPr lang="en-IN" b="0" i="0" dirty="0" err="1">
                <a:solidFill>
                  <a:schemeClr val="bg2"/>
                </a:solidFill>
                <a:effectLst/>
                <a:latin typeface="-apple-system"/>
              </a:rPr>
              <a:t>librosa</a:t>
            </a:r>
            <a:endParaRPr lang="en-IN" b="0" i="0" dirty="0">
              <a:solidFill>
                <a:schemeClr val="bg2"/>
              </a:solidFill>
              <a:effectLst/>
              <a:latin typeface="-apple-system"/>
            </a:endParaRPr>
          </a:p>
          <a:p>
            <a:pPr lvl="1"/>
            <a:r>
              <a:rPr lang="en-IN" b="0" i="0" dirty="0">
                <a:solidFill>
                  <a:schemeClr val="bg2"/>
                </a:solidFill>
                <a:effectLst/>
                <a:latin typeface="-apple-system"/>
              </a:rPr>
              <a:t>matplotlib</a:t>
            </a:r>
          </a:p>
          <a:p>
            <a:pPr lvl="1"/>
            <a:r>
              <a:rPr lang="en-IN" b="0" i="0" dirty="0" err="1">
                <a:solidFill>
                  <a:schemeClr val="bg2"/>
                </a:solidFill>
                <a:effectLst/>
                <a:latin typeface="-apple-system"/>
              </a:rPr>
              <a:t>keras</a:t>
            </a:r>
            <a:endParaRPr lang="en-IN" b="0" i="0" dirty="0">
              <a:solidFill>
                <a:schemeClr val="bg2"/>
              </a:solidFill>
              <a:effectLst/>
              <a:latin typeface="-apple-system"/>
            </a:endParaRPr>
          </a:p>
          <a:p>
            <a:pPr lvl="1"/>
            <a:r>
              <a:rPr lang="en-IN" b="0" i="0" dirty="0" err="1">
                <a:solidFill>
                  <a:schemeClr val="bg2"/>
                </a:solidFill>
                <a:effectLst/>
                <a:latin typeface="-apple-system"/>
              </a:rPr>
              <a:t>numpy</a:t>
            </a:r>
            <a:endParaRPr lang="en-IN" b="0" i="0" dirty="0">
              <a:solidFill>
                <a:schemeClr val="bg2"/>
              </a:solidFill>
              <a:effectLst/>
              <a:latin typeface="-apple-system"/>
            </a:endParaRPr>
          </a:p>
          <a:p>
            <a:pPr lvl="1"/>
            <a:r>
              <a:rPr lang="en-IN" b="0" i="0" dirty="0">
                <a:solidFill>
                  <a:schemeClr val="bg2"/>
                </a:solidFill>
                <a:effectLst/>
                <a:latin typeface="-apple-system"/>
              </a:rPr>
              <a:t>pandas</a:t>
            </a:r>
          </a:p>
          <a:p>
            <a:pPr lvl="1"/>
            <a:r>
              <a:rPr lang="en-IN" b="0" i="0" dirty="0" err="1">
                <a:solidFill>
                  <a:schemeClr val="bg2"/>
                </a:solidFill>
                <a:effectLst/>
                <a:latin typeface="-apple-system"/>
              </a:rPr>
              <a:t>pytesseract</a:t>
            </a:r>
            <a:endParaRPr lang="en-IN" b="0" i="0" dirty="0">
              <a:solidFill>
                <a:schemeClr val="bg2"/>
              </a:solidFill>
              <a:effectLst/>
              <a:latin typeface="-apple-system"/>
            </a:endParaRPr>
          </a:p>
          <a:p>
            <a:pPr lvl="1"/>
            <a:r>
              <a:rPr lang="en-IN" b="0" i="0" dirty="0" err="1">
                <a:solidFill>
                  <a:schemeClr val="bg2"/>
                </a:solidFill>
                <a:effectLst/>
                <a:latin typeface="-apple-system"/>
              </a:rPr>
              <a:t>face_recognition</a:t>
            </a:r>
            <a:endParaRPr lang="en-IN" b="0" i="0" dirty="0">
              <a:solidFill>
                <a:schemeClr val="bg2"/>
              </a:solidFill>
              <a:effectLst/>
              <a:latin typeface="-apple-system"/>
            </a:endParaRPr>
          </a:p>
          <a:p>
            <a:pPr algn="l">
              <a:buFont typeface="+mj-lt"/>
              <a:buAutoNum type="arabicPeriod"/>
            </a:pPr>
            <a:endParaRPr lang="en-IN" dirty="0">
              <a:solidFill>
                <a:schemeClr val="bg2"/>
              </a:solidFill>
            </a:endParaRPr>
          </a:p>
        </p:txBody>
      </p:sp>
      <p:sp>
        <p:nvSpPr>
          <p:cNvPr id="4" name="Content Placeholder 2">
            <a:extLst>
              <a:ext uri="{FF2B5EF4-FFF2-40B4-BE49-F238E27FC236}">
                <a16:creationId xmlns:a16="http://schemas.microsoft.com/office/drawing/2014/main" id="{2B142C50-262F-4194-A7B0-6107DD087DD1}"/>
              </a:ext>
            </a:extLst>
          </p:cNvPr>
          <p:cNvSpPr txBox="1">
            <a:spLocks/>
          </p:cNvSpPr>
          <p:nvPr/>
        </p:nvSpPr>
        <p:spPr>
          <a:xfrm>
            <a:off x="4230697" y="1976082"/>
            <a:ext cx="3518843" cy="419576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chemeClr val="bg2"/>
                </a:solidFill>
                <a:latin typeface="-apple-system"/>
              </a:rPr>
              <a:t>Web - Frontend:</a:t>
            </a:r>
          </a:p>
          <a:p>
            <a:pPr lvl="1"/>
            <a:r>
              <a:rPr lang="en-IN" dirty="0">
                <a:solidFill>
                  <a:schemeClr val="bg2"/>
                </a:solidFill>
                <a:latin typeface="-apple-system"/>
              </a:rPr>
              <a:t>HTML</a:t>
            </a:r>
          </a:p>
          <a:p>
            <a:pPr lvl="1"/>
            <a:r>
              <a:rPr lang="en-IN" dirty="0">
                <a:solidFill>
                  <a:schemeClr val="bg2"/>
                </a:solidFill>
                <a:latin typeface="-apple-system"/>
              </a:rPr>
              <a:t>CSS</a:t>
            </a:r>
          </a:p>
          <a:p>
            <a:pPr lvl="1"/>
            <a:r>
              <a:rPr lang="en-IN" dirty="0" err="1">
                <a:solidFill>
                  <a:schemeClr val="bg2"/>
                </a:solidFill>
                <a:latin typeface="-apple-system"/>
              </a:rPr>
              <a:t>Bulma</a:t>
            </a:r>
            <a:r>
              <a:rPr lang="en-IN" dirty="0">
                <a:solidFill>
                  <a:schemeClr val="bg2"/>
                </a:solidFill>
                <a:latin typeface="-apple-system"/>
              </a:rPr>
              <a:t> Framework</a:t>
            </a:r>
          </a:p>
          <a:p>
            <a:pPr lvl="1"/>
            <a:r>
              <a:rPr lang="en-IN" dirty="0">
                <a:solidFill>
                  <a:schemeClr val="bg2"/>
                </a:solidFill>
                <a:latin typeface="-apple-system"/>
              </a:rPr>
              <a:t>JavaScript</a:t>
            </a:r>
          </a:p>
          <a:p>
            <a:pPr lvl="1"/>
            <a:r>
              <a:rPr lang="en-IN" dirty="0">
                <a:solidFill>
                  <a:schemeClr val="bg2"/>
                </a:solidFill>
                <a:latin typeface="-apple-system"/>
              </a:rPr>
              <a:t>AOS Library</a:t>
            </a:r>
          </a:p>
          <a:p>
            <a:r>
              <a:rPr lang="en-US" dirty="0">
                <a:solidFill>
                  <a:schemeClr val="bg2"/>
                </a:solidFill>
                <a:latin typeface="-apple-system"/>
              </a:rPr>
              <a:t>Web - Backend:</a:t>
            </a:r>
          </a:p>
          <a:p>
            <a:pPr lvl="1"/>
            <a:r>
              <a:rPr lang="en-US" dirty="0">
                <a:solidFill>
                  <a:schemeClr val="bg2"/>
                </a:solidFill>
                <a:latin typeface="-apple-system"/>
              </a:rPr>
              <a:t>Django</a:t>
            </a:r>
          </a:p>
          <a:p>
            <a:pPr lvl="1"/>
            <a:r>
              <a:rPr lang="en-US" dirty="0">
                <a:solidFill>
                  <a:schemeClr val="bg2"/>
                </a:solidFill>
                <a:latin typeface="-apple-system"/>
              </a:rPr>
              <a:t>Microsoft Azure Server</a:t>
            </a:r>
          </a:p>
          <a:p>
            <a:pPr lvl="1"/>
            <a:r>
              <a:rPr lang="en-US" dirty="0">
                <a:solidFill>
                  <a:schemeClr val="bg2"/>
                </a:solidFill>
                <a:latin typeface="-apple-system"/>
              </a:rPr>
              <a:t>Celery Beat</a:t>
            </a:r>
          </a:p>
          <a:p>
            <a:pPr lvl="1"/>
            <a:endParaRPr lang="en-IN" dirty="0">
              <a:solidFill>
                <a:schemeClr val="bg2"/>
              </a:solidFill>
              <a:latin typeface="-apple-system"/>
            </a:endParaRPr>
          </a:p>
        </p:txBody>
      </p:sp>
      <p:sp>
        <p:nvSpPr>
          <p:cNvPr id="5" name="Content Placeholder 2">
            <a:extLst>
              <a:ext uri="{FF2B5EF4-FFF2-40B4-BE49-F238E27FC236}">
                <a16:creationId xmlns:a16="http://schemas.microsoft.com/office/drawing/2014/main" id="{B0C2F16B-6CD5-4303-962F-5DF306A7E422}"/>
              </a:ext>
            </a:extLst>
          </p:cNvPr>
          <p:cNvSpPr txBox="1">
            <a:spLocks/>
          </p:cNvSpPr>
          <p:nvPr/>
        </p:nvSpPr>
        <p:spPr>
          <a:xfrm>
            <a:off x="8375904" y="1976083"/>
            <a:ext cx="3715512" cy="419576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2"/>
                </a:solidFill>
                <a:latin typeface="-apple-system"/>
              </a:rPr>
              <a:t>Mobile Application</a:t>
            </a:r>
          </a:p>
          <a:p>
            <a:pPr lvl="1"/>
            <a:r>
              <a:rPr lang="en-US">
                <a:solidFill>
                  <a:schemeClr val="bg2"/>
                </a:solidFill>
                <a:latin typeface="-apple-system"/>
              </a:rPr>
              <a:t>Flutter</a:t>
            </a:r>
          </a:p>
          <a:p>
            <a:pPr lvl="1"/>
            <a:r>
              <a:rPr lang="en-US">
                <a:solidFill>
                  <a:schemeClr val="bg2"/>
                </a:solidFill>
                <a:latin typeface="-apple-system"/>
              </a:rPr>
              <a:t>Dart</a:t>
            </a:r>
          </a:p>
          <a:p>
            <a:r>
              <a:rPr lang="en-US">
                <a:solidFill>
                  <a:schemeClr val="bg2"/>
                </a:solidFill>
                <a:latin typeface="-apple-system"/>
              </a:rPr>
              <a:t>Tools:</a:t>
            </a:r>
          </a:p>
          <a:p>
            <a:pPr marL="742950" lvl="1" indent="-285750">
              <a:buFont typeface="+mj-lt"/>
              <a:buAutoNum type="arabicPeriod"/>
            </a:pPr>
            <a:r>
              <a:rPr lang="en-US">
                <a:solidFill>
                  <a:schemeClr val="bg2"/>
                </a:solidFill>
                <a:latin typeface="-apple-system"/>
              </a:rPr>
              <a:t>Git</a:t>
            </a:r>
          </a:p>
          <a:p>
            <a:pPr marL="742950" lvl="1" indent="-285750">
              <a:buFont typeface="+mj-lt"/>
              <a:buAutoNum type="arabicPeriod"/>
            </a:pPr>
            <a:r>
              <a:rPr lang="en-US">
                <a:solidFill>
                  <a:schemeClr val="bg2"/>
                </a:solidFill>
                <a:latin typeface="-apple-system"/>
              </a:rPr>
              <a:t>GitHub Students Pack</a:t>
            </a:r>
            <a:endParaRPr lang="en-US" dirty="0">
              <a:solidFill>
                <a:schemeClr val="bg2"/>
              </a:solidFill>
              <a:latin typeface="-apple-system"/>
            </a:endParaRPr>
          </a:p>
        </p:txBody>
      </p:sp>
    </p:spTree>
    <p:extLst>
      <p:ext uri="{BB962C8B-B14F-4D97-AF65-F5344CB8AC3E}">
        <p14:creationId xmlns:p14="http://schemas.microsoft.com/office/powerpoint/2010/main" val="3882430378"/>
      </p:ext>
    </p:extLst>
  </p:cSld>
  <p:clrMapOvr>
    <a:masterClrMapping/>
  </p:clrMapOvr>
</p:sld>
</file>

<file path=ppt/theme/theme1.xml><?xml version="1.0" encoding="utf-8"?>
<a:theme xmlns:a="http://schemas.openxmlformats.org/drawingml/2006/main" name="BlockprintVTI">
  <a:themeElements>
    <a:clrScheme name="AnalogousFromDarkSeed_2SEEDS">
      <a:dk1>
        <a:srgbClr val="000000"/>
      </a:dk1>
      <a:lt1>
        <a:srgbClr val="FFFFFF"/>
      </a:lt1>
      <a:dk2>
        <a:srgbClr val="251A2F"/>
      </a:dk2>
      <a:lt2>
        <a:srgbClr val="F3F3F0"/>
      </a:lt2>
      <a:accent1>
        <a:srgbClr val="2A33D8"/>
      </a:accent1>
      <a:accent2>
        <a:srgbClr val="2982E7"/>
      </a:accent2>
      <a:accent3>
        <a:srgbClr val="6E29E7"/>
      </a:accent3>
      <a:accent4>
        <a:srgbClr val="D51781"/>
      </a:accent4>
      <a:accent5>
        <a:srgbClr val="E72944"/>
      </a:accent5>
      <a:accent6>
        <a:srgbClr val="D54C17"/>
      </a:accent6>
      <a:hlink>
        <a:srgbClr val="BF3F85"/>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443</TotalTime>
  <Words>855</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Avenir Next LT Pro</vt:lpstr>
      <vt:lpstr>AvenirNext LT Pro Medium</vt:lpstr>
      <vt:lpstr>Consolas</vt:lpstr>
      <vt:lpstr>SFMono-Regular</vt:lpstr>
      <vt:lpstr>BlockprintVTI</vt:lpstr>
      <vt:lpstr>TEAM NEXA</vt:lpstr>
      <vt:lpstr>Problem Statement</vt:lpstr>
      <vt:lpstr>Solution by our team</vt:lpstr>
      <vt:lpstr>Features of Sanjeevani - Artificial Intelligence &amp; Machine Learning Models</vt:lpstr>
      <vt:lpstr>Features of Sanjeevani - Artificial Intelligence &amp; Machine Learning Models</vt:lpstr>
      <vt:lpstr>Features of Sanjeevani - Web</vt:lpstr>
      <vt:lpstr>Features of Sanjeevani  - Web</vt:lpstr>
      <vt:lpstr>Features of Sanjeevani - Mobile Application</vt:lpstr>
      <vt:lpstr>Tech Stack Used:</vt:lpstr>
      <vt:lpstr>Business Model / StartUp Potential</vt:lpstr>
      <vt:lpstr>Team Members - Domains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Prakhar Asaiya</dc:creator>
  <cp:lastModifiedBy>Siddharth Mishra</cp:lastModifiedBy>
  <cp:revision>72</cp:revision>
  <dcterms:created xsi:type="dcterms:W3CDTF">2021-02-19T14:45:18Z</dcterms:created>
  <dcterms:modified xsi:type="dcterms:W3CDTF">2021-02-27T20:41:48Z</dcterms:modified>
</cp:coreProperties>
</file>