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8" r:id="rId6"/>
    <p:sldId id="269" r:id="rId7"/>
    <p:sldId id="270" r:id="rId8"/>
    <p:sldId id="260" r:id="rId9"/>
    <p:sldId id="261" r:id="rId10"/>
    <p:sldId id="262" r:id="rId11"/>
    <p:sldId id="263" r:id="rId12"/>
    <p:sldId id="264"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2/27/2021</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918156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2/27/2021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66287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2/27/2021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2528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2/27/2021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49117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2/27/2021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56141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2/27/2021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37072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2/27/2021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38014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2/27/2021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71143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2/27/2021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98848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2/27/2021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31980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2/27/2021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0780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2/27/2021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350694101"/>
      </p:ext>
    </p:extLst>
  </p:cSld>
  <p:clrMap bg1="lt1" tx1="dk1" bg2="lt2" tx2="dk2" accent1="accent1" accent2="accent2" accent3="accent3" accent4="accent4" accent5="accent5" accent6="accent6" hlink="hlink" folHlink="folHlink"/>
  <p:sldLayoutIdLst>
    <p:sldLayoutId id="2147483685" r:id="rId1"/>
    <p:sldLayoutId id="2147483675" r:id="rId2"/>
    <p:sldLayoutId id="2147483676" r:id="rId3"/>
    <p:sldLayoutId id="2147483677" r:id="rId4"/>
    <p:sldLayoutId id="2147483678" r:id="rId5"/>
    <p:sldLayoutId id="2147483679" r:id="rId6"/>
    <p:sldLayoutId id="2147483680" r:id="rId7"/>
    <p:sldLayoutId id="2147483684" r:id="rId8"/>
    <p:sldLayoutId id="2147483681" r:id="rId9"/>
    <p:sldLayoutId id="2147483682" r:id="rId10"/>
    <p:sldLayoutId id="2147483683"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digital image of molecules">
            <a:extLst>
              <a:ext uri="{FF2B5EF4-FFF2-40B4-BE49-F238E27FC236}">
                <a16:creationId xmlns:a16="http://schemas.microsoft.com/office/drawing/2014/main" id="{49F4FFBE-88DC-47D1-AD74-8521622A9CDF}"/>
              </a:ext>
            </a:extLst>
          </p:cNvPr>
          <p:cNvPicPr>
            <a:picLocks noChangeAspect="1"/>
          </p:cNvPicPr>
          <p:nvPr/>
        </p:nvPicPr>
        <p:blipFill rotWithShape="1">
          <a:blip r:embed="rId3">
            <a:alphaModFix amt="70000"/>
          </a:blip>
          <a:srcRect l="5" r="1" b="1"/>
          <a:stretch/>
        </p:blipFill>
        <p:spPr>
          <a:xfrm>
            <a:off x="20" y="10"/>
            <a:ext cx="12188932" cy="6856614"/>
          </a:xfrm>
          <a:prstGeom prst="rect">
            <a:avLst/>
          </a:prstGeom>
        </p:spPr>
      </p:pic>
      <p:sp>
        <p:nvSpPr>
          <p:cNvPr id="2" name="Title 1">
            <a:extLst>
              <a:ext uri="{FF2B5EF4-FFF2-40B4-BE49-F238E27FC236}">
                <a16:creationId xmlns:a16="http://schemas.microsoft.com/office/drawing/2014/main" id="{4A721056-45A6-461E-937F-D13093D64703}"/>
              </a:ext>
            </a:extLst>
          </p:cNvPr>
          <p:cNvSpPr>
            <a:spLocks noGrp="1"/>
          </p:cNvSpPr>
          <p:nvPr>
            <p:ph type="ctrTitle"/>
          </p:nvPr>
        </p:nvSpPr>
        <p:spPr>
          <a:xfrm>
            <a:off x="838200" y="740211"/>
            <a:ext cx="7530685" cy="3163864"/>
          </a:xfrm>
        </p:spPr>
        <p:txBody>
          <a:bodyPr>
            <a:normAutofit/>
          </a:bodyPr>
          <a:lstStyle/>
          <a:p>
            <a:pPr algn="l"/>
            <a:r>
              <a:rPr lang="en-US" sz="5200" dirty="0">
                <a:solidFill>
                  <a:srgbClr val="FFFFFF"/>
                </a:solidFill>
              </a:rPr>
              <a:t>TEAM NEXA</a:t>
            </a:r>
            <a:endParaRPr lang="en-IN" sz="5200" dirty="0">
              <a:solidFill>
                <a:srgbClr val="FFFFFF"/>
              </a:solidFill>
            </a:endParaRPr>
          </a:p>
        </p:txBody>
      </p:sp>
      <p:sp>
        <p:nvSpPr>
          <p:cNvPr id="3" name="Subtitle 2">
            <a:extLst>
              <a:ext uri="{FF2B5EF4-FFF2-40B4-BE49-F238E27FC236}">
                <a16:creationId xmlns:a16="http://schemas.microsoft.com/office/drawing/2014/main" id="{C509958C-B9A1-4248-A0B8-03F3584F0244}"/>
              </a:ext>
            </a:extLst>
          </p:cNvPr>
          <p:cNvSpPr>
            <a:spLocks noGrp="1"/>
          </p:cNvSpPr>
          <p:nvPr>
            <p:ph type="subTitle" idx="1"/>
          </p:nvPr>
        </p:nvSpPr>
        <p:spPr>
          <a:xfrm>
            <a:off x="838200" y="4073139"/>
            <a:ext cx="7583133" cy="1280500"/>
          </a:xfrm>
        </p:spPr>
        <p:txBody>
          <a:bodyPr>
            <a:normAutofit/>
          </a:bodyPr>
          <a:lstStyle/>
          <a:p>
            <a:pPr algn="l"/>
            <a:r>
              <a:rPr lang="en-US" sz="4000" b="1" i="0" dirty="0" err="1">
                <a:solidFill>
                  <a:schemeClr val="bg2"/>
                </a:solidFill>
                <a:effectLst/>
                <a:latin typeface="-apple-system"/>
              </a:rPr>
              <a:t>VaxU</a:t>
            </a:r>
            <a:endParaRPr lang="en-US" sz="4000" b="1" i="0" dirty="0">
              <a:solidFill>
                <a:schemeClr val="bg2"/>
              </a:solidFill>
              <a:effectLst/>
              <a:latin typeface="-apple-system"/>
            </a:endParaRPr>
          </a:p>
          <a:p>
            <a:pPr algn="l"/>
            <a:endParaRPr lang="en-IN" sz="4000" dirty="0">
              <a:solidFill>
                <a:srgbClr val="FFFFFF"/>
              </a:solidFill>
            </a:endParaRPr>
          </a:p>
        </p:txBody>
      </p:sp>
      <p:sp>
        <p:nvSpPr>
          <p:cNvPr id="5" name="Rectangle 4">
            <a:extLst>
              <a:ext uri="{FF2B5EF4-FFF2-40B4-BE49-F238E27FC236}">
                <a16:creationId xmlns:a16="http://schemas.microsoft.com/office/drawing/2014/main" id="{10856251-87FC-4050-92D7-DEBF36B85D53}"/>
              </a:ext>
            </a:extLst>
          </p:cNvPr>
          <p:cNvSpPr/>
          <p:nvPr/>
        </p:nvSpPr>
        <p:spPr>
          <a:xfrm>
            <a:off x="838200" y="3781887"/>
            <a:ext cx="5257800" cy="29125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16509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86A4F-D0D2-48FE-A027-F62CFD16C0CD}"/>
              </a:ext>
            </a:extLst>
          </p:cNvPr>
          <p:cNvSpPr>
            <a:spLocks noGrp="1"/>
          </p:cNvSpPr>
          <p:nvPr>
            <p:ph type="title"/>
          </p:nvPr>
        </p:nvSpPr>
        <p:spPr/>
        <p:txBody>
          <a:bodyPr>
            <a:normAutofit/>
          </a:bodyPr>
          <a:lstStyle/>
          <a:p>
            <a:r>
              <a:rPr lang="en-US" b="1" i="0" dirty="0">
                <a:solidFill>
                  <a:schemeClr val="bg2"/>
                </a:solidFill>
                <a:effectLst/>
                <a:latin typeface="-apple-system"/>
              </a:rPr>
              <a:t>Features of VaxU - </a:t>
            </a:r>
            <a:r>
              <a:rPr lang="en-US" b="1" i="1" dirty="0">
                <a:solidFill>
                  <a:schemeClr val="bg2"/>
                </a:solidFill>
                <a:effectLst/>
                <a:latin typeface="-apple-system"/>
              </a:rPr>
              <a:t>Mobile Application</a:t>
            </a:r>
            <a:endParaRPr lang="en-IN" dirty="0">
              <a:solidFill>
                <a:schemeClr val="bg2"/>
              </a:solidFill>
            </a:endParaRPr>
          </a:p>
        </p:txBody>
      </p:sp>
      <p:sp>
        <p:nvSpPr>
          <p:cNvPr id="3" name="Content Placeholder 2">
            <a:extLst>
              <a:ext uri="{FF2B5EF4-FFF2-40B4-BE49-F238E27FC236}">
                <a16:creationId xmlns:a16="http://schemas.microsoft.com/office/drawing/2014/main" id="{1ADE68CE-616C-44B8-9A92-81DE6EC0F065}"/>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chemeClr val="bg2"/>
                </a:solidFill>
                <a:effectLst/>
                <a:latin typeface="-apple-system"/>
              </a:rPr>
              <a:t>Statistics of total cases, death, recovery etc. can be viewed at the </a:t>
            </a:r>
            <a:r>
              <a:rPr lang="en-US" b="1" i="0" dirty="0">
                <a:solidFill>
                  <a:schemeClr val="bg2"/>
                </a:solidFill>
                <a:effectLst/>
                <a:latin typeface="-apple-system"/>
              </a:rPr>
              <a:t>Home Screen</a:t>
            </a:r>
            <a:endParaRPr lang="en-US" b="0" i="0" dirty="0">
              <a:solidFill>
                <a:schemeClr val="bg2"/>
              </a:solidFill>
              <a:effectLst/>
              <a:latin typeface="-apple-system"/>
            </a:endParaRPr>
          </a:p>
          <a:p>
            <a:pPr algn="l">
              <a:buFont typeface="Arial" panose="020B0604020202020204" pitchFamily="34" charset="0"/>
              <a:buChar char="•"/>
            </a:pPr>
            <a:r>
              <a:rPr lang="en-US" b="0" i="0" dirty="0">
                <a:solidFill>
                  <a:schemeClr val="bg2"/>
                </a:solidFill>
                <a:effectLst/>
                <a:latin typeface="-apple-system"/>
              </a:rPr>
              <a:t>Local Information related to Covid19 can be viewed at the </a:t>
            </a:r>
            <a:r>
              <a:rPr lang="en-US" b="1" i="0" dirty="0">
                <a:solidFill>
                  <a:schemeClr val="bg2"/>
                </a:solidFill>
                <a:effectLst/>
                <a:latin typeface="-apple-system"/>
              </a:rPr>
              <a:t>City</a:t>
            </a:r>
            <a:r>
              <a:rPr lang="en-US" b="0" i="0" dirty="0">
                <a:solidFill>
                  <a:schemeClr val="bg2"/>
                </a:solidFill>
                <a:effectLst/>
                <a:latin typeface="-apple-system"/>
              </a:rPr>
              <a:t> tab</a:t>
            </a:r>
          </a:p>
          <a:p>
            <a:pPr algn="l">
              <a:buFont typeface="Arial" panose="020B0604020202020204" pitchFamily="34" charset="0"/>
              <a:buChar char="•"/>
            </a:pPr>
            <a:r>
              <a:rPr lang="en-US" b="0" i="0" dirty="0">
                <a:solidFill>
                  <a:schemeClr val="bg2"/>
                </a:solidFill>
                <a:effectLst/>
                <a:latin typeface="-apple-system"/>
              </a:rPr>
              <a:t>Nearby Hospitals can be viewed depending upon the locality and distance in the </a:t>
            </a:r>
            <a:r>
              <a:rPr lang="en-US" b="1" i="0" dirty="0">
                <a:solidFill>
                  <a:schemeClr val="bg2"/>
                </a:solidFill>
                <a:effectLst/>
                <a:latin typeface="-apple-system"/>
              </a:rPr>
              <a:t>Hospitals</a:t>
            </a:r>
            <a:r>
              <a:rPr lang="en-US" b="0" i="0" dirty="0">
                <a:solidFill>
                  <a:schemeClr val="bg2"/>
                </a:solidFill>
                <a:effectLst/>
                <a:latin typeface="-apple-system"/>
              </a:rPr>
              <a:t> tab</a:t>
            </a:r>
          </a:p>
          <a:p>
            <a:pPr algn="l">
              <a:buFont typeface="Arial" panose="020B0604020202020204" pitchFamily="34" charset="0"/>
              <a:buChar char="•"/>
            </a:pPr>
            <a:r>
              <a:rPr lang="en-US" b="0" i="0" dirty="0">
                <a:solidFill>
                  <a:schemeClr val="bg2"/>
                </a:solidFill>
                <a:effectLst/>
                <a:latin typeface="-apple-system"/>
              </a:rPr>
              <a:t>The patient can submit their </a:t>
            </a:r>
            <a:r>
              <a:rPr lang="en-US" b="0" i="1" dirty="0">
                <a:solidFill>
                  <a:schemeClr val="bg2"/>
                </a:solidFill>
                <a:effectLst/>
                <a:latin typeface="-apple-system"/>
              </a:rPr>
              <a:t>Voice Recording</a:t>
            </a:r>
            <a:r>
              <a:rPr lang="en-US" b="0" i="0" dirty="0">
                <a:solidFill>
                  <a:schemeClr val="bg2"/>
                </a:solidFill>
                <a:effectLst/>
                <a:latin typeface="-apple-system"/>
              </a:rPr>
              <a:t> for our ML model to diagnose if they are suffering from COVID19 or not under the </a:t>
            </a:r>
            <a:r>
              <a:rPr lang="en-US" b="1" i="0" dirty="0">
                <a:solidFill>
                  <a:schemeClr val="bg2"/>
                </a:solidFill>
                <a:effectLst/>
                <a:latin typeface="-apple-system"/>
              </a:rPr>
              <a:t>Check</a:t>
            </a:r>
            <a:r>
              <a:rPr lang="en-US" b="0" i="0" dirty="0">
                <a:solidFill>
                  <a:schemeClr val="bg2"/>
                </a:solidFill>
                <a:effectLst/>
                <a:latin typeface="-apple-system"/>
              </a:rPr>
              <a:t> tab</a:t>
            </a:r>
          </a:p>
          <a:p>
            <a:endParaRPr lang="en-IN" dirty="0">
              <a:solidFill>
                <a:schemeClr val="bg2"/>
              </a:solidFill>
            </a:endParaRPr>
          </a:p>
        </p:txBody>
      </p:sp>
    </p:spTree>
    <p:extLst>
      <p:ext uri="{BB962C8B-B14F-4D97-AF65-F5344CB8AC3E}">
        <p14:creationId xmlns:p14="http://schemas.microsoft.com/office/powerpoint/2010/main" val="755779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E5B12-A9CD-45B3-B9AE-18E1BB2F4369}"/>
              </a:ext>
            </a:extLst>
          </p:cNvPr>
          <p:cNvSpPr>
            <a:spLocks noGrp="1"/>
          </p:cNvSpPr>
          <p:nvPr>
            <p:ph type="title"/>
          </p:nvPr>
        </p:nvSpPr>
        <p:spPr/>
        <p:txBody>
          <a:bodyPr/>
          <a:lstStyle/>
          <a:p>
            <a:r>
              <a:rPr lang="en-US" b="1" i="0" dirty="0">
                <a:solidFill>
                  <a:schemeClr val="bg2"/>
                </a:solidFill>
                <a:effectLst/>
                <a:latin typeface="-apple-system"/>
              </a:rPr>
              <a:t>Features of </a:t>
            </a:r>
            <a:r>
              <a:rPr lang="en-US" b="1" i="0" dirty="0" err="1">
                <a:solidFill>
                  <a:schemeClr val="bg2"/>
                </a:solidFill>
                <a:effectLst/>
                <a:latin typeface="-apple-system"/>
              </a:rPr>
              <a:t>VaxU</a:t>
            </a:r>
            <a:r>
              <a:rPr lang="en-US" b="1" i="0">
                <a:solidFill>
                  <a:schemeClr val="bg2"/>
                </a:solidFill>
                <a:effectLst/>
                <a:latin typeface="-apple-system"/>
              </a:rPr>
              <a:t> - </a:t>
            </a:r>
            <a:r>
              <a:rPr lang="en-US" b="1" i="1">
                <a:solidFill>
                  <a:schemeClr val="bg2"/>
                </a:solidFill>
                <a:effectLst/>
                <a:latin typeface="-apple-system"/>
              </a:rPr>
              <a:t>Mobile Application</a:t>
            </a:r>
            <a:endParaRPr lang="en-IN"/>
          </a:p>
        </p:txBody>
      </p:sp>
      <p:sp>
        <p:nvSpPr>
          <p:cNvPr id="3" name="Content Placeholder 2">
            <a:extLst>
              <a:ext uri="{FF2B5EF4-FFF2-40B4-BE49-F238E27FC236}">
                <a16:creationId xmlns:a16="http://schemas.microsoft.com/office/drawing/2014/main" id="{BF52AB63-962C-4FB8-A726-FC9531E6B255}"/>
              </a:ext>
            </a:extLst>
          </p:cNvPr>
          <p:cNvSpPr>
            <a:spLocks noGrp="1"/>
          </p:cNvSpPr>
          <p:nvPr>
            <p:ph idx="1"/>
          </p:nvPr>
        </p:nvSpPr>
        <p:spPr/>
        <p:txBody>
          <a:bodyPr/>
          <a:lstStyle/>
          <a:p>
            <a:pPr algn="l">
              <a:buFont typeface="Arial" panose="020B0604020202020204" pitchFamily="34" charset="0"/>
              <a:buChar char="•"/>
            </a:pPr>
            <a:r>
              <a:rPr lang="en-US" b="0" i="0" dirty="0">
                <a:solidFill>
                  <a:schemeClr val="bg2"/>
                </a:solidFill>
                <a:effectLst/>
                <a:latin typeface="-apple-system"/>
              </a:rPr>
              <a:t>Under the </a:t>
            </a:r>
            <a:r>
              <a:rPr lang="en-US" b="1" i="0" dirty="0">
                <a:solidFill>
                  <a:schemeClr val="bg2"/>
                </a:solidFill>
                <a:effectLst/>
                <a:latin typeface="-apple-system"/>
              </a:rPr>
              <a:t>Profile</a:t>
            </a:r>
            <a:r>
              <a:rPr lang="en-US" b="0" i="0" dirty="0">
                <a:solidFill>
                  <a:schemeClr val="bg2"/>
                </a:solidFill>
                <a:effectLst/>
                <a:latin typeface="-apple-system"/>
              </a:rPr>
              <a:t> tab, user can check their personal details, apply for vaccination, ask for helps and logout of the application.</a:t>
            </a:r>
          </a:p>
          <a:p>
            <a:pPr algn="l">
              <a:buFont typeface="Arial" panose="020B0604020202020204" pitchFamily="34" charset="0"/>
              <a:buChar char="•"/>
            </a:pPr>
            <a:r>
              <a:rPr lang="en-US" b="0" i="0" dirty="0">
                <a:solidFill>
                  <a:schemeClr val="bg2"/>
                </a:solidFill>
                <a:effectLst/>
                <a:latin typeface="-apple-system"/>
              </a:rPr>
              <a:t>User can apply for vaccination by filling up the KYC form attaching their own selfies and picture of their Aadhar Card.</a:t>
            </a:r>
          </a:p>
          <a:p>
            <a:endParaRPr lang="en-IN" dirty="0">
              <a:solidFill>
                <a:schemeClr val="bg2"/>
              </a:solidFill>
            </a:endParaRPr>
          </a:p>
        </p:txBody>
      </p:sp>
    </p:spTree>
    <p:extLst>
      <p:ext uri="{BB962C8B-B14F-4D97-AF65-F5344CB8AC3E}">
        <p14:creationId xmlns:p14="http://schemas.microsoft.com/office/powerpoint/2010/main" val="511077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3D971-E667-4DF0-BE6B-6342AAE15CD2}"/>
              </a:ext>
            </a:extLst>
          </p:cNvPr>
          <p:cNvSpPr>
            <a:spLocks noGrp="1"/>
          </p:cNvSpPr>
          <p:nvPr>
            <p:ph type="title"/>
          </p:nvPr>
        </p:nvSpPr>
        <p:spPr/>
        <p:txBody>
          <a:bodyPr>
            <a:normAutofit/>
          </a:bodyPr>
          <a:lstStyle/>
          <a:p>
            <a:r>
              <a:rPr lang="en-IN" b="1" i="0" dirty="0">
                <a:solidFill>
                  <a:schemeClr val="bg2"/>
                </a:solidFill>
                <a:effectLst/>
                <a:latin typeface="-apple-system"/>
              </a:rPr>
              <a:t>Tech Stack Used:</a:t>
            </a:r>
            <a:endParaRPr lang="en-IN" dirty="0">
              <a:solidFill>
                <a:schemeClr val="bg2"/>
              </a:solidFill>
            </a:endParaRPr>
          </a:p>
        </p:txBody>
      </p:sp>
      <p:sp>
        <p:nvSpPr>
          <p:cNvPr id="3" name="Content Placeholder 2">
            <a:extLst>
              <a:ext uri="{FF2B5EF4-FFF2-40B4-BE49-F238E27FC236}">
                <a16:creationId xmlns:a16="http://schemas.microsoft.com/office/drawing/2014/main" id="{5CC89906-1C75-439F-B239-9B8128B53A2E}"/>
              </a:ext>
            </a:extLst>
          </p:cNvPr>
          <p:cNvSpPr>
            <a:spLocks noGrp="1"/>
          </p:cNvSpPr>
          <p:nvPr>
            <p:ph idx="1"/>
          </p:nvPr>
        </p:nvSpPr>
        <p:spPr>
          <a:xfrm>
            <a:off x="500848" y="1976083"/>
            <a:ext cx="3103485" cy="4195763"/>
          </a:xfrm>
        </p:spPr>
        <p:txBody>
          <a:bodyPr>
            <a:normAutofit fontScale="92500" lnSpcReduction="10000"/>
          </a:bodyPr>
          <a:lstStyle/>
          <a:p>
            <a:pPr algn="l">
              <a:buFont typeface="Arial" panose="020B0604020202020204" pitchFamily="34" charset="0"/>
              <a:buChar char="•"/>
            </a:pPr>
            <a:r>
              <a:rPr lang="en-IN" b="0" i="0" dirty="0">
                <a:solidFill>
                  <a:schemeClr val="bg2"/>
                </a:solidFill>
                <a:effectLst/>
                <a:latin typeface="-apple-system"/>
              </a:rPr>
              <a:t>Machine Learning:</a:t>
            </a:r>
          </a:p>
          <a:p>
            <a:pPr lvl="1"/>
            <a:r>
              <a:rPr lang="en-IN" b="0" i="0" dirty="0" err="1">
                <a:solidFill>
                  <a:schemeClr val="bg2"/>
                </a:solidFill>
                <a:effectLst/>
                <a:latin typeface="-apple-system"/>
              </a:rPr>
              <a:t>Tensorflow</a:t>
            </a:r>
            <a:endParaRPr lang="en-IN" b="0" i="0" dirty="0">
              <a:solidFill>
                <a:schemeClr val="bg2"/>
              </a:solidFill>
              <a:effectLst/>
              <a:latin typeface="-apple-system"/>
            </a:endParaRPr>
          </a:p>
          <a:p>
            <a:pPr lvl="1"/>
            <a:r>
              <a:rPr lang="en-IN" b="0" i="0" dirty="0" err="1">
                <a:solidFill>
                  <a:schemeClr val="bg2"/>
                </a:solidFill>
                <a:effectLst/>
                <a:latin typeface="-apple-system"/>
              </a:rPr>
              <a:t>opencv</a:t>
            </a:r>
            <a:endParaRPr lang="en-IN" b="0" i="0" dirty="0">
              <a:solidFill>
                <a:schemeClr val="bg2"/>
              </a:solidFill>
              <a:effectLst/>
              <a:latin typeface="-apple-system"/>
            </a:endParaRPr>
          </a:p>
          <a:p>
            <a:pPr lvl="1"/>
            <a:r>
              <a:rPr lang="en-IN" b="0" i="0" dirty="0" err="1">
                <a:solidFill>
                  <a:schemeClr val="bg2"/>
                </a:solidFill>
                <a:effectLst/>
                <a:latin typeface="-apple-system"/>
              </a:rPr>
              <a:t>librosa</a:t>
            </a:r>
            <a:endParaRPr lang="en-IN" b="0" i="0" dirty="0">
              <a:solidFill>
                <a:schemeClr val="bg2"/>
              </a:solidFill>
              <a:effectLst/>
              <a:latin typeface="-apple-system"/>
            </a:endParaRPr>
          </a:p>
          <a:p>
            <a:pPr lvl="1"/>
            <a:r>
              <a:rPr lang="en-IN" b="0" i="0" dirty="0">
                <a:solidFill>
                  <a:schemeClr val="bg2"/>
                </a:solidFill>
                <a:effectLst/>
                <a:latin typeface="-apple-system"/>
              </a:rPr>
              <a:t>matplotlib</a:t>
            </a:r>
          </a:p>
          <a:p>
            <a:pPr lvl="1"/>
            <a:r>
              <a:rPr lang="en-IN" b="0" i="0" dirty="0" err="1">
                <a:solidFill>
                  <a:schemeClr val="bg2"/>
                </a:solidFill>
                <a:effectLst/>
                <a:latin typeface="-apple-system"/>
              </a:rPr>
              <a:t>keras</a:t>
            </a:r>
            <a:endParaRPr lang="en-IN" b="0" i="0" dirty="0">
              <a:solidFill>
                <a:schemeClr val="bg2"/>
              </a:solidFill>
              <a:effectLst/>
              <a:latin typeface="-apple-system"/>
            </a:endParaRPr>
          </a:p>
          <a:p>
            <a:pPr lvl="1"/>
            <a:r>
              <a:rPr lang="en-IN" b="0" i="0" dirty="0" err="1">
                <a:solidFill>
                  <a:schemeClr val="bg2"/>
                </a:solidFill>
                <a:effectLst/>
                <a:latin typeface="-apple-system"/>
              </a:rPr>
              <a:t>numpy</a:t>
            </a:r>
            <a:endParaRPr lang="en-IN" b="0" i="0" dirty="0">
              <a:solidFill>
                <a:schemeClr val="bg2"/>
              </a:solidFill>
              <a:effectLst/>
              <a:latin typeface="-apple-system"/>
            </a:endParaRPr>
          </a:p>
          <a:p>
            <a:pPr lvl="1"/>
            <a:r>
              <a:rPr lang="en-IN" b="0" i="0" dirty="0">
                <a:solidFill>
                  <a:schemeClr val="bg2"/>
                </a:solidFill>
                <a:effectLst/>
                <a:latin typeface="-apple-system"/>
              </a:rPr>
              <a:t>pandas</a:t>
            </a:r>
          </a:p>
          <a:p>
            <a:pPr lvl="1"/>
            <a:r>
              <a:rPr lang="en-IN" b="0" i="0" dirty="0" err="1">
                <a:solidFill>
                  <a:schemeClr val="bg2"/>
                </a:solidFill>
                <a:effectLst/>
                <a:latin typeface="-apple-system"/>
              </a:rPr>
              <a:t>pytesseract</a:t>
            </a:r>
            <a:endParaRPr lang="en-IN" b="0" i="0" dirty="0">
              <a:solidFill>
                <a:schemeClr val="bg2"/>
              </a:solidFill>
              <a:effectLst/>
              <a:latin typeface="-apple-system"/>
            </a:endParaRPr>
          </a:p>
          <a:p>
            <a:pPr lvl="1"/>
            <a:r>
              <a:rPr lang="en-IN" b="0" i="0" dirty="0" err="1">
                <a:solidFill>
                  <a:schemeClr val="bg2"/>
                </a:solidFill>
                <a:effectLst/>
                <a:latin typeface="-apple-system"/>
              </a:rPr>
              <a:t>face_recognition</a:t>
            </a:r>
            <a:endParaRPr lang="en-IN" b="0" i="0" dirty="0">
              <a:solidFill>
                <a:schemeClr val="bg2"/>
              </a:solidFill>
              <a:effectLst/>
              <a:latin typeface="-apple-system"/>
            </a:endParaRPr>
          </a:p>
          <a:p>
            <a:pPr algn="l">
              <a:buFont typeface="+mj-lt"/>
              <a:buAutoNum type="arabicPeriod"/>
            </a:pPr>
            <a:endParaRPr lang="en-IN" dirty="0">
              <a:solidFill>
                <a:schemeClr val="bg2"/>
              </a:solidFill>
            </a:endParaRPr>
          </a:p>
        </p:txBody>
      </p:sp>
      <p:sp>
        <p:nvSpPr>
          <p:cNvPr id="4" name="Content Placeholder 2">
            <a:extLst>
              <a:ext uri="{FF2B5EF4-FFF2-40B4-BE49-F238E27FC236}">
                <a16:creationId xmlns:a16="http://schemas.microsoft.com/office/drawing/2014/main" id="{2B142C50-262F-4194-A7B0-6107DD087DD1}"/>
              </a:ext>
            </a:extLst>
          </p:cNvPr>
          <p:cNvSpPr txBox="1">
            <a:spLocks/>
          </p:cNvSpPr>
          <p:nvPr/>
        </p:nvSpPr>
        <p:spPr>
          <a:xfrm>
            <a:off x="4230697" y="1976082"/>
            <a:ext cx="3518843" cy="419576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solidFill>
                  <a:schemeClr val="bg2"/>
                </a:solidFill>
                <a:latin typeface="-apple-system"/>
              </a:rPr>
              <a:t>Web - Frontend:</a:t>
            </a:r>
          </a:p>
          <a:p>
            <a:pPr lvl="1"/>
            <a:r>
              <a:rPr lang="en-IN" dirty="0">
                <a:solidFill>
                  <a:schemeClr val="bg2"/>
                </a:solidFill>
                <a:latin typeface="-apple-system"/>
              </a:rPr>
              <a:t>HTML</a:t>
            </a:r>
          </a:p>
          <a:p>
            <a:pPr lvl="1"/>
            <a:r>
              <a:rPr lang="en-IN" dirty="0">
                <a:solidFill>
                  <a:schemeClr val="bg2"/>
                </a:solidFill>
                <a:latin typeface="-apple-system"/>
              </a:rPr>
              <a:t>CSS</a:t>
            </a:r>
          </a:p>
          <a:p>
            <a:pPr lvl="1"/>
            <a:r>
              <a:rPr lang="en-IN" dirty="0" err="1">
                <a:solidFill>
                  <a:schemeClr val="bg2"/>
                </a:solidFill>
                <a:latin typeface="-apple-system"/>
              </a:rPr>
              <a:t>Bulma</a:t>
            </a:r>
            <a:r>
              <a:rPr lang="en-IN" dirty="0">
                <a:solidFill>
                  <a:schemeClr val="bg2"/>
                </a:solidFill>
                <a:latin typeface="-apple-system"/>
              </a:rPr>
              <a:t> Framework</a:t>
            </a:r>
          </a:p>
          <a:p>
            <a:pPr lvl="1"/>
            <a:r>
              <a:rPr lang="en-IN" dirty="0">
                <a:solidFill>
                  <a:schemeClr val="bg2"/>
                </a:solidFill>
                <a:latin typeface="-apple-system"/>
              </a:rPr>
              <a:t>JavaScript</a:t>
            </a:r>
          </a:p>
          <a:p>
            <a:pPr lvl="1"/>
            <a:r>
              <a:rPr lang="en-IN" dirty="0">
                <a:solidFill>
                  <a:schemeClr val="bg2"/>
                </a:solidFill>
                <a:latin typeface="-apple-system"/>
              </a:rPr>
              <a:t>AOS Library</a:t>
            </a:r>
          </a:p>
          <a:p>
            <a:r>
              <a:rPr lang="en-US" dirty="0">
                <a:solidFill>
                  <a:schemeClr val="bg2"/>
                </a:solidFill>
                <a:latin typeface="-apple-system"/>
              </a:rPr>
              <a:t>Web - Backend:</a:t>
            </a:r>
          </a:p>
          <a:p>
            <a:pPr lvl="1"/>
            <a:r>
              <a:rPr lang="en-US" dirty="0">
                <a:solidFill>
                  <a:schemeClr val="bg2"/>
                </a:solidFill>
                <a:latin typeface="-apple-system"/>
              </a:rPr>
              <a:t>Django</a:t>
            </a:r>
          </a:p>
          <a:p>
            <a:pPr lvl="1"/>
            <a:r>
              <a:rPr lang="en-US" dirty="0">
                <a:solidFill>
                  <a:schemeClr val="bg2"/>
                </a:solidFill>
                <a:latin typeface="-apple-system"/>
              </a:rPr>
              <a:t>Microsoft Azure Server</a:t>
            </a:r>
          </a:p>
          <a:p>
            <a:pPr lvl="1"/>
            <a:r>
              <a:rPr lang="en-US" dirty="0">
                <a:solidFill>
                  <a:schemeClr val="bg2"/>
                </a:solidFill>
                <a:latin typeface="-apple-system"/>
              </a:rPr>
              <a:t>Celery Beat</a:t>
            </a:r>
          </a:p>
          <a:p>
            <a:pPr lvl="1"/>
            <a:endParaRPr lang="en-IN" dirty="0">
              <a:solidFill>
                <a:schemeClr val="bg2"/>
              </a:solidFill>
              <a:latin typeface="-apple-system"/>
            </a:endParaRPr>
          </a:p>
        </p:txBody>
      </p:sp>
      <p:sp>
        <p:nvSpPr>
          <p:cNvPr id="5" name="Content Placeholder 2">
            <a:extLst>
              <a:ext uri="{FF2B5EF4-FFF2-40B4-BE49-F238E27FC236}">
                <a16:creationId xmlns:a16="http://schemas.microsoft.com/office/drawing/2014/main" id="{B0C2F16B-6CD5-4303-962F-5DF306A7E422}"/>
              </a:ext>
            </a:extLst>
          </p:cNvPr>
          <p:cNvSpPr txBox="1">
            <a:spLocks/>
          </p:cNvSpPr>
          <p:nvPr/>
        </p:nvSpPr>
        <p:spPr>
          <a:xfrm>
            <a:off x="8375904" y="1976083"/>
            <a:ext cx="3715512" cy="419576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2"/>
                </a:solidFill>
                <a:latin typeface="-apple-system"/>
              </a:rPr>
              <a:t>Mobile Application</a:t>
            </a:r>
          </a:p>
          <a:p>
            <a:pPr lvl="1"/>
            <a:r>
              <a:rPr lang="en-US">
                <a:solidFill>
                  <a:schemeClr val="bg2"/>
                </a:solidFill>
                <a:latin typeface="-apple-system"/>
              </a:rPr>
              <a:t>Flutter</a:t>
            </a:r>
          </a:p>
          <a:p>
            <a:pPr lvl="1"/>
            <a:r>
              <a:rPr lang="en-US">
                <a:solidFill>
                  <a:schemeClr val="bg2"/>
                </a:solidFill>
                <a:latin typeface="-apple-system"/>
              </a:rPr>
              <a:t>Dart</a:t>
            </a:r>
          </a:p>
          <a:p>
            <a:r>
              <a:rPr lang="en-US">
                <a:solidFill>
                  <a:schemeClr val="bg2"/>
                </a:solidFill>
                <a:latin typeface="-apple-system"/>
              </a:rPr>
              <a:t>Tools:</a:t>
            </a:r>
          </a:p>
          <a:p>
            <a:pPr marL="742950" lvl="1" indent="-285750">
              <a:buFont typeface="+mj-lt"/>
              <a:buAutoNum type="arabicPeriod"/>
            </a:pPr>
            <a:r>
              <a:rPr lang="en-US">
                <a:solidFill>
                  <a:schemeClr val="bg2"/>
                </a:solidFill>
                <a:latin typeface="-apple-system"/>
              </a:rPr>
              <a:t>Git</a:t>
            </a:r>
          </a:p>
          <a:p>
            <a:pPr marL="742950" lvl="1" indent="-285750">
              <a:buFont typeface="+mj-lt"/>
              <a:buAutoNum type="arabicPeriod"/>
            </a:pPr>
            <a:r>
              <a:rPr lang="en-US">
                <a:solidFill>
                  <a:schemeClr val="bg2"/>
                </a:solidFill>
                <a:latin typeface="-apple-system"/>
              </a:rPr>
              <a:t>GitHub Students Pack</a:t>
            </a:r>
            <a:endParaRPr lang="en-US" dirty="0">
              <a:solidFill>
                <a:schemeClr val="bg2"/>
              </a:solidFill>
              <a:latin typeface="-apple-system"/>
            </a:endParaRPr>
          </a:p>
        </p:txBody>
      </p:sp>
    </p:spTree>
    <p:extLst>
      <p:ext uri="{BB962C8B-B14F-4D97-AF65-F5344CB8AC3E}">
        <p14:creationId xmlns:p14="http://schemas.microsoft.com/office/powerpoint/2010/main" val="3882430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BA82-5EA7-4E94-8691-DAF6196863CA}"/>
              </a:ext>
            </a:extLst>
          </p:cNvPr>
          <p:cNvSpPr>
            <a:spLocks noGrp="1"/>
          </p:cNvSpPr>
          <p:nvPr>
            <p:ph type="title"/>
          </p:nvPr>
        </p:nvSpPr>
        <p:spPr/>
        <p:txBody>
          <a:bodyPr>
            <a:normAutofit/>
          </a:bodyPr>
          <a:lstStyle/>
          <a:p>
            <a:r>
              <a:rPr lang="en-IN" b="1" i="0" dirty="0">
                <a:solidFill>
                  <a:schemeClr val="bg2"/>
                </a:solidFill>
                <a:effectLst/>
                <a:latin typeface="-apple-system"/>
              </a:rPr>
              <a:t>Business Model / </a:t>
            </a:r>
            <a:r>
              <a:rPr lang="en-IN" b="1" i="0" dirty="0" err="1">
                <a:solidFill>
                  <a:schemeClr val="bg2"/>
                </a:solidFill>
                <a:effectLst/>
                <a:latin typeface="-apple-system"/>
              </a:rPr>
              <a:t>StartUp</a:t>
            </a:r>
            <a:r>
              <a:rPr lang="en-IN" b="1" i="0" dirty="0">
                <a:solidFill>
                  <a:schemeClr val="bg2"/>
                </a:solidFill>
                <a:effectLst/>
                <a:latin typeface="-apple-system"/>
              </a:rPr>
              <a:t> Potential</a:t>
            </a:r>
            <a:endParaRPr lang="en-IN" dirty="0">
              <a:solidFill>
                <a:schemeClr val="bg2"/>
              </a:solidFill>
            </a:endParaRPr>
          </a:p>
        </p:txBody>
      </p:sp>
      <p:sp>
        <p:nvSpPr>
          <p:cNvPr id="3" name="Content Placeholder 2">
            <a:extLst>
              <a:ext uri="{FF2B5EF4-FFF2-40B4-BE49-F238E27FC236}">
                <a16:creationId xmlns:a16="http://schemas.microsoft.com/office/drawing/2014/main" id="{D8507B27-87BB-4ACE-A4F5-EA89B129FD74}"/>
              </a:ext>
            </a:extLst>
          </p:cNvPr>
          <p:cNvSpPr>
            <a:spLocks noGrp="1"/>
          </p:cNvSpPr>
          <p:nvPr>
            <p:ph idx="1"/>
          </p:nvPr>
        </p:nvSpPr>
        <p:spPr/>
        <p:txBody>
          <a:bodyPr/>
          <a:lstStyle/>
          <a:p>
            <a:pPr algn="l">
              <a:buFont typeface="Arial" panose="020B0604020202020204" pitchFamily="34" charset="0"/>
              <a:buChar char="•"/>
            </a:pPr>
            <a:r>
              <a:rPr lang="en-US" b="0" i="0" dirty="0">
                <a:solidFill>
                  <a:schemeClr val="bg2"/>
                </a:solidFill>
                <a:effectLst/>
                <a:latin typeface="-apple-system"/>
              </a:rPr>
              <a:t>Premium Support:</a:t>
            </a:r>
          </a:p>
          <a:p>
            <a:pPr lvl="1"/>
            <a:r>
              <a:rPr lang="en-US" b="0" i="0" dirty="0">
                <a:solidFill>
                  <a:schemeClr val="bg2"/>
                </a:solidFill>
                <a:effectLst/>
                <a:latin typeface="-apple-system"/>
              </a:rPr>
              <a:t>All the users with premium support will get prioritized time slots.</a:t>
            </a:r>
          </a:p>
          <a:p>
            <a:pPr algn="l">
              <a:buFont typeface="Arial" panose="020B0604020202020204" pitchFamily="34" charset="0"/>
              <a:buChar char="•"/>
            </a:pPr>
            <a:r>
              <a:rPr lang="en-US" b="0" i="0" dirty="0">
                <a:solidFill>
                  <a:schemeClr val="bg2"/>
                </a:solidFill>
                <a:effectLst/>
                <a:latin typeface="-apple-system"/>
              </a:rPr>
              <a:t>Scalability:</a:t>
            </a:r>
          </a:p>
          <a:p>
            <a:pPr lvl="1"/>
            <a:r>
              <a:rPr lang="en-US" b="0" i="0" dirty="0">
                <a:solidFill>
                  <a:schemeClr val="bg2"/>
                </a:solidFill>
                <a:effectLst/>
                <a:latin typeface="-apple-system"/>
              </a:rPr>
              <a:t>This project can be extended to facilitate vaccinations for any other future pandemics or diseases.</a:t>
            </a:r>
          </a:p>
          <a:p>
            <a:endParaRPr lang="en-IN" dirty="0">
              <a:solidFill>
                <a:schemeClr val="bg2"/>
              </a:solidFill>
            </a:endParaRPr>
          </a:p>
        </p:txBody>
      </p:sp>
    </p:spTree>
    <p:extLst>
      <p:ext uri="{BB962C8B-B14F-4D97-AF65-F5344CB8AC3E}">
        <p14:creationId xmlns:p14="http://schemas.microsoft.com/office/powerpoint/2010/main" val="1271111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F9773-3635-41C7-A7E7-3B5A2728BE37}"/>
              </a:ext>
            </a:extLst>
          </p:cNvPr>
          <p:cNvSpPr>
            <a:spLocks noGrp="1"/>
          </p:cNvSpPr>
          <p:nvPr>
            <p:ph type="title"/>
          </p:nvPr>
        </p:nvSpPr>
        <p:spPr/>
        <p:txBody>
          <a:bodyPr>
            <a:normAutofit/>
          </a:bodyPr>
          <a:lstStyle/>
          <a:p>
            <a:r>
              <a:rPr lang="en-IN" b="1" i="0" dirty="0">
                <a:solidFill>
                  <a:schemeClr val="bg2"/>
                </a:solidFill>
                <a:effectLst/>
                <a:latin typeface="-apple-system"/>
              </a:rPr>
              <a:t>Team Members - Domains</a:t>
            </a:r>
            <a:endParaRPr lang="en-IN" dirty="0">
              <a:solidFill>
                <a:schemeClr val="bg2"/>
              </a:solidFill>
            </a:endParaRPr>
          </a:p>
        </p:txBody>
      </p:sp>
      <p:sp>
        <p:nvSpPr>
          <p:cNvPr id="3" name="Content Placeholder 2">
            <a:extLst>
              <a:ext uri="{FF2B5EF4-FFF2-40B4-BE49-F238E27FC236}">
                <a16:creationId xmlns:a16="http://schemas.microsoft.com/office/drawing/2014/main" id="{27A4CACC-7824-4B70-98E6-29CB82C35267}"/>
              </a:ext>
            </a:extLst>
          </p:cNvPr>
          <p:cNvSpPr>
            <a:spLocks noGrp="1"/>
          </p:cNvSpPr>
          <p:nvPr>
            <p:ph idx="1"/>
          </p:nvPr>
        </p:nvSpPr>
        <p:spPr/>
        <p:txBody>
          <a:bodyPr>
            <a:normAutofit/>
          </a:bodyPr>
          <a:lstStyle/>
          <a:p>
            <a:r>
              <a:rPr lang="en-US" b="0" i="0" dirty="0">
                <a:solidFill>
                  <a:schemeClr val="bg2"/>
                </a:solidFill>
                <a:effectLst/>
                <a:latin typeface="-apple-system"/>
              </a:rPr>
              <a:t>All the team members are from National Institute of Technology pursuing Computer Science and Engineering in the 2nd Year.</a:t>
            </a:r>
          </a:p>
          <a:p>
            <a:pPr lvl="1"/>
            <a:r>
              <a:rPr lang="en-IN" dirty="0">
                <a:solidFill>
                  <a:schemeClr val="bg2"/>
                </a:solidFill>
              </a:rPr>
              <a:t>Sahil Silare : </a:t>
            </a:r>
            <a:r>
              <a:rPr lang="en-US" b="0" i="0" dirty="0">
                <a:solidFill>
                  <a:schemeClr val="bg2"/>
                </a:solidFill>
                <a:effectLst/>
                <a:latin typeface="-apple-system"/>
              </a:rPr>
              <a:t>Backend Developer</a:t>
            </a:r>
          </a:p>
          <a:p>
            <a:pPr lvl="1"/>
            <a:r>
              <a:rPr lang="en-IN" dirty="0">
                <a:solidFill>
                  <a:schemeClr val="bg2"/>
                </a:solidFill>
              </a:rPr>
              <a:t>Prakhar Asaiya : </a:t>
            </a:r>
            <a:r>
              <a:rPr lang="en-US" b="0" i="0" dirty="0">
                <a:solidFill>
                  <a:schemeClr val="bg2"/>
                </a:solidFill>
                <a:effectLst/>
                <a:latin typeface="-apple-system"/>
              </a:rPr>
              <a:t>Web Frontend Developer</a:t>
            </a:r>
          </a:p>
          <a:p>
            <a:pPr lvl="1"/>
            <a:r>
              <a:rPr lang="en-IN" b="0" i="0" dirty="0">
                <a:solidFill>
                  <a:schemeClr val="bg2"/>
                </a:solidFill>
                <a:effectLst/>
                <a:latin typeface="-apple-system"/>
              </a:rPr>
              <a:t>Siddharth Mishra : </a:t>
            </a:r>
            <a:r>
              <a:rPr lang="en-US" dirty="0">
                <a:solidFill>
                  <a:schemeClr val="bg2"/>
                </a:solidFill>
                <a:latin typeface="-apple-system"/>
              </a:rPr>
              <a:t>Mobile Application Developer</a:t>
            </a:r>
            <a:endParaRPr lang="en-US" b="0" i="0" dirty="0">
              <a:solidFill>
                <a:schemeClr val="bg2"/>
              </a:solidFill>
              <a:effectLst/>
              <a:latin typeface="-apple-system"/>
            </a:endParaRPr>
          </a:p>
          <a:p>
            <a:pPr lvl="1"/>
            <a:r>
              <a:rPr lang="en-IN" b="0" i="0" dirty="0" err="1">
                <a:solidFill>
                  <a:schemeClr val="bg2"/>
                </a:solidFill>
                <a:effectLst/>
                <a:latin typeface="-apple-system"/>
              </a:rPr>
              <a:t>Amitesh</a:t>
            </a:r>
            <a:r>
              <a:rPr lang="en-IN" b="0" i="0" dirty="0">
                <a:solidFill>
                  <a:schemeClr val="bg2"/>
                </a:solidFill>
                <a:effectLst/>
                <a:latin typeface="-apple-system"/>
              </a:rPr>
              <a:t> Agrawal </a:t>
            </a:r>
            <a:r>
              <a:rPr lang="en-US" dirty="0">
                <a:solidFill>
                  <a:schemeClr val="bg2"/>
                </a:solidFill>
                <a:latin typeface="-apple-system"/>
              </a:rPr>
              <a:t>: AI – ML Developer</a:t>
            </a:r>
            <a:endParaRPr lang="en-IN" dirty="0">
              <a:solidFill>
                <a:schemeClr val="bg2"/>
              </a:solidFill>
            </a:endParaRPr>
          </a:p>
        </p:txBody>
      </p:sp>
    </p:spTree>
    <p:extLst>
      <p:ext uri="{BB962C8B-B14F-4D97-AF65-F5344CB8AC3E}">
        <p14:creationId xmlns:p14="http://schemas.microsoft.com/office/powerpoint/2010/main" val="637870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1784-2659-4D9E-9344-7337F748DE97}"/>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A9698B0-F958-45EC-998E-707B9CB43841}"/>
              </a:ext>
            </a:extLst>
          </p:cNvPr>
          <p:cNvSpPr>
            <a:spLocks noGrp="1"/>
          </p:cNvSpPr>
          <p:nvPr>
            <p:ph idx="1"/>
          </p:nvPr>
        </p:nvSpPr>
        <p:spPr/>
        <p:txBody>
          <a:bodyPr/>
          <a:lstStyle/>
          <a:p>
            <a:pPr marL="0" indent="0" algn="l">
              <a:buNone/>
            </a:pPr>
            <a:r>
              <a:rPr lang="en-US" b="0" i="0" dirty="0">
                <a:solidFill>
                  <a:schemeClr val="bg2"/>
                </a:solidFill>
                <a:effectLst/>
                <a:latin typeface="-apple-system"/>
              </a:rPr>
              <a:t>The Covid19 pandemic has taken over the entire world. It has caused millions of deaths and socio economic loss. After months of combined efforts, our scientists have finally developed vaccines against the virus.</a:t>
            </a:r>
          </a:p>
          <a:p>
            <a:pPr marL="0" indent="0" algn="l">
              <a:buNone/>
            </a:pPr>
            <a:r>
              <a:rPr lang="en-US" b="0" i="0" dirty="0">
                <a:solidFill>
                  <a:schemeClr val="bg2"/>
                </a:solidFill>
                <a:effectLst/>
                <a:latin typeface="-apple-system"/>
              </a:rPr>
              <a:t>However, now the challenge is to </a:t>
            </a:r>
            <a:r>
              <a:rPr lang="en-US" b="1" i="0" dirty="0">
                <a:solidFill>
                  <a:schemeClr val="bg2"/>
                </a:solidFill>
                <a:effectLst/>
                <a:latin typeface="-apple-system"/>
              </a:rPr>
              <a:t>vaccinate the population</a:t>
            </a:r>
            <a:r>
              <a:rPr lang="en-US" b="0" i="0" dirty="0">
                <a:solidFill>
                  <a:schemeClr val="bg2"/>
                </a:solidFill>
                <a:effectLst/>
                <a:latin typeface="-apple-system"/>
              </a:rPr>
              <a:t>. For any country, vaccinating the entire population quickly, securely and effectively is a tough challenge. We need a well designed solution to address this problem.</a:t>
            </a:r>
          </a:p>
        </p:txBody>
      </p:sp>
    </p:spTree>
    <p:extLst>
      <p:ext uri="{BB962C8B-B14F-4D97-AF65-F5344CB8AC3E}">
        <p14:creationId xmlns:p14="http://schemas.microsoft.com/office/powerpoint/2010/main" val="2827857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00352-0E36-404A-9314-23CD7F286BDD}"/>
              </a:ext>
            </a:extLst>
          </p:cNvPr>
          <p:cNvSpPr>
            <a:spLocks noGrp="1"/>
          </p:cNvSpPr>
          <p:nvPr>
            <p:ph type="title"/>
          </p:nvPr>
        </p:nvSpPr>
        <p:spPr/>
        <p:txBody>
          <a:bodyPr/>
          <a:lstStyle/>
          <a:p>
            <a:r>
              <a:rPr lang="en-US" dirty="0"/>
              <a:t>Solution by </a:t>
            </a:r>
            <a:r>
              <a:rPr lang="en-US"/>
              <a:t>our team</a:t>
            </a:r>
            <a:endParaRPr lang="en-IN"/>
          </a:p>
        </p:txBody>
      </p:sp>
      <p:sp>
        <p:nvSpPr>
          <p:cNvPr id="3" name="Content Placeholder 2">
            <a:extLst>
              <a:ext uri="{FF2B5EF4-FFF2-40B4-BE49-F238E27FC236}">
                <a16:creationId xmlns:a16="http://schemas.microsoft.com/office/drawing/2014/main" id="{9E3AC093-F2CA-43CF-B88C-CAD9D7500E47}"/>
              </a:ext>
            </a:extLst>
          </p:cNvPr>
          <p:cNvSpPr>
            <a:spLocks noGrp="1"/>
          </p:cNvSpPr>
          <p:nvPr>
            <p:ph idx="1"/>
          </p:nvPr>
        </p:nvSpPr>
        <p:spPr/>
        <p:txBody>
          <a:bodyPr/>
          <a:lstStyle/>
          <a:p>
            <a:pPr marL="0" indent="0" algn="l">
              <a:buNone/>
            </a:pPr>
            <a:r>
              <a:rPr lang="en-US" b="0" i="1" dirty="0">
                <a:solidFill>
                  <a:schemeClr val="bg2"/>
                </a:solidFill>
                <a:effectLst/>
                <a:latin typeface="-apple-system"/>
              </a:rPr>
              <a:t>A complete solution with a personalized app and admin portal, with a special cough based covid testing module, social distancing monitor and KYC verification model, which will make the process convenient, effective and hassle free.</a:t>
            </a:r>
            <a:endParaRPr lang="en-US" b="0" i="0" dirty="0">
              <a:solidFill>
                <a:schemeClr val="bg2"/>
              </a:solidFill>
              <a:effectLst/>
              <a:latin typeface="-apple-system"/>
            </a:endParaRPr>
          </a:p>
          <a:p>
            <a:endParaRPr lang="en-IN" b="1" dirty="0"/>
          </a:p>
        </p:txBody>
      </p:sp>
    </p:spTree>
    <p:extLst>
      <p:ext uri="{BB962C8B-B14F-4D97-AF65-F5344CB8AC3E}">
        <p14:creationId xmlns:p14="http://schemas.microsoft.com/office/powerpoint/2010/main" val="429220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1B0AD-DF87-4B2A-B18E-4429E2679E4A}"/>
              </a:ext>
            </a:extLst>
          </p:cNvPr>
          <p:cNvSpPr>
            <a:spLocks noGrp="1"/>
          </p:cNvSpPr>
          <p:nvPr>
            <p:ph type="title"/>
          </p:nvPr>
        </p:nvSpPr>
        <p:spPr/>
        <p:txBody>
          <a:bodyPr>
            <a:normAutofit fontScale="90000"/>
          </a:bodyPr>
          <a:lstStyle/>
          <a:p>
            <a:r>
              <a:rPr lang="en-US" b="1" i="0" dirty="0">
                <a:solidFill>
                  <a:schemeClr val="bg2"/>
                </a:solidFill>
                <a:effectLst/>
                <a:latin typeface="-apple-system"/>
              </a:rPr>
              <a:t>Features of VaxU - </a:t>
            </a:r>
            <a:r>
              <a:rPr lang="en-US" b="1" i="1" dirty="0">
                <a:solidFill>
                  <a:schemeClr val="bg2"/>
                </a:solidFill>
                <a:effectLst/>
                <a:latin typeface="-apple-system"/>
              </a:rPr>
              <a:t>Artificial Intelligence &amp; Machine Learning Models</a:t>
            </a:r>
            <a:endParaRPr lang="en-IN" dirty="0">
              <a:solidFill>
                <a:schemeClr val="bg2"/>
              </a:solidFill>
            </a:endParaRPr>
          </a:p>
        </p:txBody>
      </p:sp>
      <p:sp>
        <p:nvSpPr>
          <p:cNvPr id="3" name="Content Placeholder 2">
            <a:extLst>
              <a:ext uri="{FF2B5EF4-FFF2-40B4-BE49-F238E27FC236}">
                <a16:creationId xmlns:a16="http://schemas.microsoft.com/office/drawing/2014/main" id="{7FA892B8-5112-42E1-B106-77B9303B8C93}"/>
              </a:ext>
            </a:extLst>
          </p:cNvPr>
          <p:cNvSpPr>
            <a:spLocks noGrp="1"/>
          </p:cNvSpPr>
          <p:nvPr>
            <p:ph idx="1"/>
          </p:nvPr>
        </p:nvSpPr>
        <p:spPr/>
        <p:txBody>
          <a:bodyPr>
            <a:normAutofit fontScale="70000" lnSpcReduction="20000"/>
          </a:bodyPr>
          <a:lstStyle/>
          <a:p>
            <a:pPr marL="0" indent="0" algn="l">
              <a:buNone/>
            </a:pPr>
            <a:r>
              <a:rPr lang="en-US" b="0" i="0" dirty="0">
                <a:solidFill>
                  <a:schemeClr val="bg2"/>
                </a:solidFill>
                <a:effectLst/>
                <a:latin typeface="-apple-system"/>
              </a:rPr>
              <a:t>1.  ML - Covid Cough Detection</a:t>
            </a:r>
          </a:p>
          <a:p>
            <a:pPr algn="l">
              <a:buFont typeface="Arial" panose="020B0604020202020204" pitchFamily="34" charset="0"/>
              <a:buChar char="•"/>
            </a:pPr>
            <a:r>
              <a:rPr lang="en-US" b="0" i="0" dirty="0">
                <a:solidFill>
                  <a:schemeClr val="bg2"/>
                </a:solidFill>
                <a:effectLst/>
                <a:latin typeface="-apple-system"/>
              </a:rPr>
              <a:t>This is a model which takes coughing audio of the patient as input and then predicts if the patient is suffering from covid-19 or not.</a:t>
            </a:r>
          </a:p>
          <a:p>
            <a:pPr algn="l">
              <a:buFont typeface="Arial" panose="020B0604020202020204" pitchFamily="34" charset="0"/>
              <a:buChar char="•"/>
            </a:pPr>
            <a:r>
              <a:rPr lang="en-US" b="0" i="0" dirty="0">
                <a:solidFill>
                  <a:schemeClr val="bg2"/>
                </a:solidFill>
                <a:effectLst/>
                <a:latin typeface="-apple-system"/>
              </a:rPr>
              <a:t>The 9 sound categories (or classes) are chosen such that physical state of the respiratory system is well captured just by using the sound samples. We tested the complementarity across these sound categories by building a multi-class classifier trained and tested on acoustic features extracted from the different sound samples. The goal was to build a9-class (corresponding to the 9 sound categories) classifier and evaluate the confusion matrix. The clean audio recordings were pooled and grouped by 9 sound categories. A set of different short-time (500msec, with hop of 100msec) temporal and spectral acoustic features were extracted from the audio files. These included spectral contrast(7-D), MFCCs (13-D), spectral roll-off (1-D), spectral centroid(1-D), mean square energy (1-D), polynomial fit to the spectrum (2-D), zero-crossing rate (1-D), spectral bandwidth (1-D),and spectral flatness (1−D).</a:t>
            </a:r>
          </a:p>
          <a:p>
            <a:pPr marL="0" indent="0" algn="l">
              <a:buNone/>
            </a:pPr>
            <a:endParaRPr lang="en-IN" b="0" i="0" dirty="0">
              <a:solidFill>
                <a:schemeClr val="bg2"/>
              </a:solidFill>
              <a:effectLst/>
              <a:latin typeface="-apple-system"/>
            </a:endParaRPr>
          </a:p>
        </p:txBody>
      </p:sp>
    </p:spTree>
    <p:extLst>
      <p:ext uri="{BB962C8B-B14F-4D97-AF65-F5344CB8AC3E}">
        <p14:creationId xmlns:p14="http://schemas.microsoft.com/office/powerpoint/2010/main" val="2801701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3B611-90C6-4E09-AC50-ED563118A5F6}"/>
              </a:ext>
            </a:extLst>
          </p:cNvPr>
          <p:cNvSpPr>
            <a:spLocks noGrp="1"/>
          </p:cNvSpPr>
          <p:nvPr>
            <p:ph type="title"/>
          </p:nvPr>
        </p:nvSpPr>
        <p:spPr/>
        <p:txBody>
          <a:bodyPr>
            <a:normAutofit fontScale="90000"/>
          </a:bodyPr>
          <a:lstStyle/>
          <a:p>
            <a:r>
              <a:rPr lang="en-US" b="1" i="0" dirty="0">
                <a:solidFill>
                  <a:schemeClr val="bg2"/>
                </a:solidFill>
                <a:effectLst/>
                <a:latin typeface="-apple-system"/>
              </a:rPr>
              <a:t>Features of </a:t>
            </a:r>
            <a:r>
              <a:rPr lang="en-US" b="1" i="0" dirty="0" err="1">
                <a:solidFill>
                  <a:schemeClr val="bg2"/>
                </a:solidFill>
                <a:effectLst/>
                <a:latin typeface="-apple-system"/>
              </a:rPr>
              <a:t>VaxU</a:t>
            </a:r>
            <a:r>
              <a:rPr lang="en-US" b="1" i="0" dirty="0">
                <a:solidFill>
                  <a:schemeClr val="bg2"/>
                </a:solidFill>
                <a:effectLst/>
                <a:latin typeface="-apple-system"/>
              </a:rPr>
              <a:t> - </a:t>
            </a:r>
            <a:r>
              <a:rPr lang="en-US" b="1" i="1" dirty="0">
                <a:solidFill>
                  <a:schemeClr val="bg2"/>
                </a:solidFill>
                <a:effectLst/>
                <a:latin typeface="-apple-system"/>
              </a:rPr>
              <a:t>Artificial Intelligence &amp; Machine Learning Models</a:t>
            </a:r>
            <a:endParaRPr lang="en-IN" dirty="0"/>
          </a:p>
        </p:txBody>
      </p:sp>
      <p:sp>
        <p:nvSpPr>
          <p:cNvPr id="3" name="Content Placeholder 2">
            <a:extLst>
              <a:ext uri="{FF2B5EF4-FFF2-40B4-BE49-F238E27FC236}">
                <a16:creationId xmlns:a16="http://schemas.microsoft.com/office/drawing/2014/main" id="{D9173326-4004-473C-80B4-68CD8AABF579}"/>
              </a:ext>
            </a:extLst>
          </p:cNvPr>
          <p:cNvSpPr>
            <a:spLocks noGrp="1"/>
          </p:cNvSpPr>
          <p:nvPr>
            <p:ph idx="1"/>
          </p:nvPr>
        </p:nvSpPr>
        <p:spPr/>
        <p:txBody>
          <a:bodyPr>
            <a:normAutofit/>
          </a:bodyPr>
          <a:lstStyle/>
          <a:p>
            <a:pPr lvl="1"/>
            <a:r>
              <a:rPr lang="en-US" dirty="0">
                <a:solidFill>
                  <a:schemeClr val="bg2"/>
                </a:solidFill>
                <a:latin typeface="-apple-system"/>
              </a:rPr>
              <a:t>We are converting </a:t>
            </a:r>
            <a:r>
              <a:rPr lang="en-US" b="0" i="0" dirty="0">
                <a:solidFill>
                  <a:schemeClr val="bg2"/>
                </a:solidFill>
                <a:effectLst/>
                <a:latin typeface="-apple-system"/>
              </a:rPr>
              <a:t>audio of the cough to the image using </a:t>
            </a:r>
            <a:r>
              <a:rPr lang="en-US" b="0" i="0" dirty="0" err="1">
                <a:solidFill>
                  <a:schemeClr val="bg2"/>
                </a:solidFill>
                <a:effectLst/>
                <a:latin typeface="-apple-system"/>
              </a:rPr>
              <a:t>librosa</a:t>
            </a:r>
            <a:r>
              <a:rPr lang="en-US" b="0" i="0" dirty="0">
                <a:solidFill>
                  <a:schemeClr val="bg2"/>
                </a:solidFill>
                <a:effectLst/>
                <a:latin typeface="-apple-system"/>
              </a:rPr>
              <a:t>.</a:t>
            </a:r>
          </a:p>
          <a:p>
            <a:pPr lvl="1"/>
            <a:r>
              <a:rPr lang="en-US" b="0" i="0" dirty="0">
                <a:solidFill>
                  <a:schemeClr val="bg2"/>
                </a:solidFill>
                <a:effectLst/>
                <a:latin typeface="-apple-system"/>
              </a:rPr>
              <a:t>Training the images of the audio in Convolutional Neural Network(CNN) model for 100 epochs using </a:t>
            </a:r>
            <a:r>
              <a:rPr lang="en-US" b="0" i="0" dirty="0" err="1">
                <a:solidFill>
                  <a:schemeClr val="bg2"/>
                </a:solidFill>
                <a:effectLst/>
                <a:latin typeface="-apple-system"/>
              </a:rPr>
              <a:t>keras</a:t>
            </a:r>
            <a:r>
              <a:rPr lang="en-US" b="0" i="0" dirty="0">
                <a:solidFill>
                  <a:schemeClr val="bg2"/>
                </a:solidFill>
                <a:effectLst/>
                <a:latin typeface="-apple-system"/>
              </a:rPr>
              <a:t> and </a:t>
            </a:r>
            <a:r>
              <a:rPr lang="en-US" b="0" i="0" dirty="0" err="1">
                <a:solidFill>
                  <a:schemeClr val="bg2"/>
                </a:solidFill>
                <a:effectLst/>
                <a:latin typeface="-apple-system"/>
              </a:rPr>
              <a:t>tensorflow</a:t>
            </a:r>
            <a:r>
              <a:rPr lang="en-US" b="0" i="0" dirty="0">
                <a:solidFill>
                  <a:schemeClr val="bg2"/>
                </a:solidFill>
                <a:effectLst/>
                <a:latin typeface="-apple-system"/>
              </a:rPr>
              <a:t>.</a:t>
            </a:r>
          </a:p>
          <a:p>
            <a:pPr lvl="1"/>
            <a:r>
              <a:rPr lang="en-US" b="0" i="0" dirty="0">
                <a:solidFill>
                  <a:schemeClr val="bg2"/>
                </a:solidFill>
                <a:effectLst/>
                <a:latin typeface="-apple-system"/>
              </a:rPr>
              <a:t>And further we input the audio of the patient and it predicts either 0 or 1 , where 0 means the patient is covid negative and 1 means the patient is covid positive.</a:t>
            </a:r>
          </a:p>
          <a:p>
            <a:pPr marL="0" indent="0">
              <a:buNone/>
            </a:pPr>
            <a:r>
              <a:rPr lang="en-US" dirty="0">
                <a:solidFill>
                  <a:schemeClr val="bg2"/>
                </a:solidFill>
                <a:latin typeface="-apple-system"/>
              </a:rPr>
              <a:t>2. </a:t>
            </a:r>
            <a:r>
              <a:rPr lang="fr-FR" b="0" i="0" dirty="0">
                <a:solidFill>
                  <a:schemeClr val="bg2"/>
                </a:solidFill>
                <a:effectLst/>
                <a:latin typeface="-apple-system"/>
              </a:rPr>
              <a:t>AI - </a:t>
            </a:r>
            <a:r>
              <a:rPr lang="fr-FR" b="0" i="0" dirty="0" err="1">
                <a:solidFill>
                  <a:schemeClr val="bg2"/>
                </a:solidFill>
                <a:effectLst/>
                <a:latin typeface="-apple-system"/>
              </a:rPr>
              <a:t>Aadhar</a:t>
            </a:r>
            <a:r>
              <a:rPr lang="fr-FR" b="0" i="0" dirty="0">
                <a:solidFill>
                  <a:schemeClr val="bg2"/>
                </a:solidFill>
                <a:effectLst/>
                <a:latin typeface="-apple-system"/>
              </a:rPr>
              <a:t> </a:t>
            </a:r>
            <a:r>
              <a:rPr lang="fr-FR" dirty="0" err="1">
                <a:solidFill>
                  <a:schemeClr val="bg2"/>
                </a:solidFill>
                <a:latin typeface="-apple-system"/>
              </a:rPr>
              <a:t>C</a:t>
            </a:r>
            <a:r>
              <a:rPr lang="fr-FR" b="0" i="0" dirty="0" err="1">
                <a:solidFill>
                  <a:schemeClr val="bg2"/>
                </a:solidFill>
                <a:effectLst/>
                <a:latin typeface="-apple-system"/>
              </a:rPr>
              <a:t>ard</a:t>
            </a:r>
            <a:r>
              <a:rPr lang="fr-FR" b="0" i="0" dirty="0">
                <a:solidFill>
                  <a:schemeClr val="bg2"/>
                </a:solidFill>
                <a:effectLst/>
                <a:latin typeface="-apple-system"/>
              </a:rPr>
              <a:t> Details Validation</a:t>
            </a:r>
          </a:p>
          <a:p>
            <a:pPr marL="457200" lvl="1" indent="0">
              <a:buNone/>
            </a:pPr>
            <a:r>
              <a:rPr lang="en-US" b="0" i="0" dirty="0">
                <a:solidFill>
                  <a:schemeClr val="bg2"/>
                </a:solidFill>
                <a:effectLst/>
                <a:latin typeface="-apple-system"/>
              </a:rPr>
              <a:t>In this model we are validating every information given in the </a:t>
            </a:r>
            <a:r>
              <a:rPr lang="en-US" b="0" i="0" dirty="0" err="1">
                <a:solidFill>
                  <a:schemeClr val="bg2"/>
                </a:solidFill>
                <a:effectLst/>
                <a:latin typeface="-apple-system"/>
              </a:rPr>
              <a:t>aadhaar</a:t>
            </a:r>
            <a:r>
              <a:rPr lang="en-US" b="0" i="0" dirty="0">
                <a:solidFill>
                  <a:schemeClr val="bg2"/>
                </a:solidFill>
                <a:effectLst/>
                <a:latin typeface="-apple-system"/>
              </a:rPr>
              <a:t> card with the details filed by the patient in the vaccination application form .</a:t>
            </a:r>
          </a:p>
          <a:p>
            <a:pPr algn="l">
              <a:buFont typeface="Arial" panose="020B0604020202020204" pitchFamily="34" charset="0"/>
              <a:buChar char="•"/>
            </a:pPr>
            <a:endParaRPr lang="en-US" b="0" i="0" dirty="0">
              <a:solidFill>
                <a:schemeClr val="bg2"/>
              </a:solidFill>
              <a:effectLst/>
              <a:latin typeface="-apple-system"/>
            </a:endParaRPr>
          </a:p>
        </p:txBody>
      </p:sp>
      <p:sp>
        <p:nvSpPr>
          <p:cNvPr id="6" name="Rectangle 3">
            <a:extLst>
              <a:ext uri="{FF2B5EF4-FFF2-40B4-BE49-F238E27FC236}">
                <a16:creationId xmlns:a16="http://schemas.microsoft.com/office/drawing/2014/main" id="{8648AF80-D6C8-449C-9DE4-7C3B644B805A}"/>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24292E"/>
                </a:solidFill>
                <a:effectLst/>
                <a:latin typeface="-apple-system"/>
              </a:rPr>
              <a:t>We are converting audio of the cough to the image using </a:t>
            </a:r>
            <a:r>
              <a:rPr kumimoji="0" lang="en-US" altLang="en-US" sz="900" b="0" i="0" u="none" strike="noStrike" cap="none" normalizeH="0" baseline="0">
                <a:ln>
                  <a:noFill/>
                </a:ln>
                <a:solidFill>
                  <a:srgbClr val="24292E"/>
                </a:solidFill>
                <a:effectLst/>
                <a:latin typeface="SFMono-Regular"/>
              </a:rPr>
              <a:t>librosa</a:t>
            </a:r>
            <a:endParaRPr kumimoji="0" lang="en-US" altLang="en-US" sz="1200" b="0" i="0" u="none" strike="noStrike" cap="none" normalizeH="0" baseline="0">
              <a:ln>
                <a:noFill/>
              </a:ln>
              <a:solidFill>
                <a:srgbClr val="24292E"/>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24292E"/>
                </a:solidFill>
                <a:effectLst/>
                <a:latin typeface="-apple-system"/>
              </a:rPr>
              <a:t>Training the images of the audio in Convolutional Neural Network(CNN) model for 100 epochs using </a:t>
            </a:r>
            <a:r>
              <a:rPr kumimoji="0" lang="en-US" altLang="en-US" sz="900" b="0" i="0" u="none" strike="noStrike" cap="none" normalizeH="0" baseline="0">
                <a:ln>
                  <a:noFill/>
                </a:ln>
                <a:solidFill>
                  <a:srgbClr val="24292E"/>
                </a:solidFill>
                <a:effectLst/>
                <a:latin typeface="SFMono-Regular"/>
              </a:rPr>
              <a:t>keras</a:t>
            </a:r>
            <a:r>
              <a:rPr kumimoji="0" lang="en-US" altLang="en-US" sz="1200" b="0" i="0" u="none" strike="noStrike" cap="none" normalizeH="0" baseline="0">
                <a:ln>
                  <a:noFill/>
                </a:ln>
                <a:solidFill>
                  <a:srgbClr val="24292E"/>
                </a:solidFill>
                <a:effectLst/>
                <a:latin typeface="-apple-system"/>
              </a:rPr>
              <a:t> and </a:t>
            </a:r>
            <a:r>
              <a:rPr kumimoji="0" lang="en-US" altLang="en-US" sz="900" b="0" i="0" u="none" strike="noStrike" cap="none" normalizeH="0" baseline="0">
                <a:ln>
                  <a:noFill/>
                </a:ln>
                <a:solidFill>
                  <a:srgbClr val="24292E"/>
                </a:solidFill>
                <a:effectLst/>
                <a:latin typeface="SFMono-Regular"/>
              </a:rPr>
              <a:t>tensorflow</a:t>
            </a:r>
            <a:endParaRPr kumimoji="0" lang="en-US" altLang="en-US" sz="1200" b="0" i="0" u="none" strike="noStrike" cap="none" normalizeH="0" baseline="0">
              <a:ln>
                <a:noFill/>
              </a:ln>
              <a:solidFill>
                <a:srgbClr val="24292E"/>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24292E"/>
                </a:solidFill>
                <a:effectLst/>
                <a:latin typeface="-apple-system"/>
              </a:rPr>
              <a:t>And further we input the audio of the patient and it predicts either 0 or 1 , where 0 means the patient is covid negative and 1 means the patient is covid positive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5135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4BB38-79A0-4C15-AA9F-5D0BFFB0EBAF}"/>
              </a:ext>
            </a:extLst>
          </p:cNvPr>
          <p:cNvSpPr>
            <a:spLocks noGrp="1"/>
          </p:cNvSpPr>
          <p:nvPr>
            <p:ph type="title"/>
          </p:nvPr>
        </p:nvSpPr>
        <p:spPr/>
        <p:txBody>
          <a:bodyPr>
            <a:normAutofit fontScale="90000"/>
          </a:bodyPr>
          <a:lstStyle/>
          <a:p>
            <a:r>
              <a:rPr lang="en-US" b="1" i="0" dirty="0">
                <a:solidFill>
                  <a:schemeClr val="bg2"/>
                </a:solidFill>
                <a:effectLst/>
                <a:latin typeface="-apple-system"/>
              </a:rPr>
              <a:t>Features of </a:t>
            </a:r>
            <a:r>
              <a:rPr lang="en-US" b="1" i="0" dirty="0" err="1">
                <a:solidFill>
                  <a:schemeClr val="bg2"/>
                </a:solidFill>
                <a:effectLst/>
                <a:latin typeface="-apple-system"/>
              </a:rPr>
              <a:t>VaxU</a:t>
            </a:r>
            <a:r>
              <a:rPr lang="en-US" b="1" i="0" dirty="0">
                <a:solidFill>
                  <a:schemeClr val="bg2"/>
                </a:solidFill>
                <a:effectLst/>
                <a:latin typeface="-apple-system"/>
              </a:rPr>
              <a:t> - </a:t>
            </a:r>
            <a:r>
              <a:rPr lang="en-US" b="1" i="1" dirty="0">
                <a:solidFill>
                  <a:schemeClr val="bg2"/>
                </a:solidFill>
                <a:effectLst/>
                <a:latin typeface="-apple-system"/>
              </a:rPr>
              <a:t>Artificial Intelligence &amp; Machine Learning Models</a:t>
            </a:r>
            <a:endParaRPr lang="en-IN" dirty="0"/>
          </a:p>
        </p:txBody>
      </p:sp>
      <p:sp>
        <p:nvSpPr>
          <p:cNvPr id="3" name="Content Placeholder 2">
            <a:extLst>
              <a:ext uri="{FF2B5EF4-FFF2-40B4-BE49-F238E27FC236}">
                <a16:creationId xmlns:a16="http://schemas.microsoft.com/office/drawing/2014/main" id="{3ABE8D1B-86CB-412B-917F-DDF434B3262D}"/>
              </a:ext>
            </a:extLst>
          </p:cNvPr>
          <p:cNvSpPr>
            <a:spLocks noGrp="1"/>
          </p:cNvSpPr>
          <p:nvPr>
            <p:ph idx="1"/>
          </p:nvPr>
        </p:nvSpPr>
        <p:spPr/>
        <p:txBody>
          <a:bodyPr>
            <a:normAutofit/>
          </a:bodyPr>
          <a:lstStyle/>
          <a:p>
            <a:pPr lvl="1"/>
            <a:r>
              <a:rPr lang="en-US" b="0" i="0" dirty="0">
                <a:solidFill>
                  <a:schemeClr val="bg2"/>
                </a:solidFill>
                <a:effectLst/>
                <a:latin typeface="-apple-system"/>
              </a:rPr>
              <a:t>We are achieving this with help of </a:t>
            </a:r>
            <a:r>
              <a:rPr lang="en-US" b="0" i="0" dirty="0" err="1">
                <a:solidFill>
                  <a:schemeClr val="bg2"/>
                </a:solidFill>
                <a:effectLst/>
                <a:latin typeface="-apple-system"/>
              </a:rPr>
              <a:t>pytesseract</a:t>
            </a:r>
            <a:r>
              <a:rPr lang="en-US" b="0" i="0" dirty="0">
                <a:solidFill>
                  <a:schemeClr val="bg2"/>
                </a:solidFill>
                <a:effectLst/>
                <a:latin typeface="-apple-system"/>
              </a:rPr>
              <a:t> library which helps in Optical Character Recognition</a:t>
            </a:r>
          </a:p>
          <a:p>
            <a:pPr lvl="1"/>
            <a:r>
              <a:rPr lang="en-US" b="0" i="0" dirty="0">
                <a:solidFill>
                  <a:schemeClr val="bg2"/>
                </a:solidFill>
                <a:effectLst/>
                <a:latin typeface="-apple-system"/>
              </a:rPr>
              <a:t>We are applying different kernels and image processing methods in order to get the best result from </a:t>
            </a:r>
            <a:r>
              <a:rPr lang="en-US" b="0" i="0" dirty="0" err="1">
                <a:solidFill>
                  <a:schemeClr val="bg2"/>
                </a:solidFill>
                <a:effectLst/>
                <a:latin typeface="-apple-system"/>
              </a:rPr>
              <a:t>aadhar</a:t>
            </a:r>
            <a:r>
              <a:rPr lang="en-US" b="0" i="0" dirty="0">
                <a:solidFill>
                  <a:schemeClr val="bg2"/>
                </a:solidFill>
                <a:effectLst/>
                <a:latin typeface="-apple-system"/>
              </a:rPr>
              <a:t> card.</a:t>
            </a:r>
          </a:p>
          <a:p>
            <a:pPr lvl="1"/>
            <a:r>
              <a:rPr lang="en-US" b="0" i="0" dirty="0">
                <a:solidFill>
                  <a:schemeClr val="bg2"/>
                </a:solidFill>
                <a:effectLst/>
                <a:latin typeface="-apple-system"/>
              </a:rPr>
              <a:t>In future we are thinking OTP verification too , In order to increase our security.</a:t>
            </a:r>
            <a:endParaRPr lang="en-IN" b="0" i="0" dirty="0">
              <a:solidFill>
                <a:schemeClr val="bg2"/>
              </a:solidFill>
              <a:effectLst/>
              <a:latin typeface="-apple-system"/>
            </a:endParaRPr>
          </a:p>
          <a:p>
            <a:pPr marL="0" indent="0" algn="l">
              <a:buNone/>
            </a:pPr>
            <a:r>
              <a:rPr lang="en-IN" b="0" i="0" dirty="0">
                <a:solidFill>
                  <a:schemeClr val="bg2"/>
                </a:solidFill>
                <a:effectLst/>
                <a:latin typeface="-apple-system"/>
              </a:rPr>
              <a:t>3. AI - Face Recognition</a:t>
            </a:r>
          </a:p>
          <a:p>
            <a:pPr lvl="1"/>
            <a:r>
              <a:rPr lang="en-US" b="0" i="0" dirty="0">
                <a:solidFill>
                  <a:schemeClr val="bg2"/>
                </a:solidFill>
                <a:effectLst/>
                <a:latin typeface="-apple-system"/>
              </a:rPr>
              <a:t>In this model we are validating that the person who filed the form is the same person getting vaccinated at the center.</a:t>
            </a:r>
          </a:p>
        </p:txBody>
      </p:sp>
    </p:spTree>
    <p:extLst>
      <p:ext uri="{BB962C8B-B14F-4D97-AF65-F5344CB8AC3E}">
        <p14:creationId xmlns:p14="http://schemas.microsoft.com/office/powerpoint/2010/main" val="2212213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6C433-E7C1-4015-BAEB-C1177C2A50B1}"/>
              </a:ext>
            </a:extLst>
          </p:cNvPr>
          <p:cNvSpPr>
            <a:spLocks noGrp="1"/>
          </p:cNvSpPr>
          <p:nvPr>
            <p:ph type="title"/>
          </p:nvPr>
        </p:nvSpPr>
        <p:spPr/>
        <p:txBody>
          <a:bodyPr>
            <a:normAutofit fontScale="90000"/>
          </a:bodyPr>
          <a:lstStyle/>
          <a:p>
            <a:r>
              <a:rPr lang="en-US" b="1" i="0" dirty="0">
                <a:solidFill>
                  <a:schemeClr val="bg2"/>
                </a:solidFill>
                <a:effectLst/>
                <a:latin typeface="-apple-system"/>
              </a:rPr>
              <a:t>Features of </a:t>
            </a:r>
            <a:r>
              <a:rPr lang="en-US" b="1" i="0" dirty="0" err="1">
                <a:solidFill>
                  <a:schemeClr val="bg2"/>
                </a:solidFill>
                <a:effectLst/>
                <a:latin typeface="-apple-system"/>
              </a:rPr>
              <a:t>VaxU</a:t>
            </a:r>
            <a:r>
              <a:rPr lang="en-US" b="1" i="0" dirty="0">
                <a:solidFill>
                  <a:schemeClr val="bg2"/>
                </a:solidFill>
                <a:effectLst/>
                <a:latin typeface="-apple-system"/>
              </a:rPr>
              <a:t> - </a:t>
            </a:r>
            <a:r>
              <a:rPr lang="en-US" b="1" i="1" dirty="0">
                <a:solidFill>
                  <a:schemeClr val="bg2"/>
                </a:solidFill>
                <a:effectLst/>
                <a:latin typeface="-apple-system"/>
              </a:rPr>
              <a:t>Artificial Intelligence &amp; Machine Learning Models</a:t>
            </a:r>
            <a:endParaRPr lang="en-IN" dirty="0"/>
          </a:p>
        </p:txBody>
      </p:sp>
      <p:sp>
        <p:nvSpPr>
          <p:cNvPr id="3" name="Content Placeholder 2">
            <a:extLst>
              <a:ext uri="{FF2B5EF4-FFF2-40B4-BE49-F238E27FC236}">
                <a16:creationId xmlns:a16="http://schemas.microsoft.com/office/drawing/2014/main" id="{488BC4C2-AF2F-42FD-9EEE-C9DB5DCE4E3F}"/>
              </a:ext>
            </a:extLst>
          </p:cNvPr>
          <p:cNvSpPr>
            <a:spLocks noGrp="1"/>
          </p:cNvSpPr>
          <p:nvPr>
            <p:ph idx="1"/>
          </p:nvPr>
        </p:nvSpPr>
        <p:spPr/>
        <p:txBody>
          <a:bodyPr/>
          <a:lstStyle/>
          <a:p>
            <a:pPr lvl="1"/>
            <a:r>
              <a:rPr lang="en-US" b="0" i="0" dirty="0">
                <a:solidFill>
                  <a:schemeClr val="bg2"/>
                </a:solidFill>
                <a:effectLst/>
                <a:latin typeface="-apple-system"/>
              </a:rPr>
              <a:t>To achieve this we are taking a picture of the person while filing the vaccination application form and validating the image with the person's face who came at the hospital for vaccination, we are using </a:t>
            </a:r>
            <a:r>
              <a:rPr lang="en-US" b="0" i="0" dirty="0" err="1">
                <a:solidFill>
                  <a:schemeClr val="bg2"/>
                </a:solidFill>
                <a:effectLst/>
                <a:latin typeface="-apple-system"/>
              </a:rPr>
              <a:t>face_recognititon</a:t>
            </a:r>
            <a:r>
              <a:rPr lang="en-US" b="0" i="0" dirty="0">
                <a:solidFill>
                  <a:schemeClr val="bg2"/>
                </a:solidFill>
                <a:effectLst/>
                <a:latin typeface="-apple-system"/>
              </a:rPr>
              <a:t> library in order to get perfect accuracy.</a:t>
            </a:r>
            <a:endParaRPr lang="en-IN" dirty="0">
              <a:solidFill>
                <a:schemeClr val="bg2"/>
              </a:solidFill>
            </a:endParaRPr>
          </a:p>
        </p:txBody>
      </p:sp>
    </p:spTree>
    <p:extLst>
      <p:ext uri="{BB962C8B-B14F-4D97-AF65-F5344CB8AC3E}">
        <p14:creationId xmlns:p14="http://schemas.microsoft.com/office/powerpoint/2010/main" val="3691136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C597-F587-4C29-BC16-39B4983576D0}"/>
              </a:ext>
            </a:extLst>
          </p:cNvPr>
          <p:cNvSpPr>
            <a:spLocks noGrp="1"/>
          </p:cNvSpPr>
          <p:nvPr>
            <p:ph type="title"/>
          </p:nvPr>
        </p:nvSpPr>
        <p:spPr>
          <a:xfrm>
            <a:off x="838200" y="365760"/>
            <a:ext cx="10515600" cy="1325563"/>
          </a:xfrm>
        </p:spPr>
        <p:txBody>
          <a:bodyPr>
            <a:normAutofit/>
          </a:bodyPr>
          <a:lstStyle/>
          <a:p>
            <a:r>
              <a:rPr lang="en-IN" dirty="0"/>
              <a:t>Features of VaxU - Web</a:t>
            </a:r>
          </a:p>
        </p:txBody>
      </p:sp>
      <p:sp>
        <p:nvSpPr>
          <p:cNvPr id="3" name="Content Placeholder 2">
            <a:extLst>
              <a:ext uri="{FF2B5EF4-FFF2-40B4-BE49-F238E27FC236}">
                <a16:creationId xmlns:a16="http://schemas.microsoft.com/office/drawing/2014/main" id="{C66B5683-039E-4EDC-B896-F4073D6B6232}"/>
              </a:ext>
            </a:extLst>
          </p:cNvPr>
          <p:cNvSpPr>
            <a:spLocks noGrp="1"/>
          </p:cNvSpPr>
          <p:nvPr>
            <p:ph idx="1"/>
          </p:nvPr>
        </p:nvSpPr>
        <p:spPr>
          <a:xfrm>
            <a:off x="838200" y="1949450"/>
            <a:ext cx="10515600" cy="4195763"/>
          </a:xfrm>
        </p:spPr>
        <p:txBody>
          <a:bodyPr>
            <a:normAutofit lnSpcReduction="10000"/>
          </a:bodyPr>
          <a:lstStyle/>
          <a:p>
            <a:r>
              <a:rPr lang="en-US" dirty="0"/>
              <a:t>Frontend :</a:t>
            </a:r>
          </a:p>
          <a:p>
            <a:pPr lvl="1"/>
            <a:r>
              <a:rPr lang="en-US" dirty="0"/>
              <a:t>The website facilitates only admin portal, It is not for patients or general public.</a:t>
            </a:r>
          </a:p>
          <a:p>
            <a:pPr lvl="1"/>
            <a:r>
              <a:rPr lang="en-US" dirty="0"/>
              <a:t>Only authorized doctors and institutions with valid credentials (that will be provided to them by us) can access the admin portal.</a:t>
            </a:r>
          </a:p>
          <a:p>
            <a:pPr lvl="1"/>
            <a:r>
              <a:rPr lang="en-US" dirty="0"/>
              <a:t>All data related to vaccinations like cost per vaccine, number of vaccines, availability of doctors etc. can be monitored using the admin portal.</a:t>
            </a:r>
          </a:p>
          <a:p>
            <a:pPr lvl="1"/>
            <a:r>
              <a:rPr lang="en-US" dirty="0"/>
              <a:t>Webcam facility is available for the officials to verify the identity of the patient.</a:t>
            </a:r>
          </a:p>
          <a:p>
            <a:endParaRPr lang="en-IN" dirty="0"/>
          </a:p>
        </p:txBody>
      </p:sp>
    </p:spTree>
    <p:extLst>
      <p:ext uri="{BB962C8B-B14F-4D97-AF65-F5344CB8AC3E}">
        <p14:creationId xmlns:p14="http://schemas.microsoft.com/office/powerpoint/2010/main" val="3668935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AA69-8938-4415-8364-B6C2C880FC47}"/>
              </a:ext>
            </a:extLst>
          </p:cNvPr>
          <p:cNvSpPr>
            <a:spLocks noGrp="1"/>
          </p:cNvSpPr>
          <p:nvPr>
            <p:ph type="title"/>
          </p:nvPr>
        </p:nvSpPr>
        <p:spPr/>
        <p:txBody>
          <a:bodyPr/>
          <a:lstStyle/>
          <a:p>
            <a:r>
              <a:rPr lang="en-IN" dirty="0"/>
              <a:t>Features of </a:t>
            </a:r>
            <a:r>
              <a:rPr lang="en-IN" dirty="0" err="1"/>
              <a:t>VaxU</a:t>
            </a:r>
            <a:r>
              <a:rPr lang="en-IN" dirty="0"/>
              <a:t> - Web</a:t>
            </a:r>
          </a:p>
        </p:txBody>
      </p:sp>
      <p:sp>
        <p:nvSpPr>
          <p:cNvPr id="3" name="Content Placeholder 2">
            <a:extLst>
              <a:ext uri="{FF2B5EF4-FFF2-40B4-BE49-F238E27FC236}">
                <a16:creationId xmlns:a16="http://schemas.microsoft.com/office/drawing/2014/main" id="{DB5A695E-CBBB-4E9C-8ABB-BD33375EC779}"/>
              </a:ext>
            </a:extLst>
          </p:cNvPr>
          <p:cNvSpPr>
            <a:spLocks noGrp="1"/>
          </p:cNvSpPr>
          <p:nvPr>
            <p:ph idx="1"/>
          </p:nvPr>
        </p:nvSpPr>
        <p:spPr/>
        <p:txBody>
          <a:bodyPr>
            <a:normAutofit/>
          </a:bodyPr>
          <a:lstStyle/>
          <a:p>
            <a:pPr lvl="1"/>
            <a:r>
              <a:rPr lang="en-US" b="0" i="0" dirty="0">
                <a:solidFill>
                  <a:schemeClr val="bg2"/>
                </a:solidFill>
                <a:effectLst/>
                <a:latin typeface="-apple-system"/>
              </a:rPr>
              <a:t>The officials can monitor the vaccination process through the user friendly UI.</a:t>
            </a:r>
          </a:p>
          <a:p>
            <a:pPr lvl="1"/>
            <a:r>
              <a:rPr lang="en-US" b="0" i="0" dirty="0">
                <a:solidFill>
                  <a:schemeClr val="bg2"/>
                </a:solidFill>
                <a:effectLst/>
                <a:latin typeface="-apple-system"/>
              </a:rPr>
              <a:t>The Web Application provides </a:t>
            </a:r>
            <a:r>
              <a:rPr lang="en-US" b="1" i="0" dirty="0">
                <a:solidFill>
                  <a:schemeClr val="bg2"/>
                </a:solidFill>
                <a:effectLst/>
                <a:latin typeface="-apple-system"/>
              </a:rPr>
              <a:t>Crowd Management</a:t>
            </a:r>
            <a:r>
              <a:rPr lang="en-US" b="0" i="0" dirty="0">
                <a:solidFill>
                  <a:schemeClr val="bg2"/>
                </a:solidFill>
                <a:effectLst/>
                <a:latin typeface="-apple-system"/>
              </a:rPr>
              <a:t> feature through time sorted vaccination for the patients i.e. Every patient is allotted specific time slot so as to prevent crowd formation.</a:t>
            </a:r>
          </a:p>
          <a:p>
            <a:pPr algn="l">
              <a:buFont typeface="Arial" panose="020B0604020202020204" pitchFamily="34" charset="0"/>
              <a:buChar char="•"/>
            </a:pPr>
            <a:r>
              <a:rPr lang="en-US" b="0" i="0" dirty="0">
                <a:solidFill>
                  <a:schemeClr val="bg2"/>
                </a:solidFill>
                <a:effectLst/>
                <a:latin typeface="-apple-system"/>
              </a:rPr>
              <a:t>Backend :</a:t>
            </a:r>
          </a:p>
          <a:p>
            <a:pPr lvl="1"/>
            <a:r>
              <a:rPr lang="en-US" b="0" i="0" dirty="0">
                <a:solidFill>
                  <a:schemeClr val="bg2"/>
                </a:solidFill>
                <a:effectLst/>
                <a:latin typeface="-apple-system"/>
              </a:rPr>
              <a:t>Proper Authenticated system</a:t>
            </a:r>
          </a:p>
          <a:p>
            <a:pPr lvl="1"/>
            <a:r>
              <a:rPr lang="en-US" b="0" i="0" dirty="0">
                <a:solidFill>
                  <a:schemeClr val="bg2"/>
                </a:solidFill>
                <a:effectLst/>
                <a:latin typeface="-apple-system"/>
              </a:rPr>
              <a:t>Two different profiles for patients and authenticated officials are present</a:t>
            </a:r>
          </a:p>
          <a:p>
            <a:pPr lvl="1"/>
            <a:r>
              <a:rPr lang="en-US" b="0" i="0" dirty="0">
                <a:solidFill>
                  <a:schemeClr val="bg2"/>
                </a:solidFill>
                <a:effectLst/>
                <a:latin typeface="-apple-system"/>
              </a:rPr>
              <a:t>Time slots are assigned to every patient according to availability, locality and age i.e. people at high risk are given priority.</a:t>
            </a:r>
          </a:p>
          <a:p>
            <a:pPr marL="457200" lvl="1" indent="0">
              <a:buNone/>
            </a:pPr>
            <a:endParaRPr lang="en-US" b="0" i="0" dirty="0">
              <a:solidFill>
                <a:schemeClr val="bg2"/>
              </a:solidFill>
              <a:effectLst/>
              <a:latin typeface="-apple-system"/>
            </a:endParaRPr>
          </a:p>
          <a:p>
            <a:pPr marL="0" indent="0">
              <a:buNone/>
            </a:pPr>
            <a:endParaRPr lang="en-IN" dirty="0"/>
          </a:p>
        </p:txBody>
      </p:sp>
    </p:spTree>
    <p:extLst>
      <p:ext uri="{BB962C8B-B14F-4D97-AF65-F5344CB8AC3E}">
        <p14:creationId xmlns:p14="http://schemas.microsoft.com/office/powerpoint/2010/main" val="4061345895"/>
      </p:ext>
    </p:extLst>
  </p:cSld>
  <p:clrMapOvr>
    <a:masterClrMapping/>
  </p:clrMapOvr>
</p:sld>
</file>

<file path=ppt/theme/theme1.xml><?xml version="1.0" encoding="utf-8"?>
<a:theme xmlns:a="http://schemas.openxmlformats.org/drawingml/2006/main" name="BlockprintVTI">
  <a:themeElements>
    <a:clrScheme name="AnalogousFromDarkSeed_2SEEDS">
      <a:dk1>
        <a:srgbClr val="000000"/>
      </a:dk1>
      <a:lt1>
        <a:srgbClr val="FFFFFF"/>
      </a:lt1>
      <a:dk2>
        <a:srgbClr val="251A2F"/>
      </a:dk2>
      <a:lt2>
        <a:srgbClr val="F3F3F0"/>
      </a:lt2>
      <a:accent1>
        <a:srgbClr val="2A33D8"/>
      </a:accent1>
      <a:accent2>
        <a:srgbClr val="2982E7"/>
      </a:accent2>
      <a:accent3>
        <a:srgbClr val="6E29E7"/>
      </a:accent3>
      <a:accent4>
        <a:srgbClr val="D51781"/>
      </a:accent4>
      <a:accent5>
        <a:srgbClr val="E72944"/>
      </a:accent5>
      <a:accent6>
        <a:srgbClr val="D54C17"/>
      </a:accent6>
      <a:hlink>
        <a:srgbClr val="BF3F85"/>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392</TotalTime>
  <Words>1104</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Avenir Next LT Pro</vt:lpstr>
      <vt:lpstr>AvenirNext LT Pro Medium</vt:lpstr>
      <vt:lpstr>SFMono-Regular</vt:lpstr>
      <vt:lpstr>BlockprintVTI</vt:lpstr>
      <vt:lpstr>TEAM NEXA</vt:lpstr>
      <vt:lpstr>Problem Statement</vt:lpstr>
      <vt:lpstr>Solution by our team</vt:lpstr>
      <vt:lpstr>Features of VaxU - Artificial Intelligence &amp; Machine Learning Models</vt:lpstr>
      <vt:lpstr>Features of VaxU - Artificial Intelligence &amp; Machine Learning Models</vt:lpstr>
      <vt:lpstr>Features of VaxU - Artificial Intelligence &amp; Machine Learning Models</vt:lpstr>
      <vt:lpstr>Features of VaxU - Artificial Intelligence &amp; Machine Learning Models</vt:lpstr>
      <vt:lpstr>Features of VaxU - Web</vt:lpstr>
      <vt:lpstr>Features of VaxU - Web</vt:lpstr>
      <vt:lpstr>Features of VaxU - Mobile Application</vt:lpstr>
      <vt:lpstr>Features of VaxU - Mobile Application</vt:lpstr>
      <vt:lpstr>Tech Stack Used:</vt:lpstr>
      <vt:lpstr>Business Model / StartUp Potential</vt:lpstr>
      <vt:lpstr>Team Members - Domains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Prakhar Asaiya</dc:creator>
  <cp:lastModifiedBy>Siddharth Mishra</cp:lastModifiedBy>
  <cp:revision>59</cp:revision>
  <dcterms:created xsi:type="dcterms:W3CDTF">2021-02-19T14:45:18Z</dcterms:created>
  <dcterms:modified xsi:type="dcterms:W3CDTF">2021-02-27T06:30:49Z</dcterms:modified>
</cp:coreProperties>
</file>