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472" r:id="rId2"/>
    <p:sldId id="406" r:id="rId3"/>
    <p:sldId id="473" r:id="rId4"/>
    <p:sldId id="521" r:id="rId5"/>
    <p:sldId id="522" r:id="rId6"/>
    <p:sldId id="523" r:id="rId7"/>
    <p:sldId id="520" r:id="rId8"/>
    <p:sldId id="516" r:id="rId9"/>
    <p:sldId id="509" r:id="rId10"/>
    <p:sldId id="524" r:id="rId11"/>
    <p:sldId id="525" r:id="rId12"/>
    <p:sldId id="526" r:id="rId13"/>
    <p:sldId id="519" r:id="rId14"/>
    <p:sldId id="518" r:id="rId15"/>
    <p:sldId id="511" r:id="rId16"/>
    <p:sldId id="512" r:id="rId17"/>
    <p:sldId id="501" r:id="rId18"/>
    <p:sldId id="527" r:id="rId19"/>
    <p:sldId id="503" r:id="rId20"/>
    <p:sldId id="504" r:id="rId21"/>
    <p:sldId id="528" r:id="rId22"/>
    <p:sldId id="514" r:id="rId23"/>
    <p:sldId id="505" r:id="rId24"/>
    <p:sldId id="506" r:id="rId25"/>
    <p:sldId id="507" r:id="rId26"/>
    <p:sldId id="508" r:id="rId27"/>
    <p:sldId id="474" r:id="rId28"/>
    <p:sldId id="495" r:id="rId29"/>
    <p:sldId id="496" r:id="rId30"/>
    <p:sldId id="497" r:id="rId31"/>
    <p:sldId id="498" r:id="rId32"/>
    <p:sldId id="475" r:id="rId33"/>
    <p:sldId id="493" r:id="rId34"/>
    <p:sldId id="529" r:id="rId35"/>
    <p:sldId id="530" r:id="rId36"/>
    <p:sldId id="531" r:id="rId37"/>
    <p:sldId id="533" r:id="rId38"/>
    <p:sldId id="534" r:id="rId39"/>
    <p:sldId id="35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31" autoAdjust="0"/>
    <p:restoredTop sz="50000" autoAdjust="0"/>
  </p:normalViewPr>
  <p:slideViewPr>
    <p:cSldViewPr>
      <p:cViewPr varScale="1">
        <p:scale>
          <a:sx n="66" d="100"/>
          <a:sy n="66" d="100"/>
        </p:scale>
        <p:origin x="1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Good morning and welcome back. I hope you all had a great summer.</a:t>
            </a:r>
          </a:p>
          <a:p>
            <a:endParaRPr lang="en-US" sz="1800" dirty="0"/>
          </a:p>
          <a:p>
            <a:r>
              <a:rPr lang="en-US" sz="1800" dirty="0"/>
              <a:t>This photo  is  a rendering of our Peterborough Airport campus which is well under way for our January 2014 opening.</a:t>
            </a:r>
          </a:p>
          <a:p>
            <a:endParaRPr lang="en-US" sz="1800" dirty="0"/>
          </a:p>
          <a:p>
            <a:r>
              <a:rPr lang="en-US" sz="1800" dirty="0"/>
              <a:t>And the entire design and build process is exemplary of the entire college  community coming together to create a great place for our students to study.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7165-8590-4846-82F8-30086DDA2D93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F9B4-8BF1-4333-8BBF-8FA63399E724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A6B-1A3C-4552-9ED5-2DEDFAF99967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831B-B1DA-4544-AB28-D7D3496B302F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FDDB-D8EF-4EA1-A2FF-D71FD94FBED2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C3D-396C-42D6-AF7E-6F2C06847377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C1C3-F8F6-44F0-8079-F504D212B4C2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8CD8-BD26-4248-AD8E-4843BCB475F3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EFC-B7C2-4FAF-9295-B9E50BC1BAA2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4F-B510-4521-A119-41E9DB2D8067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248B-4B11-4F9F-9BD3-C892B613E5C5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4D3C-DF5E-4AE9-BC86-BA2A2D66D831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untain_Equipment_Co-op" TargetMode="External"/><Relationship Id="rId2" Type="http://schemas.openxmlformats.org/officeDocument/2006/relationships/hyperlink" Target="https://en.wikipedia.org/wiki/Augment_(app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ugmented_reality#cite_note-21" TargetMode="External"/><Relationship Id="rId4" Type="http://schemas.openxmlformats.org/officeDocument/2006/relationships/hyperlink" Target="https://en.wikipedia.org/wiki/Lowe%27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xed_reality" TargetMode="External"/><Relationship Id="rId3" Type="http://schemas.openxmlformats.org/officeDocument/2006/relationships/hyperlink" Target="https://en.wikipedia.org/wiki/Reality" TargetMode="External"/><Relationship Id="rId7" Type="http://schemas.openxmlformats.org/officeDocument/2006/relationships/hyperlink" Target="https://en.wikipedia.org/wiki/Immersive_technology" TargetMode="External"/><Relationship Id="rId2" Type="http://schemas.openxmlformats.org/officeDocument/2006/relationships/hyperlink" Target="https://en.wikipedia.org/wiki/Virtual_worl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ugmented_virtuality" TargetMode="External"/><Relationship Id="rId5" Type="http://schemas.openxmlformats.org/officeDocument/2006/relationships/hyperlink" Target="https://en.wikipedia.org/wiki/Augmented_reality" TargetMode="External"/><Relationship Id="rId4" Type="http://schemas.openxmlformats.org/officeDocument/2006/relationships/hyperlink" Target="https://en.wikipedia.org/wiki/Virtual_realit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perating_environment" TargetMode="External"/><Relationship Id="rId3" Type="http://schemas.openxmlformats.org/officeDocument/2006/relationships/hyperlink" Target="https://en.wikipedia.org/wiki/Windows_10" TargetMode="External"/><Relationship Id="rId7" Type="http://schemas.openxmlformats.org/officeDocument/2006/relationships/hyperlink" Target="https://en.wikipedia.org/wiki/Augmented_reality" TargetMode="External"/><Relationship Id="rId2" Type="http://schemas.openxmlformats.org/officeDocument/2006/relationships/hyperlink" Target="https://en.wikipedia.org/wiki/Mixed_rea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icrosoft_HoloLens" TargetMode="External"/><Relationship Id="rId5" Type="http://schemas.openxmlformats.org/officeDocument/2006/relationships/hyperlink" Target="https://en.wikipedia.org/wiki/Head-mounted_display" TargetMode="External"/><Relationship Id="rId10" Type="http://schemas.openxmlformats.org/officeDocument/2006/relationships/hyperlink" Target="https://en.wikipedia.org/wiki/Windows_Mixed_Reality" TargetMode="External"/><Relationship Id="rId4" Type="http://schemas.openxmlformats.org/officeDocument/2006/relationships/hyperlink" Target="https://en.wikipedia.org/wiki/Holographic" TargetMode="External"/><Relationship Id="rId9" Type="http://schemas.openxmlformats.org/officeDocument/2006/relationships/hyperlink" Target="https://en.wikipedia.org/wiki/Universal_Windows_Platform_ap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ows_Mixed_Reality" TargetMode="External"/><Relationship Id="rId2" Type="http://schemas.openxmlformats.org/officeDocument/2006/relationships/hyperlink" Target="https://en.wikipedia.org/wiki/Motion_controll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ynamics.microsoft.com/en-us/mixed-reality/guides/" TargetMode="External"/><Relationship Id="rId2" Type="http://schemas.openxmlformats.org/officeDocument/2006/relationships/hyperlink" Target="http://www.theverge.com/2015/1/21/7867593/microsoft-announces-windows-holographi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store.com/store/msusa/en_US/pdp/productID.506126380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uk.businessinsider.com/minecraft-for-hololens-2015-6" TargetMode="External"/><Relationship Id="rId2" Type="http://schemas.openxmlformats.org/officeDocument/2006/relationships/hyperlink" Target="https://www.youtube.com/watch?v=QRQv74J7oS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usinessinsider.com/volvo-partners-with-microsoft-to-use-hololens-2015-11" TargetMode="External"/><Relationship Id="rId5" Type="http://schemas.openxmlformats.org/officeDocument/2006/relationships/hyperlink" Target="https://www.youtube.com/watch?v=3CUHWYqNZv8" TargetMode="External"/><Relationship Id="rId4" Type="http://schemas.openxmlformats.org/officeDocument/2006/relationships/hyperlink" Target="https://www.businessinsider.com/minecraft-for-hololens-2015-6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et.com/news/microsofts-hololens-2-isnt-meant-for-you-but-it-could-change-your-tech-in-the-future/" TargetMode="External"/><Relationship Id="rId2" Type="http://schemas.openxmlformats.org/officeDocument/2006/relationships/hyperlink" Target="https://www.youtube.com/watch?v=uIHPPtPBgHk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olograph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ference_(wave_propagation)" TargetMode="External"/><Relationship Id="rId2" Type="http://schemas.openxmlformats.org/officeDocument/2006/relationships/hyperlink" Target="http://en.wikipedia.org/wiki/La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Three-dimensional_space" TargetMode="External"/><Relationship Id="rId5" Type="http://schemas.openxmlformats.org/officeDocument/2006/relationships/hyperlink" Target="http://en.wikipedia.org/wiki/Intensity_(physics)" TargetMode="External"/><Relationship Id="rId4" Type="http://schemas.openxmlformats.org/officeDocument/2006/relationships/hyperlink" Target="http://en.wikipedia.org/wiki/Diffractio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iffraction" TargetMode="External"/><Relationship Id="rId2" Type="http://schemas.openxmlformats.org/officeDocument/2006/relationships/hyperlink" Target="http://en.wikipedia.org/wiki/Interference_(wave_propagation)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YWTtCsvgv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rheads.com/oculus-rift-everything-to-know" TargetMode="External"/><Relationship Id="rId2" Type="http://schemas.openxmlformats.org/officeDocument/2006/relationships/hyperlink" Target="https://www.oculu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shable.com/2017/09/28/virtual-reality-proposal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rtual_reality" TargetMode="External"/><Relationship Id="rId3" Type="http://schemas.openxmlformats.org/officeDocument/2006/relationships/hyperlink" Target="https://en.wikipedia.org/wiki/Lifelike_experience" TargetMode="External"/><Relationship Id="rId7" Type="http://schemas.openxmlformats.org/officeDocument/2006/relationships/hyperlink" Target="https://en.wikipedia.org/wiki/Extended_reality" TargetMode="External"/><Relationship Id="rId2" Type="http://schemas.openxmlformats.org/officeDocument/2006/relationships/hyperlink" Target="https://en.wikipedia.org/wiki/Computer_generated_rea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ixed_reality" TargetMode="External"/><Relationship Id="rId5" Type="http://schemas.openxmlformats.org/officeDocument/2006/relationships/hyperlink" Target="https://en.wikipedia.org/wiki/Augmented_reality" TargetMode="External"/><Relationship Id="rId4" Type="http://schemas.openxmlformats.org/officeDocument/2006/relationships/hyperlink" Target="https://en.wikipedia.org/wiki/Science_ficti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rsource.com/htc-vive-vs-oculus-rift-vs-playstation-vr-148/" TargetMode="External"/><Relationship Id="rId2" Type="http://schemas.openxmlformats.org/officeDocument/2006/relationships/hyperlink" Target="https://www.reviewgeek.com/42912/oculus-go-vs-oculus-quest-vs-oculus-rift-which-should-you-bu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lphr.com/virtual-reality/1003083/best-vr-headset-oculus-rift-vs-htc-vive-vs-playstation-vr-which-is-the-bes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rheads.com/how-vr-lets-you-travel-around-world-without-leaving-your-house" TargetMode="External"/><Relationship Id="rId2" Type="http://schemas.openxmlformats.org/officeDocument/2006/relationships/hyperlink" Target="https://www.vrheads.com/most-incredible-vr-experiences-show-newbi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_engineering" TargetMode="External"/><Relationship Id="rId3" Type="http://schemas.openxmlformats.org/officeDocument/2006/relationships/hyperlink" Target="https://en.wikipedia.org/wiki/Computer_science" TargetMode="External"/><Relationship Id="rId7" Type="http://schemas.openxmlformats.org/officeDocument/2006/relationships/hyperlink" Target="https://en.wikipedia.org/wiki/Linguistics" TargetMode="External"/><Relationship Id="rId2" Type="http://schemas.openxmlformats.org/officeDocument/2006/relationships/hyperlink" Target="https://en.wikipedia.org/wiki/Interdisciplina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ranslation" TargetMode="External"/><Relationship Id="rId5" Type="http://schemas.openxmlformats.org/officeDocument/2006/relationships/hyperlink" Target="https://en.wikipedia.org/wiki/Methodology" TargetMode="External"/><Relationship Id="rId4" Type="http://schemas.openxmlformats.org/officeDocument/2006/relationships/hyperlink" Target="https://en.wikipedia.org/wiki/Computational_linguistics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ocabulary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otic" TargetMode="External"/><Relationship Id="rId7" Type="http://schemas.openxmlformats.org/officeDocument/2006/relationships/hyperlink" Target="https://en.wikipedia.org/wiki/Direct_voice_input" TargetMode="External"/><Relationship Id="rId2" Type="http://schemas.openxmlformats.org/officeDocument/2006/relationships/hyperlink" Target="https://en.wikipedia.org/wiki/Voice_user_interfa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ircraft" TargetMode="External"/><Relationship Id="rId5" Type="http://schemas.openxmlformats.org/officeDocument/2006/relationships/hyperlink" Target="https://en.wikipedia.org/wiki/Email" TargetMode="External"/><Relationship Id="rId4" Type="http://schemas.openxmlformats.org/officeDocument/2006/relationships/hyperlink" Target="https://en.wikipedia.org/wiki/Word_processor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red.com/story/best-smart-speakers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rtual_reality_head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ditory_feedback" TargetMode="External"/><Relationship Id="rId2" Type="http://schemas.openxmlformats.org/officeDocument/2006/relationships/hyperlink" Target="https://en.wikipedia.org/wiki/Head-mounted_displa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aptic_technology" TargetMode="External"/><Relationship Id="rId4" Type="http://schemas.openxmlformats.org/officeDocument/2006/relationships/hyperlink" Target="https://en.wikipedia.org/wiki/Video_feedbac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rtual_reality" TargetMode="External"/><Relationship Id="rId2" Type="http://schemas.openxmlformats.org/officeDocument/2006/relationships/hyperlink" Target="https://en.wikipedia.org/wiki/Video_g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ugmented_realit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martphone" TargetMode="External"/><Relationship Id="rId2" Type="http://schemas.openxmlformats.org/officeDocument/2006/relationships/hyperlink" Target="https://en.wikipedia.org/wiki/Augmented_rea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Virtual_reality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rtual_reality" TargetMode="External"/><Relationship Id="rId13" Type="http://schemas.openxmlformats.org/officeDocument/2006/relationships/hyperlink" Target="https://en.wikipedia.org/wiki/Augmented_reality" TargetMode="External"/><Relationship Id="rId3" Type="http://schemas.openxmlformats.org/officeDocument/2006/relationships/hyperlink" Target="https://en.wikipedia.org/wiki/Hearing" TargetMode="External"/><Relationship Id="rId7" Type="http://schemas.openxmlformats.org/officeDocument/2006/relationships/hyperlink" Target="https://en.wikipedia.org/wiki/Immersion_(virtual_reality)" TargetMode="External"/><Relationship Id="rId12" Type="http://schemas.openxmlformats.org/officeDocument/2006/relationships/hyperlink" Target="https://en.wikipedia.org/wiki/Computer-mediated_reality" TargetMode="External"/><Relationship Id="rId2" Type="http://schemas.openxmlformats.org/officeDocument/2006/relationships/hyperlink" Target="https://en.wikipedia.org/wiki/Visu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lfactory" TargetMode="External"/><Relationship Id="rId11" Type="http://schemas.openxmlformats.org/officeDocument/2006/relationships/hyperlink" Target="https://en.wikipedia.org/wiki/Mixed_reality" TargetMode="External"/><Relationship Id="rId5" Type="http://schemas.openxmlformats.org/officeDocument/2006/relationships/hyperlink" Target="https://en.wikipedia.org/wiki/Somatosensory_system" TargetMode="External"/><Relationship Id="rId10" Type="http://schemas.openxmlformats.org/officeDocument/2006/relationships/hyperlink" Target="https://en.wikipedia.org/wiki/Augmented_reality#cite_note-4" TargetMode="External"/><Relationship Id="rId4" Type="http://schemas.openxmlformats.org/officeDocument/2006/relationships/hyperlink" Target="https://en.wikipedia.org/wiki/Haptic_perception" TargetMode="External"/><Relationship Id="rId9" Type="http://schemas.openxmlformats.org/officeDocument/2006/relationships/hyperlink" Target="https://en.wikipedia.org/wiki/Augmented_reality#cite_note-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BTH645 - </a:t>
            </a:r>
            <a:r>
              <a:rPr lang="en-US" dirty="0">
                <a:solidFill>
                  <a:srgbClr val="00B0F0"/>
                </a:solidFill>
              </a:rPr>
              <a:t>Multimedia Elements for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/>
              <a:t>Office: DB2095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6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Reality (AR)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u="sng" dirty="0"/>
              <a:t>primary value </a:t>
            </a:r>
            <a:r>
              <a:rPr lang="en-US" dirty="0"/>
              <a:t>of </a:t>
            </a:r>
            <a:r>
              <a:rPr lang="en-US" dirty="0" smtClean="0"/>
              <a:t>Augmented Reality (AR) </a:t>
            </a:r>
            <a:r>
              <a:rPr lang="en-US" dirty="0"/>
              <a:t>is </a:t>
            </a:r>
            <a:r>
              <a:rPr lang="en-US" u="sng" dirty="0"/>
              <a:t>the manner </a:t>
            </a:r>
            <a:r>
              <a:rPr lang="en-US" dirty="0"/>
              <a:t>in which </a:t>
            </a:r>
            <a:endParaRPr lang="en-US" dirty="0" smtClean="0"/>
          </a:p>
          <a:p>
            <a:pPr lvl="1"/>
            <a:r>
              <a:rPr lang="en-US" dirty="0" smtClean="0"/>
              <a:t>components </a:t>
            </a:r>
            <a:r>
              <a:rPr lang="en-US" dirty="0"/>
              <a:t>of the </a:t>
            </a:r>
            <a:r>
              <a:rPr lang="en-US" u="sng" dirty="0"/>
              <a:t>digital world blend into a person's perception of the real world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as a simple display of data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but through the integration of immersive sensations, </a:t>
            </a:r>
            <a:endParaRPr lang="en-US" dirty="0" smtClean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are perceived as natural parts of an environment.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7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VR &amp; 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virtual reality (VR), </a:t>
            </a:r>
            <a:r>
              <a:rPr lang="en-US" dirty="0" smtClean="0"/>
              <a:t>the </a:t>
            </a:r>
            <a:r>
              <a:rPr lang="en-US" dirty="0"/>
              <a:t>users' perception of reality </a:t>
            </a:r>
            <a:r>
              <a:rPr lang="en-US" u="sng" dirty="0"/>
              <a:t>is completely based on virtual information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augmented reality (AR) the user is provided with additional computer generated information that enhances their perception of </a:t>
            </a:r>
            <a:r>
              <a:rPr lang="en-US" dirty="0" smtClean="0"/>
              <a:t>reality.</a:t>
            </a:r>
          </a:p>
          <a:p>
            <a:r>
              <a:rPr lang="en-US" dirty="0" smtClean="0"/>
              <a:t>For </a:t>
            </a:r>
            <a:r>
              <a:rPr lang="en-US" dirty="0"/>
              <a:t>example, in architecture, </a:t>
            </a:r>
            <a:endParaRPr lang="en-US" dirty="0" smtClean="0"/>
          </a:p>
          <a:p>
            <a:pPr lvl="1"/>
            <a:r>
              <a:rPr lang="en-US" dirty="0" smtClean="0"/>
              <a:t>VR </a:t>
            </a:r>
            <a:r>
              <a:rPr lang="en-US" dirty="0"/>
              <a:t>can be used to create a walk-through simulation of the inside of a new building; </a:t>
            </a:r>
            <a:endParaRPr lang="en-US" dirty="0" smtClean="0"/>
          </a:p>
          <a:p>
            <a:pPr lvl="1"/>
            <a:r>
              <a:rPr lang="en-US" dirty="0" smtClean="0"/>
              <a:t>AR </a:t>
            </a:r>
            <a:r>
              <a:rPr lang="en-US" dirty="0"/>
              <a:t>can be used to show a building's structures and systems super-imposed on a real-life view.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6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VR &amp; 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Another </a:t>
            </a:r>
            <a:r>
              <a:rPr lang="en-US" dirty="0"/>
              <a:t>example is </a:t>
            </a:r>
            <a:r>
              <a:rPr lang="en-US" u="sng" dirty="0"/>
              <a:t>through the use of utility applications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AR applications, such as </a:t>
            </a:r>
            <a:r>
              <a:rPr lang="en-US" dirty="0">
                <a:hlinkClick r:id="rId2" tooltip="Augment (app)"/>
              </a:rPr>
              <a:t>Augment</a:t>
            </a:r>
            <a:r>
              <a:rPr lang="en-US" dirty="0"/>
              <a:t>, </a:t>
            </a:r>
            <a:r>
              <a:rPr lang="en-US" u="sng" dirty="0"/>
              <a:t>enable users to apply digital objects into real environments</a:t>
            </a:r>
            <a:r>
              <a:rPr lang="en-US" dirty="0"/>
              <a:t>, allowing businesses to use augmented reality devices as a way to preview their products in the real </a:t>
            </a:r>
            <a:r>
              <a:rPr lang="en-US" dirty="0" smtClean="0"/>
              <a:t>world.</a:t>
            </a:r>
            <a:endParaRPr lang="en-US" baseline="30000" dirty="0"/>
          </a:p>
          <a:p>
            <a:r>
              <a:rPr lang="en-US" dirty="0" smtClean="0"/>
              <a:t>Similarly</a:t>
            </a:r>
            <a:r>
              <a:rPr lang="en-US" dirty="0"/>
              <a:t>, it can also be used to </a:t>
            </a:r>
            <a:r>
              <a:rPr lang="en-US" u="sng" dirty="0"/>
              <a:t>demo</a:t>
            </a:r>
            <a:r>
              <a:rPr lang="en-US" dirty="0"/>
              <a:t> what products may look like in an environment for customers, as demonstrated by companies such as </a:t>
            </a:r>
            <a:r>
              <a:rPr lang="en-US" dirty="0">
                <a:hlinkClick r:id="rId3" tooltip="Mountain Equipment Co-op"/>
              </a:rPr>
              <a:t>Mountain Equipment Co-op</a:t>
            </a:r>
            <a:r>
              <a:rPr lang="en-US" dirty="0"/>
              <a:t> or </a:t>
            </a:r>
            <a:r>
              <a:rPr lang="en-US" dirty="0">
                <a:hlinkClick r:id="rId4" tooltip="Lowe's"/>
              </a:rPr>
              <a:t>Lowe's</a:t>
            </a:r>
            <a:r>
              <a:rPr lang="en-US" dirty="0"/>
              <a:t> who use augmented reality to allow customers to preview what their products might look like at home through the use of 3D models.</a:t>
            </a:r>
            <a:r>
              <a:rPr lang="en-US" baseline="30000" dirty="0">
                <a:hlinkClick r:id="rId5"/>
              </a:rPr>
              <a:t>[21]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7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Reality (MR)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Mixed reality</a:t>
            </a:r>
            <a:r>
              <a:rPr lang="en-US" dirty="0"/>
              <a:t> (</a:t>
            </a:r>
            <a:r>
              <a:rPr lang="en-US" b="1" dirty="0"/>
              <a:t>MR</a:t>
            </a:r>
            <a:r>
              <a:rPr lang="en-US" dirty="0"/>
              <a:t>), sometimes referred to as </a:t>
            </a:r>
            <a:r>
              <a:rPr lang="en-US" b="1" dirty="0"/>
              <a:t>hybrid reality</a:t>
            </a:r>
            <a:r>
              <a:rPr lang="en-US" dirty="0" smtClean="0"/>
              <a:t>,</a:t>
            </a:r>
            <a:endParaRPr lang="en-US" dirty="0"/>
          </a:p>
          <a:p>
            <a:pPr lvl="1"/>
            <a:r>
              <a:rPr lang="en-US" dirty="0"/>
              <a:t>is the merging of real and </a:t>
            </a:r>
            <a:r>
              <a:rPr lang="en-US" dirty="0">
                <a:hlinkClick r:id="rId2" tooltip="Virtual world"/>
              </a:rPr>
              <a:t>virtual worlds</a:t>
            </a:r>
            <a:r>
              <a:rPr lang="en-US" dirty="0"/>
              <a:t> to produce new environments and visualizations </a:t>
            </a:r>
          </a:p>
          <a:p>
            <a:pPr lvl="1"/>
            <a:r>
              <a:rPr lang="en-US" dirty="0"/>
              <a:t>where physical and digital objects co-exist and interact in real time. </a:t>
            </a:r>
          </a:p>
          <a:p>
            <a:r>
              <a:rPr lang="en-US" dirty="0"/>
              <a:t>Mixed reality takes place not only in the physical world or the virtual world</a:t>
            </a:r>
            <a:r>
              <a:rPr lang="en-US" dirty="0" smtClean="0"/>
              <a:t>,</a:t>
            </a:r>
            <a:endParaRPr lang="en-US" dirty="0"/>
          </a:p>
          <a:p>
            <a:pPr lvl="1"/>
            <a:r>
              <a:rPr lang="en-US" dirty="0"/>
              <a:t>but is a mix of </a:t>
            </a:r>
            <a:r>
              <a:rPr lang="en-US" dirty="0">
                <a:hlinkClick r:id="rId3" tooltip="Reality"/>
              </a:rPr>
              <a:t>reality</a:t>
            </a:r>
            <a:r>
              <a:rPr lang="en-US" dirty="0"/>
              <a:t> and </a:t>
            </a:r>
            <a:r>
              <a:rPr lang="en-US" dirty="0">
                <a:hlinkClick r:id="rId4" tooltip="Virtual reality"/>
              </a:rPr>
              <a:t>virtual reality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encompassing both </a:t>
            </a:r>
            <a:r>
              <a:rPr lang="en-US" dirty="0">
                <a:hlinkClick r:id="rId5" tooltip="Augmented reality"/>
              </a:rPr>
              <a:t>augmented reality</a:t>
            </a:r>
            <a:r>
              <a:rPr lang="en-US" dirty="0"/>
              <a:t> and </a:t>
            </a:r>
            <a:r>
              <a:rPr lang="en-US" dirty="0">
                <a:hlinkClick r:id="rId6" tooltip="Augmented virtuality"/>
              </a:rPr>
              <a:t>augmented </a:t>
            </a:r>
            <a:r>
              <a:rPr lang="en-US" dirty="0" err="1" smtClean="0">
                <a:hlinkClick r:id="rId6" tooltip="Augmented virtuality"/>
              </a:rPr>
              <a:t>virtuality</a:t>
            </a:r>
            <a:r>
              <a:rPr lang="en-US" dirty="0"/>
              <a:t> via </a:t>
            </a:r>
            <a:r>
              <a:rPr lang="en-US" dirty="0">
                <a:hlinkClick r:id="rId7" tooltip="Immersive technology"/>
              </a:rPr>
              <a:t>immersive technology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6248400"/>
            <a:ext cx="541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8"/>
              </a:rPr>
              <a:t>https://en.wikipedia.org/wiki/Mixed_reality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805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Reality (MR)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Mixed reality</a:t>
            </a:r>
            <a:r>
              <a:rPr lang="en-US" dirty="0"/>
              <a:t> (</a:t>
            </a:r>
            <a:r>
              <a:rPr lang="en-US" b="1" dirty="0"/>
              <a:t>MR</a:t>
            </a:r>
            <a:r>
              <a:rPr lang="en-US" dirty="0"/>
              <a:t>) </a:t>
            </a:r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Entertainment </a:t>
            </a:r>
          </a:p>
          <a:p>
            <a:pPr lvl="1"/>
            <a:r>
              <a:rPr lang="en-US" dirty="0" smtClean="0"/>
              <a:t>Military training</a:t>
            </a:r>
          </a:p>
          <a:p>
            <a:pPr lvl="1"/>
            <a:r>
              <a:rPr lang="en-US" dirty="0" smtClean="0"/>
              <a:t>Remote working</a:t>
            </a:r>
            <a:endParaRPr lang="en-US" dirty="0"/>
          </a:p>
          <a:p>
            <a:pPr lvl="1"/>
            <a:r>
              <a:rPr lang="en-US" dirty="0" smtClean="0"/>
              <a:t>Health care 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Windows Mixed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Windows Mixed Reality</a:t>
            </a:r>
            <a:r>
              <a:rPr lang="en-US" dirty="0"/>
              <a:t> (formerly </a:t>
            </a:r>
            <a:r>
              <a:rPr lang="en-US" b="1" dirty="0"/>
              <a:t>Windows Holographic</a:t>
            </a:r>
            <a:r>
              <a:rPr lang="en-US" dirty="0"/>
              <a:t>) is a </a:t>
            </a:r>
            <a:r>
              <a:rPr lang="en-US" dirty="0">
                <a:hlinkClick r:id="rId2" tooltip="Mixed reality"/>
              </a:rPr>
              <a:t>mixed reality</a:t>
            </a:r>
            <a:r>
              <a:rPr lang="en-US" dirty="0"/>
              <a:t> platform introduced as </a:t>
            </a:r>
          </a:p>
          <a:p>
            <a:pPr lvl="1"/>
            <a:r>
              <a:rPr lang="en-US" dirty="0"/>
              <a:t>part of the </a:t>
            </a:r>
            <a:r>
              <a:rPr lang="en-US" dirty="0">
                <a:hlinkClick r:id="rId3" tooltip="Windows 10"/>
              </a:rPr>
              <a:t>Windows 10</a:t>
            </a:r>
            <a:r>
              <a:rPr lang="en-US" dirty="0"/>
              <a:t> operating system, </a:t>
            </a:r>
          </a:p>
          <a:p>
            <a:pPr lvl="1"/>
            <a:r>
              <a:rPr lang="en-US" dirty="0"/>
              <a:t>which provides </a:t>
            </a:r>
            <a:r>
              <a:rPr lang="en-US" dirty="0">
                <a:hlinkClick r:id="rId4" tooltip="Holographic"/>
              </a:rPr>
              <a:t>holographic</a:t>
            </a:r>
            <a:r>
              <a:rPr lang="en-US" dirty="0"/>
              <a:t> and mixed reality experiences </a:t>
            </a:r>
          </a:p>
          <a:p>
            <a:pPr lvl="1"/>
            <a:r>
              <a:rPr lang="en-US" dirty="0"/>
              <a:t>with compatible </a:t>
            </a:r>
            <a:r>
              <a:rPr lang="en-US" dirty="0">
                <a:hlinkClick r:id="rId5" tooltip="Head-mounted display"/>
              </a:rPr>
              <a:t>head-mounted displays</a:t>
            </a:r>
            <a:r>
              <a:rPr lang="en-US" dirty="0"/>
              <a:t>.</a:t>
            </a:r>
          </a:p>
          <a:p>
            <a:r>
              <a:rPr lang="en-US" dirty="0"/>
              <a:t>Its flagship device, </a:t>
            </a:r>
            <a:r>
              <a:rPr lang="en-US" dirty="0">
                <a:hlinkClick r:id="rId6" tooltip="Microsoft HoloLens"/>
              </a:rPr>
              <a:t>Microsoft HoloLens</a:t>
            </a:r>
            <a:r>
              <a:rPr lang="en-US" dirty="0"/>
              <a:t>, provides a mixed reality experience:</a:t>
            </a:r>
          </a:p>
          <a:p>
            <a:pPr lvl="1"/>
            <a:r>
              <a:rPr lang="en-US" dirty="0"/>
              <a:t>where a live presentation of physical real-world elements is incorporated with that of virtual elements (referred to as "holograms" by Microsoft) </a:t>
            </a:r>
          </a:p>
          <a:p>
            <a:pPr lvl="1"/>
            <a:r>
              <a:rPr lang="en-US" dirty="0"/>
              <a:t>such that they are perceived to exist together in a shared environment. </a:t>
            </a:r>
          </a:p>
          <a:p>
            <a:pPr lvl="1"/>
            <a:r>
              <a:rPr lang="en-US" dirty="0"/>
              <a:t>A variant of Windows for </a:t>
            </a:r>
            <a:r>
              <a:rPr lang="en-US" dirty="0">
                <a:hlinkClick r:id="rId7" tooltip="Augmented reality"/>
              </a:rPr>
              <a:t>augmented reality</a:t>
            </a:r>
            <a:r>
              <a:rPr lang="en-US" dirty="0"/>
              <a:t> computers(which augment a real-world physical environment with virtual elements) </a:t>
            </a:r>
          </a:p>
          <a:p>
            <a:pPr lvl="1"/>
            <a:r>
              <a:rPr lang="en-US" dirty="0"/>
              <a:t>Windows Mixed Reality features an augmented-reality </a:t>
            </a:r>
            <a:r>
              <a:rPr lang="en-US" dirty="0">
                <a:hlinkClick r:id="rId8" tooltip="Operating environment"/>
              </a:rPr>
              <a:t>operating environment</a:t>
            </a:r>
            <a:r>
              <a:rPr lang="en-US" dirty="0"/>
              <a:t> in which any </a:t>
            </a:r>
            <a:r>
              <a:rPr lang="en-US" dirty="0">
                <a:hlinkClick r:id="rId9" tooltip="Universal Windows Platform app"/>
              </a:rPr>
              <a:t>Universal Windows Platform app</a:t>
            </a:r>
            <a:r>
              <a:rPr lang="en-US" dirty="0"/>
              <a:t> can 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6356350"/>
            <a:ext cx="639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10"/>
              </a:rPr>
              <a:t>https://en.wikipedia.org/wiki/Windows_Mixed_Reality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872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Windows Mixed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245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In October 2017, Microsoft officially launched Windows Mixed Reality and a lineup of third-party headsets for use with the Windows 10 "Fall Creators </a:t>
            </a:r>
            <a:r>
              <a:rPr lang="en-US" sz="2800" dirty="0" smtClean="0"/>
              <a:t>Update.</a:t>
            </a:r>
            <a:endParaRPr lang="en-US" sz="2800" dirty="0"/>
          </a:p>
          <a:p>
            <a:pPr lvl="1"/>
            <a:r>
              <a:rPr lang="en-US" sz="2400" dirty="0"/>
              <a:t>officially referred to as </a:t>
            </a:r>
            <a:r>
              <a:rPr lang="en-US" sz="2400" b="1" dirty="0"/>
              <a:t>Windows Mixed Reality immersive headsets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800" dirty="0" smtClean="0"/>
              <a:t>All </a:t>
            </a:r>
            <a:r>
              <a:rPr lang="en-US" sz="2800" dirty="0">
                <a:solidFill>
                  <a:srgbClr val="0070C0"/>
                </a:solidFill>
              </a:rPr>
              <a:t>Immersive headsets</a:t>
            </a:r>
            <a:r>
              <a:rPr lang="en-US" sz="2800" dirty="0"/>
              <a:t> feature </a:t>
            </a:r>
            <a:endParaRPr lang="en-US" sz="2800" dirty="0" smtClean="0"/>
          </a:p>
          <a:p>
            <a:pPr lvl="1"/>
            <a:r>
              <a:rPr lang="en-US" sz="2000" dirty="0" smtClean="0"/>
              <a:t>integrated </a:t>
            </a:r>
            <a:r>
              <a:rPr lang="en-US" sz="2000" dirty="0"/>
              <a:t>motion tracking</a:t>
            </a:r>
            <a:r>
              <a:rPr lang="en-US" sz="2000" dirty="0" smtClean="0"/>
              <a:t>,</a:t>
            </a:r>
          </a:p>
          <a:p>
            <a:pPr lvl="1"/>
            <a:r>
              <a:rPr lang="en-US" sz="2000" dirty="0" smtClean="0"/>
              <a:t>contain </a:t>
            </a:r>
            <a:r>
              <a:rPr lang="en-US" sz="2000" dirty="0"/>
              <a:t>cameras that can be used to track handheld </a:t>
            </a:r>
            <a:r>
              <a:rPr lang="en-US" sz="2000" dirty="0">
                <a:hlinkClick r:id="rId2" tooltip="Motion controller"/>
              </a:rPr>
              <a:t>motion controller</a:t>
            </a:r>
            <a:r>
              <a:rPr lang="en-US" sz="2000" dirty="0"/>
              <a:t> accessories, </a:t>
            </a:r>
            <a:endParaRPr lang="en-US" sz="2000" dirty="0" smtClean="0"/>
          </a:p>
          <a:p>
            <a:pPr lvl="1"/>
            <a:r>
              <a:rPr lang="en-US" sz="2000" dirty="0" smtClean="0"/>
              <a:t>which </a:t>
            </a:r>
            <a:r>
              <a:rPr lang="en-US" sz="2000" dirty="0"/>
              <a:t>may be bundled or optional accessories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6356350"/>
            <a:ext cx="639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https://en.wikipedia.org/wiki/Windows_Mixed_Reality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2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err="1"/>
              <a:t>HoloLens</a:t>
            </a:r>
            <a:endParaRPr 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Microsoft’s next </a:t>
            </a:r>
            <a:r>
              <a:rPr lang="en-US" dirty="0"/>
              <a:t>great innovation: </a:t>
            </a:r>
            <a:r>
              <a:rPr lang="en-US" dirty="0">
                <a:solidFill>
                  <a:srgbClr val="FF0000"/>
                </a:solidFill>
              </a:rPr>
              <a:t>Windows Holographic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Augmented reality experience that employs a </a:t>
            </a:r>
            <a:r>
              <a:rPr lang="en-US" u="sng" dirty="0"/>
              <a:t>headset</a:t>
            </a:r>
            <a:r>
              <a:rPr lang="en-US" dirty="0"/>
              <a:t>, much like all the VR goggles,</a:t>
            </a:r>
          </a:p>
          <a:p>
            <a:pPr lvl="1"/>
            <a:r>
              <a:rPr lang="en-US" dirty="0"/>
              <a:t>but Microsoft's solution </a:t>
            </a:r>
            <a:r>
              <a:rPr lang="en-US" u="sng" dirty="0"/>
              <a:t>adds holograms </a:t>
            </a:r>
            <a:r>
              <a:rPr lang="en-US" dirty="0"/>
              <a:t>to the </a:t>
            </a:r>
            <a:r>
              <a:rPr lang="en-US" u="sng" dirty="0"/>
              <a:t>world around you</a:t>
            </a:r>
            <a:r>
              <a:rPr lang="en-US" dirty="0"/>
              <a:t>. </a:t>
            </a:r>
          </a:p>
          <a:p>
            <a:r>
              <a:rPr lang="en-US" dirty="0"/>
              <a:t>The HoloLens uses augmented reality to </a:t>
            </a:r>
            <a:r>
              <a:rPr lang="en-US" u="sng" dirty="0"/>
              <a:t>project virtual images over what you see in the real world</a:t>
            </a:r>
            <a:r>
              <a:rPr lang="en-US" dirty="0"/>
              <a:t>. </a:t>
            </a:r>
          </a:p>
          <a:p>
            <a:r>
              <a:rPr lang="en-US" dirty="0"/>
              <a:t>It's slightly different than virtual reality, which fully immerses you in a digital environment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94454-AB5B-42D2-9F1E-0CA062DF5A83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5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err="1"/>
              <a:t>HoloLens</a:t>
            </a:r>
            <a:endParaRPr 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Official website:</a:t>
            </a:r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www.microsoft.com/microsoft-hololens/en-us</a:t>
            </a:r>
          </a:p>
          <a:p>
            <a:endParaRPr lang="en-US" dirty="0" smtClean="0"/>
          </a:p>
          <a:p>
            <a:r>
              <a:rPr lang="en-US" dirty="0" smtClean="0"/>
              <a:t>Introduction </a:t>
            </a:r>
            <a:r>
              <a:rPr lang="en-US" dirty="0"/>
              <a:t>of MS HoloLens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www.youtube.com/watch?v=eqFqtAJMtYE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/>
              <a:t>On-the-job Guidance</a:t>
            </a:r>
            <a:endParaRPr lang="en-US" dirty="0"/>
          </a:p>
          <a:p>
            <a:r>
              <a:rPr lang="en-US" dirty="0">
                <a:hlinkClick r:id="rId3"/>
              </a:rPr>
              <a:t>https://dynamics.microsoft.com/en-us/mixed-reality/guides/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94454-AB5B-42D2-9F1E-0CA062DF5A8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4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41683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</a:t>
            </a:r>
            <a:r>
              <a:rPr lang="en-US" dirty="0" err="1"/>
              <a:t>HoloLens</a:t>
            </a:r>
            <a:endParaRPr lang="en-US" dirty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2437158"/>
            <a:ext cx="8229600" cy="36890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HoloLens headset is described as "the most advanced </a:t>
            </a:r>
            <a:r>
              <a:rPr lang="en-US" u="sng" dirty="0"/>
              <a:t>holographic computer </a:t>
            </a:r>
            <a:r>
              <a:rPr lang="en-US" dirty="0"/>
              <a:t>the world has ever seen.“</a:t>
            </a:r>
          </a:p>
          <a:p>
            <a:r>
              <a:rPr lang="en-US" dirty="0"/>
              <a:t>self-contained computer, including a </a:t>
            </a:r>
            <a:r>
              <a:rPr lang="en-US" u="sng" dirty="0"/>
              <a:t>CPU</a:t>
            </a:r>
            <a:r>
              <a:rPr lang="en-US" dirty="0"/>
              <a:t>, a </a:t>
            </a:r>
            <a:r>
              <a:rPr lang="en-US" u="sng" dirty="0"/>
              <a:t>GPU</a:t>
            </a:r>
            <a:r>
              <a:rPr lang="en-US" dirty="0"/>
              <a:t>, and a </a:t>
            </a:r>
            <a:r>
              <a:rPr lang="en-US" u="sng" dirty="0"/>
              <a:t>dedicated holographic processor</a:t>
            </a:r>
            <a:r>
              <a:rPr lang="en-US" dirty="0"/>
              <a:t>. </a:t>
            </a:r>
          </a:p>
          <a:p>
            <a:r>
              <a:rPr lang="en-US" dirty="0"/>
              <a:t>The dark visor up front contains a </a:t>
            </a:r>
            <a:r>
              <a:rPr lang="en-US" u="sng" dirty="0"/>
              <a:t>see-through display</a:t>
            </a:r>
            <a:r>
              <a:rPr lang="en-US" dirty="0"/>
              <a:t>, there's </a:t>
            </a:r>
            <a:r>
              <a:rPr lang="en-US" u="sng" dirty="0"/>
              <a:t>spatial sound</a:t>
            </a:r>
            <a:r>
              <a:rPr lang="en-US" dirty="0"/>
              <a:t> so you can "hear" holograms behind you, </a:t>
            </a:r>
          </a:p>
          <a:p>
            <a:r>
              <a:rPr lang="en-US" dirty="0"/>
              <a:t>HoloLens also integrates a set of </a:t>
            </a:r>
            <a:r>
              <a:rPr lang="en-US" u="sng" dirty="0"/>
              <a:t>motion</a:t>
            </a:r>
            <a:r>
              <a:rPr lang="en-US" dirty="0"/>
              <a:t> and </a:t>
            </a:r>
            <a:r>
              <a:rPr lang="en-US" u="sng" dirty="0"/>
              <a:t>environmental sensors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DB25F-04CF-4AAE-AED8-0CE219BE98A5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94083"/>
            <a:ext cx="40862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/>
          <a:lstStyle/>
          <a:p>
            <a:pPr eaLnBrk="1" hangingPunct="1"/>
            <a:r>
              <a:rPr lang="en-CA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47800"/>
            <a:ext cx="7113587" cy="42814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Introduction to VR, AR, MR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Microsoft HoloLens,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Oculus Rift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Speech Recognition</a:t>
            </a:r>
            <a:endParaRPr lang="en-US" sz="2800" dirty="0"/>
          </a:p>
          <a:p>
            <a:pPr eaLnBrk="1" hangingPunct="1">
              <a:buFontTx/>
              <a:buNone/>
            </a:pPr>
            <a:endParaRPr lang="en-CA" sz="2800" dirty="0"/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EFE209C-5B65-484D-9427-7B6FA4E4375A}" type="slidenum">
              <a:rPr lang="en-CA" sz="1200">
                <a:latin typeface="Arial Black" pitchFamily="34" charset="0"/>
              </a:rPr>
              <a:pPr algn="r" eaLnBrk="1" hangingPunct="1"/>
              <a:t>2</a:t>
            </a:fld>
            <a:endParaRPr lang="en-CA" sz="1200">
              <a:latin typeface="Arial Black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5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Microsoft HoloLens Development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Microsoft HoloLens Development Edition</a:t>
            </a:r>
          </a:p>
          <a:p>
            <a:r>
              <a:rPr lang="en-US" dirty="0">
                <a:hlinkClick r:id="rId2"/>
              </a:rPr>
              <a:t>https://www.microsoftstore.com/store/msusa/en_US/pdp/productID.5061263800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Science fiction to science fact</a:t>
            </a:r>
          </a:p>
          <a:p>
            <a:r>
              <a:rPr lang="en-US" dirty="0"/>
              <a:t>Microsoft HoloLens is made of specialized components that together enable holographic computing. </a:t>
            </a:r>
          </a:p>
          <a:p>
            <a:r>
              <a:rPr lang="en-US" dirty="0"/>
              <a:t>The optical system works in lock-step with advanced sensors. </a:t>
            </a:r>
          </a:p>
          <a:p>
            <a:r>
              <a:rPr lang="en-US" dirty="0"/>
              <a:t>The HPU makes light work of processing a large amount of data per second. </a:t>
            </a:r>
          </a:p>
          <a:p>
            <a:r>
              <a:rPr lang="en-US" dirty="0"/>
              <a:t>All those components and more enable you to move freely and interact with holograms.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Watch Video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9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err="1"/>
              <a:t>HoloLens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Microsoft's </a:t>
            </a:r>
            <a:r>
              <a:rPr lang="en-US" sz="1600" b="1" dirty="0" err="1"/>
              <a:t>HoloLens</a:t>
            </a:r>
            <a:r>
              <a:rPr lang="en-US" sz="1600" b="1" dirty="0"/>
              <a:t> holographic computer in action</a:t>
            </a:r>
          </a:p>
          <a:p>
            <a:endParaRPr lang="en-US" sz="1600" dirty="0" smtClean="0"/>
          </a:p>
          <a:p>
            <a:r>
              <a:rPr lang="en-US" sz="1600" dirty="0"/>
              <a:t>Microsoft HoloLens Demonstration Shows off Holographic Minecraft, Apps, and More</a:t>
            </a:r>
          </a:p>
          <a:p>
            <a:r>
              <a:rPr lang="en-CA" sz="1600" dirty="0">
                <a:hlinkClick r:id="rId2"/>
              </a:rPr>
              <a:t>https://www.youtube.com/watch?v=QRQv74J7oSk</a:t>
            </a:r>
            <a:r>
              <a:rPr lang="en-CA" sz="1600" dirty="0"/>
              <a:t> 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0000"/>
                </a:solidFill>
              </a:rPr>
              <a:t>Watch next video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People are going crazy for this holographic version of 'Minecraft'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www.businessinsider.com/minecraft-for-hololens-2015-6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How Mercedes-Benz transforms technician support with Dynamics 365 Remote Assist and HoloLens 2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www.youtube.com/watch?v=3CUHWYqNZv8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The Swedish Volvo car maker has partnered with Microsoft to explore how the HoloLens could improve its car buying </a:t>
            </a:r>
            <a:r>
              <a:rPr lang="en-US" sz="1600" dirty="0" smtClean="0"/>
              <a:t>experience</a:t>
            </a:r>
          </a:p>
          <a:p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://www.businessinsider.com/volvo-partners-with-microsoft-to-use-hololens-2015-11</a:t>
            </a:r>
            <a:r>
              <a:rPr lang="en-US" sz="1600" dirty="0"/>
              <a:t>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Watch the bottom video</a:t>
            </a:r>
            <a:r>
              <a:rPr lang="en-US" sz="1600" dirty="0"/>
              <a:t>: </a:t>
            </a:r>
            <a:r>
              <a:rPr lang="en-US" sz="1600" b="1" dirty="0"/>
              <a:t>The reason virtual reality still hasn't taken </a:t>
            </a:r>
            <a:r>
              <a:rPr lang="en-US" sz="1600" b="1" dirty="0" smtClean="0"/>
              <a:t>off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3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7178-6ED8-C74F-99FC-3B8010A2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HoloLens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B6FB-6988-0C45-A15A-7A804F97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HoloLens 2 AR Headset: On Stage Live Demonstration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www.youtube.com/watch?v=uIHPPtPBgHk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b="1" dirty="0"/>
              <a:t>Microsoft's HoloLens 2 isn't meant for you, but it could change your tech in the future</a:t>
            </a:r>
          </a:p>
          <a:p>
            <a:r>
              <a:rPr lang="en-US" dirty="0" smtClean="0">
                <a:hlinkClick r:id="rId3"/>
              </a:rPr>
              <a:t>https://www.cnet.com/news/microsofts-hololens-2-isnt-meant-for-you-but-it-could-change-your-tech-in-the-future/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EF492-946C-1045-896D-65D0FE1F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8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Holography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http://en.wikipedia.org/wiki/Holography</a:t>
            </a:r>
            <a:r>
              <a:rPr lang="en-US" dirty="0"/>
              <a:t> </a:t>
            </a:r>
          </a:p>
          <a:p>
            <a:r>
              <a:rPr lang="en-US" b="1" dirty="0"/>
              <a:t>Holography: </a:t>
            </a:r>
            <a:r>
              <a:rPr lang="en-US" dirty="0"/>
              <a:t>a technique enabling 3-D images (</a:t>
            </a:r>
            <a:r>
              <a:rPr lang="en-US" b="1" dirty="0"/>
              <a:t>holograms)to</a:t>
            </a:r>
            <a:r>
              <a:rPr lang="en-US" dirty="0"/>
              <a:t> be made. </a:t>
            </a:r>
          </a:p>
          <a:p>
            <a:r>
              <a:rPr lang="en-US" dirty="0"/>
              <a:t>A </a:t>
            </a:r>
            <a:r>
              <a:rPr lang="en-US" b="1" dirty="0"/>
              <a:t>hologram</a:t>
            </a:r>
            <a:r>
              <a:rPr lang="en-US" dirty="0"/>
              <a:t> is a physical structure that </a:t>
            </a:r>
            <a:r>
              <a:rPr lang="en-US" b="1" dirty="0"/>
              <a:t>diffracts</a:t>
            </a:r>
            <a:r>
              <a:rPr lang="en-US" dirty="0"/>
              <a:t> light into an image. </a:t>
            </a:r>
          </a:p>
          <a:p>
            <a:r>
              <a:rPr lang="en-US" dirty="0"/>
              <a:t>A </a:t>
            </a:r>
            <a:r>
              <a:rPr lang="en-US" u="sng" dirty="0"/>
              <a:t>holographic image </a:t>
            </a:r>
            <a:r>
              <a:rPr lang="en-US" dirty="0"/>
              <a:t>can be seen by looking into an illuminated holographic print or by shining a laser through a hologram and projecting the image onto a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6DCAC-6EA3-42B0-8C37-003AB4101B9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33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Holography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involves the use of a </a:t>
            </a:r>
            <a:r>
              <a:rPr lang="en-US" dirty="0">
                <a:hlinkClick r:id="rId2" tooltip="Laser"/>
              </a:rPr>
              <a:t>laser</a:t>
            </a:r>
            <a:r>
              <a:rPr lang="en-US" dirty="0"/>
              <a:t>, </a:t>
            </a:r>
            <a:r>
              <a:rPr lang="en-US" dirty="0">
                <a:hlinkClick r:id="rId3" tooltip="Interference (wave propagation)"/>
              </a:rPr>
              <a:t>interference</a:t>
            </a:r>
            <a:r>
              <a:rPr lang="en-US" dirty="0"/>
              <a:t>, </a:t>
            </a:r>
            <a:r>
              <a:rPr lang="en-US" dirty="0">
                <a:hlinkClick r:id="rId4" tooltip="Diffraction"/>
              </a:rPr>
              <a:t>diffraction</a:t>
            </a:r>
            <a:r>
              <a:rPr lang="en-US" dirty="0"/>
              <a:t>, light </a:t>
            </a:r>
            <a:r>
              <a:rPr lang="en-US" dirty="0">
                <a:hlinkClick r:id="rId5" tooltip="Intensity (physics)"/>
              </a:rPr>
              <a:t>intensity</a:t>
            </a:r>
            <a:r>
              <a:rPr lang="en-US" dirty="0"/>
              <a:t> recording and suitable illumination of the recording. </a:t>
            </a:r>
          </a:p>
          <a:p>
            <a:r>
              <a:rPr lang="en-US" dirty="0"/>
              <a:t>The image changes as the position and orientation of the viewing system changes in exactly the same way as if the object were still present, thus making the image appear </a:t>
            </a:r>
            <a:r>
              <a:rPr lang="en-US" dirty="0">
                <a:hlinkClick r:id="rId6" tooltip="Three-dimensional space"/>
              </a:rPr>
              <a:t>three-dimensional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8F1CA6-E8B6-41BD-B7C8-8EFDB029C8F2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42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Holography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Interference</a:t>
            </a:r>
          </a:p>
          <a:p>
            <a:r>
              <a:rPr lang="en-US" dirty="0">
                <a:hlinkClick r:id="rId2"/>
              </a:rPr>
              <a:t>http://en.wikipedia.org/wiki/Interference_%28wave_propagation%29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Reflection</a:t>
            </a:r>
            <a:r>
              <a:rPr lang="en-US" dirty="0"/>
              <a:t>, </a:t>
            </a:r>
            <a:r>
              <a:rPr lang="en-US" b="1" dirty="0"/>
              <a:t>refraction</a:t>
            </a:r>
            <a:r>
              <a:rPr lang="en-US" dirty="0"/>
              <a:t> and </a:t>
            </a:r>
            <a:r>
              <a:rPr lang="en-US" b="1" dirty="0"/>
              <a:t>diffraction</a:t>
            </a:r>
          </a:p>
          <a:p>
            <a:r>
              <a:rPr lang="en-US" dirty="0">
                <a:hlinkClick r:id="rId3"/>
              </a:rPr>
              <a:t>http://en.wikipedia.org/wiki/Diffraction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C90EC-F61F-47B7-9B9B-7643A0BDC3D3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891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Turn your smartphone into 3-D Hologram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Turn your Smartphone into a 3D Hologram |</a:t>
            </a:r>
          </a:p>
          <a:p>
            <a:r>
              <a:rPr lang="en-US" dirty="0">
                <a:hlinkClick r:id="rId2"/>
              </a:rPr>
              <a:t>https://www.youtube.com/watch?v=7YWTtCsvgvg</a:t>
            </a:r>
            <a:r>
              <a:rPr lang="en-US" dirty="0"/>
              <a:t> 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https://www.oculus.com/</a:t>
            </a:r>
            <a:r>
              <a:rPr lang="en-US" dirty="0"/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Oculus Rift: </a:t>
            </a:r>
          </a:p>
          <a:p>
            <a:pPr marL="742950" lvl="2" indent="-342900"/>
            <a:r>
              <a:rPr lang="en-US" dirty="0">
                <a:hlinkClick r:id="rId3"/>
              </a:rPr>
              <a:t>https://www.vrheads.com/oculus-rift-everything-to-know</a:t>
            </a:r>
            <a:r>
              <a:rPr lang="en-US" dirty="0"/>
              <a:t> </a:t>
            </a:r>
          </a:p>
          <a:p>
            <a:r>
              <a:rPr lang="en-US" dirty="0"/>
              <a:t>Here's one way to propose to the love of your life—in VR</a:t>
            </a:r>
          </a:p>
          <a:p>
            <a:r>
              <a:rPr lang="en-US" dirty="0" smtClean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://mashable.com/2017/09/28/virtual-reality-proposal/</a:t>
            </a:r>
            <a:endParaRPr lang="en-US" dirty="0" smtClean="0">
              <a:hlinkClick r:id="rId4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Oculus Rift better than normal gaming?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ability to move your head and hands around and have that movement translate into the game world. </a:t>
            </a:r>
          </a:p>
          <a:p>
            <a:r>
              <a:rPr lang="en-US" dirty="0"/>
              <a:t>For example, </a:t>
            </a:r>
          </a:p>
          <a:p>
            <a:pPr lvl="1"/>
            <a:r>
              <a:rPr lang="en-US" dirty="0"/>
              <a:t>you're able to actually look up and glance at the rear-view mirror when driving a car,</a:t>
            </a:r>
          </a:p>
          <a:p>
            <a:pPr lvl="1"/>
            <a:r>
              <a:rPr lang="en-US" dirty="0"/>
              <a:t> you can turn around to see what monster is creeping up behind you, </a:t>
            </a:r>
          </a:p>
          <a:p>
            <a:pPr lvl="1"/>
            <a:r>
              <a:rPr lang="en-US" dirty="0"/>
              <a:t>you can interact with virtual items, like guns and tennis rackets, with your hands.</a:t>
            </a:r>
          </a:p>
          <a:p>
            <a:r>
              <a:rPr lang="en-US" dirty="0"/>
              <a:t>It's an experience that makes you feel like </a:t>
            </a:r>
            <a:r>
              <a:rPr lang="en-US" u="sng" dirty="0"/>
              <a:t>you're a part of the game</a:t>
            </a:r>
            <a:r>
              <a:rPr lang="en-US" dirty="0"/>
              <a:t>, and that's something you can't ever get by looking at a computer monitor or television.</a:t>
            </a:r>
          </a:p>
          <a:p>
            <a:r>
              <a:rPr lang="en-US" dirty="0">
                <a:solidFill>
                  <a:srgbClr val="0070C0"/>
                </a:solidFill>
              </a:rPr>
              <a:t>It's full immersion</a:t>
            </a:r>
            <a:r>
              <a:rPr lang="en-US" dirty="0"/>
              <a:t>, and the motion tracking is advanced enough to make those movements feel real as you look around, dodge, reload a pistol, or even just stare at the ceiling of your favorite building.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1831" y="6352143"/>
            <a:ext cx="665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https://</a:t>
            </a:r>
            <a:r>
              <a:rPr lang="en-US" dirty="0" err="1"/>
              <a:t>www.vrheads.com</a:t>
            </a:r>
            <a:r>
              <a:rPr lang="en-US" dirty="0"/>
              <a:t>/oculus-rift-everything-to-know</a:t>
            </a:r>
          </a:p>
        </p:txBody>
      </p:sp>
    </p:spTree>
    <p:extLst>
      <p:ext uri="{BB962C8B-B14F-4D97-AF65-F5344CB8AC3E}">
        <p14:creationId xmlns:p14="http://schemas.microsoft.com/office/powerpoint/2010/main" val="1987759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Oculus Rift- Does this work on its own or do I have to plug it into something?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Oculus Rift </a:t>
            </a:r>
            <a:r>
              <a:rPr lang="en-US" u="sng" dirty="0"/>
              <a:t>needs a computer to run</a:t>
            </a:r>
            <a:r>
              <a:rPr lang="en-US" dirty="0"/>
              <a:t>, </a:t>
            </a:r>
          </a:p>
          <a:p>
            <a:r>
              <a:rPr lang="en-US" b="1" dirty="0"/>
              <a:t>recommended</a:t>
            </a:r>
            <a:r>
              <a:rPr lang="en-US" dirty="0"/>
              <a:t> system requirements for that PC include:</a:t>
            </a:r>
          </a:p>
          <a:p>
            <a:pPr lvl="1"/>
            <a:r>
              <a:rPr lang="en-US" dirty="0"/>
              <a:t> a video card equivalent to the NVIDIA GTX 1060 and 8GB of RAM. </a:t>
            </a:r>
          </a:p>
          <a:p>
            <a:r>
              <a:rPr lang="en-US" dirty="0"/>
              <a:t>the Oculus Rift's </a:t>
            </a:r>
            <a:r>
              <a:rPr lang="en-US" b="1" dirty="0"/>
              <a:t>minimum</a:t>
            </a:r>
            <a:r>
              <a:rPr lang="en-US" dirty="0"/>
              <a:t> system requirements come in pretty low, and PCs well below $1000 are suitable options.</a:t>
            </a:r>
          </a:p>
          <a:p>
            <a:r>
              <a:rPr lang="en-US" dirty="0"/>
              <a:t>There are some computers that can be easily upgraded to support Oculus Rift, but in many cases, a new PC or laptop will be less expensive than the time and money needed to upgrade. </a:t>
            </a:r>
          </a:p>
          <a:p>
            <a:r>
              <a:rPr lang="en-US" dirty="0"/>
              <a:t>As for the Touch controllers, they connect wirelessly and run off of a single AA battery each.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1831" y="6324600"/>
            <a:ext cx="665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https://</a:t>
            </a:r>
            <a:r>
              <a:rPr lang="en-US" dirty="0" err="1"/>
              <a:t>www.vrheads.com</a:t>
            </a:r>
            <a:r>
              <a:rPr lang="en-US" dirty="0"/>
              <a:t>/oculus-rift-everything-to-know</a:t>
            </a:r>
          </a:p>
        </p:txBody>
      </p:sp>
    </p:spTree>
    <p:extLst>
      <p:ext uri="{BB962C8B-B14F-4D97-AF65-F5344CB8AC3E}">
        <p14:creationId xmlns:p14="http://schemas.microsoft.com/office/powerpoint/2010/main" val="132638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Reality (VR)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Virtual reality</a:t>
            </a:r>
            <a:r>
              <a:rPr lang="en-US" dirty="0"/>
              <a:t> (</a:t>
            </a:r>
            <a:r>
              <a:rPr lang="en-US" b="1" dirty="0"/>
              <a:t>VR</a:t>
            </a:r>
            <a:r>
              <a:rPr lang="en-US" dirty="0"/>
              <a:t>) is a </a:t>
            </a:r>
            <a:r>
              <a:rPr lang="en-US" dirty="0">
                <a:hlinkClick r:id="rId2" tooltip="Computer generated reality"/>
              </a:rPr>
              <a:t>computer-generated</a:t>
            </a:r>
            <a:r>
              <a:rPr lang="en-US" dirty="0"/>
              <a:t> scenario that simulates a realistic experience. </a:t>
            </a:r>
          </a:p>
          <a:p>
            <a:pPr lvl="1"/>
            <a:r>
              <a:rPr lang="en-US" dirty="0"/>
              <a:t>The immersive environment can be similar to the real world in order to create a </a:t>
            </a:r>
            <a:r>
              <a:rPr lang="en-US" dirty="0">
                <a:hlinkClick r:id="rId3" tooltip="Lifelike experience"/>
              </a:rPr>
              <a:t>lifelike experience</a:t>
            </a:r>
            <a:r>
              <a:rPr lang="en-US" dirty="0"/>
              <a:t> grounded in reality or </a:t>
            </a:r>
            <a:r>
              <a:rPr lang="en-US" dirty="0">
                <a:hlinkClick r:id="rId4" tooltip="Science fiction"/>
              </a:rPr>
              <a:t>sci-fi</a:t>
            </a:r>
            <a:r>
              <a:rPr lang="en-US" dirty="0"/>
              <a:t>. </a:t>
            </a:r>
          </a:p>
          <a:p>
            <a:r>
              <a:rPr lang="en-US" dirty="0" smtClean="0"/>
              <a:t>Other </a:t>
            </a:r>
            <a:r>
              <a:rPr lang="en-US" dirty="0"/>
              <a:t>distinct types of VR-style technology include </a:t>
            </a:r>
            <a:r>
              <a:rPr lang="en-US" dirty="0">
                <a:hlinkClick r:id="rId5" tooltip="Augmented reality"/>
              </a:rPr>
              <a:t>augmented reality</a:t>
            </a:r>
            <a:r>
              <a:rPr lang="en-US" dirty="0"/>
              <a:t> and </a:t>
            </a:r>
            <a:r>
              <a:rPr lang="en-US" dirty="0">
                <a:hlinkClick r:id="rId6" tooltip="Mixed reality"/>
              </a:rPr>
              <a:t>mixed reality</a:t>
            </a:r>
            <a:r>
              <a:rPr lang="en-US" dirty="0"/>
              <a:t>, sometimes referred to as </a:t>
            </a:r>
            <a:r>
              <a:rPr lang="en-US" dirty="0">
                <a:hlinkClick r:id="rId7" tooltip="Extended reality"/>
              </a:rPr>
              <a:t>extended reality</a:t>
            </a:r>
            <a:r>
              <a:rPr lang="en-US" dirty="0"/>
              <a:t> or </a:t>
            </a:r>
            <a:r>
              <a:rPr lang="en-US" b="1" dirty="0"/>
              <a:t>XR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6271939"/>
            <a:ext cx="546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>
                <a:hlinkClick r:id="rId8"/>
              </a:rPr>
              <a:t>Reference: https://en.wikipedia.org/wiki/Virtual_reality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https://en.wikipedia.org/wiki/Augmented_reality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202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Oculus Rift- What's it like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 this system is almost like playing any other video game, </a:t>
            </a:r>
          </a:p>
          <a:p>
            <a:r>
              <a:rPr lang="en-US" dirty="0"/>
              <a:t>except you actually feel like you're inside of it. </a:t>
            </a:r>
          </a:p>
          <a:p>
            <a:pPr lvl="1"/>
            <a:r>
              <a:rPr lang="en-US" dirty="0"/>
              <a:t>Being able to actually walk around, </a:t>
            </a:r>
          </a:p>
          <a:p>
            <a:pPr lvl="1"/>
            <a:r>
              <a:rPr lang="en-US" dirty="0"/>
              <a:t>pick up items, </a:t>
            </a:r>
          </a:p>
          <a:p>
            <a:pPr lvl="1"/>
            <a:r>
              <a:rPr lang="en-US" dirty="0"/>
              <a:t>solve puzzles, </a:t>
            </a:r>
          </a:p>
          <a:p>
            <a:pPr lvl="1"/>
            <a:r>
              <a:rPr lang="en-US" dirty="0"/>
              <a:t>crouch,</a:t>
            </a:r>
          </a:p>
          <a:p>
            <a:pPr lvl="1"/>
            <a:r>
              <a:rPr lang="en-US" dirty="0"/>
              <a:t> lie prone,</a:t>
            </a:r>
          </a:p>
          <a:p>
            <a:r>
              <a:rPr lang="en-US" dirty="0"/>
              <a:t>grip the wheel of a car is quite a thrill.</a:t>
            </a:r>
          </a:p>
          <a:p>
            <a:r>
              <a:rPr lang="en-US" dirty="0"/>
              <a:t>With the head-mounted display and the Touch controllers,</a:t>
            </a:r>
          </a:p>
          <a:p>
            <a:pPr lvl="1"/>
            <a:r>
              <a:rPr lang="en-US" dirty="0"/>
              <a:t> it's full immersion, and </a:t>
            </a:r>
          </a:p>
          <a:p>
            <a:pPr lvl="1"/>
            <a:r>
              <a:rPr lang="en-US" dirty="0"/>
              <a:t>the motion tracking is advanced enough to make those movements feel real.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1831" y="6352143"/>
            <a:ext cx="665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https://</a:t>
            </a:r>
            <a:r>
              <a:rPr lang="en-US" dirty="0" err="1"/>
              <a:t>www.vrheads.com</a:t>
            </a:r>
            <a:r>
              <a:rPr lang="en-US" dirty="0"/>
              <a:t>/oculus-rift-everything-to-know</a:t>
            </a:r>
          </a:p>
        </p:txBody>
      </p:sp>
    </p:spTree>
    <p:extLst>
      <p:ext uri="{BB962C8B-B14F-4D97-AF65-F5344CB8AC3E}">
        <p14:creationId xmlns:p14="http://schemas.microsoft.com/office/powerpoint/2010/main" val="454291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Oculus Rift-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Games:</a:t>
            </a:r>
          </a:p>
          <a:p>
            <a:pPr lvl="1"/>
            <a:r>
              <a:rPr lang="en-US" dirty="0"/>
              <a:t>racing games, </a:t>
            </a:r>
          </a:p>
          <a:p>
            <a:pPr lvl="1"/>
            <a:r>
              <a:rPr lang="en-US" dirty="0"/>
              <a:t>shooting games, </a:t>
            </a:r>
          </a:p>
          <a:p>
            <a:pPr lvl="1"/>
            <a:r>
              <a:rPr lang="en-US" dirty="0"/>
              <a:t>sports games,</a:t>
            </a:r>
          </a:p>
          <a:p>
            <a:pPr lvl="1"/>
            <a:r>
              <a:rPr lang="en-US" dirty="0"/>
              <a:t> role-playing games, </a:t>
            </a:r>
          </a:p>
          <a:p>
            <a:pPr lvl="1"/>
            <a:r>
              <a:rPr lang="en-US" dirty="0"/>
              <a:t>adventure games that take advantage of transporting you somewhere else just to look around and solve puzzles.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1831" y="6352143"/>
            <a:ext cx="665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https://</a:t>
            </a:r>
            <a:r>
              <a:rPr lang="en-US" dirty="0" err="1"/>
              <a:t>www.vrheads.com</a:t>
            </a:r>
            <a:r>
              <a:rPr lang="en-US" dirty="0"/>
              <a:t>/oculus-rift-everything-to-know</a:t>
            </a:r>
          </a:p>
        </p:txBody>
      </p:sp>
    </p:spTree>
    <p:extLst>
      <p:ext uri="{BB962C8B-B14F-4D97-AF65-F5344CB8AC3E}">
        <p14:creationId xmlns:p14="http://schemas.microsoft.com/office/powerpoint/2010/main" val="142447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1" dirty="0"/>
              <a:t>Oculus Go vs. Oculus </a:t>
            </a:r>
            <a:r>
              <a:rPr lang="fr-FR" b="1" dirty="0" err="1"/>
              <a:t>Quest</a:t>
            </a:r>
            <a:r>
              <a:rPr lang="fr-FR" b="1" dirty="0"/>
              <a:t> vs. Oculus Rift</a:t>
            </a:r>
          </a:p>
          <a:p>
            <a:r>
              <a:rPr lang="fr-FR" b="1" dirty="0">
                <a:hlinkClick r:id="rId2"/>
              </a:rPr>
              <a:t>https://www.reviewgeek.com/42912/oculus-go-vs-oculus-quest-vs-oculus-rift-which-should-you-buy/</a:t>
            </a:r>
            <a:r>
              <a:rPr lang="fr-FR" b="1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Oculus </a:t>
            </a:r>
            <a:r>
              <a:rPr lang="en-US" dirty="0"/>
              <a:t>Rift, HTC Vive, Sony’s </a:t>
            </a:r>
            <a:r>
              <a:rPr lang="en-US" dirty="0" err="1"/>
              <a:t>Playstation</a:t>
            </a:r>
            <a:r>
              <a:rPr lang="en-US" dirty="0"/>
              <a:t> VR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http://www.alphr.com/virtual-reality/1003083/best-vr-headset-oculus-rift-vs-htc-vive-vs-playstation-vr-which-is-the-best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2016.12.</a:t>
            </a:r>
          </a:p>
          <a:p>
            <a:r>
              <a:rPr lang="en-US" dirty="0">
                <a:hlinkClick r:id="rId3"/>
              </a:rPr>
              <a:t>https://vrsource.com/htc-vive-vs-oculus-rift-vs-playstation-vr-148/</a:t>
            </a: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VR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most incredible VR experiences to show newbies</a:t>
            </a:r>
          </a:p>
          <a:p>
            <a:r>
              <a:rPr lang="en-US" dirty="0">
                <a:hlinkClick r:id="rId2"/>
              </a:rPr>
              <a:t>https://www.vrheads.com/most-incredible-vr-experiences-show-newbies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How VR lets you travel around the world without leaving your house</a:t>
            </a:r>
          </a:p>
          <a:p>
            <a:r>
              <a:rPr lang="en-US" dirty="0">
                <a:hlinkClick r:id="rId3"/>
              </a:rPr>
              <a:t>https://www.vrheads.com/how-vr-lets-you-travel-around-world-without-leaving-your-house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8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Speech recognition</a:t>
            </a:r>
            <a:r>
              <a:rPr lang="en-US" dirty="0"/>
              <a:t> is an </a:t>
            </a:r>
            <a:r>
              <a:rPr lang="en-US" dirty="0">
                <a:hlinkClick r:id="rId2" tooltip="Interdisciplinary"/>
              </a:rPr>
              <a:t>interdisciplinary</a:t>
            </a:r>
            <a:r>
              <a:rPr lang="en-US" dirty="0"/>
              <a:t> subfield of </a:t>
            </a:r>
            <a:r>
              <a:rPr lang="en-US" dirty="0">
                <a:hlinkClick r:id="rId3" tooltip="Computer science"/>
              </a:rPr>
              <a:t>computer science</a:t>
            </a:r>
            <a:r>
              <a:rPr lang="en-US" dirty="0"/>
              <a:t> and </a:t>
            </a:r>
            <a:r>
              <a:rPr lang="en-US" dirty="0">
                <a:hlinkClick r:id="rId4" tooltip="Computational linguistics"/>
              </a:rPr>
              <a:t>computational linguistics</a:t>
            </a:r>
            <a:r>
              <a:rPr lang="en-US" dirty="0"/>
              <a:t> that develops </a:t>
            </a:r>
            <a:r>
              <a:rPr lang="en-US" dirty="0">
                <a:hlinkClick r:id="rId5" tooltip="Methodology"/>
              </a:rPr>
              <a:t>methodologies</a:t>
            </a:r>
            <a:r>
              <a:rPr lang="en-US" dirty="0"/>
              <a:t> and technologies that enable the recognition and </a:t>
            </a:r>
            <a:r>
              <a:rPr lang="en-US" dirty="0">
                <a:hlinkClick r:id="rId6" tooltip="Translation"/>
              </a:rPr>
              <a:t>translation</a:t>
            </a:r>
            <a:r>
              <a:rPr lang="en-US" dirty="0"/>
              <a:t> of spoken language into text by computers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also known as </a:t>
            </a:r>
            <a:r>
              <a:rPr lang="en-US" b="1" dirty="0"/>
              <a:t>automatic speech recognition</a:t>
            </a:r>
            <a:r>
              <a:rPr lang="en-US" dirty="0"/>
              <a:t> (</a:t>
            </a:r>
            <a:r>
              <a:rPr lang="en-US" b="1" dirty="0"/>
              <a:t>ASR</a:t>
            </a:r>
            <a:r>
              <a:rPr lang="en-US" dirty="0"/>
              <a:t>), </a:t>
            </a:r>
            <a:r>
              <a:rPr lang="en-US" b="1" dirty="0"/>
              <a:t>computer speech recognition</a:t>
            </a:r>
            <a:r>
              <a:rPr lang="en-US" dirty="0"/>
              <a:t> or </a:t>
            </a:r>
            <a:r>
              <a:rPr lang="en-US" b="1" dirty="0"/>
              <a:t>speech to text</a:t>
            </a:r>
            <a:r>
              <a:rPr lang="en-US" dirty="0"/>
              <a:t> (</a:t>
            </a:r>
            <a:r>
              <a:rPr lang="en-US" b="1" dirty="0"/>
              <a:t>STT</a:t>
            </a:r>
            <a:r>
              <a:rPr lang="en-US" dirty="0"/>
              <a:t>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incorporates knowledge and research in the </a:t>
            </a:r>
            <a:r>
              <a:rPr lang="en-US" dirty="0">
                <a:hlinkClick r:id="rId3" tooltip="Computer science"/>
              </a:rPr>
              <a:t>computer science</a:t>
            </a:r>
            <a:r>
              <a:rPr lang="en-US" dirty="0"/>
              <a:t>, </a:t>
            </a:r>
            <a:r>
              <a:rPr lang="en-US" dirty="0">
                <a:hlinkClick r:id="rId7" tooltip="Linguistics"/>
              </a:rPr>
              <a:t>linguistics</a:t>
            </a:r>
            <a:r>
              <a:rPr lang="en-US" dirty="0"/>
              <a:t> and </a:t>
            </a:r>
            <a:r>
              <a:rPr lang="en-US" dirty="0">
                <a:hlinkClick r:id="rId8" tooltip="Computer engineering"/>
              </a:rPr>
              <a:t>computer engineering</a:t>
            </a:r>
            <a:r>
              <a:rPr lang="en-US" dirty="0"/>
              <a:t> fields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</a:t>
            </a:r>
            <a:r>
              <a:rPr lang="en-US" dirty="0"/>
              <a:t>speech recognition systems require "training" (also called "enrollment") where an individual speaker reads text or isolated </a:t>
            </a:r>
            <a:r>
              <a:rPr lang="en-US" dirty="0">
                <a:hlinkClick r:id="rId2" tooltip="Vocabulary"/>
              </a:rPr>
              <a:t>vocabulary</a:t>
            </a:r>
            <a:r>
              <a:rPr lang="en-US" dirty="0"/>
              <a:t> into the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analyzes the person's specific voice and uses it to fine-tune the recognition of that person's speech, resulting in increased accuracy. </a:t>
            </a:r>
            <a:endParaRPr lang="en-US" dirty="0" smtClean="0"/>
          </a:p>
          <a:p>
            <a:r>
              <a:rPr lang="en-US" dirty="0" smtClean="0"/>
              <a:t>Systems </a:t>
            </a:r>
            <a:r>
              <a:rPr lang="en-US" dirty="0"/>
              <a:t>that do not use training are called "</a:t>
            </a:r>
            <a:r>
              <a:rPr lang="en-US" u="sng" dirty="0"/>
              <a:t>speaker </a:t>
            </a:r>
            <a:r>
              <a:rPr lang="en-US" u="sng" dirty="0" smtClean="0"/>
              <a:t>independent</a:t>
            </a:r>
            <a:r>
              <a:rPr lang="en-US" dirty="0" smtClean="0"/>
              <a:t>“ systems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Systems </a:t>
            </a:r>
            <a:r>
              <a:rPr lang="en-US" dirty="0"/>
              <a:t>that use training are called "</a:t>
            </a:r>
            <a:r>
              <a:rPr lang="en-US" u="sng" dirty="0"/>
              <a:t>speaker dependent</a:t>
            </a:r>
            <a:r>
              <a:rPr lang="en-US" dirty="0" smtClean="0"/>
              <a:t>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43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Speech </a:t>
            </a:r>
            <a:r>
              <a:rPr lang="en-US" b="1" dirty="0"/>
              <a:t>recognition applications </a:t>
            </a:r>
            <a:r>
              <a:rPr lang="en-US" dirty="0"/>
              <a:t>include </a:t>
            </a:r>
            <a:r>
              <a:rPr lang="en-US" dirty="0">
                <a:hlinkClick r:id="rId2" tooltip="Voice user interface"/>
              </a:rPr>
              <a:t>voice user interfaces</a:t>
            </a:r>
            <a:r>
              <a:rPr lang="en-US" dirty="0"/>
              <a:t> such as </a:t>
            </a:r>
            <a:endParaRPr lang="en-US" dirty="0" smtClean="0"/>
          </a:p>
          <a:p>
            <a:pPr lvl="1"/>
            <a:r>
              <a:rPr lang="en-US" dirty="0" smtClean="0"/>
              <a:t>voice </a:t>
            </a:r>
            <a:r>
              <a:rPr lang="en-US" dirty="0"/>
              <a:t>dialing (e.g. "call home"), </a:t>
            </a:r>
            <a:endParaRPr lang="en-US" dirty="0" smtClean="0"/>
          </a:p>
          <a:p>
            <a:pPr lvl="1"/>
            <a:r>
              <a:rPr lang="en-US" dirty="0" smtClean="0"/>
              <a:t>call </a:t>
            </a:r>
            <a:r>
              <a:rPr lang="en-US" dirty="0"/>
              <a:t>routing (e.g. "I would like to make a collect call"), </a:t>
            </a:r>
            <a:endParaRPr lang="en-US" dirty="0" smtClean="0"/>
          </a:p>
          <a:p>
            <a:pPr lvl="1"/>
            <a:r>
              <a:rPr lang="en-US" dirty="0" err="1" smtClean="0">
                <a:hlinkClick r:id="rId3" tooltip="Domotic"/>
              </a:rPr>
              <a:t>domotic</a:t>
            </a:r>
            <a:r>
              <a:rPr lang="en-US" dirty="0"/>
              <a:t> appliance control, </a:t>
            </a:r>
            <a:endParaRPr lang="en-US" dirty="0" smtClean="0"/>
          </a:p>
          <a:p>
            <a:pPr lvl="1"/>
            <a:r>
              <a:rPr lang="en-US" dirty="0" smtClean="0"/>
              <a:t>search </a:t>
            </a:r>
            <a:r>
              <a:rPr lang="en-US" dirty="0"/>
              <a:t>key words (e.g. find a podcast where particular words were spoken), </a:t>
            </a:r>
            <a:endParaRPr lang="en-US" dirty="0" smtClean="0"/>
          </a:p>
          <a:p>
            <a:pPr lvl="1"/>
            <a:r>
              <a:rPr lang="en-US" dirty="0" smtClean="0"/>
              <a:t>simple </a:t>
            </a:r>
            <a:r>
              <a:rPr lang="en-US" dirty="0"/>
              <a:t>data entry (e.g., entering a credit card number), </a:t>
            </a:r>
            <a:endParaRPr lang="en-US" dirty="0" smtClean="0"/>
          </a:p>
          <a:p>
            <a:pPr lvl="1"/>
            <a:r>
              <a:rPr lang="en-US" dirty="0" smtClean="0"/>
              <a:t>preparation </a:t>
            </a:r>
            <a:r>
              <a:rPr lang="en-US" dirty="0"/>
              <a:t>of structured documents (e.g. a radiology report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determining </a:t>
            </a:r>
            <a:r>
              <a:rPr lang="en-US" dirty="0"/>
              <a:t>speaker </a:t>
            </a:r>
            <a:r>
              <a:rPr lang="en-US" dirty="0" smtClean="0"/>
              <a:t>characteristics,</a:t>
            </a:r>
            <a:endParaRPr lang="en-US" baseline="30000" dirty="0"/>
          </a:p>
          <a:p>
            <a:pPr lvl="1"/>
            <a:r>
              <a:rPr lang="en-US" dirty="0" smtClean="0"/>
              <a:t>speech-to-text </a:t>
            </a:r>
            <a:r>
              <a:rPr lang="en-US" dirty="0"/>
              <a:t>processing (e.g., </a:t>
            </a:r>
            <a:r>
              <a:rPr lang="en-US" dirty="0">
                <a:hlinkClick r:id="rId4" tooltip="Word processor"/>
              </a:rPr>
              <a:t>word processors</a:t>
            </a:r>
            <a:r>
              <a:rPr lang="en-US" dirty="0"/>
              <a:t> or </a:t>
            </a:r>
            <a:r>
              <a:rPr lang="en-US" dirty="0">
                <a:hlinkClick r:id="rId5" tooltip="Email"/>
              </a:rPr>
              <a:t>emails</a:t>
            </a:r>
            <a:r>
              <a:rPr lang="en-US" dirty="0"/>
              <a:t>), and </a:t>
            </a:r>
            <a:r>
              <a:rPr lang="en-US" dirty="0">
                <a:hlinkClick r:id="rId6" tooltip="Aircraft"/>
              </a:rPr>
              <a:t>aircraft</a:t>
            </a:r>
            <a:r>
              <a:rPr lang="en-US" dirty="0"/>
              <a:t> (usually termed </a:t>
            </a:r>
            <a:r>
              <a:rPr lang="en-US" dirty="0">
                <a:hlinkClick r:id="rId7" tooltip="Direct voice input"/>
              </a:rPr>
              <a:t>direct voice input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51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In-car systems</a:t>
            </a:r>
          </a:p>
          <a:p>
            <a:pPr lvl="1"/>
            <a:r>
              <a:rPr lang="en-US" dirty="0" smtClean="0"/>
              <a:t>Health </a:t>
            </a:r>
            <a:r>
              <a:rPr lang="en-US" altLang="zh-CN" dirty="0" smtClean="0"/>
              <a:t>Care</a:t>
            </a:r>
          </a:p>
          <a:p>
            <a:pPr lvl="1"/>
            <a:r>
              <a:rPr lang="en-US" dirty="0" smtClean="0"/>
              <a:t>Military</a:t>
            </a:r>
          </a:p>
          <a:p>
            <a:pPr lvl="2"/>
            <a:r>
              <a:rPr lang="en-US" dirty="0" smtClean="0"/>
              <a:t>High-performance fighter aircraft</a:t>
            </a:r>
          </a:p>
          <a:p>
            <a:pPr lvl="2"/>
            <a:r>
              <a:rPr lang="en-US" dirty="0" smtClean="0"/>
              <a:t>Helicopters</a:t>
            </a:r>
          </a:p>
          <a:p>
            <a:pPr lvl="2"/>
            <a:r>
              <a:rPr lang="en-US" dirty="0" smtClean="0"/>
              <a:t>Training air traffic controllers</a:t>
            </a:r>
          </a:p>
          <a:p>
            <a:pPr lvl="1"/>
            <a:r>
              <a:rPr lang="en-US" dirty="0" smtClean="0"/>
              <a:t>Telephony and other domains</a:t>
            </a:r>
          </a:p>
          <a:p>
            <a:pPr lvl="1"/>
            <a:r>
              <a:rPr lang="en-US" dirty="0" smtClean="0"/>
              <a:t>Education and daily life</a:t>
            </a:r>
          </a:p>
          <a:p>
            <a:pPr lvl="1"/>
            <a:r>
              <a:rPr lang="en-US" dirty="0" smtClean="0"/>
              <a:t>People with disability</a:t>
            </a:r>
          </a:p>
          <a:p>
            <a:pPr lvl="1"/>
            <a:r>
              <a:rPr lang="en-US" dirty="0" smtClean="0"/>
              <a:t>Speech-to-text processing: (word dictation, </a:t>
            </a:r>
            <a:r>
              <a:rPr lang="en-US" dirty="0" err="1" smtClean="0"/>
              <a:t>iphone</a:t>
            </a:r>
            <a:r>
              <a:rPr lang="en-US" dirty="0" smtClean="0"/>
              <a:t> dictation)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2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/>
              <a:t>S</a:t>
            </a:r>
            <a:r>
              <a:rPr lang="en-US" dirty="0" smtClean="0"/>
              <a:t>peakers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Assistant </a:t>
            </a:r>
          </a:p>
          <a:p>
            <a:r>
              <a:rPr lang="en-US" dirty="0" smtClean="0"/>
              <a:t>Amazon Alexa</a:t>
            </a:r>
          </a:p>
          <a:p>
            <a:r>
              <a:rPr lang="en-US" dirty="0" smtClean="0"/>
              <a:t>Siri</a:t>
            </a:r>
          </a:p>
          <a:p>
            <a:r>
              <a:rPr lang="en-US" b="1" dirty="0"/>
              <a:t>The Best Smart Speakers With Alexa, Google Assistant, and Siri</a:t>
            </a:r>
          </a:p>
          <a:p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://www.wired.com/story/best-smart-speakers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8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Reality (VR)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types of </a:t>
            </a:r>
            <a:r>
              <a:rPr lang="en-US" dirty="0" smtClean="0"/>
              <a:t>VR: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mmersive </a:t>
            </a:r>
            <a:r>
              <a:rPr lang="en-US" dirty="0"/>
              <a:t>VR </a:t>
            </a:r>
            <a:endParaRPr lang="en-US" dirty="0" smtClean="0"/>
          </a:p>
          <a:p>
            <a:pPr lvl="1"/>
            <a:r>
              <a:rPr lang="en-US" dirty="0" smtClean="0"/>
              <a:t>Text-based </a:t>
            </a:r>
            <a:r>
              <a:rPr lang="en-US" dirty="0"/>
              <a:t>networked VR (also known as "Cyberspace</a:t>
            </a:r>
            <a:r>
              <a:rPr lang="en-US" dirty="0" smtClean="0"/>
              <a:t>").</a:t>
            </a:r>
            <a:endParaRPr lang="en-US" baseline="30000" dirty="0"/>
          </a:p>
          <a:p>
            <a:r>
              <a:rPr lang="en-US" dirty="0"/>
              <a:t>I</a:t>
            </a:r>
            <a:r>
              <a:rPr lang="en-US" dirty="0" smtClean="0"/>
              <a:t>mmersive </a:t>
            </a:r>
            <a:r>
              <a:rPr lang="en-US" dirty="0"/>
              <a:t>VR changes your view, when you move your head. </a:t>
            </a:r>
            <a:endParaRPr lang="en-US" dirty="0" smtClean="0"/>
          </a:p>
          <a:p>
            <a:r>
              <a:rPr lang="en-US" dirty="0" smtClean="0"/>
              <a:t>Cyberspace </a:t>
            </a:r>
            <a:r>
              <a:rPr lang="en-US" dirty="0"/>
              <a:t>is preferred for distance learning</a:t>
            </a:r>
            <a:r>
              <a:rPr lang="en-US" dirty="0" smtClean="0"/>
              <a:t>.</a:t>
            </a:r>
            <a:endParaRPr lang="en-US" baseline="30000" dirty="0"/>
          </a:p>
          <a:p>
            <a:r>
              <a:rPr lang="en-US" dirty="0" smtClean="0"/>
              <a:t>In </a:t>
            </a:r>
            <a:r>
              <a:rPr lang="en-US" dirty="0"/>
              <a:t>some cases these two types are even complementary to each other.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Reality (VR)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standard virtual reality systems use either </a:t>
            </a:r>
            <a:r>
              <a:rPr lang="en-US" dirty="0">
                <a:hlinkClick r:id="rId2" tooltip="Virtual reality headset"/>
              </a:rPr>
              <a:t>virtual reality headsets</a:t>
            </a:r>
            <a:r>
              <a:rPr lang="en-US" dirty="0"/>
              <a:t> or </a:t>
            </a:r>
            <a:r>
              <a:rPr lang="en-US" u="sng" dirty="0"/>
              <a:t>multi-projected environments </a:t>
            </a:r>
            <a:r>
              <a:rPr lang="en-US" dirty="0"/>
              <a:t>to </a:t>
            </a:r>
            <a:r>
              <a:rPr lang="en-US" dirty="0" smtClean="0"/>
              <a:t>generate</a:t>
            </a:r>
          </a:p>
          <a:p>
            <a:pPr lvl="1"/>
            <a:r>
              <a:rPr lang="en-US" dirty="0" smtClean="0"/>
              <a:t> </a:t>
            </a:r>
            <a:r>
              <a:rPr lang="en-US" u="sng" dirty="0"/>
              <a:t>realistic images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sounds </a:t>
            </a:r>
            <a:endParaRPr lang="en-US" dirty="0"/>
          </a:p>
          <a:p>
            <a:pPr lvl="1"/>
            <a:r>
              <a:rPr lang="en-US" dirty="0" smtClean="0"/>
              <a:t>other </a:t>
            </a:r>
            <a:r>
              <a:rPr lang="en-US" dirty="0"/>
              <a:t>sensations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simulate a user's physical presence in a virtual environment.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Reality (VR)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person using virtual reality equipment is able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look around the artificial world, </a:t>
            </a:r>
            <a:endParaRPr lang="en-US" dirty="0" smtClean="0"/>
          </a:p>
          <a:p>
            <a:pPr lvl="1"/>
            <a:r>
              <a:rPr lang="en-US" dirty="0" smtClean="0"/>
              <a:t>move </a:t>
            </a:r>
            <a:r>
              <a:rPr lang="en-US" dirty="0"/>
              <a:t>around in it, </a:t>
            </a:r>
            <a:endParaRPr lang="en-US" dirty="0" smtClean="0"/>
          </a:p>
          <a:p>
            <a:pPr lvl="1"/>
            <a:r>
              <a:rPr lang="en-US" dirty="0" smtClean="0"/>
              <a:t>interact </a:t>
            </a:r>
            <a:r>
              <a:rPr lang="en-US" dirty="0"/>
              <a:t>with virtual features or items.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effect is commonly created </a:t>
            </a:r>
            <a:r>
              <a:rPr lang="en-US" dirty="0" smtClean="0"/>
              <a:t>by</a:t>
            </a:r>
          </a:p>
          <a:p>
            <a:pPr lvl="1"/>
            <a:r>
              <a:rPr lang="en-US" dirty="0" smtClean="0"/>
              <a:t>VR </a:t>
            </a:r>
            <a:r>
              <a:rPr lang="en-US" dirty="0"/>
              <a:t>headsets consisting of a </a:t>
            </a:r>
            <a:r>
              <a:rPr lang="en-US" dirty="0">
                <a:hlinkClick r:id="rId2" tooltip="Head-mounted display"/>
              </a:rPr>
              <a:t>head-mounted display</a:t>
            </a:r>
            <a:r>
              <a:rPr lang="en-US" dirty="0"/>
              <a:t> with a small screen in front of the eyes,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can also be created through specially designed rooms with multiple large screens. </a:t>
            </a:r>
            <a:endParaRPr lang="en-US" dirty="0" smtClean="0"/>
          </a:p>
          <a:p>
            <a:r>
              <a:rPr lang="en-US" dirty="0" smtClean="0"/>
              <a:t>Virtual </a:t>
            </a:r>
            <a:r>
              <a:rPr lang="en-US" dirty="0"/>
              <a:t>reality typically incorporates </a:t>
            </a:r>
            <a:endParaRPr lang="en-US" dirty="0" smtClean="0"/>
          </a:p>
          <a:p>
            <a:pPr lvl="1"/>
            <a:r>
              <a:rPr lang="en-US" dirty="0" smtClean="0">
                <a:hlinkClick r:id="rId3" tooltip="Auditory feedback"/>
              </a:rPr>
              <a:t>auditory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>
                <a:hlinkClick r:id="rId4" tooltip="Video feedback"/>
              </a:rPr>
              <a:t>video </a:t>
            </a:r>
            <a:r>
              <a:rPr lang="en-US" dirty="0">
                <a:hlinkClick r:id="rId4" tooltip="Video feedback"/>
              </a:rPr>
              <a:t>feedback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may also allow other types of sensory and force feedback through </a:t>
            </a:r>
            <a:r>
              <a:rPr lang="en-US" dirty="0">
                <a:hlinkClick r:id="rId5" tooltip="Haptic technology"/>
              </a:rPr>
              <a:t>haptic technology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Reality (VR)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Virtual reality</a:t>
            </a:r>
            <a:r>
              <a:rPr lang="en-US" dirty="0" smtClean="0"/>
              <a:t> (</a:t>
            </a:r>
            <a:r>
              <a:rPr lang="en-US" b="1" dirty="0" smtClean="0"/>
              <a:t>VR</a:t>
            </a:r>
            <a:r>
              <a:rPr lang="en-US" dirty="0" smtClean="0"/>
              <a:t>) Applications include:</a:t>
            </a:r>
          </a:p>
          <a:p>
            <a:r>
              <a:rPr lang="en-US" dirty="0" smtClean="0"/>
              <a:t>Entertainment </a:t>
            </a:r>
            <a:r>
              <a:rPr lang="en-US" dirty="0"/>
              <a:t>(e.g. </a:t>
            </a:r>
            <a:r>
              <a:rPr lang="en-US" dirty="0">
                <a:hlinkClick r:id="rId2" tooltip="Video game"/>
              </a:rPr>
              <a:t>video games</a:t>
            </a:r>
            <a:r>
              <a:rPr lang="en-US" dirty="0"/>
              <a:t>), </a:t>
            </a:r>
            <a:endParaRPr lang="en-US" dirty="0" smtClean="0"/>
          </a:p>
          <a:p>
            <a:r>
              <a:rPr lang="en-US" dirty="0" smtClean="0"/>
              <a:t>Education </a:t>
            </a:r>
          </a:p>
          <a:p>
            <a:r>
              <a:rPr lang="en-US" dirty="0" smtClean="0"/>
              <a:t>Medical</a:t>
            </a:r>
          </a:p>
          <a:p>
            <a:r>
              <a:rPr lang="en-US" dirty="0"/>
              <a:t>M</a:t>
            </a:r>
            <a:r>
              <a:rPr lang="en-US" dirty="0" smtClean="0"/>
              <a:t>ilitary training</a:t>
            </a:r>
          </a:p>
          <a:p>
            <a:r>
              <a:rPr lang="en-US" dirty="0" smtClean="0"/>
              <a:t>Business </a:t>
            </a:r>
            <a:r>
              <a:rPr lang="en-US" dirty="0"/>
              <a:t>(e.g. virtual meetings</a:t>
            </a:r>
            <a:r>
              <a:rPr lang="en-US" dirty="0" smtClean="0"/>
              <a:t>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6271939"/>
            <a:ext cx="546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>
                <a:hlinkClick r:id="rId3"/>
              </a:rPr>
              <a:t>Reference: https://en.wikipedia.org/wiki/Virtual_reality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https://en.wikipedia.org/wiki/Augmented_reality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171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Augmented</a:t>
            </a:r>
            <a:r>
              <a:rPr lang="en-US" dirty="0" smtClean="0"/>
              <a:t> </a:t>
            </a:r>
            <a:r>
              <a:rPr lang="en-US" dirty="0"/>
              <a:t>Reality </a:t>
            </a:r>
            <a:r>
              <a:rPr lang="en-US" dirty="0" smtClean="0"/>
              <a:t>(AR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 tooltip="Augmented reality"/>
              </a:rPr>
              <a:t>Augmented </a:t>
            </a:r>
            <a:r>
              <a:rPr lang="en-US" dirty="0">
                <a:hlinkClick r:id="rId2" tooltip="Augmented reality"/>
              </a:rPr>
              <a:t>Reality</a:t>
            </a:r>
            <a:r>
              <a:rPr lang="en-US" dirty="0"/>
              <a:t> (AR)systems may also be considered a form of VR that </a:t>
            </a:r>
            <a:r>
              <a:rPr lang="en-US" u="sng" dirty="0"/>
              <a:t>layers virtual information over a live camera feed </a:t>
            </a:r>
            <a:r>
              <a:rPr lang="en-US" dirty="0"/>
              <a:t>into a headset, or through a </a:t>
            </a:r>
            <a:r>
              <a:rPr lang="en-US" dirty="0">
                <a:hlinkClick r:id="rId3" tooltip="Smartphone"/>
              </a:rPr>
              <a:t>smartphone</a:t>
            </a:r>
            <a:r>
              <a:rPr lang="en-US" dirty="0"/>
              <a:t> or tablet device.</a:t>
            </a:r>
          </a:p>
          <a:p>
            <a:r>
              <a:rPr lang="en-US" dirty="0" smtClean="0"/>
              <a:t>AR </a:t>
            </a:r>
            <a:r>
              <a:rPr lang="en-US" dirty="0"/>
              <a:t>can be defined as a system that fulfills three basic features: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combination of real and virtual </a:t>
            </a:r>
            <a:r>
              <a:rPr lang="en-US" dirty="0" smtClean="0"/>
              <a:t>world, </a:t>
            </a:r>
          </a:p>
          <a:p>
            <a:pPr lvl="1"/>
            <a:r>
              <a:rPr lang="en-US" dirty="0" smtClean="0"/>
              <a:t>real-time </a:t>
            </a:r>
            <a:r>
              <a:rPr lang="en-US" dirty="0"/>
              <a:t>interaction,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accurate 3D registration of virtual and real objects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6271939"/>
            <a:ext cx="546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>
                <a:hlinkClick r:id="rId4"/>
              </a:rPr>
              <a:t>Reference: https</a:t>
            </a:r>
            <a:r>
              <a:rPr lang="en-US" dirty="0">
                <a:hlinkClick r:id="rId4"/>
              </a:rPr>
              <a:t>://en.wikipedia.org/wiki/Virtual_reality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https://en.wikipedia.org/wiki/Augmented_reality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458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Reality (AR)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Augmented reality</a:t>
            </a:r>
            <a:r>
              <a:rPr lang="en-US" dirty="0"/>
              <a:t> (</a:t>
            </a:r>
            <a:r>
              <a:rPr lang="en-US" b="1" dirty="0"/>
              <a:t>AR</a:t>
            </a:r>
            <a:r>
              <a:rPr lang="en-US" dirty="0"/>
              <a:t>) is a direct or indirect live view of a physical, real-world environment whose elements are "augmented" by computer-generated perceptual information, ideally across multiple sensory modalities, including </a:t>
            </a:r>
            <a:r>
              <a:rPr lang="en-US" dirty="0">
                <a:hlinkClick r:id="rId2" tooltip="Visual"/>
              </a:rPr>
              <a:t>visual</a:t>
            </a:r>
            <a:r>
              <a:rPr lang="en-US" dirty="0"/>
              <a:t>, </a:t>
            </a:r>
            <a:r>
              <a:rPr lang="en-US" dirty="0">
                <a:hlinkClick r:id="rId3" tooltip="Hearing"/>
              </a:rPr>
              <a:t>auditory</a:t>
            </a:r>
            <a:r>
              <a:rPr lang="en-US" dirty="0"/>
              <a:t>, </a:t>
            </a:r>
            <a:r>
              <a:rPr lang="en-US" dirty="0">
                <a:hlinkClick r:id="rId4" tooltip="Haptic perception"/>
              </a:rPr>
              <a:t>haptic</a:t>
            </a:r>
            <a:r>
              <a:rPr lang="en-US" dirty="0"/>
              <a:t>, </a:t>
            </a:r>
            <a:r>
              <a:rPr lang="en-US" dirty="0">
                <a:hlinkClick r:id="rId5" tooltip="Somatosensory system"/>
              </a:rPr>
              <a:t>somatosensory</a:t>
            </a:r>
            <a:r>
              <a:rPr lang="en-US" dirty="0"/>
              <a:t>, and </a:t>
            </a:r>
            <a:r>
              <a:rPr lang="en-US" dirty="0">
                <a:hlinkClick r:id="rId6" tooltip="Olfactory"/>
              </a:rPr>
              <a:t>olfactory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The overlaid sensory information can be </a:t>
            </a:r>
            <a:r>
              <a:rPr lang="en-US" b="1" dirty="0"/>
              <a:t>constructive</a:t>
            </a:r>
            <a:r>
              <a:rPr lang="en-US" dirty="0"/>
              <a:t> (i.e. additive to the natural environment) or </a:t>
            </a:r>
            <a:r>
              <a:rPr lang="en-US" b="1" dirty="0"/>
              <a:t>destructive</a:t>
            </a:r>
            <a:r>
              <a:rPr lang="en-US" dirty="0"/>
              <a:t> (i.e. masking of the natural environment) and is spatially registered with the physical world such that it is perceived as an </a:t>
            </a:r>
            <a:r>
              <a:rPr lang="en-US" dirty="0">
                <a:hlinkClick r:id="rId7" tooltip="Immersion (virtual reality)"/>
              </a:rPr>
              <a:t>immersive</a:t>
            </a:r>
            <a:r>
              <a:rPr lang="en-US" dirty="0"/>
              <a:t> aspect of the real environment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In this way, Augmented reality alters one’s current perception of a real world environment, whereas </a:t>
            </a:r>
            <a:r>
              <a:rPr lang="en-US" dirty="0">
                <a:hlinkClick r:id="rId8" tooltip="Virtual reality"/>
              </a:rPr>
              <a:t>virtual reality</a:t>
            </a:r>
            <a:r>
              <a:rPr lang="en-US" dirty="0"/>
              <a:t> replaces the real world environment with a simulated one.</a:t>
            </a:r>
            <a:r>
              <a:rPr lang="en-US" baseline="30000" dirty="0">
                <a:hlinkClick r:id="rId9"/>
              </a:rPr>
              <a:t>[3]</a:t>
            </a:r>
            <a:r>
              <a:rPr lang="en-US" baseline="30000" dirty="0">
                <a:hlinkClick r:id="rId10"/>
              </a:rPr>
              <a:t>[4]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Augmented Reality is related to two largely synonymous terms: </a:t>
            </a:r>
            <a:r>
              <a:rPr lang="en-US" dirty="0">
                <a:hlinkClick r:id="rId11" tooltip="Mixed reality"/>
              </a:rPr>
              <a:t>mixed reality</a:t>
            </a:r>
            <a:r>
              <a:rPr lang="en-US" dirty="0"/>
              <a:t> and </a:t>
            </a:r>
            <a:r>
              <a:rPr lang="en-US" dirty="0">
                <a:hlinkClick r:id="rId12" tooltip="Computer-mediated reality"/>
              </a:rPr>
              <a:t>computer-mediated reality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6271939"/>
            <a:ext cx="546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>
                <a:hlinkClick r:id="rId8"/>
              </a:rPr>
              <a:t>Reference: https</a:t>
            </a:r>
            <a:r>
              <a:rPr lang="en-US" dirty="0">
                <a:hlinkClick r:id="rId8"/>
              </a:rPr>
              <a:t>://en.wikipedia.org/wiki/Virtual_reality</a:t>
            </a:r>
            <a:r>
              <a:rPr lang="en-US" dirty="0"/>
              <a:t> </a:t>
            </a:r>
          </a:p>
          <a:p>
            <a:r>
              <a:rPr lang="en-US" dirty="0">
                <a:hlinkClick r:id="rId13"/>
              </a:rPr>
              <a:t>https://en.wikipedia.org/wiki/Augmented_reality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385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13608</TotalTime>
  <Words>2673</Words>
  <Application>Microsoft Office PowerPoint</Application>
  <PresentationFormat>On-screen Show (4:3)</PresentationFormat>
  <Paragraphs>325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宋体</vt:lpstr>
      <vt:lpstr>Arial</vt:lpstr>
      <vt:lpstr>Arial Black</vt:lpstr>
      <vt:lpstr>Calibri</vt:lpstr>
      <vt:lpstr>Office Theme</vt:lpstr>
      <vt:lpstr>BTH645 - Multimedia Elements for User Interfaces</vt:lpstr>
      <vt:lpstr>Outline</vt:lpstr>
      <vt:lpstr>Virtual Reality (VR)</vt:lpstr>
      <vt:lpstr>Virtual Reality (VR)</vt:lpstr>
      <vt:lpstr>Virtual Reality (VR)</vt:lpstr>
      <vt:lpstr>Virtual Reality (VR)</vt:lpstr>
      <vt:lpstr>Virtual Reality (VR)</vt:lpstr>
      <vt:lpstr>Augmented Reality (AR)</vt:lpstr>
      <vt:lpstr>Augmented Reality (AR)</vt:lpstr>
      <vt:lpstr>Augmented Reality (AR)</vt:lpstr>
      <vt:lpstr>Differences between VR &amp; AR</vt:lpstr>
      <vt:lpstr>Differences between VR &amp; AR</vt:lpstr>
      <vt:lpstr>Mixed Reality (MR)</vt:lpstr>
      <vt:lpstr>Mixed Reality (MR)</vt:lpstr>
      <vt:lpstr>Windows Mixed Reality</vt:lpstr>
      <vt:lpstr>Windows Mixed Reality</vt:lpstr>
      <vt:lpstr>Microsoft HoloLens</vt:lpstr>
      <vt:lpstr>Microsoft HoloLens</vt:lpstr>
      <vt:lpstr>Microsoft HoloLens</vt:lpstr>
      <vt:lpstr>Microsoft HoloLens Development Edition</vt:lpstr>
      <vt:lpstr>Microsoft HoloLens</vt:lpstr>
      <vt:lpstr>HoloLens 2</vt:lpstr>
      <vt:lpstr>Holography</vt:lpstr>
      <vt:lpstr>Holography</vt:lpstr>
      <vt:lpstr>Holography</vt:lpstr>
      <vt:lpstr>Turn your smartphone into 3-D Hologram</vt:lpstr>
      <vt:lpstr>Oculus</vt:lpstr>
      <vt:lpstr>How is Oculus Rift better than normal gaming?</vt:lpstr>
      <vt:lpstr>Oculus Rift- Does this work on its own or do I have to plug it into something?</vt:lpstr>
      <vt:lpstr>Oculus Rift- What's it like to use?</vt:lpstr>
      <vt:lpstr>Oculus Rift- Games</vt:lpstr>
      <vt:lpstr>Compare </vt:lpstr>
      <vt:lpstr>Example VR apps</vt:lpstr>
      <vt:lpstr>Speech Recognition</vt:lpstr>
      <vt:lpstr>Speech Recognition</vt:lpstr>
      <vt:lpstr>Speech Recognition</vt:lpstr>
      <vt:lpstr>Speech Recognition</vt:lpstr>
      <vt:lpstr>Smart Speakers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521</cp:revision>
  <cp:lastPrinted>2014-12-15T14:00:04Z</cp:lastPrinted>
  <dcterms:created xsi:type="dcterms:W3CDTF">2012-08-23T18:09:37Z</dcterms:created>
  <dcterms:modified xsi:type="dcterms:W3CDTF">2021-04-06T17:47:57Z</dcterms:modified>
</cp:coreProperties>
</file>