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85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35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69" d="100"/>
          <a:sy n="69" d="100"/>
        </p:scale>
        <p:origin x="15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4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C960F8-A728-482A-93D9-6AFE065A6D5F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880761-A749-413D-8D59-71B476D093F8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C3667-9210-4A7D-9286-6DD338A0319D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FD352D-DC2D-4D29-AA59-3CE282B22CB5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3BA75-232F-46AC-9546-2E2B7D81AB91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23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2B5D33-8D5C-4DD5-9E0C-0B58305529B1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24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FE1338-1DE6-4CAD-9446-A43FF765C7BE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25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56DE02-4EE0-422F-B9D3-2B2B94003AA8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471340-38F7-4A64-8C0E-9B8C03B70A5A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6D68FC-A459-4927-B601-A77D2F93A254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28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5ABBA1-20E2-4AB0-B4BE-1F03A52613E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6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BA9DE0-4C1A-4095-9926-4AD4F4D7E82D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A69EDD-CE4A-472A-9B8B-DBD7237E233E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2E34DF-9E76-40BB-BF92-D390205A5EDC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34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7F39F7-C63D-42C2-9BC8-E78676845255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7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50F369-5794-4A37-AB4B-8FA1866BCE9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4CC4AC-5592-40B7-8EA1-CC6853F3C296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9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910084-38D7-45C4-960E-40D88AE89430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10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68AB0E-F25B-439B-A28E-C2BB6BDD504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11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4FC2E4-139C-4A44-9B95-70B15A513A72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7940A4-2EDE-42E8-8378-3E7808F91274}" type="slidenum">
              <a:rPr lang="en-GB" sz="1100">
                <a:solidFill>
                  <a:srgbClr val="000000"/>
                </a:solidFill>
                <a:latin typeface="Times New Roman" pitchFamily="16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16" charset="0"/>
              <a:ea typeface="MS Gothic" pitchFamily="49" charset="-128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4572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b)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to use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u="sng" dirty="0">
                <a:solidFill>
                  <a:schemeClr val="tx1"/>
                </a:solidFill>
                <a:latin typeface="+mn-lt"/>
              </a:rPr>
              <a:t>names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and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 titles,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or abbreviations thereof: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u="sng" dirty="0">
                <a:solidFill>
                  <a:schemeClr val="tx1"/>
                </a:solidFill>
                <a:latin typeface="+mn-lt"/>
              </a:rPr>
              <a:t>Major works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of art and artifice, such as albums, books, video games, films, musical, operas, symphonies, paintings, sculptures, newspapers, journals, magazines, epic poems, plays, television programs, radio shows.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E.g.,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On an Overgrown Path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(Czech: Po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zarostlém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chodníčku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) is a cycle of thirteen piano pieces written by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Leoš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Janáček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... (named piano composition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57200" y="404813"/>
            <a:ext cx="822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(1) </a:t>
            </a:r>
            <a:r>
              <a:rPr lang="en-US" sz="3600" b="1">
                <a:ea typeface="MS Gothic" pitchFamily="49" charset="-128"/>
              </a:rPr>
              <a:t>Font styles</a:t>
            </a:r>
            <a:endParaRPr lang="en-US" sz="3600">
              <a:solidFill>
                <a:schemeClr val="tx2"/>
              </a:solidFill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9DA2B-AEEF-4809-8793-8A7CD36F003D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182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4572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b)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lvl="1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to use (continued)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Court case names: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FCC v. Pacifica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Certain scientific names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Named, specific vessels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Emphasis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Words for words: </a:t>
            </a:r>
            <a:r>
              <a:rPr lang="en-US" sz="2000" i="1" dirty="0">
                <a:solidFill>
                  <a:schemeClr val="tx1"/>
                </a:solidFill>
              </a:rPr>
              <a:t>Deuce</a:t>
            </a:r>
            <a:r>
              <a:rPr lang="en-US" sz="2000" dirty="0">
                <a:solidFill>
                  <a:schemeClr val="tx1"/>
                </a:solidFill>
              </a:rPr>
              <a:t> means "two“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Citations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Variables ,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mc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404813"/>
            <a:ext cx="822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(1) </a:t>
            </a:r>
            <a:r>
              <a:rPr lang="en-US" sz="3600" b="1">
                <a:ea typeface="MS Gothic" pitchFamily="49" charset="-128"/>
              </a:rPr>
              <a:t>Font styles</a:t>
            </a:r>
            <a:endParaRPr lang="en-US" sz="3600">
              <a:solidFill>
                <a:schemeClr val="tx2"/>
              </a:solidFill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9AE7-ECF8-4DE0-A9B0-364C5824685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1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69913" y="1268413"/>
            <a:ext cx="82280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sizes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Font size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 measured in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points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1 point = 1/72 inches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distance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from the top of the capital letters to the bottom of the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descenders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in letters such as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y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55638" y="4270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 </a:t>
            </a:r>
            <a:r>
              <a:rPr lang="en-US" sz="3600" b="1" dirty="0">
                <a:solidFill>
                  <a:schemeClr val="tx1"/>
                </a:solidFill>
              </a:rPr>
              <a:t>Font sizes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4E48-2861-44DE-9833-C9D4524D7693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56000"/>
            <a:ext cx="67437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569913" y="1443038"/>
            <a:ext cx="8228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sizes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Character metrics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are the general measurements applied to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individual characters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Kerning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spacing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between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character pairs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Leading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space between lines.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Traditionally, leading is 20% greater than the font size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Tracking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adjusts the spacing throughout the entire word.</a:t>
            </a: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655638" y="4270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600">
                <a:solidFill>
                  <a:schemeClr val="tx2"/>
                </a:solidFill>
                <a:ea typeface="MS Gothic" pitchFamily="49" charset="-128"/>
              </a:rPr>
              <a:t>Typefaces and Fonts – </a:t>
            </a:r>
            <a:r>
              <a:rPr lang="en-US" sz="3600">
                <a:ea typeface="MS Gothic" pitchFamily="49" charset="-128"/>
              </a:rPr>
              <a:t>(2) </a:t>
            </a:r>
            <a:r>
              <a:rPr lang="en-US" sz="3600" b="1">
                <a:ea typeface="MS Gothic" pitchFamily="49" charset="-128"/>
              </a:rPr>
              <a:t>Font sizes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51B77-FD00-481C-85EE-2FA66036BAD1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2733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7900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data:image/jpeg;base64,/9j/4AAQSkZJRgABAQAAAQABAAD/2wCEAAkGBxMHBhQUBxMVERUXGRsaGRgUFxwfGBcYGhsZGRwgIRkcKCggIB8lHhgcIT0iJSsrLi4wGCA1OD8wNygvLisBCgoKDAYGDg8PDisZExkrKysrKysrKysrKysrKysrKysrKysrKysrKysrKysrKysrKysrKysrKysrKysrKysrK//AABEIAMIBBAMBIgACEQEDEQH/xAAcAAEAAgIDAQAAAAAAAAAAAAAABAcFBgEDCAL/xABKEAABAwIDAwcGCAsIAwAAAAABAAIDBBEFEiEGEzEHIkFRYXGRCBRSU4GiMkJicnOhsuEjNDU2dIKSk7Gz0hUWM2PBw9HwF6Px/8QAFAEBAAAAAAAAAAAAAAAAAAAAAP/EABQRAQAAAAAAAAAAAAAAAAAAAAD/2gAMAwEAAhEDEQA/ALxREQEREBERAREQEREBERAREQEREBEXDhmbbh3IOUXR5v8ALf4/cnm/y3+P3IO9F0eb/Lf4/cnm/wAt/j9yDvRdHm/y3+P3J5v8t/j9yDvRdHm/y3+P3J5v8t/j9yDvRdHm/wAt/j9yebfLf4j/AIQd6LgCwXKAiIgIiICIiAiIgIiICIiAiIgIiICIiAiIgIi+JASz8EQD1kXHhcIPtFjMWq34Zhcs0z2FsTHPIEbtQ1pd6XYu6lkkqqVj43ss9ocLxngRcfG7UE1FGLJbaPZ+7P8AUq3272uxjYymbLUwUs8JOUyRiTmuPAOaTcA9fDo6rhaKKjtlOVvEdqMejpaGCla+TNYvLw0BrS88CSdGnQferOxqTEaXBg+hdSOla0ukEge1hs25yuuba9JQbGipnY7lFxnbGpLcIpKbK34cj84jZ1XN7k9gBPs1Vr0LKnzNvn74d5bnbtjst+y7roJ6KPkl9Nn7s/1LHYbibsQrqmKJ7A6nkax34M65o2SA/C+Xb2IMyi4HDVcoCIiAiIgIiICIiAiIgIiICIiAiIgIiICIiAiKNiNQ6loXvgZvHNF2svYvPQ0HrPD2oOMVBdhcuXU7t/D5pUlvwQsDU46+CVjmxl8b4w4hodmaS2R/C2vwALEAi47lGqtpJYg9rYRmyuLSToLQseNLAvu9+XS1+9BtCi4nQR4ph8kNc0PjkaWuB6Qf9e1RsHxB9c+QVDAzIbC1+dYuaSCQNCW3CyaDyLtDhVRyd7aZYnEPicHwyW0ez4p9o5pHWCFZ+2HKA7bbCaah2SB31YAJv8pvBzCfYST6I+Us9y+YRT1mx+/rHCOaFw3RPF5cQDH1m417C2/C6qTkb2oj2Z2uBr2t3cw3RkI1iuRYg9Db2B7NehB6O2Q2ci2VwCOmoRo0Xc7pe82zOPefAADoWaQG40RAULD/AMbqPpR/JhU1QcP/ABuo+lH8mFBOREQEREBERAREQEREBERAREQEREBERAREQEREBEXzJIIheQho7TZB9KDQFuIUsU0rG5ywEG1y3MASAeP/AMXe6rZl5j2E9HOHFYvZSszbNU3nuWJ+6ZmZmHNNhogza4e4MYS82A1JPABdD62NjCXyMAAJPOGgGpVM8sHKO2vww0ezBdIJB+Gla12XJ6DSRrfpPC2nSbB20rjytcoGd4Jw2iOgI0meeH7RF7dDQBoXLVOXDYn+72Nec4e21PUE3AGkcvEjsDtXD9YdCuHkwNDQbKRQ4LMx+VrXSm9nbx4uS4GxBuCLdAbboU3bqagqtnZItoZWNjkBA1u7MBmBba5zC1x3INU5Ddtv7dwbzTEHXngbzSeMkIsAe9ujT7D1q0V4z2erqnZ/GY6jD2va+N1xzTZw6WnsIuPavUWyO3lJtPTN3TtzNlu6GQEOaRa9iQA4a8R9R0QbUoOH/jdR9KP5MKkedx+mz9oKFQVTBVVF3t/xR8YephQZNFwDcaLlAREQEREBERAREQEREBERAREQEREBERAREQFw5ocOcLrlEHxum+iPBN03qHgvtEHxum9Q8Fzux1DwX0iD43Y6h4JuwOgeC+0QfO7HUPBN2OoeChY02R9I3zK5dvIjzTbmiRpdc+jlvcdIvxWMNXWiEGOLM4i+VwYADkdzSQ83s/LqLaHp4gM/um+iPBQqCMedVFwP8UdH+TCsTTmsZVHK1+VzzznkEtYXP6M1hYZdLaXUjAMRmrKstrrNc1jc7A3QPLWE84E8LkWvr0cEGeREQEREBERAREQEREBERAREQEXDgS05TY9fUo+5k9Z7gQSUUbcyes9wJuZPWe4EElFG3MnrPcCbmT1nuBBJRRtzJ6z3Am5k9Z7gQSUUbcyes9wJuZPWe4EElFG3MnrPcCbmT1nuBBJRRtzJ6z3Am5k9Z7gQSUUbcyes9wJuZPWe4EElFG3MnrPcCbmT1nuBBJUSjlMlTMHm4bIA3sG7jd/FxPtX1uZPWe4FEoY3mpnyvsd6LnKNfwMKDKIo25k9Z7gUhug11QcoiICIiAiIgIiICIiAiIgLoratlBSPkrHBjGAuc5x0AGpK7ZDlYS3XT/vC5XnLlg21rMdYIvNp6OjDrfhWObv3DUElwGgtcN9p6LBavJltg/bKatlPNibK1sLCBdrMvE9rjqergt6Xmzkj2ym2Yw2dtFh89cHvaS6LNZtm2sbMdr0q3tmtsqvH8PqHswyWF8QGSOaQsMxN9A57ABw4nrQbqip7F+W5+C4g6HFMMkikbxa6cd41DLEHrGiy+y/KVV7VRF+C4S+SNrg1zzVRtDToT8JovYG9hdBZSKMZJb6MZ+8P9K0TbLlFqtkHF2J4Y7cl5YyVtSwtfxINg0ubcC9nW6UFiItQ2M2uqNpsPM89D5pBlzMkknBDxc35uUEAWvmOh6Fj9oOVrD8EJa6RtRIPiU5L+sfDyhnRwzXQb+irvZXlQZjOBVNXiMbKWGGQNu+QkkFtxoG6uPogLU8U5f8ALUWwqjzMHxpZLE/qtGnifYgvBcZgHWvr1d1v+R4qo9luXGHE6pseMwilc42Em8JiuTYZjlu3vNx0khWPJJIcZiORn+FL8c8M0HTlQZZFiqGpkbQZpgywLyXOkOgDncSW8AB9S0ir5VnVlU+LY+ikxFzNHPjJEQPzi25+q/QUFmIqYruWaswOsa3aLCzCHdBe5pI0uQS0g26u0cFYGyO2cO19CZMGykttnje8iSMnhcZem3EEg27EGzqDh/43UfSj+TCu3eS+rZ+8P9KhYXhpocQnkaxoNQ8Pec5Ni2NkYAGUehf2lBlkREBERAREQEREBERAREQEREBVH5SP5q036R/tvVuKo/KR/NWm/SP9t6Do8mv8iVf0rPsq41Tfk1/kSr+lZ9lXIgpzyidmfOsKjrqcc6G0cmnGNx5pv2PNv11ifJy2iENVPQzkDP8AhY+1wADx+yAf1SrvxSgZimHSQ1guyRpY4djhbxXkYtn2E2052ktLKO5wGv7L2nwcg9hqmuWiZ20m1dBhVGfhOEklraXuAe9rA91u0K2cMxOPEsJjqKZ34ORgkB+SRfXu/wBFVHJREdqdvq/FKgXaHGOHuOgtxsRGGjT0ygto4fE7Dtw9jXRZMmRwu0staxB4i2iovygNm6TBqelkwmCOnLnPa7dNDQ4AAi4Glxrr2q/VS/lK/kyj+e/7IQa7yI7FxbUQyyY0TJBDIMsFyGulIF3Ot0Bthbpub6cbxn2ToZ6LdS0lOY7Wy7poAHZYXHsVceTZ+b1V9MPsBXAg8rcrWw42Mx1vmVzTzAujvqWEfCYT02uCD1EdIJVm8hG0bsYw9kFW7M+mZIxvXuiYMnhYt7gFL8oejE+xDJDxjnYR3ODmkeJHgtH8m/8AO6o/Rz/MjQZDli2mlqpYcKwo2Mjry62zOfKd2wnoHBx729SuPZzCYNncFjp8PytYwW6Lud8Zx7SdV5hxhjcU5VJWYoXFj610brGxyb4sAB6LCyur/wAIYX1T/vfuQbDyj4NFtFsdURS5XPaxz4z0tkYCW27+HcSvNvJttG7Zja+CXNljc4MlubAxuNjfu0d+qrx/8IYX1T/vfuQ8iGF24T/vfuQWUi4aMrQONuviuUBERAREQEREBERARFgtp8RloJacUXGR0gIs0k5YJZBbMQBzmDieF+9BnUWtQbYROiaXi5MbXkt4AFsTnEtPOaAJWmxFwNTYar7q9pBuS6msGtdI0k2JJY2Qnm3BBDo+BtxQbEi17+9bM5G7de5Dec3nFrp2HUmw1gda51zN6b22FAVR+Uj+atN+kf7b1birDyg8MfXbEtkpwSIZWvcAPikOZf2FwQYrya/yJV/Ss+yrkXmTkc2/h2NqJ2YsHbqUNOZguWvbcfB6iDx7B7Lo2T2xk2vxcuweEsoWNcHTSiz5ZbiwY0HQNF7k349HSG5qjPKK2Ys6KvpW/wCVNb/1u/i2/wA1XmsdtDhDMewSanq/gysLb9R6D3g2PsQeetl+UD+zeSyso5X/AIX4EGuu7m0eB083nH9cK7eTLAP7t7FU8LxZ5bvJOveP5xB7tG/qrz3yebJvxHlHZTVg/F5HOmtwtC7UdxcA2+nwl6tQFS/lK/kyj+e/7IV0Kl/KV/JlH89/2WoJHk2fm9VfTD7AVwLzhyLbcx7JskjxpjmU8zxacNJayQN1a63EEWOmo7jpeE+2uHQUe9krafJa9xICfY0XJ7gEGm+UPWCDYhkZ4yTsA7mtc4nxA8Vrvk6YQYppKqQEbxskbb8CGOgcSOvV9r9hWI2kqajlj2wZHgTHMpYeaJHjmtBPOkd8o6AMvewHDW12YNhEeAvpaegFmRwStHWedBcntJufag8t7f0zqPbesEuhM8jx3PeXtPgQvU2xW0DNp9moaiA6ubZ49GQaPHj9RCrHlf2DkxrDmVuDsL5Y87ZWNuXPYHuLXNHSW3NxxII6lVmxO29VsXWF2GkOY62eJ9yx1vrDu0fWg9erGbSY5Fs5gslRiLrMYOHS53xWjtJ0VPu8oM7jm4eM/bUc3wyX9ilbK4PXcpWMR1m2gyUcZzQwWyteejm8S3QEudfNwGnALZ2frZMRwSGWvj3MkjA50YN8txe1yB0LIIiAiIgIiICIiAiIgLrlhbN/jNa63pAH+K7EQdZga51y1pPXYX/7oPBDAx3wmtOt+A4nQrsRB1+bs9FvgOu/8dV2IiDhzQ5tnagqO+gikYRJG0gixBAIIPEEKSiDUTyZYSZ8/mUV734uy3+bfLbstZbHBhkNPC1lPExjWizWtaA1o6gBoApa+XuyMJsTYXsOJQdPmUfoN8FBx2ogwTB5aiqa0NiYXnTjYaDvJsPaqGquXLEW4q50DIBHmOWJ8Z0bwALg4OzW7ePRbRfeJ7Y1vK3iEFBRRCnjc4OkyuLrhvFznWHNbxAtxtx0sG48hGBb+gqMQxNgMlTI4NJHxA7M4jpAL7/sBWn5lH6DfBfGE4fHhOGRwUQysjYGNHY0W9p7VLQR/Mo/Qb4Km/KQhbFhlHumgc9/D5rVdipTylZW+ZUbbjNmkNum1mi9uq6Djyf8LhxbZWrjxOJkzDM3myNDh8AW0PT2rexyXYQHXFEz9p/8My0vya52nBqtgcM4la4t6cpbYHuuD4K5UECiwanw+mDKGCOJg+KxgaLnibDp7V8yYc04kxzWNyhkgPDi50RH1NKyK1+qNVBjE7qWMvjMQMfPbYytD9C1xFgebqCLnjpqgyOH4e2KmAlY0G7vrcSPqKxWK7BYbi0+evo4nOOpc0FpcesllrnvXEz6/K7dX6m3bGCRuXuBOpF96Gt6tT3jrE9dFmdkygOBtzSCDM4OvdxNhFZ1hbUexAoOTrC6CbNT0UN/lgvt3B5IBWxeZxn4jfBQdm6x1fhuedxcSeoWAsDYEaEDr/4WVQR/Mo/Qb4L6ZSsjddjQD2BdyICIiAiIgIiICIiAiIgIiICIiAiIgIiIK+2g5H8OxrEXTFskLnklwidZrnHicpBsT2WWy7K7JUmylKWYLEGZvhPJu99utx/hwWcRAREQRsSpPP6B8Ye+LO0jPGbPbfpaegqvK7kXo8Qnz4hU1kz+GaSUOdYdrgSrMRBWlByM0mGz58OqayF9rZo5Q11uq7QCt5wDCv7Gw4RGaaosSc878z9ejN1BZJEBERA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AutoShape 4" descr="data:image/jpeg;base64,/9j/4AAQSkZJRgABAQAAAQABAAD/2wCEAAkGBxMHBhQUBxMVERUXGRsaGRgUFxwfGBcYGhsZGRwgIRkcKCggIB8lHhgcIT0iJSsrLi4wGCA1OD8wNygvLisBCgoKDAYGDg8PDisZExkrKysrKysrKysrKysrKysrKysrKysrKysrKysrKysrKysrKysrKysrKysrKysrKysrK//AABEIAMIBBAMBIgACEQEDEQH/xAAcAAEAAgIDAQAAAAAAAAAAAAAABAcFBgEDCAL/xABKEAABAwIDAwcGCAsIAwAAAAABAAIDBBEFEiEGEzEHIkFRYXGRCBRSU4GiMkJicnOhsuEjNDU2dIKSk7Gz0hUWM2PBw9HwF6Px/8QAFAEBAAAAAAAAAAAAAAAAAAAAAP/EABQRAQAAAAAAAAAAAAAAAAAAAAD/2gAMAwEAAhEDEQA/ALxREQEREBERAREQEREBERAREQEREBEXDhmbbh3IOUXR5v8ALf4/cnm/y3+P3IO9F0eb/Lf4/cnm/wAt/j9yDvRdHm/y3+P3J5v8t/j9yDvRdHm/y3+P3J5v8t/j9yDvRdHm/wAt/j9yebfLf4j/AIQd6LgCwXKAiIgIiICIiAiIgIiICIiAiIgIiICIiAiIgIi+JASz8EQD1kXHhcIPtFjMWq34Zhcs0z2FsTHPIEbtQ1pd6XYu6lkkqqVj43ss9ocLxngRcfG7UE1FGLJbaPZ+7P8AUq3272uxjYymbLUwUs8JOUyRiTmuPAOaTcA9fDo6rhaKKjtlOVvEdqMejpaGCla+TNYvLw0BrS88CSdGnQferOxqTEaXBg+hdSOla0ukEge1hs25yuuba9JQbGipnY7lFxnbGpLcIpKbK34cj84jZ1XN7k9gBPs1Vr0LKnzNvn74d5bnbtjst+y7roJ6KPkl9Nn7s/1LHYbibsQrqmKJ7A6nkax34M65o2SA/C+Xb2IMyi4HDVcoCIiAiIgIiICIiAiIgIiICIiAiIgIiICIiAiKNiNQ6loXvgZvHNF2svYvPQ0HrPD2oOMVBdhcuXU7t/D5pUlvwQsDU46+CVjmxl8b4w4hodmaS2R/C2vwALEAi47lGqtpJYg9rYRmyuLSToLQseNLAvu9+XS1+9BtCi4nQR4ph8kNc0PjkaWuB6Qf9e1RsHxB9c+QVDAzIbC1+dYuaSCQNCW3CyaDyLtDhVRyd7aZYnEPicHwyW0ez4p9o5pHWCFZ+2HKA7bbCaah2SB31YAJv8pvBzCfYST6I+Us9y+YRT1mx+/rHCOaFw3RPF5cQDH1m417C2/C6qTkb2oj2Z2uBr2t3cw3RkI1iuRYg9Db2B7NehB6O2Q2ci2VwCOmoRo0Xc7pe82zOPefAADoWaQG40RAULD/AMbqPpR/JhU1QcP/ABuo+lH8mFBOREQEREBERAREQEREBERAREQEREBERAREQEREBEXzJIIheQho7TZB9KDQFuIUsU0rG5ywEG1y3MASAeP/AMXe6rZl5j2E9HOHFYvZSszbNU3nuWJ+6ZmZmHNNhogza4e4MYS82A1JPABdD62NjCXyMAAJPOGgGpVM8sHKO2vww0ezBdIJB+Gla12XJ6DSRrfpPC2nSbB20rjytcoGd4Jw2iOgI0meeH7RF7dDQBoXLVOXDYn+72Nec4e21PUE3AGkcvEjsDtXD9YdCuHkwNDQbKRQ4LMx+VrXSm9nbx4uS4GxBuCLdAbboU3bqagqtnZItoZWNjkBA1u7MBmBba5zC1x3INU5Ddtv7dwbzTEHXngbzSeMkIsAe9ujT7D1q0V4z2erqnZ/GY6jD2va+N1xzTZw6WnsIuPavUWyO3lJtPTN3TtzNlu6GQEOaRa9iQA4a8R9R0QbUoOH/jdR9KP5MKkedx+mz9oKFQVTBVVF3t/xR8YephQZNFwDcaLlAREQEREBERAREQEREBERAREQEREBERAREQFw5ocOcLrlEHxum+iPBN03qHgvtEHxum9Q8Fzux1DwX0iD43Y6h4JuwOgeC+0QfO7HUPBN2OoeChY02R9I3zK5dvIjzTbmiRpdc+jlvcdIvxWMNXWiEGOLM4i+VwYADkdzSQ83s/LqLaHp4gM/um+iPBQqCMedVFwP8UdH+TCsTTmsZVHK1+VzzznkEtYXP6M1hYZdLaXUjAMRmrKstrrNc1jc7A3QPLWE84E8LkWvr0cEGeREQEREBERAREQEREBERAREQEXDgS05TY9fUo+5k9Z7gQSUUbcyes9wJuZPWe4EElFG3MnrPcCbmT1nuBBJRRtzJ6z3Am5k9Z7gQSUUbcyes9wJuZPWe4EElFG3MnrPcCbmT1nuBBJRRtzJ6z3Am5k9Z7gQSUUbcyes9wJuZPWe4EElFG3MnrPcCbmT1nuBBJUSjlMlTMHm4bIA3sG7jd/FxPtX1uZPWe4FEoY3mpnyvsd6LnKNfwMKDKIo25k9Z7gUhug11QcoiICIiAiIgIiICIiAiIgLoratlBSPkrHBjGAuc5x0AGpK7ZDlYS3XT/vC5XnLlg21rMdYIvNp6OjDrfhWObv3DUElwGgtcN9p6LBavJltg/bKatlPNibK1sLCBdrMvE9rjqergt6Xmzkj2ym2Yw2dtFh89cHvaS6LNZtm2sbMdr0q3tmtsqvH8PqHswyWF8QGSOaQsMxN9A57ABw4nrQbqip7F+W5+C4g6HFMMkikbxa6cd41DLEHrGiy+y/KVV7VRF+C4S+SNrg1zzVRtDToT8JovYG9hdBZSKMZJb6MZ+8P9K0TbLlFqtkHF2J4Y7cl5YyVtSwtfxINg0ubcC9nW6UFiItQ2M2uqNpsPM89D5pBlzMkknBDxc35uUEAWvmOh6Fj9oOVrD8EJa6RtRIPiU5L+sfDyhnRwzXQb+irvZXlQZjOBVNXiMbKWGGQNu+QkkFtxoG6uPogLU8U5f8ALUWwqjzMHxpZLE/qtGnifYgvBcZgHWvr1d1v+R4qo9luXGHE6pseMwilc42Em8JiuTYZjlu3vNx0khWPJJIcZiORn+FL8c8M0HTlQZZFiqGpkbQZpgywLyXOkOgDncSW8AB9S0ir5VnVlU+LY+ikxFzNHPjJEQPzi25+q/QUFmIqYruWaswOsa3aLCzCHdBe5pI0uQS0g26u0cFYGyO2cO19CZMGykttnje8iSMnhcZem3EEg27EGzqDh/43UfSj+TCu3eS+rZ+8P9KhYXhpocQnkaxoNQ8Pec5Ni2NkYAGUehf2lBlkREBERAREQEREBERAREQEREBVH5SP5q036R/tvVuKo/KR/NWm/SP9t6Do8mv8iVf0rPsq41Tfk1/kSr+lZ9lXIgpzyidmfOsKjrqcc6G0cmnGNx5pv2PNv11ifJy2iENVPQzkDP8AhY+1wADx+yAf1SrvxSgZimHSQ1guyRpY4djhbxXkYtn2E2052ktLKO5wGv7L2nwcg9hqmuWiZ20m1dBhVGfhOEklraXuAe9rA91u0K2cMxOPEsJjqKZ34ORgkB+SRfXu/wBFVHJREdqdvq/FKgXaHGOHuOgtxsRGGjT0ygto4fE7Dtw9jXRZMmRwu0staxB4i2iovygNm6TBqelkwmCOnLnPa7dNDQ4AAi4Glxrr2q/VS/lK/kyj+e/7IQa7yI7FxbUQyyY0TJBDIMsFyGulIF3Ot0Bthbpub6cbxn2ToZ6LdS0lOY7Wy7poAHZYXHsVceTZ+b1V9MPsBXAg8rcrWw42Mx1vmVzTzAujvqWEfCYT02uCD1EdIJVm8hG0bsYw9kFW7M+mZIxvXuiYMnhYt7gFL8oejE+xDJDxjnYR3ODmkeJHgtH8m/8AO6o/Rz/MjQZDli2mlqpYcKwo2Mjry62zOfKd2wnoHBx729SuPZzCYNncFjp8PytYwW6Lud8Zx7SdV5hxhjcU5VJWYoXFj610brGxyb4sAB6LCyur/wAIYX1T/vfuQbDyj4NFtFsdURS5XPaxz4z0tkYCW27+HcSvNvJttG7Zja+CXNljc4MlubAxuNjfu0d+qrx/8IYX1T/vfuQ8iGF24T/vfuQWUi4aMrQONuviuUBERAREQEREBERARFgtp8RloJacUXGR0gIs0k5YJZBbMQBzmDieF+9BnUWtQbYROiaXi5MbXkt4AFsTnEtPOaAJWmxFwNTYar7q9pBuS6msGtdI0k2JJY2Qnm3BBDo+BtxQbEi17+9bM5G7de5Dec3nFrp2HUmw1gda51zN6b22FAVR+Uj+atN+kf7b1birDyg8MfXbEtkpwSIZWvcAPikOZf2FwQYrya/yJV/Ss+yrkXmTkc2/h2NqJ2YsHbqUNOZguWvbcfB6iDx7B7Lo2T2xk2vxcuweEsoWNcHTSiz5ZbiwY0HQNF7k349HSG5qjPKK2Ys6KvpW/wCVNb/1u/i2/wA1XmsdtDhDMewSanq/gysLb9R6D3g2PsQeetl+UD+zeSyso5X/AIX4EGuu7m0eB083nH9cK7eTLAP7t7FU8LxZ5bvJOveP5xB7tG/qrz3yebJvxHlHZTVg/F5HOmtwtC7UdxcA2+nwl6tQFS/lK/kyj+e/7IV0Kl/KV/JlH89/2WoJHk2fm9VfTD7AVwLzhyLbcx7JskjxpjmU8zxacNJayQN1a63EEWOmo7jpeE+2uHQUe9krafJa9xICfY0XJ7gEGm+UPWCDYhkZ4yTsA7mtc4nxA8Vrvk6YQYppKqQEbxskbb8CGOgcSOvV9r9hWI2kqajlj2wZHgTHMpYeaJHjmtBPOkd8o6AMvewHDW12YNhEeAvpaegFmRwStHWedBcntJufag8t7f0zqPbesEuhM8jx3PeXtPgQvU2xW0DNp9moaiA6ubZ49GQaPHj9RCrHlf2DkxrDmVuDsL5Y87ZWNuXPYHuLXNHSW3NxxII6lVmxO29VsXWF2GkOY62eJ9yx1vrDu0fWg9erGbSY5Fs5gslRiLrMYOHS53xWjtJ0VPu8oM7jm4eM/bUc3wyX9ilbK4PXcpWMR1m2gyUcZzQwWyteejm8S3QEudfNwGnALZ2frZMRwSGWvj3MkjA50YN8txe1yB0LIIiAiIgIiICIiAiIgLrlhbN/jNa63pAH+K7EQdZga51y1pPXYX/7oPBDAx3wmtOt+A4nQrsRB1+bs9FvgOu/8dV2IiDhzQ5tnagqO+gikYRJG0gixBAIIPEEKSiDUTyZYSZ8/mUV734uy3+bfLbstZbHBhkNPC1lPExjWizWtaA1o6gBoApa+XuyMJsTYXsOJQdPmUfoN8FBx2ogwTB5aiqa0NiYXnTjYaDvJsPaqGquXLEW4q50DIBHmOWJ8Z0bwALg4OzW7ePRbRfeJ7Y1vK3iEFBRRCnjc4OkyuLrhvFznWHNbxAtxtx0sG48hGBb+gqMQxNgMlTI4NJHxA7M4jpAL7/sBWn5lH6DfBfGE4fHhOGRwUQysjYGNHY0W9p7VLQR/Mo/Qb4Km/KQhbFhlHumgc9/D5rVdipTylZW+ZUbbjNmkNum1mi9uq6Djyf8LhxbZWrjxOJkzDM3myNDh8AW0PT2rexyXYQHXFEz9p/8My0vya52nBqtgcM4la4t6cpbYHuuD4K5UECiwanw+mDKGCOJg+KxgaLnibDp7V8yYc04kxzWNyhkgPDi50RH1NKyK1+qNVBjE7qWMvjMQMfPbYytD9C1xFgebqCLnjpqgyOH4e2KmAlY0G7vrcSPqKxWK7BYbi0+evo4nOOpc0FpcesllrnvXEz6/K7dX6m3bGCRuXuBOpF96Gt6tT3jrE9dFmdkygOBtzSCDM4OvdxNhFZ1hbUexAoOTrC6CbNT0UN/lgvt3B5IBWxeZxn4jfBQdm6x1fhuedxcSeoWAsDYEaEDr/4WVQR/Mo/Qb4L6ZSsjddjQD2BdyICIiAiIgIiICIiAiIgIiICIiAiIgIiIK+2g5H8OxrEXTFskLnklwidZrnHicpBsT2WWy7K7JUmylKWYLEGZvhPJu99utx/hwWcRAREQRsSpPP6B8Ye+LO0jPGbPbfpaegqvK7kXo8Qnz4hU1kz+GaSUOdYdrgSrMRBWlByM0mGz58OqayF9rZo5Q11uq7QCt5wDCv7Gw4RGaaosSc878z9ejN1BZJEBERA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6" name="Picture 6" descr="http://www.brightlemon.com:8080/files/basics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68413"/>
            <a:ext cx="4840288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8" descr="data:image/jpeg;base64,/9j/4AAQSkZJRgABAQAAAQABAAD/2wCEAAkGBggSEBIQDxAQFRAQERcQGBATFRQQFRMWFBcVFhcXEhcYISceFxsvGhMUHzsgIygpLy0sFh4xNTAsNSYrLSkBCQoKBQUFDQUFDSkYEhgpKSkpKSkpKSkpKSkpKSkpKSkpKSkpKSkpKSkpKSkpKSkpKSkpKSkpKSkpKSkpKSkpKf/AABEIAMIBBAMBIgACEQEDEQH/xAAcAAEAAQUBAQAAAAAAAAAAAAAAAwQFBgcIAgH/xABIEAABAwIDAwULCgMHBQAAAAABAAIDBBEFEiEGBzETIkFRYQgUMkJSU3GBkaLSMzVicnOCkqGxsxUjdBYkQ1Vjk9FUdaOy8f/EABQBAQAAAAAAAAAAAAAAAAAAAAD/xAAUEQEAAAAAAAAAAAAAAAAAAAAA/9oADAMBAAIRAxEAPwDeKIiAiIgIiICIiAiIgIiICIiAiIgIiICIiAiIgIiICIiAiIgIiICIiAiIgIiICIiAiIgIiICIiAiIgIiICIiAiIgIiICIiAiIgIiICIiAiIgIiICIiAiIgIiICIiAiIgIiICIiAiIgIiICIiAiIgIiICIiAio2YixzgIml4vYvFgxvXzjo49jb+pUFbgFQ+RzxOGg3sA0kj5ItLrus+xjdoRazyLDigva8TTxsGZ7g0XAuTYXcQ0D2kD1qzswGpuwuma4NcS4ZXjlBdjmOcQ/5QZLZuBDjoqWPZKoAa3vgEAxkgsJBdGKa7hd3hF1O431+UPHW4ZKis2H4A9kkckkgeY2vBNnjO5wiaJDdxAdliN7DUvJ01veUBERAREQEReXhxGhsevigSSBrS48Ggn2aqLvh/mpPc+JQ1cU3Jv/AJniO8UdRVJjsOPcie8JKbvjMLd8tdyeXxr8nrfgguPfD/NSe58Sd8P81J7nxLRW029/eBQTmnq6eiY+2YERyOa9p4OY7Pzh/wDCqHDd/G2c80UEUVCZJpGxNBje0FzyGi5MmmpQdB98P81J7nxJ3w/zUnufErBs3Ftnmd/EpMP5PJzRStlzB9x4Rk0ta/DpV/5GfznuhA74f5qT3PiTvh/mpPc+JWDaWLbK7ThslAWhhzCqbLmLr6ZDHoBbrWm6nfvttHM+ndBR8syQwljYpHHO1xaWi0mpuLaIOg++H+ak9z4l7hlDhexFiQQbXBHoWG7Hz7wJXNkxJtDDA5pJiY1/Lgkc24uWDXiL3WU00U3O/meO7xQgrUUHIz+c90JyM/nPdCCdFByM/nPdCcjP5z3QgnRQcjP5z3QqHGamvhhdJFHJUSAgCCPk2OdcgeE82AHG6C6ouf8AbXfVtnDK6mNKyjdlBAe3lpbG9nBx5hHobxB1WxN0+L19RhMVTVVLnSOllzSSZT/iOAFzoB0AepBni+EhWzvuocbQkv8A9QtDIx97xvug+kL0cKmfrNLnPkZAIx6GX1+8XdlkEhxIu0gbyn075Yx9/wAb7oPqQYaX6zv5T6FssY+7433ifUphDP5z3QvvIz+c90IJgB0L6oORn857oTkZ/Oe6EE6KDkZ/Oe6E5GfznuhBOig5GfznuhORn857oQTogRAREQEReXl1tACeom35oI6z5N/1HfoVKFSVb6jk33Y3wHeOeo/RUofUeQz8Z+FBj28PYelxSkdC6zZmXfDL5D7cD9E8CPQeIC5RngrqSoLHh0dRTy8ODmPYdCPWL3XaGep8hn4z8K09v23fyTRnFIIwJYW2na05i+McJOA1bwP0fqoM/wB3W20GJ0TJxYTM/lzRjxJANSB5J8Iem3EFZQuSd2m3E2GVrZdTTy2jmjHSy+jgPKaTcesdK6qZX5oxM3kjEWcoJOU5pYRmDr5bWtrdBY9422kOG0L59DM7+XDGfGkI0JHkgc4+i3SFgW5DYBxBxiuBdPO4vhz6kBxJdMb+M4k2PVc+MLWX+8bS40TY/wAMou0gFl/ydI5vpDR9Fb2ibK1oa2OMNaA0NDrAAaAABugsgqVBS+P9o5fc9T5DPxn4VBTPqOdZjfDd4x+FBWooc9T5DPxn4V8MlR5DPxn4UE6LW2J754DU95YZSPrqm5H8p+WIEcbPLecB0usG9q84rttvApYu+J8GgdEwZn8lUco5jRqSQ25tbpAICDZaLBdhN7GHYoTHGzkqlozGCR/hAWuYnAc8C/UD02ss0z1PkM/GfhQc8d0d86Qf0TP3Zln+53BqGpwOmbURiRjJpXhjrlmYSusXN4Ot23stf90UX/xODMAD3k3QG/8AizdgWWbvNuMMwzZ+nlqnDnST5Imm8spEjrhjbcNdSSALjrsg3EAi0NV90pWZzyNBGGdGeVznek5QAOjT81luxW/HDK6RtPLF3vUPIaxr5M0cjjwa1+UWdw0IF72BJ4hsxFDnqfIZ+M/CvhlqBqWMsOnOfhQTota1++WN9QaPCqN9dUa86N+SEW0JzkatGnO0bqLFW7Gt7O1tAWOxLBmshcbZ45swuejO3M3NoeabXQbbRa3w3f1spKwOkkdC/pjlZISPQ6NrmkesehX/AGe3i4JXSmCjmZJK1hlLQJWWa0taTd0YHF7fagylFDnqfIZ+M/Cvmep8hn4z8KCdECICIiAiIghrPk3/AFHfoVKFFWfJv+o79CpQg+ry9jSC1wBBFiDqCDxBHSvSIOVt7WwLsNrCYmnvSoJfEeIZ5URPWLi3WCO1eMK2+x2TDf4HC1z3TzNjY8Hn8m86wAdRfbW+gLhwOm59/cbDg0hIBLZoiCRexzWuOrQketaU3O/PdF9d/wC1Ig6M3f7G0+G0UdM2xkP8yWQePIeJ9A0aOwdpWSIiAoKXx/tHKdQUvj/aOQTrEN7Mte3B6w0wcZDGGnLfMIy9olIt9Au9V1l6IOee5wpqnv8AqZBGTEKUsMltA8yRFrc3WQHG30V0KQOlYvtVvD2dw0ZZ5AZjqKaEB8rr8LtGjb9biLqzwVm3mIgOjZHhlK7g+Qd8Vbm24hhs2P12I7ekNDYTVd6Y2x0N2tgxDIAPI5UsLfwEj1rrpccGFzMUyF7nltdlL3eE4iaxc7tNr+tdjhBzl3R3znB/RM/dmV63M7tsOq6VldiAMzWvdFBTvJMbGtcS4lvjXe5/NOnE630svdHfOcH9Ez92ZbM3FfMkH2k37rkF7xXdrspURGJ9DTNBFg+KNkL29rXMAI/TrBXMe3OyVRhldJSuJLRaSOThnjdfK7sOhB7WldhLSHdK4e3LQ1AHOvLCXdlmPaCfx+0oM63RbWyV+GRvldmngcaeRx4uLAC157S0t167qy7/ALaSopsOZBEcrq2QxucNDyTRd4HpJYPQSOlWDuaJ35cQZ4oMDx6XCYH8mhXDujcEnko6eqY0ltNK5r7eK2YNAcezMxov9IIIu5tooRSVc1hyjqhsRd05WMDgPa9y2pjuDUtXTS0s7QY5mFh6bX4OHaDYg9YC0t3N+PxNkqqF7gHSBtRGD4xZdsgHbYsPoB6lvcoOMqaGOmrmx1MbZGwVPJyRHg8Mfle3o4gFdX4FsLs9RymakpWRSFhjLml5JaSCRqSOLW+xc3Yzhj67aGeCn53L4g9ocBcBokOZ/oDQ4+gLq8IPqIiAiIgIiICIiCGs+Tf9R36FShRVnyb/AKjv0KlCD6iKKoqoI25pHsY3hmeQ0e0oMB38kfwWX7aH/wBwtJbnfnui+u/9qRbH38bcYLLRNo6aoimlfM2R3JOEjWNYHeE5twDcjTjxWp932OU9HidJVTXEUUvPIF8rXNcwusNTYOvp1IOwUVsw3abBqgA09XTyZrWDJWONz0WBuD2K5oCgpfH+0cp1BS+P9o5BOsE3w7b1GHUANObVNS/kWP48mLXe8A8SBYDtcD0WWdrUvdEbP1M1FBUxNc4Ukjs4GuVkoaC8jqBY0dmZBjnc/bP09TUVOIVN5ZoHNDC85zykmZzpSTqXc3QnyieNrb9XKm63eQ7CZ5M8Zkppw0SMaQHgsvley+hPOcLG178RZbVj3zVte/vbBKCZ8zhrNU5WRwg+PIGF2npcL9R4ENJ1fzu//uDv3yuwguNMXgrKTEJWznPPT1JLnG4EjmvzZuux4+tdH7Ib16fE6lsNHSVPJtYXzTy5GNi05jRlLsxLtOI4E2Otg1d3R3znB/RM/dmWzNxXzJB9pN+65YD3RmCV5qoKsRONP3sITKASGvbJI6z/ACdHi1+OvUrvuV3j7Pw0LKGqnbBNHI8h0vNjeHuLrh/gt42sbcEG6FpbulawCGihuLulkkt02a1rb++VsbEd42ykEZkfX0pAF8scrJnu+qxhJPsWoTg2LbTYl306OSHC4rRte4WJjaSSI+h0jiSSRcNuNTYAhl3c9YFJDh0lQ8WNXNmb2xxDI0/iMi2bWwU743smax0TmkPa8AtLSNQ6+lrL5RUcEMbIYmhscTAxrBwa1osAPUFrfugK7FY8Na2nDhDLLkne3oZa7WuI4NLuJ7AOmxDBaTduauvkqNnZXw0tM85auZxDOWF7tpS0F72C4F3e03F9hSYJvRljMEtfh0bXNyGpiZJyxB0JaLBrT2i3ZZav2L34YhQUsdIaWGWKLMGnM6J9nOLjmIuDq462CySHul3X5+Gi30Z9fzYg2JsFuywjC2l0WaSpe3K+pfbMR0tY0aMbcXtqTpcmwWXrT1B3SOEueBPRzxsJtnY9ktu0t5unoW08Fxugq4WVFLI2SF/B7eziCDqD2HVBXIiICIiAiIgLy9jSLHgV6RBR1VFDyb7N1yO6+orz/cez3lXIgobUHZ7yp6/DcEnZydRFDKy4dkkbyjbi4Bs64vqde1T4xUStY3IbF80cRcOLQ97Wki/TrYdpCtjdqJc2Qxs1kfHnDyWx5JXxXmNubfJcdZuOi6CP+xexv+X0P+xH/wAJ/YvY3/L6H/Yj/wCFANsJQ18nJjwTKY5JQ0sDKaGYtaAzQ888enW+thXt2gmEM0jhG50VS+EMa4NOUPs24d42Wxt41xbiEEdPspsnG9skdFRskYQ5r2wsa5pHAtIFwVdLUHZ+asrdqy0mzQ8mR3MznMGtZGeY3IDxkY0NOpc8dF7VVFjM8j4HWaGyufGWte2VpaI+UDwRwN+bbt9CC4WoOz3kpKWAhxy6F7rceF1XIgg7yg8n9UNDT8C0WIsQbkEHiD1hTogw6p3QbFSPMjqCMOJvZjpI28b+A1waPQAshw7Z/C6eMRU8EcUY1yRtyAm1rut4Rt0nVXBEGM47u22XrJOVqqRj5bBucOfG5wGgzFhGawAGvRorphezeFU0QhpoI44wb5WC1yelx4uOg1NzorkiCnNDTkEFoIIsQbkEHoI6QsbxDdTsbMcz6CAH/SzQflGQFliIMRoN0uxkLszKCEn/AFC+cfhkJH5LJhQU4AAYAALADQADgABwHYqhEEHeUHk/qtZ7ytvhDM3CcNjY+vqC2Fzn2eyLlbANLXaOcQ4HUEAcQeC2fPUQsF3ua0XAu4houdANVyntrDjGHY3LO8Hlm1Zq45HC7ZGl5exw6COggcLEdCDeGHbkdkm08cU9OJZWt58+eSNz3nVx5jgAL8B0ABDuK2K/6eX/AH5f+Vbdn+6C2blYO+xLTygc7mOmjJ+g5l3e1oV9k3y7ENGbv5pHZFO4+wMQWWq7nnZNw5jquM2tzZGuF+shzTf2qh3P4JNR1+K4Y9/KxU7opGu1aLvabG19CWFt/q9gVXV76TVPNLgdHNU1LtBJI3k4mDhndrfL9bINePQss2E2QfQwyGaTlayqkM9RP0PkPis+gLkD0k2F7AL/AN5QeT+qd4weT+ZU6IACIiAiIgIiICIiDxLExwLXAFp0IIuD6QvFNSQxtLWCwLnPIuXavJc469ZJPrUyIC+WC+ogLxyMebNlGa2XNbWxNyL+le0QEREBERARQ1dXFEwvebBoJ7TYFxA6zYH2LxDiVK61ntuQ05SRmGbUXHqPsPUgqUVMcSowLmWO17XzC17Xt7CD61HJjNEA0h4dneIxlIdqTbXqF0Faipo8RpHOyNlYXm/NDgXaXB049B9i8PFa8kC0TAbZtHvd2geC315vQEE9RVwxi73AX0F+JPU0cSewKm74rJPk2ZG+XKNfuxjX8RHoU1PQQMOYC7zoZHEueezMdQOwaKoQW44BQukjmmbys0JLmSy2cYy4AExjwWcBwA4L5jmzmFVkfJVkEcrBqA8atPWxw1ae0EK5Ig1jV9z1sk83Y6rjHkslY4f+Rjj+ahq9x9DFFlp3STMia97aadzSHyvtzi4BoBAa0ADLc+E62i2oiC34JhFLTQtjigghsBdkDQ1mbptoCfSdVcERAREQEREBERAREQEREBERAREQEREBERAREQUeI4XDNlzFwLM1i02NntLHA3BFi1xVK3ZmiAy88tz8oASLtOt8rgMwuXOPHxiOBsrsiC0/2bprAF8ptEYLlwJLNcoNxxFzYix1NyV4OytDrcyWdbM3No7L4IOnRd3C3hHsteUQUNBhEUTswc9zuTEZLsuoa5zgTlAF+cdVXIiAiIgIiICIiAiIgIiICIiAiIgIiICIiAiIgIiICIiAiIgIiICIiAiIgIiICIiAiIgIiICIiAiIgIiICIiAiIgIiICIiAiIgIiICIiAiIgIiICIiAiIgIiI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AutoShape 10" descr="data:image/jpeg;base64,/9j/4AAQSkZJRgABAQAAAQABAAD/2wCEAAkGBggSEBIQDxAQFRAQERcQGBATFRQQFRMWFBcVFhcXEhcYISceFxsvGhMUHzsgIygpLy0sFh4xNTAsNSYrLSkBCQoKBQUFDQUFDSkYEhgpKSkpKSkpKSkpKSkpKSkpKSkpKSkpKSkpKSkpKSkpKSkpKSkpKSkpKSkpKSkpKSkpKf/AABEIAMIBBAMBIgACEQEDEQH/xAAcAAEAAQUBAQAAAAAAAAAAAAAAAwQFBgcIAgH/xABIEAABAwIDAwULCgMHBQAAAAABAAIDBBEFEiEGBzETIkFRYQgUMkJSU3GBkaLSMzVicnOCkqGxsxUjdBYkQ1Vjk9FUdaOy8f/EABQBAQAAAAAAAAAAAAAAAAAAAAD/xAAUEQEAAAAAAAAAAAAAAAAAAAAA/9oADAMBAAIRAxEAPwDeKIiAiIgIiICIiAiIgIiICIiAiIgIiICIiAiIgIiICIiAiIgIiICIiAiIgIiICIiAiIgIiICIiAiIgIiICIiAiIgIiICIiAiIgIiICIiAiIgIiICIiAiIgIiICIiAiIgIiICIiAiIgIiICIiAiIgIiICIiAio2YixzgIml4vYvFgxvXzjo49jb+pUFbgFQ+RzxOGg3sA0kj5ItLrus+xjdoRazyLDigva8TTxsGZ7g0XAuTYXcQ0D2kD1qzswGpuwuma4NcS4ZXjlBdjmOcQ/5QZLZuBDjoqWPZKoAa3vgEAxkgsJBdGKa7hd3hF1O431+UPHW4ZKis2H4A9kkckkgeY2vBNnjO5wiaJDdxAdliN7DUvJ01veUBERAREQEReXhxGhsevigSSBrS48Ggn2aqLvh/mpPc+JQ1cU3Jv/AJniO8UdRVJjsOPcie8JKbvjMLd8tdyeXxr8nrfgguPfD/NSe58Sd8P81J7nxLRW029/eBQTmnq6eiY+2YERyOa9p4OY7Pzh/wDCqHDd/G2c80UEUVCZJpGxNBje0FzyGi5MmmpQdB98P81J7nxJ3w/zUnufErBs3Ftnmd/EpMP5PJzRStlzB9x4Rk0ta/DpV/5GfznuhA74f5qT3PiTvh/mpPc+JWDaWLbK7ThslAWhhzCqbLmLr6ZDHoBbrWm6nfvttHM+ndBR8syQwljYpHHO1xaWi0mpuLaIOg++H+ak9z4l7hlDhexFiQQbXBHoWG7Hz7wJXNkxJtDDA5pJiY1/Lgkc24uWDXiL3WU00U3O/meO7xQgrUUHIz+c90JyM/nPdCCdFByM/nPdCcjP5z3QgnRQcjP5z3QqHGamvhhdJFHJUSAgCCPk2OdcgeE82AHG6C6ouf8AbXfVtnDK6mNKyjdlBAe3lpbG9nBx5hHobxB1WxN0+L19RhMVTVVLnSOllzSSZT/iOAFzoB0AepBni+EhWzvuocbQkv8A9QtDIx97xvug+kL0cKmfrNLnPkZAIx6GX1+8XdlkEhxIu0gbyn075Yx9/wAb7oPqQYaX6zv5T6FssY+7433ifUphDP5z3QvvIz+c90IJgB0L6oORn857oTkZ/Oe6EE6KDkZ/Oe6E5GfznuhBOig5GfznuhORn857oQTogRAREQEReXl1tACeom35oI6z5N/1HfoVKFSVb6jk33Y3wHeOeo/RUofUeQz8Z+FBj28PYelxSkdC6zZmXfDL5D7cD9E8CPQeIC5RngrqSoLHh0dRTy8ODmPYdCPWL3XaGep8hn4z8K09v23fyTRnFIIwJYW2na05i+McJOA1bwP0fqoM/wB3W20GJ0TJxYTM/lzRjxJANSB5J8Iem3EFZQuSd2m3E2GVrZdTTy2jmjHSy+jgPKaTcesdK6qZX5oxM3kjEWcoJOU5pYRmDr5bWtrdBY9422kOG0L59DM7+XDGfGkI0JHkgc4+i3SFgW5DYBxBxiuBdPO4vhz6kBxJdMb+M4k2PVc+MLWX+8bS40TY/wAMou0gFl/ydI5vpDR9Fb2ibK1oa2OMNaA0NDrAAaAABugsgqVBS+P9o5fc9T5DPxn4VBTPqOdZjfDd4x+FBWooc9T5DPxn4V8MlR5DPxn4UE6LW2J754DU95YZSPrqm5H8p+WIEcbPLecB0usG9q84rttvApYu+J8GgdEwZn8lUco5jRqSQ25tbpAICDZaLBdhN7GHYoTHGzkqlozGCR/hAWuYnAc8C/UD02ss0z1PkM/GfhQc8d0d86Qf0TP3Zln+53BqGpwOmbURiRjJpXhjrlmYSusXN4Ot23stf90UX/xODMAD3k3QG/8AizdgWWbvNuMMwzZ+nlqnDnST5Imm8spEjrhjbcNdSSALjrsg3EAi0NV90pWZzyNBGGdGeVznek5QAOjT81luxW/HDK6RtPLF3vUPIaxr5M0cjjwa1+UWdw0IF72BJ4hsxFDnqfIZ+M/CvhlqBqWMsOnOfhQTota1++WN9QaPCqN9dUa86N+SEW0JzkatGnO0bqLFW7Gt7O1tAWOxLBmshcbZ45swuejO3M3NoeabXQbbRa3w3f1spKwOkkdC/pjlZISPQ6NrmkesehX/AGe3i4JXSmCjmZJK1hlLQJWWa0taTd0YHF7fagylFDnqfIZ+M/Cvmep8hn4z8KCdECICIiAiIghrPk3/AFHfoVKFFWfJv+o79CpQg+ry9jSC1wBBFiDqCDxBHSvSIOVt7WwLsNrCYmnvSoJfEeIZ5URPWLi3WCO1eMK2+x2TDf4HC1z3TzNjY8Hn8m86wAdRfbW+gLhwOm59/cbDg0hIBLZoiCRexzWuOrQketaU3O/PdF9d/wC1Ig6M3f7G0+G0UdM2xkP8yWQePIeJ9A0aOwdpWSIiAoKXx/tHKdQUvj/aOQTrEN7Mte3B6w0wcZDGGnLfMIy9olIt9Au9V1l6IOee5wpqnv8AqZBGTEKUsMltA8yRFrc3WQHG30V0KQOlYvtVvD2dw0ZZ5AZjqKaEB8rr8LtGjb9biLqzwVm3mIgOjZHhlK7g+Qd8Vbm24hhs2P12I7ekNDYTVd6Y2x0N2tgxDIAPI5UsLfwEj1rrpccGFzMUyF7nltdlL3eE4iaxc7tNr+tdjhBzl3R3znB/RM/dmV63M7tsOq6VldiAMzWvdFBTvJMbGtcS4lvjXe5/NOnE630svdHfOcH9Ez92ZbM3FfMkH2k37rkF7xXdrspURGJ9DTNBFg+KNkL29rXMAI/TrBXMe3OyVRhldJSuJLRaSOThnjdfK7sOhB7WldhLSHdK4e3LQ1AHOvLCXdlmPaCfx+0oM63RbWyV+GRvldmngcaeRx4uLAC157S0t167qy7/ALaSopsOZBEcrq2QxucNDyTRd4HpJYPQSOlWDuaJ35cQZ4oMDx6XCYH8mhXDujcEnko6eqY0ltNK5r7eK2YNAcezMxov9IIIu5tooRSVc1hyjqhsRd05WMDgPa9y2pjuDUtXTS0s7QY5mFh6bX4OHaDYg9YC0t3N+PxNkqqF7gHSBtRGD4xZdsgHbYsPoB6lvcoOMqaGOmrmx1MbZGwVPJyRHg8Mfle3o4gFdX4FsLs9RymakpWRSFhjLml5JaSCRqSOLW+xc3Yzhj67aGeCn53L4g9ocBcBokOZ/oDQ4+gLq8IPqIiAiIgIiICIiCGs+Tf9R36FShRVnyb/AKjv0KlCD6iKKoqoI25pHsY3hmeQ0e0oMB38kfwWX7aH/wBwtJbnfnui+u/9qRbH38bcYLLRNo6aoimlfM2R3JOEjWNYHeE5twDcjTjxWp932OU9HidJVTXEUUvPIF8rXNcwusNTYOvp1IOwUVsw3abBqgA09XTyZrWDJWONz0WBuD2K5oCgpfH+0cp1BS+P9o5BOsE3w7b1GHUANObVNS/kWP48mLXe8A8SBYDtcD0WWdrUvdEbP1M1FBUxNc4Ukjs4GuVkoaC8jqBY0dmZBjnc/bP09TUVOIVN5ZoHNDC85zykmZzpSTqXc3QnyieNrb9XKm63eQ7CZ5M8Zkppw0SMaQHgsvley+hPOcLG178RZbVj3zVte/vbBKCZ8zhrNU5WRwg+PIGF2npcL9R4ENJ1fzu//uDv3yuwguNMXgrKTEJWznPPT1JLnG4EjmvzZuux4+tdH7Ib16fE6lsNHSVPJtYXzTy5GNi05jRlLsxLtOI4E2Otg1d3R3znB/RM/dmWzNxXzJB9pN+65YD3RmCV5qoKsRONP3sITKASGvbJI6z/ACdHi1+OvUrvuV3j7Pw0LKGqnbBNHI8h0vNjeHuLrh/gt42sbcEG6FpbulawCGihuLulkkt02a1rb++VsbEd42ykEZkfX0pAF8scrJnu+qxhJPsWoTg2LbTYl306OSHC4rRte4WJjaSSI+h0jiSSRcNuNTYAhl3c9YFJDh0lQ8WNXNmb2xxDI0/iMi2bWwU743smax0TmkPa8AtLSNQ6+lrL5RUcEMbIYmhscTAxrBwa1osAPUFrfugK7FY8Na2nDhDLLkne3oZa7WuI4NLuJ7AOmxDBaTduauvkqNnZXw0tM85auZxDOWF7tpS0F72C4F3e03F9hSYJvRljMEtfh0bXNyGpiZJyxB0JaLBrT2i3ZZav2L34YhQUsdIaWGWKLMGnM6J9nOLjmIuDq462CySHul3X5+Gi30Z9fzYg2JsFuywjC2l0WaSpe3K+pfbMR0tY0aMbcXtqTpcmwWXrT1B3SOEueBPRzxsJtnY9ktu0t5unoW08Fxugq4WVFLI2SF/B7eziCDqD2HVBXIiICIiAiIgLy9jSLHgV6RBR1VFDyb7N1yO6+orz/cez3lXIgobUHZ7yp6/DcEnZydRFDKy4dkkbyjbi4Bs64vqde1T4xUStY3IbF80cRcOLQ97Wki/TrYdpCtjdqJc2Qxs1kfHnDyWx5JXxXmNubfJcdZuOi6CP+xexv+X0P+xH/wAJ/YvY3/L6H/Yj/wCFANsJQ18nJjwTKY5JQ0sDKaGYtaAzQ888enW+thXt2gmEM0jhG50VS+EMa4NOUPs24d42Wxt41xbiEEdPspsnG9skdFRskYQ5r2wsa5pHAtIFwVdLUHZ+asrdqy0mzQ8mR3MznMGtZGeY3IDxkY0NOpc8dF7VVFjM8j4HWaGyufGWte2VpaI+UDwRwN+bbt9CC4WoOz3kpKWAhxy6F7rceF1XIgg7yg8n9UNDT8C0WIsQbkEHiD1hTogw6p3QbFSPMjqCMOJvZjpI28b+A1waPQAshw7Z/C6eMRU8EcUY1yRtyAm1rut4Rt0nVXBEGM47u22XrJOVqqRj5bBucOfG5wGgzFhGawAGvRorphezeFU0QhpoI44wb5WC1yelx4uOg1NzorkiCnNDTkEFoIIsQbkEHoI6QsbxDdTsbMcz6CAH/SzQflGQFliIMRoN0uxkLszKCEn/AFC+cfhkJH5LJhQU4AAYAALADQADgABwHYqhEEHeUHk/qtZ7ytvhDM3CcNjY+vqC2Fzn2eyLlbANLXaOcQ4HUEAcQeC2fPUQsF3ua0XAu4houdANVyntrDjGHY3LO8Hlm1Zq45HC7ZGl5exw6COggcLEdCDeGHbkdkm08cU9OJZWt58+eSNz3nVx5jgAL8B0ABDuK2K/6eX/AH5f+Vbdn+6C2blYO+xLTygc7mOmjJ+g5l3e1oV9k3y7ENGbv5pHZFO4+wMQWWq7nnZNw5jquM2tzZGuF+shzTf2qh3P4JNR1+K4Y9/KxU7opGu1aLvabG19CWFt/q9gVXV76TVPNLgdHNU1LtBJI3k4mDhndrfL9bINePQss2E2QfQwyGaTlayqkM9RP0PkPis+gLkD0k2F7AL/AN5QeT+qd4weT+ZU6IACIiAiIgIiICIiDxLExwLXAFp0IIuD6QvFNSQxtLWCwLnPIuXavJc469ZJPrUyIC+WC+ogLxyMebNlGa2XNbWxNyL+le0QEREBERARQ1dXFEwvebBoJ7TYFxA6zYH2LxDiVK61ntuQ05SRmGbUXHqPsPUgqUVMcSowLmWO17XzC17Xt7CD61HJjNEA0h4dneIxlIdqTbXqF0Faipo8RpHOyNlYXm/NDgXaXB049B9i8PFa8kC0TAbZtHvd2geC315vQEE9RVwxi73AX0F+JPU0cSewKm74rJPk2ZG+XKNfuxjX8RHoU1PQQMOYC7zoZHEueezMdQOwaKoQW44BQukjmmbys0JLmSy2cYy4AExjwWcBwA4L5jmzmFVkfJVkEcrBqA8atPWxw1ae0EK5Ig1jV9z1sk83Y6rjHkslY4f+Rjj+ahq9x9DFFlp3STMia97aadzSHyvtzi4BoBAa0ADLc+E62i2oiC34JhFLTQtjigghsBdkDQ1mbptoCfSdVcERAREQEREBERAREQEREBERAREQEREBERAREQUeI4XDNlzFwLM1i02NntLHA3BFi1xVK3ZmiAy88tz8oASLtOt8rgMwuXOPHxiOBsrsiC0/2bprAF8ptEYLlwJLNcoNxxFzYix1NyV4OytDrcyWdbM3No7L4IOnRd3C3hHsteUQUNBhEUTswc9zuTEZLsuoa5zgTlAF+cdVXIiAiIgIiICIiAiIgIiICIiAiIgIiICIiAiIgIiICIiAiIgIiICIiAiIgIiICIiAiIgIiICIiAiIgIiICIiAiIgIiICIiAiIgIiICIiAiIgIiICIiAiIgIiI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9" name="Picture 12" descr="http://www.brightlemon.com:8080/files/basics-02-ascenders-descend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971800"/>
            <a:ext cx="42418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itle 1"/>
          <p:cNvSpPr>
            <a:spLocks noGrp="1"/>
          </p:cNvSpPr>
          <p:nvPr>
            <p:ph type="title"/>
          </p:nvPr>
        </p:nvSpPr>
        <p:spPr>
          <a:xfrm>
            <a:off x="515938" y="3127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The Measurement of Type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917575" y="5157788"/>
            <a:ext cx="1351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Image from</a:t>
            </a:r>
          </a:p>
          <a:p>
            <a:pPr eaLnBrk="1" hangingPunct="1"/>
            <a:r>
              <a:rPr lang="en-US" dirty="0"/>
              <a:t>Internet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77F56-CDED-46AF-9922-CAAEA23A91B5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90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23925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4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Rasterizing: </a:t>
            </a:r>
            <a:r>
              <a:rPr lang="en-US" dirty="0"/>
              <a:t> converts the letter from a mathematical representation to a recognizable symbol displayed on the screen or in printed output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 tiny square </a:t>
            </a:r>
            <a:r>
              <a:rPr lang="en-US" dirty="0">
                <a:solidFill>
                  <a:srgbClr val="0070C0"/>
                </a:solidFill>
              </a:rPr>
              <a:t>pixels</a:t>
            </a:r>
            <a:r>
              <a:rPr lang="en-US" dirty="0"/>
              <a:t> (picture elements), or dots, represent the letter.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High-resolution</a:t>
            </a:r>
            <a:r>
              <a:rPr lang="en-US" dirty="0"/>
              <a:t> monitors and printers with more fine little squares or </a:t>
            </a:r>
            <a:r>
              <a:rPr lang="en-US" dirty="0">
                <a:solidFill>
                  <a:srgbClr val="0070C0"/>
                </a:solidFill>
              </a:rPr>
              <a:t>dots per inch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dpi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can make more attractive-looking and varied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4B5F9-BCEA-4881-9D20-03A03A95CB5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22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362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i="1" dirty="0">
                <a:solidFill>
                  <a:srgbClr val="0070C0"/>
                </a:solidFill>
              </a:rPr>
              <a:t>uppercase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 capitalized letter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i="1" dirty="0">
                <a:solidFill>
                  <a:srgbClr val="0070C0"/>
                </a:solidFill>
              </a:rPr>
              <a:t>lowercase 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 small letter</a:t>
            </a:r>
            <a:endParaRPr lang="en-US" sz="2200" i="1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 err="1">
                <a:solidFill>
                  <a:srgbClr val="0070C0"/>
                </a:solidFill>
              </a:rPr>
              <a:t>Intercap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placing an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UpperCase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letter in the middle of a 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word.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How are you going to use upper case or lower case?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All upper case?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All lower case? 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Mixed?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SHOUTING / YELLING online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Case sensitive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4213" y="39688"/>
            <a:ext cx="741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(3) </a:t>
            </a:r>
            <a:r>
              <a:rPr lang="en-US" sz="3600" b="1" dirty="0">
                <a:solidFill>
                  <a:schemeClr val="tx1"/>
                </a:solidFill>
              </a:rPr>
              <a:t>Cases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D2F8E-4632-41B1-A853-6BB0FFC42D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77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38163" y="1557338"/>
            <a:ext cx="81470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200" i="1" dirty="0">
                <a:solidFill>
                  <a:srgbClr val="0070C0"/>
                </a:solidFill>
                <a:latin typeface="+mn-lt"/>
              </a:rPr>
              <a:t>serif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is the little decoration at the end of a letter stroke.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used for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body text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Sans serif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fonts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have a serif at the end of a letter stroke. </a:t>
            </a:r>
          </a:p>
          <a:p>
            <a:pPr marL="742950" lvl="1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used for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headlines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bold statements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“Sans” is French for “without”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675063"/>
            <a:ext cx="2232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</a:p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(4) </a:t>
            </a:r>
            <a:r>
              <a:rPr lang="en-US" sz="3600" b="1" dirty="0">
                <a:solidFill>
                  <a:srgbClr val="0070C0"/>
                </a:solidFill>
              </a:rPr>
              <a:t>Serif</a:t>
            </a:r>
            <a:r>
              <a:rPr lang="en-US" sz="3600" b="1" dirty="0">
                <a:solidFill>
                  <a:schemeClr val="tx1"/>
                </a:solidFill>
              </a:rPr>
              <a:t> versus </a:t>
            </a:r>
            <a:r>
              <a:rPr lang="en-US" sz="3600" b="1" dirty="0">
                <a:solidFill>
                  <a:srgbClr val="0070C0"/>
                </a:solidFill>
              </a:rPr>
              <a:t>sans serif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CE130-035B-4B18-B189-3F1CDCFC0546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648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E</a:t>
            </a:r>
            <a:r>
              <a:rPr lang="en-US" sz="2400" u="sng" dirty="0"/>
              <a:t>very single computer </a:t>
            </a:r>
            <a:r>
              <a:rPr lang="en-US" sz="2400" dirty="0"/>
              <a:t>has the same </a:t>
            </a:r>
            <a:r>
              <a:rPr lang="en-US" sz="2400" u="sng" dirty="0"/>
              <a:t> set of fonts</a:t>
            </a:r>
            <a:r>
              <a:rPr lang="en-US" sz="2400" dirty="0"/>
              <a:t> available.     T / F?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         --  False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Text may look very </a:t>
            </a:r>
            <a:r>
              <a:rPr lang="en-US" sz="2400" u="sng" dirty="0"/>
              <a:t>different on </a:t>
            </a:r>
            <a:r>
              <a:rPr lang="en-US" sz="2400" dirty="0"/>
              <a:t>different </a:t>
            </a:r>
            <a:r>
              <a:rPr lang="en-US" sz="2400" u="sng" dirty="0"/>
              <a:t>computers</a:t>
            </a:r>
            <a:r>
              <a:rPr lang="en-US" sz="2400" dirty="0"/>
              <a:t> and/or different </a:t>
            </a:r>
            <a:r>
              <a:rPr lang="en-US" sz="2400" u="sng" dirty="0"/>
              <a:t>OS</a:t>
            </a:r>
            <a:r>
              <a:rPr lang="en-US" sz="2400" dirty="0"/>
              <a:t> (windows, Linux). T / F?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            --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DA2E1-BDB9-4DF9-BA36-DFDDA669D7E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8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If the desired font is not available, what can you do?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choose the closest font that is available. </a:t>
            </a:r>
          </a:p>
          <a:p>
            <a:pPr eaLnBrk="1" hangingPunct="1"/>
            <a:r>
              <a:rPr lang="en-US" sz="2400"/>
              <a:t>E.g., using CSS, in the </a:t>
            </a:r>
            <a:r>
              <a:rPr lang="en-US" sz="2400" u="sng"/>
              <a:t>font-family property</a:t>
            </a:r>
            <a:r>
              <a:rPr lang="en-US" sz="2400"/>
              <a:t>, add a </a:t>
            </a:r>
            <a:r>
              <a:rPr lang="en-US" sz="2400" u="sng"/>
              <a:t>generic </a:t>
            </a:r>
            <a:r>
              <a:rPr lang="en-US" sz="2400"/>
              <a:t>catch-all, such as “serif” or “sans serif” to cover an instance when your specified fonts are unavailable.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6638D-EE68-49B0-B189-A724B17758A1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algn="l"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Importance of text in a multimedia 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Understanding fonts and typefaces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Using text elements in a multimedia presentation</a:t>
            </a:r>
          </a:p>
          <a:p>
            <a:pPr eaLnBrk="1" hangingPunct="1"/>
            <a:r>
              <a:rPr lang="en-US" dirty="0"/>
              <a:t>Next week</a:t>
            </a:r>
          </a:p>
          <a:p>
            <a:pPr lvl="1"/>
            <a:r>
              <a:rPr lang="en-US" dirty="0"/>
              <a:t>Image</a:t>
            </a:r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E30983-5A2C-44FF-9B9B-9058786FCE8B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F78E5-F831-41C4-8029-A01C5C2F063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09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Font Availability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PDF (Portable Document Format):</a:t>
            </a:r>
            <a:r>
              <a:rPr lang="en-US" dirty="0"/>
              <a:t> a file format used to present documents in a manner </a:t>
            </a:r>
            <a:r>
              <a:rPr lang="en-US" u="sng" dirty="0"/>
              <a:t>independent</a:t>
            </a:r>
            <a:r>
              <a:rPr lang="en-US" dirty="0"/>
              <a:t> of application software, hardware, and operating systems.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</a:t>
            </a:r>
            <a:r>
              <a:rPr lang="en-US" b="1" dirty="0"/>
              <a:t>PDF</a:t>
            </a:r>
            <a:r>
              <a:rPr lang="en-US" dirty="0"/>
              <a:t> file </a:t>
            </a:r>
            <a:r>
              <a:rPr lang="en-US" u="sng" dirty="0"/>
              <a:t>encapsulates</a:t>
            </a:r>
            <a:r>
              <a:rPr lang="en-US" dirty="0"/>
              <a:t> a complete description of a fixed-layout flat document, including the </a:t>
            </a:r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fonts</a:t>
            </a:r>
            <a:r>
              <a:rPr lang="en-US" dirty="0"/>
              <a:t>, </a:t>
            </a:r>
            <a:r>
              <a:rPr lang="en-US" u="sng" dirty="0"/>
              <a:t>graphics</a:t>
            </a:r>
            <a:r>
              <a:rPr lang="en-US" dirty="0"/>
              <a:t>, and </a:t>
            </a:r>
            <a:r>
              <a:rPr lang="en-US" u="sng" dirty="0"/>
              <a:t>other information</a:t>
            </a:r>
            <a:r>
              <a:rPr lang="en-US" dirty="0"/>
              <a:t> needed to display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F4414-D230-4150-AA5C-68677735835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4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text elements used in multimedia are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Fields for reading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HTML documents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Menus for navigation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Interactive buttons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Symbols and icons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FC72-EE7E-41A4-96D9-76EDB2BA4D7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01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533400" y="3657600"/>
            <a:ext cx="82280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Consider legibility and readability.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Avoid too many faces.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 color purposefully.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63688"/>
            <a:ext cx="54864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525A7-4289-4730-B966-5294D2EBB8DE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533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00258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You need to be a poet, an advertising psychologist, and a graphic designer.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the most legible font available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(sans serif).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Carefully select different faces, weight, size, 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bold,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italic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Bold or emphasize text to highlight ideas or concepts, but DO NOT make text look like a link or a button if it is not.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Too many fonts on the same page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ransom-note typography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325438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11A99-7E62-4BF7-91C3-B04C6C451560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18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915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text fonts 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You need to be a poet, an advertising psychologist, and a graphic designer.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Vary the size of a font in proportion to the importance of the message.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Adjust leading. Too tight lines are difficult to read.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Animating text to catch a viewer’s attention.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Make type stand out, use different colors, text on various backgrounds.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43000" y="188913"/>
            <a:ext cx="5661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Text in Multimedia </a:t>
            </a:r>
          </a:p>
        </p:txBody>
      </p:sp>
      <p:graphicFrame>
        <p:nvGraphicFramePr>
          <p:cNvPr id="28676" name="Object 14"/>
          <p:cNvGraphicFramePr>
            <a:graphicFrameLocks noChangeAspect="1"/>
          </p:cNvGraphicFramePr>
          <p:nvPr/>
        </p:nvGraphicFramePr>
        <p:xfrm>
          <a:off x="268288" y="4797425"/>
          <a:ext cx="84597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4" imgW="5961278" imgH="992075" progId="Word.Document.12">
                  <p:embed/>
                </p:oleObj>
              </mc:Choice>
              <mc:Fallback>
                <p:oleObj name="Document" r:id="rId4" imgW="5961278" imgH="9920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797425"/>
                        <a:ext cx="84597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0F720-7C0C-47D4-8C3F-6714B5F43B6C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957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3810000"/>
            <a:ext cx="8228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i="1" dirty="0">
                <a:solidFill>
                  <a:srgbClr val="0070C0"/>
                </a:solidFill>
                <a:latin typeface="+mn-lt"/>
              </a:rPr>
              <a:t>Symbols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are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concentrated text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in the form 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of stand-alone graphic constructs.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They are used to convey meaningful messages.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2001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143000" y="346075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Symbols and icons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C29E4-2D0C-49CF-94BF-20E3616764C8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65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3810000"/>
            <a:ext cx="8075613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i="1" dirty="0">
                <a:solidFill>
                  <a:srgbClr val="0070C0"/>
                </a:solidFill>
              </a:rPr>
              <a:t>Emoticons: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Symbols used to convey human emotions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Icons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are symbolic representations of objects and processes.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84313"/>
            <a:ext cx="362108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55650" y="461963"/>
            <a:ext cx="5661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Symbols and icons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60088-3ACC-4ED1-8178-1132AB6D484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98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55650" y="1989138"/>
            <a:ext cx="80740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r>
              <a:rPr lang="en-US" sz="2200">
                <a:latin typeface="Verdana" pitchFamily="32" charset="0"/>
                <a:ea typeface="MS Gothic" pitchFamily="49" charset="-128"/>
              </a:rPr>
              <a:t>A user navigates through content using </a:t>
            </a:r>
            <a:br>
              <a:rPr lang="en-US" sz="2200">
                <a:latin typeface="Verdana" pitchFamily="32" charset="0"/>
                <a:ea typeface="MS Gothic" pitchFamily="49" charset="-128"/>
              </a:rPr>
            </a:br>
            <a:r>
              <a:rPr lang="en-US" sz="2200">
                <a:latin typeface="Verdana" pitchFamily="32" charset="0"/>
                <a:ea typeface="MS Gothic" pitchFamily="49" charset="-128"/>
              </a:rPr>
              <a:t>a </a:t>
            </a:r>
            <a:r>
              <a:rPr lang="en-US" sz="2200" i="1">
                <a:latin typeface="Verdana" pitchFamily="32" charset="0"/>
                <a:ea typeface="MS Gothic" pitchFamily="49" charset="-128"/>
              </a:rPr>
              <a:t>menu.</a:t>
            </a:r>
          </a:p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endParaRPr lang="en-US" sz="2200" i="1"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</a:pPr>
            <a:r>
              <a:rPr lang="en-US" sz="2200">
                <a:latin typeface="Verdana" pitchFamily="32" charset="0"/>
                <a:ea typeface="MS Gothic" pitchFamily="49" charset="-128"/>
              </a:rPr>
              <a:t>A simple menu consists of a text list of topics.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36650" y="8366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Menus</a:t>
            </a:r>
            <a:r>
              <a:rPr lang="en-US" sz="36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navigation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47B3B-5ACD-457A-931C-0926C8CDC6FD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21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1268413"/>
            <a:ext cx="79311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clickable object that executes a command when activated.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Users can create their own buttons from bitmaps and graphics.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design and labeling of the buttons should be treated as an industrial art project, considering….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LEGIBLE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Size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Combinations of font, spacing, colors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1430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chemeClr val="tx2"/>
                </a:solidFill>
              </a:rPr>
              <a:t>Interactive buttons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F0E32-8F41-47A1-9AD8-527217F1AEE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33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with Text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Select </a:t>
            </a:r>
            <a:r>
              <a:rPr lang="en-US" sz="2400" u="sng">
                <a:solidFill>
                  <a:srgbClr val="0070C0"/>
                </a:solidFill>
              </a:rPr>
              <a:t>font size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and the </a:t>
            </a:r>
            <a:r>
              <a:rPr lang="en-US" sz="2400" u="sng">
                <a:solidFill>
                  <a:srgbClr val="0070C0"/>
                </a:solidFill>
              </a:rPr>
              <a:t>number of headlines</a:t>
            </a:r>
            <a:r>
              <a:rPr lang="en-US" sz="2400"/>
              <a:t> depending on the </a:t>
            </a:r>
            <a:r>
              <a:rPr lang="en-US" sz="2400" b="1"/>
              <a:t>complexity</a:t>
            </a:r>
            <a:r>
              <a:rPr lang="en-US" sz="2400"/>
              <a:t> of the </a:t>
            </a:r>
            <a:r>
              <a:rPr lang="en-US" sz="2400" u="sng"/>
              <a:t>message</a:t>
            </a:r>
            <a:r>
              <a:rPr lang="en-US" sz="2400"/>
              <a:t> and to </a:t>
            </a:r>
            <a:r>
              <a:rPr lang="en-US" sz="2400" u="sng"/>
              <a:t>its value</a:t>
            </a:r>
            <a:r>
              <a:rPr lang="en-US" sz="2400"/>
              <a:t>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If your messages are part of an </a:t>
            </a:r>
            <a:r>
              <a:rPr lang="en-US" sz="2400" u="sng">
                <a:solidFill>
                  <a:srgbClr val="0070C0"/>
                </a:solidFill>
              </a:rPr>
              <a:t>interactive project </a:t>
            </a:r>
            <a:r>
              <a:rPr lang="en-US" sz="2400"/>
              <a:t>or </a:t>
            </a:r>
            <a:r>
              <a:rPr lang="en-US" sz="2400" u="sng">
                <a:solidFill>
                  <a:srgbClr val="0070C0"/>
                </a:solidFill>
              </a:rPr>
              <a:t>website</a:t>
            </a:r>
            <a:r>
              <a:rPr lang="en-US" sz="2400"/>
              <a:t> where the user is seeking information,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/>
              <a:t>you can </a:t>
            </a:r>
            <a:r>
              <a:rPr lang="en-US" sz="2200" u="sng"/>
              <a:t>pack a great deal of text </a:t>
            </a:r>
            <a:r>
              <a:rPr lang="en-US" sz="2200"/>
              <a:t>information onto the screen.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CAF9E-89C3-472A-985B-9388B937D889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01000"/>
              </a:lnSpc>
            </a:pPr>
            <a:r>
              <a:rPr lang="en-US" dirty="0"/>
              <a:t>Importance of Text </a:t>
            </a:r>
            <a:br>
              <a:rPr lang="en-US" dirty="0"/>
            </a:br>
            <a:r>
              <a:rPr lang="en-US" dirty="0"/>
              <a:t>in a Multimedia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124200"/>
          </a:xfrm>
        </p:spPr>
        <p:txBody>
          <a:bodyPr/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u="sng" dirty="0"/>
              <a:t>Words</a:t>
            </a:r>
            <a:r>
              <a:rPr lang="en-US" sz="2400" dirty="0"/>
              <a:t> and </a:t>
            </a:r>
            <a:r>
              <a:rPr lang="en-US" sz="2400" u="sng" dirty="0"/>
              <a:t>symbols</a:t>
            </a:r>
            <a:r>
              <a:rPr lang="en-US" sz="2400" dirty="0"/>
              <a:t> in any form, spoken or written, are the </a:t>
            </a:r>
            <a:r>
              <a:rPr lang="en-US" sz="2400" u="sng" dirty="0"/>
              <a:t>most common means of communication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0070C0"/>
                </a:solidFill>
              </a:rPr>
              <a:t>Text</a:t>
            </a:r>
            <a:r>
              <a:rPr lang="en-US" sz="2400" dirty="0"/>
              <a:t> is a vital element of </a:t>
            </a:r>
            <a:r>
              <a:rPr lang="en-US" sz="2400" u="sng" dirty="0"/>
              <a:t>multimedia menus</a:t>
            </a:r>
            <a:r>
              <a:rPr lang="en-US" sz="2400" dirty="0"/>
              <a:t>, </a:t>
            </a:r>
            <a:r>
              <a:rPr lang="en-US" sz="2400" u="sng" dirty="0"/>
              <a:t>navigation systems</a:t>
            </a:r>
            <a:r>
              <a:rPr lang="en-US" sz="2400" dirty="0"/>
              <a:t>, and </a:t>
            </a:r>
            <a:r>
              <a:rPr lang="en-US" sz="2400" u="sng" dirty="0"/>
              <a:t>content</a:t>
            </a:r>
            <a:r>
              <a:rPr lang="en-US" sz="2400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EBC09-1231-4D74-8A4D-9C49B056761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5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with Text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Balance: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>
                <a:solidFill>
                  <a:srgbClr val="0070C0"/>
                </a:solidFill>
              </a:rPr>
              <a:t>Too much text :</a:t>
            </a:r>
            <a:r>
              <a:rPr lang="en-US" sz="2200"/>
              <a:t> </a:t>
            </a:r>
            <a:r>
              <a:rPr lang="en-US" sz="2200" u="sng"/>
              <a:t>overcrowded</a:t>
            </a:r>
            <a:r>
              <a:rPr lang="en-US" sz="2200"/>
              <a:t> screen and </a:t>
            </a:r>
            <a:r>
              <a:rPr lang="en-US" sz="2200" u="sng"/>
              <a:t>unpleasant.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200">
                <a:solidFill>
                  <a:srgbClr val="0070C0"/>
                </a:solidFill>
              </a:rPr>
              <a:t>too little text:</a:t>
            </a:r>
            <a:r>
              <a:rPr lang="en-US" sz="2200"/>
              <a:t> requires </a:t>
            </a:r>
            <a:r>
              <a:rPr lang="en-US" sz="2200" u="sng"/>
              <a:t>annoying page turns </a:t>
            </a:r>
            <a:r>
              <a:rPr lang="en-US" sz="2200"/>
              <a:t>and </a:t>
            </a:r>
            <a:r>
              <a:rPr lang="en-US" sz="2200" u="sng"/>
              <a:t>unnecessary mouse clicks</a:t>
            </a:r>
            <a:r>
              <a:rPr lang="en-US" sz="2200"/>
              <a:t> and </a:t>
            </a:r>
            <a:r>
              <a:rPr lang="en-US" sz="2200" u="sng"/>
              <a:t>waits</a:t>
            </a:r>
            <a:r>
              <a:rPr lang="en-US" sz="2200"/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sz="2200"/>
          </a:p>
          <a:p>
            <a:pPr eaLnBrk="1" hangingPunct="1"/>
            <a:r>
              <a:rPr lang="en-US" sz="2400"/>
              <a:t>A </a:t>
            </a:r>
            <a:r>
              <a:rPr lang="en-US" sz="2400" u="sng">
                <a:solidFill>
                  <a:srgbClr val="0070C0"/>
                </a:solidFill>
              </a:rPr>
              <a:t>lengthy text document </a:t>
            </a:r>
            <a:r>
              <a:rPr lang="en-US" sz="2400"/>
              <a:t>read by a web browser may scroll for hundreds of lines </a:t>
            </a:r>
            <a:r>
              <a:rPr lang="en-US" sz="2400" u="sng"/>
              <a:t>without annoying </a:t>
            </a:r>
            <a:r>
              <a:rPr lang="en-US" sz="2400"/>
              <a:t>the user because it’s </a:t>
            </a:r>
            <a:r>
              <a:rPr lang="en-US" sz="2400" u="sng"/>
              <a:t>expected</a:t>
            </a:r>
            <a:r>
              <a:rPr lang="en-US" sz="2400"/>
              <a:t>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As </a:t>
            </a:r>
            <a:r>
              <a:rPr lang="en-US" sz="2400">
                <a:solidFill>
                  <a:srgbClr val="FF0000"/>
                </a:solidFill>
              </a:rPr>
              <a:t>a rule of thumb</a:t>
            </a:r>
            <a:r>
              <a:rPr lang="en-US" sz="2400"/>
              <a:t>, web pages </a:t>
            </a:r>
            <a:r>
              <a:rPr lang="en-US" sz="2400" u="sng"/>
              <a:t>no longer than one and a half</a:t>
            </a:r>
            <a:r>
              <a:rPr lang="en-US" sz="2400"/>
              <a:t> to </a:t>
            </a:r>
            <a:r>
              <a:rPr lang="en-US" sz="2400" u="sng"/>
              <a:t>two screenfuls</a:t>
            </a:r>
            <a:r>
              <a:rPr lang="en-US" sz="2400"/>
              <a:t> of text.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A52D8-1BD1-41ED-AC57-31FB99C4AD9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89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2280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Reading a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hard copy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 easier and faster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than reading from the computer screen.</a:t>
            </a: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40005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document can be printed in one of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two orientations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portrait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or landscape.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taller-than-wide orientation used for printing documents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portrait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wider-than-tall orientation that is normal to monitors is called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landscape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Fields</a:t>
            </a:r>
            <a:r>
              <a:rPr lang="en-US" sz="28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8468-0C80-48AD-8DDE-FF00C76943F0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757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067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eBooks, E-Readers, and Table Computers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eBooks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are books digitized and formatted to be read using an </a:t>
            </a:r>
            <a:r>
              <a:rPr lang="en-US" sz="2200" dirty="0" err="1">
                <a:solidFill>
                  <a:srgbClr val="0070C0"/>
                </a:solidFill>
                <a:latin typeface="+mn-lt"/>
              </a:rPr>
              <a:t>eReader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eBooks display text, graphics, and multimedia- most using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E Ink screens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between five and ten inches diagonal, some with touch screens, some with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wi-fi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and 3G connectivity, and all with varying and sometimes non-standard input formats.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E Ink screen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 a technology for “</a:t>
            </a:r>
            <a:r>
              <a:rPr lang="en-US" sz="2200" u="sng" dirty="0">
                <a:solidFill>
                  <a:schemeClr val="tx1"/>
                </a:solidFill>
                <a:latin typeface="+mn-lt"/>
              </a:rPr>
              <a:t>electronic paper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”, designed to imitate the appearance of ordinary ink on paper.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Fields</a:t>
            </a:r>
            <a:r>
              <a:rPr lang="en-US" sz="2800" b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6AB8E-6761-4A71-A0A5-F62315FC4AB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70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4838" y="269875"/>
            <a:ext cx="8229600" cy="782638"/>
          </a:xfrm>
        </p:spPr>
        <p:txBody>
          <a:bodyPr/>
          <a:lstStyle/>
          <a:p>
            <a:pPr eaLnBrk="1" hangingPunct="1"/>
            <a:r>
              <a:rPr lang="en-US"/>
              <a:t>File Formats for E-Readers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C2736-F858-4F7F-B76D-DEABB0628864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50482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77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5138" y="1524000"/>
            <a:ext cx="8067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HTML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: Hypertext Markup Language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Specify typefaces, sizes, colors, and other properties by “marking up” the text in the document with tags.</a:t>
            </a:r>
          </a:p>
          <a:p>
            <a:pPr marL="0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70C0"/>
                </a:solidFill>
                <a:latin typeface="+mn-lt"/>
              </a:rPr>
              <a:t>CSS: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Cascading Style Sheet</a:t>
            </a:r>
          </a:p>
          <a:p>
            <a:pPr marL="342900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A simple mechanism for adding style (e.g., fonts, colors, spacing) to web documents.</a:t>
            </a:r>
            <a:r>
              <a:rPr lang="en-US" sz="2200" dirty="0">
                <a:solidFill>
                  <a:schemeClr val="tx1"/>
                </a:solidFill>
                <a:latin typeface="+mn-lt"/>
                <a:hlinkClick r:id="rId3"/>
              </a:rPr>
              <a:t>( http://www.w3.org/Style/CSS/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)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47783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2CBF7-CB59-4A02-B904-70E7916E69E1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6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/>
              <a:t>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5DCE7-A96C-4EB4-A8AF-6A2B3D2C147E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07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</a:rPr>
              <a:t>The power of meaning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Multimedia developers must use words carefully</a:t>
            </a:r>
            <a:br>
              <a:rPr lang="en-US" sz="2200" dirty="0"/>
            </a:br>
            <a:r>
              <a:rPr lang="en-US" sz="2200" dirty="0"/>
              <a:t>and accurately.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It’s important to design </a:t>
            </a:r>
            <a:r>
              <a:rPr lang="en-US" sz="2200" dirty="0">
                <a:solidFill>
                  <a:srgbClr val="0070C0"/>
                </a:solidFill>
              </a:rPr>
              <a:t>labels </a:t>
            </a:r>
            <a:r>
              <a:rPr lang="en-US" sz="2200" dirty="0"/>
              <a:t>for </a:t>
            </a:r>
            <a:r>
              <a:rPr lang="en-US" sz="2200" u="sng" dirty="0"/>
              <a:t>title screens</a:t>
            </a:r>
            <a:r>
              <a:rPr lang="en-US" sz="2200" dirty="0"/>
              <a:t>, </a:t>
            </a:r>
            <a:r>
              <a:rPr lang="en-US" sz="2200" u="sng" dirty="0"/>
              <a:t>menus</a:t>
            </a:r>
            <a:r>
              <a:rPr lang="en-US" sz="2200" dirty="0"/>
              <a:t>, and </a:t>
            </a:r>
            <a:r>
              <a:rPr lang="en-US" sz="2200" u="sng" dirty="0"/>
              <a:t>buttons </a:t>
            </a:r>
            <a:r>
              <a:rPr lang="en-US" sz="2200" dirty="0"/>
              <a:t>or </a:t>
            </a:r>
            <a:r>
              <a:rPr lang="en-US" sz="2200" u="sng" dirty="0"/>
              <a:t>tabs</a:t>
            </a:r>
            <a:r>
              <a:rPr lang="en-US" sz="2200" dirty="0"/>
              <a:t> using words that have the </a:t>
            </a:r>
            <a:r>
              <a:rPr lang="en-US" sz="2200" dirty="0">
                <a:solidFill>
                  <a:srgbClr val="0070C0"/>
                </a:solidFill>
              </a:rPr>
              <a:t>most precise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powerful meanings </a:t>
            </a:r>
            <a:r>
              <a:rPr lang="en-US" sz="2200" dirty="0"/>
              <a:t>to express what you need to say.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/>
              <a:t>Which is more powerful?</a:t>
            </a:r>
          </a:p>
          <a:p>
            <a:pPr marL="3937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 2" pitchFamily="18" charset="2"/>
              <a:buNone/>
              <a:defRPr/>
            </a:pPr>
            <a:r>
              <a:rPr lang="en-US" sz="2200" dirty="0"/>
              <a:t>    GO BACK!   vs.  Previous</a:t>
            </a:r>
          </a:p>
          <a:p>
            <a:pPr marL="393700" lvl="1" indent="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 2" pitchFamily="18" charset="2"/>
              <a:buNone/>
              <a:defRPr/>
            </a:pPr>
            <a:r>
              <a:rPr lang="en-US" sz="2200" dirty="0"/>
              <a:t>     Quit  vs. Close.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8C4CF-A858-4E36-AF3E-4439265B65B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1000"/>
              </a:lnSpc>
            </a:pPr>
            <a:r>
              <a:rPr lang="en-US" dirty="0"/>
              <a:t>Importance of Text </a:t>
            </a:r>
            <a:br>
              <a:rPr lang="en-US" dirty="0"/>
            </a:br>
            <a:r>
              <a:rPr lang="en-US" dirty="0"/>
              <a:t>in a Multimedia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621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/>
              <a:t>Factors affecting legibility of text: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Size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Font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Style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Leading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</a:pPr>
            <a:r>
              <a:rPr lang="en-US" sz="2200" dirty="0"/>
              <a:t>Background and foreground color</a:t>
            </a: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6858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1000"/>
              </a:lnSpc>
            </a:pPr>
            <a:r>
              <a:rPr lang="en-US" sz="3600" dirty="0"/>
              <a:t>Importance of Text </a:t>
            </a:r>
            <a:br>
              <a:rPr lang="en-US" sz="3600" dirty="0"/>
            </a:br>
            <a:r>
              <a:rPr lang="en-US" sz="3600" dirty="0"/>
              <a:t>in a Multimedia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2598E-DFA6-41A1-A226-C66AD348F53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5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typeface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 characters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often with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type sizes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collection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size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belonging to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typeface family.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describes a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that </a:t>
            </a: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typeface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each </a:t>
            </a:r>
            <a:r>
              <a:rPr lang="en-US" b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font</a:t>
            </a:r>
            <a:r>
              <a:rPr lang="en-US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embodies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particular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font &amp; a typeface :  song &amp; an album. </a:t>
            </a:r>
          </a:p>
          <a:p>
            <a:pPr marL="576262" lvl="1" indent="-45720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former </a:t>
            </a:r>
            <a:r>
              <a:rPr lang="en-US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up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287B0-E6EC-45A0-AC14-2929F370158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21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4213" y="2276475"/>
            <a:ext cx="76406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study of fonts and typefaces includes the following: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Font styles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Font sizes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Cases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Serif versus sans serif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84300"/>
            <a:ext cx="638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A881-9AE5-462B-9127-53FBBE88E0E0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74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0070C0"/>
                </a:solidFill>
                <a:latin typeface="+mn-lt"/>
              </a:rPr>
              <a:t>Boldface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i="1" dirty="0">
                <a:solidFill>
                  <a:srgbClr val="0070C0"/>
                </a:solidFill>
                <a:latin typeface="+mn-lt"/>
              </a:rPr>
              <a:t>Italic</a:t>
            </a:r>
          </a:p>
          <a:p>
            <a:pPr marL="0" lvl="1" indent="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defRPr/>
            </a:pP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</a:t>
            </a:r>
            <a:r>
              <a:rPr lang="en-US" sz="3600" b="1" dirty="0">
                <a:solidFill>
                  <a:schemeClr val="tx1"/>
                </a:solidFill>
              </a:rPr>
              <a:t>Font styles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8E227-FC9C-4351-A038-30F8CC2AA1E5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934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557338"/>
            <a:ext cx="8228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273050" indent="-273050" eaLnBrk="1" hangingPunct="1">
              <a:spcBef>
                <a:spcPts val="65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Verdana" pitchFamily="32" charset="0"/>
              <a:buChar char="•"/>
              <a:defRPr/>
            </a:pPr>
            <a:r>
              <a:rPr lang="en-US" sz="2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 styles include:</a:t>
            </a:r>
          </a:p>
          <a:p>
            <a:pPr marL="914400" lvl="1" indent="-4572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0070C0"/>
                </a:solidFill>
                <a:latin typeface="+mn-lt"/>
              </a:rPr>
              <a:t>Boldface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Where to use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title word/phrase of the article, its synonyms, 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Verdana" pitchFamily="32" charset="0"/>
              <a:buChar char="–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When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not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to use:</a:t>
            </a:r>
          </a:p>
          <a:p>
            <a:pPr marL="1257300" lvl="2" indent="-342900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in article text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4213" y="40481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Typefaces and Fonts – 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</a:t>
            </a:r>
            <a:r>
              <a:rPr lang="en-US" sz="3600" b="1" dirty="0">
                <a:solidFill>
                  <a:schemeClr val="tx1"/>
                </a:solidFill>
              </a:rPr>
              <a:t>Font styles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2C76-5D1C-421B-A5D2-A130879452BB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51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1723</Words>
  <Application>Microsoft Office PowerPoint</Application>
  <PresentationFormat>On-screen Show (4:3)</PresentationFormat>
  <Paragraphs>263</Paragraphs>
  <Slides>36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MS Gothic</vt:lpstr>
      <vt:lpstr>ＭＳ Ｐゴシック</vt:lpstr>
      <vt:lpstr>Arial</vt:lpstr>
      <vt:lpstr>Arial Black</vt:lpstr>
      <vt:lpstr>Calibri</vt:lpstr>
      <vt:lpstr>Times New Roman</vt:lpstr>
      <vt:lpstr>Verdana</vt:lpstr>
      <vt:lpstr>Wingdings</vt:lpstr>
      <vt:lpstr>Wingdings 2</vt:lpstr>
      <vt:lpstr>Office Theme</vt:lpstr>
      <vt:lpstr>Document</vt:lpstr>
      <vt:lpstr>BTH645 - Multimedia Elements for User Interfaces</vt:lpstr>
      <vt:lpstr>Outline</vt:lpstr>
      <vt:lpstr>Importance of Text  in a Multimedia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Measurement of Type</vt:lpstr>
      <vt:lpstr>Terms</vt:lpstr>
      <vt:lpstr>PowerPoint Presentation</vt:lpstr>
      <vt:lpstr>PowerPoint Presentation</vt:lpstr>
      <vt:lpstr>Font Availability</vt:lpstr>
      <vt:lpstr>Font Availability</vt:lpstr>
      <vt:lpstr>Font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with Text</vt:lpstr>
      <vt:lpstr>Designing with Text</vt:lpstr>
      <vt:lpstr>PowerPoint Presentation</vt:lpstr>
      <vt:lpstr>PowerPoint Presentation</vt:lpstr>
      <vt:lpstr>File Formats for E-Readers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456</cp:revision>
  <cp:lastPrinted>2014-12-15T14:00:04Z</cp:lastPrinted>
  <dcterms:created xsi:type="dcterms:W3CDTF">2012-08-23T18:09:37Z</dcterms:created>
  <dcterms:modified xsi:type="dcterms:W3CDTF">2021-01-23T18:20:21Z</dcterms:modified>
</cp:coreProperties>
</file>