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437" r:id="rId2"/>
    <p:sldId id="389" r:id="rId3"/>
    <p:sldId id="434" r:id="rId4"/>
    <p:sldId id="390" r:id="rId5"/>
    <p:sldId id="391" r:id="rId6"/>
    <p:sldId id="392" r:id="rId7"/>
    <p:sldId id="393" r:id="rId8"/>
    <p:sldId id="394" r:id="rId9"/>
    <p:sldId id="428" r:id="rId10"/>
    <p:sldId id="432" r:id="rId11"/>
    <p:sldId id="436" r:id="rId12"/>
    <p:sldId id="435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38" r:id="rId41"/>
    <p:sldId id="425" r:id="rId42"/>
    <p:sldId id="427" r:id="rId43"/>
    <p:sldId id="35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50000" autoAdjust="0"/>
  </p:normalViewPr>
  <p:slideViewPr>
    <p:cSldViewPr>
      <p:cViewPr varScale="1">
        <p:scale>
          <a:sx n="69" d="100"/>
          <a:sy n="69" d="100"/>
        </p:scale>
        <p:origin x="14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7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29BB3-3F4F-4B02-A6E7-8CC8F9249A9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C0A5F-C4E1-4EC8-A0A0-2DA56B61212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E9E6D7-9708-40CC-9D46-F6E39016DD0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99B884-9A07-4693-80CD-6ACC3668BB2A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1E2E9E-9FE8-4C12-B326-6F53BDED9FAF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35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618A4E-1C5A-4D8A-B8D6-61DC88B93159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E42995-800C-4F78-83BE-7EEDAA2D0354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8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9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B04AEA-13F2-4FE1-8E3D-3708B59953E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EAEB49-FE70-4BD5-B3C1-9AE770A5FE37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A9C204-4D95-481C-835C-1383D16001C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BED1FE-DC04-47A0-BA9C-5994B9B3AA6E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15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E39B7C-26EE-4A16-AF4D-C613409C1524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D4D706-71C2-4B30-9720-0109EB3D9DFA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21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umentation.apple.com/en/soundtrackpro/usermanual/index.html#chapter=B%26section=2%26tasks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ct_Disc_Digital_A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Blu-ray_Disc" TargetMode="External"/><Relationship Id="rId4" Type="http://schemas.openxmlformats.org/officeDocument/2006/relationships/hyperlink" Target="https://en.wikipedia.org/wiki/DVD-Audi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LfQpv2ZRP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arison_of_audio_code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language/difference-between-data-and-inform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" y="762000"/>
            <a:ext cx="825023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6C029-12CD-4E2B-963F-F3333F73FDD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43" y="1219200"/>
            <a:ext cx="8577657" cy="11440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years, the digital audio sample rate standards have been 44,100 Hz (44.1 kHz) and 48 kHz. </a:t>
            </a:r>
          </a:p>
          <a:p>
            <a:r>
              <a:rPr lang="en-US" dirty="0"/>
              <a:t>As technology improves, 96 kHz and even 192 kHz sample rates are becoming common.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Digital Audio</a:t>
            </a:r>
            <a:endParaRPr lang="en-US" sz="3000" b="1" i="1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356350"/>
            <a:ext cx="8806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https://documentation.apple.com/en/soundtrackpro/usermanual/index.html#chapter=B%26section=2%26tasks=true</a:t>
            </a:r>
            <a:r>
              <a:rPr lang="en-US" sz="14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13616729" cy="40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19150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Digital Audio</a:t>
            </a:r>
            <a:endParaRPr lang="en-US" sz="3000" b="1" i="1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266825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Sample sizes (bit depth)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8 bits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16 bits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24 bits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hlinkClick r:id="rId3" tooltip="Compact Disc Digital Audio"/>
              </a:rPr>
              <a:t>Compact Disc Digital Audio</a:t>
            </a:r>
            <a:r>
              <a:rPr lang="en-US" sz="2000" dirty="0"/>
              <a:t>, uses 16 bits per sample, </a:t>
            </a:r>
            <a:r>
              <a:rPr lang="en-US" sz="2000" dirty="0">
                <a:hlinkClick r:id="rId4" tooltip="DVD-Audio"/>
              </a:rPr>
              <a:t>DVD-Audio</a:t>
            </a:r>
            <a:r>
              <a:rPr lang="en-US" sz="2000" dirty="0"/>
              <a:t> and </a:t>
            </a:r>
            <a:r>
              <a:rPr lang="en-US" sz="2000" dirty="0">
                <a:hlinkClick r:id="rId5" tooltip="Blu-ray Disc"/>
              </a:rPr>
              <a:t>Blu-ray Disc</a:t>
            </a:r>
            <a:r>
              <a:rPr lang="en-US" sz="2000" dirty="0"/>
              <a:t>, support up to 24 bits per sample.</a:t>
            </a:r>
            <a:endParaRPr lang="en-US" sz="20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 </a:t>
            </a:r>
            <a:r>
              <a:rPr lang="en-US" sz="2000" u="sng" dirty="0">
                <a:solidFill>
                  <a:srgbClr val="002060"/>
                </a:solidFill>
                <a:latin typeface="Verdana" pitchFamily="32" charset="0"/>
                <a:ea typeface="MS Gothic" pitchFamily="49" charset="-128"/>
              </a:rPr>
              <a:t>8-bit sample size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provides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256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equal </a:t>
            </a:r>
            <a:r>
              <a:rPr lang="en-US" sz="2000" u="sng" dirty="0">
                <a:solidFill>
                  <a:srgbClr val="002060"/>
                </a:solidFill>
                <a:latin typeface="Verdana" pitchFamily="32" charset="0"/>
                <a:ea typeface="MS Gothic" pitchFamily="49" charset="-128"/>
              </a:rPr>
              <a:t>measurement units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to describe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level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of the sound in that slice of time.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How about 16-bit sample size?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larger the sample size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accurately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data will describe the recorded sound, and bigger file size.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FAB55-C26A-4D53-B39E-D84AFC0BEAA6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70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quality of audio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is based on the </a:t>
            </a:r>
            <a:r>
              <a:rPr lang="en-US" sz="240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quality of recording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not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device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on which your end user will play the audio.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  <a:sym typeface="Wingdings" pitchFamily="2" charset="2"/>
              </a:rPr>
              <a:t></a:t>
            </a:r>
            <a:endParaRPr lang="en-US" sz="240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Digital audio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is </a:t>
            </a:r>
            <a:r>
              <a:rPr lang="en-US" sz="240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device independent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85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>
                <a:solidFill>
                  <a:srgbClr val="002060"/>
                </a:solidFill>
                <a:latin typeface="Verdana" pitchFamily="32" charset="0"/>
              </a:rPr>
              <a:t>Digital Audio</a:t>
            </a:r>
            <a:endParaRPr lang="en-US" sz="3000" b="1" i="1" dirty="0">
              <a:solidFill>
                <a:srgbClr val="002060"/>
              </a:solidFill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0B496-44DB-4282-9FA5-52A09C0EC82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836613"/>
            <a:ext cx="82423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value of each sample is rounded off to the nearest integer (</a:t>
            </a:r>
            <a:r>
              <a:rPr lang="en-US" sz="22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quantization</a:t>
            </a:r>
            <a:r>
              <a:rPr lang="en-US" sz="22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), and if the amplitude is greater than the intervals available, </a:t>
            </a:r>
            <a:r>
              <a:rPr lang="en-US" sz="22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clipping </a:t>
            </a:r>
            <a:r>
              <a:rPr lang="en-US" sz="22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of the top and bottom of the wave occurs.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349500"/>
            <a:ext cx="66675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985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002060"/>
                </a:solidFill>
                <a:latin typeface="Verdana" pitchFamily="32" charset="0"/>
              </a:rPr>
              <a:t>Digital Audio</a:t>
            </a:r>
            <a:endParaRPr lang="en-US" sz="3000" b="1" i="1">
              <a:solidFill>
                <a:srgbClr val="002060"/>
              </a:solidFill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AF560-66C3-4CE0-8EC2-8D31F77FAEAE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7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915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14400" indent="-4572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Crucial aspects of preparing digital audio files are: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Calibri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Balancing</a:t>
            </a:r>
            <a:r>
              <a:rPr lang="en-US" sz="2200" dirty="0">
                <a:latin typeface="Verdana" pitchFamily="32" charset="0"/>
                <a:ea typeface="MS Gothic" pitchFamily="49" charset="-128"/>
              </a:rPr>
              <a:t> the need for </a:t>
            </a:r>
            <a:r>
              <a:rPr lang="en-US" sz="2200" u="sng" dirty="0">
                <a:latin typeface="Verdana" pitchFamily="32" charset="0"/>
                <a:ea typeface="MS Gothic" pitchFamily="49" charset="-128"/>
              </a:rPr>
              <a:t>sound quality </a:t>
            </a:r>
            <a:r>
              <a:rPr lang="en-US" sz="2200" dirty="0">
                <a:latin typeface="Verdana" pitchFamily="32" charset="0"/>
                <a:ea typeface="MS Gothic" pitchFamily="49" charset="-128"/>
              </a:rPr>
              <a:t>against </a:t>
            </a:r>
            <a:r>
              <a:rPr lang="en-US" sz="2200" u="sng" dirty="0">
                <a:latin typeface="Verdana" pitchFamily="32" charset="0"/>
                <a:ea typeface="MS Gothic" pitchFamily="49" charset="-128"/>
              </a:rPr>
              <a:t>file size.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Calibri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Setting</a:t>
            </a:r>
            <a:r>
              <a:rPr lang="en-US" sz="2200" dirty="0">
                <a:latin typeface="Verdana" pitchFamily="32" charset="0"/>
                <a:ea typeface="MS Gothic" pitchFamily="49" charset="-128"/>
              </a:rPr>
              <a:t> appropriate </a:t>
            </a:r>
            <a:r>
              <a:rPr lang="en-US" sz="2200" u="sng" dirty="0">
                <a:latin typeface="Verdana" pitchFamily="32" charset="0"/>
                <a:ea typeface="MS Gothic" pitchFamily="49" charset="-128"/>
              </a:rPr>
              <a:t>recording levels </a:t>
            </a:r>
            <a:r>
              <a:rPr lang="en-US" sz="2200" dirty="0">
                <a:latin typeface="Verdana" pitchFamily="32" charset="0"/>
                <a:ea typeface="MS Gothic" pitchFamily="49" charset="-128"/>
              </a:rPr>
              <a:t>to get a high-quality and clean </a:t>
            </a:r>
            <a:r>
              <a:rPr lang="en-US" sz="2200" dirty="0" smtClean="0">
                <a:latin typeface="Verdana" pitchFamily="32" charset="0"/>
                <a:ea typeface="MS Gothic" pitchFamily="49" charset="-128"/>
              </a:rPr>
              <a:t>recording.</a:t>
            </a:r>
            <a:endParaRPr lang="en-US" sz="2200" dirty="0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166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latin typeface="Verdana" pitchFamily="32" charset="0"/>
              </a:rPr>
              <a:t>Making Digital Audio Files</a:t>
            </a:r>
            <a:endParaRPr lang="en-US" sz="3000" b="1" i="1"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1FF91-0582-4558-99F5-1ADA920DCD3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200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25450" y="1252538"/>
            <a:ext cx="8645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Once a recording has been completed, it almost always needs to be </a:t>
            </a: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edited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Basic </a:t>
            </a: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sound editing operations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include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trimming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splicing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assembly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volume adjustments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working on multiple tracks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Additional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available </a:t>
            </a: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sound editing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operations include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format conversion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resampling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or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down sampling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b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fade-ins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fade-outs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equalization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time stretching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digital signal processing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reversing sounds.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7ED93-B355-41AD-B82B-3EB3E289970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166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latin typeface="Verdana" pitchFamily="32" charset="0"/>
              </a:rPr>
              <a:t>Making Digital Audio Files</a:t>
            </a:r>
            <a:endParaRPr lang="en-US" sz="3000" b="1" i="1"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5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74B38-7D02-4C11-8119-B80CF0D4B71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52513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30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Digital Recordings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>
                <a:solidFill>
                  <a:srgbClr val="0070C0"/>
                </a:solidFill>
              </a:rPr>
              <a:t>Trimming</a:t>
            </a:r>
            <a:r>
              <a:rPr lang="en-US"/>
              <a:t>: removing “dead air” or blank space from the front of a recording and any unnecessary extra time off the end.</a:t>
            </a:r>
          </a:p>
          <a:p>
            <a:r>
              <a:rPr lang="en-US">
                <a:solidFill>
                  <a:srgbClr val="0070C0"/>
                </a:solidFill>
              </a:rPr>
              <a:t>Splicing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Assembly</a:t>
            </a:r>
            <a:r>
              <a:rPr lang="en-US"/>
              <a:t>: assemble longer recordings by cutting and pasting together many shorter ones.</a:t>
            </a:r>
          </a:p>
          <a:p>
            <a:r>
              <a:rPr lang="en-US">
                <a:solidFill>
                  <a:srgbClr val="0070C0"/>
                </a:solidFill>
              </a:rPr>
              <a:t>Volume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Adjustments</a:t>
            </a:r>
            <a:r>
              <a:rPr lang="en-US"/>
              <a:t>: while assembling multiple recordings into a single sound track, to provide a </a:t>
            </a:r>
            <a:r>
              <a:rPr lang="en-US" u="sng"/>
              <a:t>consistent volume level</a:t>
            </a:r>
            <a:r>
              <a:rPr lang="en-US"/>
              <a:t>, select all the data in the file, raise or lower the overall volume by a certain amount.</a:t>
            </a:r>
          </a:p>
          <a:p>
            <a:r>
              <a:rPr lang="en-US"/>
              <a:t>Do not increase the volume too much, or you may distort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83CD-BC2F-46BE-B13E-D9417A90E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2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70C0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Tracks</a:t>
            </a:r>
            <a:r>
              <a:rPr lang="en-US" dirty="0"/>
              <a:t>: edit and combine </a:t>
            </a:r>
            <a:r>
              <a:rPr lang="en-US" u="sng" dirty="0"/>
              <a:t>multiple tracks</a:t>
            </a:r>
            <a:r>
              <a:rPr lang="en-US" dirty="0"/>
              <a:t>, and then merge the tracks and export them in a “final mix” to </a:t>
            </a:r>
            <a:r>
              <a:rPr lang="en-US" u="sng" dirty="0"/>
              <a:t>a single audio file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Format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Conversion</a:t>
            </a:r>
            <a:r>
              <a:rPr lang="en-US" dirty="0"/>
              <a:t>: your digital audio editing software might read a </a:t>
            </a:r>
            <a:r>
              <a:rPr lang="en-US" u="sng" dirty="0"/>
              <a:t>format different </a:t>
            </a:r>
            <a:r>
              <a:rPr lang="en-US" dirty="0"/>
              <a:t>from that read by your presentation or authoring program. </a:t>
            </a:r>
          </a:p>
          <a:p>
            <a:r>
              <a:rPr lang="en-US" dirty="0"/>
              <a:t>Use sound editing software to </a:t>
            </a:r>
            <a:r>
              <a:rPr lang="en-US" u="sng" dirty="0"/>
              <a:t>save files</a:t>
            </a:r>
            <a:r>
              <a:rPr lang="en-US" dirty="0"/>
              <a:t> in your choice of </a:t>
            </a:r>
            <a:r>
              <a:rPr lang="en-US" u="sng" dirty="0"/>
              <a:t>many formats</a:t>
            </a:r>
            <a:r>
              <a:rPr lang="en-US" dirty="0"/>
              <a:t>.</a:t>
            </a:r>
          </a:p>
          <a:p>
            <a:r>
              <a:rPr lang="en-US" u="sng" dirty="0"/>
              <a:t>Data</a:t>
            </a:r>
            <a:r>
              <a:rPr lang="en-US" dirty="0"/>
              <a:t> may be </a:t>
            </a:r>
            <a:r>
              <a:rPr lang="en-US" u="sng" dirty="0"/>
              <a:t>lost</a:t>
            </a:r>
            <a:r>
              <a:rPr lang="en-US" dirty="0"/>
              <a:t> when converting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86D7F-BD0F-460F-9704-CA7CDB22FA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Digital Recordings</a:t>
            </a:r>
          </a:p>
        </p:txBody>
      </p:sp>
    </p:spTree>
    <p:extLst>
      <p:ext uri="{BB962C8B-B14F-4D97-AF65-F5344CB8AC3E}">
        <p14:creationId xmlns:p14="http://schemas.microsoft.com/office/powerpoint/2010/main" val="32404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628775"/>
            <a:ext cx="7113588" cy="42814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Introduction to sound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Digital audio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MIDI audio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MIDI versus digital audio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Audio file formats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Next week</a:t>
            </a:r>
          </a:p>
          <a:p>
            <a:pPr lvl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animation</a:t>
            </a:r>
          </a:p>
          <a:p>
            <a:pPr lvl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video</a:t>
            </a:r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0DFC4-FF09-4FFA-8188-FB7949B4F8B8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0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Digital Recordings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Resampling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70C0"/>
                </a:solidFill>
              </a:rPr>
              <a:t>Down-sampling</a:t>
            </a:r>
            <a:r>
              <a:rPr lang="en-US" dirty="0"/>
              <a:t>: the sound is recorded at 16-bit sampling rates, but the </a:t>
            </a:r>
            <a:r>
              <a:rPr lang="en-US" u="sng" dirty="0"/>
              <a:t>lower rates </a:t>
            </a:r>
            <a:r>
              <a:rPr lang="en-US" dirty="0"/>
              <a:t>and  resolutions in the project, need to </a:t>
            </a:r>
            <a:r>
              <a:rPr lang="en-US" dirty="0">
                <a:solidFill>
                  <a:srgbClr val="0070C0"/>
                </a:solidFill>
              </a:rPr>
              <a:t>resample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70C0"/>
                </a:solidFill>
              </a:rPr>
              <a:t>down-sample </a:t>
            </a:r>
            <a:r>
              <a:rPr lang="en-US" dirty="0"/>
              <a:t>the file.</a:t>
            </a:r>
          </a:p>
          <a:p>
            <a:r>
              <a:rPr lang="en-US" dirty="0">
                <a:solidFill>
                  <a:srgbClr val="0070C0"/>
                </a:solidFill>
              </a:rPr>
              <a:t>Fade-ins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Fade-outs</a:t>
            </a:r>
            <a:r>
              <a:rPr lang="en-US" dirty="0"/>
              <a:t>: fade in or fade out gradually, help to smooth out the beginning and the very end of a sound file.</a:t>
            </a:r>
          </a:p>
          <a:p>
            <a:r>
              <a:rPr lang="en-US" dirty="0"/>
              <a:t>Digital </a:t>
            </a:r>
            <a:r>
              <a:rPr lang="en-US" dirty="0">
                <a:solidFill>
                  <a:srgbClr val="0070C0"/>
                </a:solidFill>
              </a:rPr>
              <a:t>Equalization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EQ</a:t>
            </a:r>
            <a:r>
              <a:rPr lang="en-US" dirty="0"/>
              <a:t>): </a:t>
            </a:r>
            <a:r>
              <a:rPr lang="en-US" u="sng" dirty="0"/>
              <a:t>modify</a:t>
            </a:r>
            <a:r>
              <a:rPr lang="en-US" dirty="0"/>
              <a:t> a recording’s </a:t>
            </a:r>
            <a:r>
              <a:rPr lang="en-US" u="sng" dirty="0"/>
              <a:t>frequency</a:t>
            </a:r>
            <a:r>
              <a:rPr lang="en-US" dirty="0"/>
              <a:t> content so that it </a:t>
            </a:r>
            <a:r>
              <a:rPr lang="en-US" u="sng" dirty="0"/>
              <a:t>sounds brighter </a:t>
            </a:r>
            <a:r>
              <a:rPr lang="en-US" dirty="0"/>
              <a:t>(more high frequencies) </a:t>
            </a:r>
            <a:r>
              <a:rPr lang="en-US" u="sng" dirty="0"/>
              <a:t>or darker</a:t>
            </a:r>
            <a:r>
              <a:rPr lang="en-US" dirty="0"/>
              <a:t>( low, ominous rumbles).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3ECC2-D64C-4E50-B1B9-A89AFCEB8C9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3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22031" y="9144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Sampling rate </a:t>
            </a:r>
            <a:r>
              <a:rPr lang="en-US" sz="24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determines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Sampling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at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higher rates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(e.g., 44.1kHz or 22.05kHz) </a:t>
            </a:r>
            <a:r>
              <a:rPr lang="en-US" sz="24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more accurately captures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high-frequency content of the sound.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Audio </a:t>
            </a:r>
            <a:r>
              <a:rPr lang="en-US" sz="2400" u="sng" dirty="0">
                <a:latin typeface="Verdana" pitchFamily="32" charset="0"/>
                <a:ea typeface="MS Gothic" pitchFamily="49" charset="-128"/>
              </a:rPr>
              <a:t>resolution (bit depth, sample size)</a:t>
            </a:r>
            <a:r>
              <a:rPr lang="en-US" sz="2400" dirty="0"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(e.g. 8- or 16- bit) </a:t>
            </a:r>
            <a:r>
              <a:rPr lang="en-US" sz="24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determines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accuracy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with which sound can be digitized.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Using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bits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for the sample size yields a recording that sounds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like its original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The higher the sound quality, the larger the file will be.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95B58-D30E-443B-83D6-8D5640F2209B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22532" name="Title 1"/>
          <p:cNvSpPr txBox="1">
            <a:spLocks/>
          </p:cNvSpPr>
          <p:nvPr/>
        </p:nvSpPr>
        <p:spPr bwMode="auto">
          <a:xfrm>
            <a:off x="684213" y="586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000">
                <a:solidFill>
                  <a:schemeClr val="tx2"/>
                </a:solidFill>
                <a:latin typeface="Calibri" pitchFamily="34" charset="0"/>
              </a:rPr>
              <a:t>File Size vs. Quality</a:t>
            </a:r>
          </a:p>
        </p:txBody>
      </p:sp>
    </p:spTree>
    <p:extLst>
      <p:ext uri="{BB962C8B-B14F-4D97-AF65-F5344CB8AC3E}">
        <p14:creationId xmlns:p14="http://schemas.microsoft.com/office/powerpoint/2010/main" val="241724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04800" y="9144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Consumer-grade audio compact discs provide stereo at a sampling rate of </a:t>
            </a: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44.1kHz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 and </a:t>
            </a: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16-bit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 resolution.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Size of a monophonic digital recording 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= </a:t>
            </a:r>
          </a:p>
          <a:p>
            <a:pPr marL="576262" lvl="2" eaLnBrk="1" hangingPunct="1">
              <a:spcBef>
                <a:spcPts val="65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Verdana" pitchFamily="32" charset="0"/>
              </a:rPr>
              <a:t>duration of recording in seconds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</a:t>
            </a:r>
            <a:r>
              <a:rPr lang="en-US" sz="2000" dirty="0">
                <a:solidFill>
                  <a:srgbClr val="7030A0"/>
                </a:solidFill>
                <a:latin typeface="Verdana" pitchFamily="32" charset="0"/>
              </a:rPr>
              <a:t>sampling rate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(bit resolution/8) x 1.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Size of stereo recording 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= </a:t>
            </a:r>
          </a:p>
          <a:p>
            <a:pPr marL="576262" lvl="2" eaLnBrk="1" hangingPunct="1">
              <a:spcBef>
                <a:spcPts val="65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Verdana" pitchFamily="32" charset="0"/>
              </a:rPr>
              <a:t>duration of recording in seconds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</a:t>
            </a:r>
            <a:r>
              <a:rPr lang="en-US" sz="2000" dirty="0">
                <a:solidFill>
                  <a:srgbClr val="7030A0"/>
                </a:solidFill>
                <a:latin typeface="Verdana" pitchFamily="32" charset="0"/>
              </a:rPr>
              <a:t>sampling rate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(bit resolution/8) x 2.</a:t>
            </a:r>
          </a:p>
          <a:p>
            <a:pPr marL="342900" indent="-342900" eaLnBrk="1" hangingPunct="1">
              <a:spcBef>
                <a:spcPts val="650"/>
              </a:spcBef>
              <a:spcAft>
                <a:spcPts val="8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e.g., 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10-second stereo recording at 44.1kHz, 16-bit resolution (CD- quality):</a:t>
            </a:r>
          </a:p>
          <a:p>
            <a:pPr marL="576262" lvl="2" eaLnBrk="1" hangingPunct="1">
              <a:spcBef>
                <a:spcPts val="650"/>
              </a:spcBef>
              <a:spcAft>
                <a:spcPts val="800"/>
              </a:spcAft>
              <a:defRPr/>
            </a:pP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10 X 44100 X 16/8 X 2 = 1,764,000 bytes = 1.76MB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A36AF-10B2-4B69-B20B-CD95CEBAE48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23556" name="Title 1"/>
          <p:cNvSpPr txBox="1">
            <a:spLocks/>
          </p:cNvSpPr>
          <p:nvPr/>
        </p:nvSpPr>
        <p:spPr bwMode="auto">
          <a:xfrm>
            <a:off x="684213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000" dirty="0">
                <a:solidFill>
                  <a:schemeClr val="tx2"/>
                </a:solidFill>
                <a:latin typeface="Calibri" pitchFamily="34" charset="0"/>
              </a:rPr>
              <a:t>File Size vs. Quality</a:t>
            </a:r>
          </a:p>
        </p:txBody>
      </p:sp>
    </p:spTree>
    <p:extLst>
      <p:ext uri="{BB962C8B-B14F-4D97-AF65-F5344CB8AC3E}">
        <p14:creationId xmlns:p14="http://schemas.microsoft.com/office/powerpoint/2010/main" val="3280381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MIDI Audio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0070C0"/>
                </a:solidFill>
              </a:rPr>
              <a:t>MIDI</a:t>
            </a:r>
            <a:r>
              <a:rPr lang="en-US" sz="2400"/>
              <a:t> (</a:t>
            </a:r>
            <a:r>
              <a:rPr lang="en-US" sz="2400">
                <a:solidFill>
                  <a:srgbClr val="0070C0"/>
                </a:solidFill>
              </a:rPr>
              <a:t>Musical Instrument Digital Interface</a:t>
            </a:r>
            <a:r>
              <a:rPr lang="en-US" sz="2400"/>
              <a:t>): a </a:t>
            </a:r>
            <a:r>
              <a:rPr lang="en-US" sz="2400" u="sng"/>
              <a:t>communication standard </a:t>
            </a:r>
            <a:r>
              <a:rPr lang="en-US" sz="2400"/>
              <a:t>developed in the early 1980s for electronic musical instruments and computers.</a:t>
            </a:r>
          </a:p>
          <a:p>
            <a:r>
              <a:rPr lang="en-US" sz="2400"/>
              <a:t>It allows </a:t>
            </a:r>
            <a:r>
              <a:rPr lang="en-US" sz="2400">
                <a:solidFill>
                  <a:srgbClr val="0070C0"/>
                </a:solidFill>
              </a:rPr>
              <a:t>music</a:t>
            </a:r>
            <a:r>
              <a:rPr lang="en-US" sz="2400"/>
              <a:t> and sound </a:t>
            </a:r>
            <a:r>
              <a:rPr lang="en-US" sz="2400">
                <a:solidFill>
                  <a:srgbClr val="0070C0"/>
                </a:solidFill>
              </a:rPr>
              <a:t>synthesizers</a:t>
            </a:r>
            <a:r>
              <a:rPr lang="en-US" sz="2400"/>
              <a:t> from </a:t>
            </a:r>
            <a:r>
              <a:rPr lang="en-US" sz="2400" u="sng"/>
              <a:t>different manufactures </a:t>
            </a:r>
            <a:r>
              <a:rPr lang="en-US" sz="2400"/>
              <a:t>to </a:t>
            </a:r>
            <a:r>
              <a:rPr lang="en-US" sz="2400">
                <a:solidFill>
                  <a:srgbClr val="0070C0"/>
                </a:solidFill>
              </a:rPr>
              <a:t>communicate</a:t>
            </a:r>
            <a:r>
              <a:rPr lang="en-US" sz="2400"/>
              <a:t> with each other by sending messages along cables connected to the devices.</a:t>
            </a:r>
          </a:p>
          <a:p>
            <a:r>
              <a:rPr lang="en-US" sz="2400"/>
              <a:t>MIDI provides a </a:t>
            </a:r>
            <a:r>
              <a:rPr lang="en-US" sz="2400">
                <a:solidFill>
                  <a:srgbClr val="0070C0"/>
                </a:solidFill>
              </a:rPr>
              <a:t>protocol</a:t>
            </a:r>
            <a:r>
              <a:rPr lang="en-US" sz="2400"/>
              <a:t> for </a:t>
            </a:r>
            <a:r>
              <a:rPr lang="en-US" sz="2400" u="sng"/>
              <a:t>passing detailed descriptions </a:t>
            </a:r>
            <a:r>
              <a:rPr lang="en-US" sz="2400"/>
              <a:t>of a </a:t>
            </a:r>
            <a:r>
              <a:rPr lang="en-US" sz="2400">
                <a:solidFill>
                  <a:srgbClr val="FF0000"/>
                </a:solidFill>
              </a:rPr>
              <a:t>musical score</a:t>
            </a:r>
            <a:r>
              <a:rPr lang="en-US" sz="2400"/>
              <a:t>, such as the </a:t>
            </a:r>
            <a:r>
              <a:rPr lang="en-US" sz="2400" u="sng"/>
              <a:t>notes</a:t>
            </a:r>
            <a:r>
              <a:rPr lang="en-US" sz="2400"/>
              <a:t>, the </a:t>
            </a:r>
            <a:r>
              <a:rPr lang="en-US" sz="2400" u="sng"/>
              <a:t>sequences of notes</a:t>
            </a:r>
            <a:r>
              <a:rPr lang="en-US" sz="2400"/>
              <a:t>, and the </a:t>
            </a:r>
            <a:r>
              <a:rPr lang="en-US" sz="2400" u="sng"/>
              <a:t>instrument</a:t>
            </a:r>
            <a:r>
              <a:rPr lang="en-US" sz="2400"/>
              <a:t> that will play these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D98F8-1373-4C14-97E3-473BB02C8CF8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MIDI Audio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MIDI </a:t>
            </a:r>
            <a:r>
              <a:rPr lang="en-US" sz="2400"/>
              <a:t>data is not digitized sound, it is a </a:t>
            </a:r>
            <a:r>
              <a:rPr lang="en-US" sz="2400" u="sng"/>
              <a:t>shorthand</a:t>
            </a:r>
            <a:r>
              <a:rPr lang="en-US" sz="2400"/>
              <a:t> </a:t>
            </a:r>
            <a:r>
              <a:rPr lang="en-US" sz="2400" u="sng"/>
              <a:t>representation</a:t>
            </a:r>
            <a:r>
              <a:rPr lang="en-US" sz="2400"/>
              <a:t> of music stored in numeric form.</a:t>
            </a:r>
          </a:p>
          <a:p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MIDI file </a:t>
            </a:r>
            <a:r>
              <a:rPr lang="en-US" sz="2400"/>
              <a:t>is a list of time-stamped </a:t>
            </a:r>
            <a:r>
              <a:rPr lang="en-US" sz="2400" u="sng"/>
              <a:t>commands</a:t>
            </a:r>
            <a:r>
              <a:rPr lang="en-US" sz="2400"/>
              <a:t> that are recordings of </a:t>
            </a:r>
            <a:r>
              <a:rPr lang="en-US" sz="2400" u="sng"/>
              <a:t>musical actions </a:t>
            </a:r>
            <a:r>
              <a:rPr lang="en-US" sz="2400"/>
              <a:t>(e.g., the pressing down of a piano key).</a:t>
            </a:r>
          </a:p>
          <a:p>
            <a:r>
              <a:rPr lang="en-US" sz="2400">
                <a:solidFill>
                  <a:srgbClr val="0070C0"/>
                </a:solidFill>
              </a:rPr>
              <a:t>Digital audio</a:t>
            </a:r>
            <a:r>
              <a:rPr lang="en-US" sz="2400"/>
              <a:t> is a </a:t>
            </a:r>
            <a:r>
              <a:rPr lang="en-US" sz="2400" u="sng"/>
              <a:t>recording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MIDI </a:t>
            </a:r>
            <a:r>
              <a:rPr lang="en-US" sz="2400"/>
              <a:t>is a </a:t>
            </a:r>
            <a:r>
              <a:rPr lang="en-US" sz="2400" u="sng"/>
              <a:t>score</a:t>
            </a:r>
          </a:p>
          <a:p>
            <a:r>
              <a:rPr lang="en-US" sz="2400">
                <a:solidFill>
                  <a:srgbClr val="0070C0"/>
                </a:solidFill>
              </a:rPr>
              <a:t>Digital audio </a:t>
            </a:r>
            <a:r>
              <a:rPr lang="en-US" sz="2400"/>
              <a:t>depends on the </a:t>
            </a:r>
            <a:r>
              <a:rPr lang="en-US" sz="2400" u="sng"/>
              <a:t>capabilities of your sound system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MIDI audio</a:t>
            </a:r>
            <a:r>
              <a:rPr lang="en-US" sz="2400"/>
              <a:t>  depends on the </a:t>
            </a:r>
            <a:r>
              <a:rPr lang="en-US" sz="2400" u="sng"/>
              <a:t>quality of your musical instruments </a:t>
            </a:r>
            <a:r>
              <a:rPr lang="en-US" sz="2400"/>
              <a:t>and the </a:t>
            </a:r>
            <a:r>
              <a:rPr lang="en-US" sz="2400" u="sng"/>
              <a:t>capabilities of your sound system.</a:t>
            </a:r>
          </a:p>
          <a:p>
            <a:r>
              <a:rPr lang="en-US" sz="2400"/>
              <a:t>MIDI is </a:t>
            </a:r>
            <a:r>
              <a:rPr lang="en-US" sz="2400">
                <a:solidFill>
                  <a:srgbClr val="C00000"/>
                </a:solidFill>
              </a:rPr>
              <a:t>device dependent</a:t>
            </a:r>
            <a:r>
              <a:rPr lang="en-US" sz="2400"/>
              <a:t>.</a:t>
            </a:r>
          </a:p>
          <a:p>
            <a:endParaRPr lang="en-US" sz="24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1D1FA-093F-443D-A86B-413E8B958A4C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32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4389438"/>
          </a:xfrm>
        </p:spPr>
        <p:txBody>
          <a:bodyPr/>
          <a:lstStyle/>
          <a:p>
            <a:r>
              <a:rPr lang="en-US" sz="2400"/>
              <a:t>Hard to </a:t>
            </a:r>
            <a:r>
              <a:rPr lang="en-US" sz="2400" u="sng"/>
              <a:t>create</a:t>
            </a:r>
            <a:r>
              <a:rPr lang="en-US" sz="2400"/>
              <a:t> an original MIDI score, </a:t>
            </a:r>
          </a:p>
          <a:p>
            <a:r>
              <a:rPr lang="en-US" sz="2400"/>
              <a:t>To Make MIDI scores, </a:t>
            </a:r>
            <a:r>
              <a:rPr lang="en-US" sz="2400" u="sng"/>
              <a:t>need</a:t>
            </a:r>
            <a:r>
              <a:rPr lang="en-US" sz="2400"/>
              <a:t>:</a:t>
            </a:r>
          </a:p>
          <a:p>
            <a:pPr lvl="1"/>
            <a:r>
              <a:rPr lang="en-US" sz="2200">
                <a:solidFill>
                  <a:srgbClr val="C00000"/>
                </a:solidFill>
              </a:rPr>
              <a:t>Notation</a:t>
            </a:r>
            <a:r>
              <a:rPr lang="en-US" sz="2200"/>
              <a:t> software,</a:t>
            </a:r>
          </a:p>
          <a:p>
            <a:pPr lvl="1"/>
            <a:r>
              <a:rPr lang="en-US" sz="2200">
                <a:solidFill>
                  <a:srgbClr val="C00000"/>
                </a:solidFill>
              </a:rPr>
              <a:t>Sequencer </a:t>
            </a:r>
            <a:r>
              <a:rPr lang="en-US" sz="2200"/>
              <a:t>software</a:t>
            </a:r>
          </a:p>
          <a:p>
            <a:pPr lvl="1"/>
            <a:r>
              <a:rPr lang="en-US" sz="2200"/>
              <a:t>Sound </a:t>
            </a:r>
            <a:r>
              <a:rPr lang="en-US" sz="2200">
                <a:solidFill>
                  <a:srgbClr val="C00000"/>
                </a:solidFill>
              </a:rPr>
              <a:t>synthesizer</a:t>
            </a:r>
            <a:r>
              <a:rPr lang="en-US" sz="2200"/>
              <a:t> (typically built into the software of multimedia players in most computers)</a:t>
            </a:r>
          </a:p>
          <a:p>
            <a:pPr lvl="1"/>
            <a:r>
              <a:rPr lang="en-US" sz="2200"/>
              <a:t>A MIDI </a:t>
            </a:r>
            <a:r>
              <a:rPr lang="en-US" sz="2200">
                <a:solidFill>
                  <a:srgbClr val="C00000"/>
                </a:solidFill>
              </a:rPr>
              <a:t>keyboard</a:t>
            </a:r>
          </a:p>
          <a:p>
            <a:r>
              <a:rPr lang="en-US" sz="2400">
                <a:solidFill>
                  <a:srgbClr val="C00000"/>
                </a:solidFill>
              </a:rPr>
              <a:t>MIDI</a:t>
            </a:r>
            <a:r>
              <a:rPr lang="en-US" sz="2400"/>
              <a:t> files are </a:t>
            </a:r>
            <a:r>
              <a:rPr lang="en-US" sz="2400" u="sng"/>
              <a:t>significantly smaller </a:t>
            </a:r>
            <a:r>
              <a:rPr lang="en-US" sz="2400"/>
              <a:t>than equivalent digitized waveform files.</a:t>
            </a:r>
          </a:p>
          <a:p>
            <a:r>
              <a:rPr lang="en-US" sz="2400">
                <a:solidFill>
                  <a:srgbClr val="000000"/>
                </a:solidFill>
              </a:rPr>
              <a:t>Embed MIDI files in </a:t>
            </a:r>
            <a:r>
              <a:rPr lang="en-US" sz="2400" u="sng">
                <a:solidFill>
                  <a:srgbClr val="000000"/>
                </a:solidFill>
              </a:rPr>
              <a:t>web</a:t>
            </a:r>
            <a:r>
              <a:rPr lang="en-US" sz="2400">
                <a:solidFill>
                  <a:srgbClr val="000000"/>
                </a:solidFill>
              </a:rPr>
              <a:t> pages, load and play </a:t>
            </a:r>
            <a:r>
              <a:rPr lang="en-US" sz="2400" u="sng">
                <a:solidFill>
                  <a:srgbClr val="000000"/>
                </a:solidFill>
              </a:rPr>
              <a:t>promptly</a:t>
            </a:r>
            <a:r>
              <a:rPr lang="en-US" sz="2400">
                <a:solidFill>
                  <a:srgbClr val="000000"/>
                </a:solidFill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F7E1C-9F81-47C5-A894-FDF1B761CF8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/>
              <a:t>MIDI Audio</a:t>
            </a:r>
          </a:p>
        </p:txBody>
      </p:sp>
    </p:spTree>
    <p:extLst>
      <p:ext uri="{BB962C8B-B14F-4D97-AF65-F5344CB8AC3E}">
        <p14:creationId xmlns:p14="http://schemas.microsoft.com/office/powerpoint/2010/main" val="425204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8013" y="549275"/>
            <a:ext cx="8077200" cy="635000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rgbClr val="C00000"/>
                </a:solidFill>
              </a:rPr>
              <a:t>Notation</a:t>
            </a:r>
            <a:r>
              <a:rPr lang="en-US" sz="2400"/>
              <a:t> and </a:t>
            </a:r>
            <a:r>
              <a:rPr lang="en-US" sz="2400">
                <a:solidFill>
                  <a:srgbClr val="C00000"/>
                </a:solidFill>
              </a:rPr>
              <a:t>composition</a:t>
            </a:r>
            <a:r>
              <a:rPr lang="en-US" sz="2400"/>
              <a:t> software, e.g., Sibelius, can </a:t>
            </a:r>
            <a:r>
              <a:rPr lang="en-US" sz="2400" u="sng"/>
              <a:t>create</a:t>
            </a:r>
            <a:r>
              <a:rPr lang="en-US" sz="2400"/>
              <a:t> and </a:t>
            </a:r>
            <a:r>
              <a:rPr lang="en-US" sz="2400" u="sng"/>
              <a:t>arrange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scores</a:t>
            </a:r>
            <a:r>
              <a:rPr lang="en-US" sz="2400"/>
              <a:t> using MIDI instruments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9179D-3BAE-420A-B84C-9E9EB82DC655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1438"/>
            <a:ext cx="8001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09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rgbClr val="C00000"/>
                </a:solidFill>
              </a:rPr>
              <a:t>Sequencer software</a:t>
            </a:r>
            <a:r>
              <a:rPr lang="en-US" sz="2400"/>
              <a:t>, e.g., Pro Tools, can </a:t>
            </a:r>
            <a:r>
              <a:rPr lang="en-US" sz="2400" u="sng"/>
              <a:t>record</a:t>
            </a:r>
            <a:r>
              <a:rPr lang="en-US" sz="2400"/>
              <a:t>, </a:t>
            </a:r>
            <a:r>
              <a:rPr lang="en-US" sz="2400" u="sng"/>
              <a:t>edit</a:t>
            </a:r>
            <a:r>
              <a:rPr lang="en-US" sz="2400"/>
              <a:t>, and </a:t>
            </a:r>
            <a:r>
              <a:rPr lang="en-US" sz="2400" u="sng"/>
              <a:t>save</a:t>
            </a:r>
            <a:r>
              <a:rPr lang="en-US" sz="2400"/>
              <a:t> music generated from a MIDI keyboard or instruments and blend it with digital audio.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E894D-2BA7-4C61-9DAD-11F448819924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pic>
        <p:nvPicPr>
          <p:cNvPr id="2867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315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29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38943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Since MIDI is </a:t>
            </a:r>
            <a:r>
              <a:rPr lang="en-US" u="sng"/>
              <a:t>device dependent </a:t>
            </a:r>
            <a:r>
              <a:rPr lang="en-US"/>
              <a:t>and the quality of consumer MIDI playback hardware varies greatly, MIDI is used as a </a:t>
            </a:r>
            <a:r>
              <a:rPr lang="en-US">
                <a:solidFill>
                  <a:srgbClr val="C00000"/>
                </a:solidFill>
              </a:rPr>
              <a:t>production tool </a:t>
            </a:r>
            <a:r>
              <a:rPr lang="en-US" u="sng"/>
              <a:t>rather</a:t>
            </a:r>
            <a:r>
              <a:rPr lang="en-US"/>
              <a:t> </a:t>
            </a:r>
            <a:r>
              <a:rPr lang="en-US" u="sng"/>
              <a:t>than</a:t>
            </a:r>
            <a:r>
              <a:rPr lang="en-US"/>
              <a:t> a </a:t>
            </a:r>
            <a:r>
              <a:rPr lang="en-US">
                <a:solidFill>
                  <a:srgbClr val="0070C0"/>
                </a:solidFill>
              </a:rPr>
              <a:t>delivery medium</a:t>
            </a:r>
          </a:p>
          <a:p>
            <a:r>
              <a:rPr lang="en-US"/>
              <a:t>MIDI is by far the </a:t>
            </a:r>
            <a:r>
              <a:rPr lang="en-US">
                <a:solidFill>
                  <a:srgbClr val="FF0000"/>
                </a:solidFill>
              </a:rPr>
              <a:t>best way </a:t>
            </a:r>
            <a:r>
              <a:rPr lang="en-US"/>
              <a:t>to create original music.</a:t>
            </a:r>
          </a:p>
          <a:p>
            <a:r>
              <a:rPr lang="en-US"/>
              <a:t>In addition to describing the </a:t>
            </a:r>
            <a:r>
              <a:rPr lang="en-US">
                <a:solidFill>
                  <a:srgbClr val="FF0000"/>
                </a:solidFill>
              </a:rPr>
              <a:t>instrument </a:t>
            </a:r>
            <a:r>
              <a:rPr lang="en-US"/>
              <a:t>and the </a:t>
            </a:r>
            <a:r>
              <a:rPr lang="en-US">
                <a:solidFill>
                  <a:srgbClr val="FF0000"/>
                </a:solidFill>
              </a:rPr>
              <a:t>note</a:t>
            </a:r>
            <a:r>
              <a:rPr lang="en-US"/>
              <a:t>, MIDI data can also describe the </a:t>
            </a:r>
            <a:r>
              <a:rPr lang="en-US">
                <a:solidFill>
                  <a:srgbClr val="FF0000"/>
                </a:solidFill>
              </a:rPr>
              <a:t>envelope</a:t>
            </a:r>
            <a:r>
              <a:rPr lang="en-US"/>
              <a:t> of the sound: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Attack</a:t>
            </a:r>
            <a:r>
              <a:rPr lang="en-US"/>
              <a:t> (how quickly a sound’s volume increases)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Sustain</a:t>
            </a:r>
            <a:r>
              <a:rPr lang="en-US"/>
              <a:t> (how long the sound continues)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Decay</a:t>
            </a:r>
            <a:r>
              <a:rPr lang="en-US"/>
              <a:t> (how quickly the sound fades away)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12ACA-3EE0-4A47-95FD-998DE6614CB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735013" y="404813"/>
            <a:ext cx="8229600" cy="1143000"/>
          </a:xfrm>
        </p:spPr>
        <p:txBody>
          <a:bodyPr/>
          <a:lstStyle/>
          <a:p>
            <a:r>
              <a:rPr lang="en-US"/>
              <a:t>MIDI Audio</a:t>
            </a:r>
          </a:p>
        </p:txBody>
      </p:sp>
    </p:spTree>
    <p:extLst>
      <p:ext uri="{BB962C8B-B14F-4D97-AF65-F5344CB8AC3E}">
        <p14:creationId xmlns:p14="http://schemas.microsoft.com/office/powerpoint/2010/main" val="1718025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3894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</a:t>
            </a:r>
            <a:r>
              <a:rPr lang="en-US" dirty="0"/>
              <a:t>audio data is the </a:t>
            </a:r>
            <a:r>
              <a:rPr lang="en-US" u="sng" dirty="0"/>
              <a:t>actual representation </a:t>
            </a:r>
            <a:r>
              <a:rPr lang="en-US" dirty="0"/>
              <a:t>of a sound, stored in the form of thousands of individual numbers (</a:t>
            </a:r>
            <a:r>
              <a:rPr lang="en-US" u="sng" dirty="0"/>
              <a:t>samples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Digital </a:t>
            </a:r>
            <a:r>
              <a:rPr lang="en-US" dirty="0"/>
              <a:t>audio data represents the </a:t>
            </a:r>
            <a:r>
              <a:rPr lang="en-US" u="sng" dirty="0"/>
              <a:t>instantaneous</a:t>
            </a:r>
            <a:r>
              <a:rPr lang="en-US" dirty="0"/>
              <a:t> </a:t>
            </a:r>
            <a:r>
              <a:rPr lang="en-US" u="sng" dirty="0"/>
              <a:t>amplitude</a:t>
            </a:r>
            <a:r>
              <a:rPr lang="en-US" dirty="0"/>
              <a:t> (</a:t>
            </a:r>
            <a:r>
              <a:rPr lang="en-US" u="sng" dirty="0"/>
              <a:t>loudness</a:t>
            </a:r>
            <a:r>
              <a:rPr lang="en-US" dirty="0"/>
              <a:t>) of a sound at </a:t>
            </a:r>
            <a:r>
              <a:rPr lang="en-US" u="sng" dirty="0"/>
              <a:t>discrete</a:t>
            </a:r>
            <a:r>
              <a:rPr lang="en-US" dirty="0"/>
              <a:t> slices of time.</a:t>
            </a:r>
          </a:p>
          <a:p>
            <a:r>
              <a:rPr lang="en-US" dirty="0"/>
              <a:t>MIDI data is </a:t>
            </a:r>
            <a:r>
              <a:rPr lang="en-US" dirty="0">
                <a:solidFill>
                  <a:srgbClr val="0070C0"/>
                </a:solidFill>
              </a:rPr>
              <a:t>device dependent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digital</a:t>
            </a:r>
            <a:r>
              <a:rPr lang="en-US" dirty="0"/>
              <a:t> data is </a:t>
            </a:r>
            <a:r>
              <a:rPr lang="en-US" u="sng" dirty="0"/>
              <a:t>not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66391-5627-4A8B-89F9-B24939A8F0D9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632700" cy="936625"/>
          </a:xfrm>
        </p:spPr>
        <p:txBody>
          <a:bodyPr/>
          <a:lstStyle/>
          <a:p>
            <a:r>
              <a:rPr lang="en-US"/>
              <a:t>MIDI vs. Digital Audio</a:t>
            </a:r>
          </a:p>
        </p:txBody>
      </p:sp>
    </p:spTree>
    <p:extLst>
      <p:ext uri="{BB962C8B-B14F-4D97-AF65-F5344CB8AC3E}">
        <p14:creationId xmlns:p14="http://schemas.microsoft.com/office/powerpoint/2010/main" val="394202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US" b="1" dirty="0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Sound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https://www.youtube.com/watch?v=XLfQpv2ZRPU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389438"/>
          </a:xfrm>
        </p:spPr>
        <p:txBody>
          <a:bodyPr/>
          <a:lstStyle/>
          <a:p>
            <a:r>
              <a:rPr lang="en-US" sz="2300">
                <a:solidFill>
                  <a:srgbClr val="FF0000"/>
                </a:solidFill>
              </a:rPr>
              <a:t>Advantages </a:t>
            </a:r>
            <a:r>
              <a:rPr lang="en-US" sz="2300"/>
              <a:t>of </a:t>
            </a:r>
            <a:r>
              <a:rPr lang="en-US" sz="2300">
                <a:solidFill>
                  <a:srgbClr val="00B050"/>
                </a:solidFill>
              </a:rPr>
              <a:t>MIDI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/>
              <a:t>over </a:t>
            </a:r>
            <a:r>
              <a:rPr lang="en-US" sz="2300">
                <a:solidFill>
                  <a:srgbClr val="0070C0"/>
                </a:solidFill>
              </a:rPr>
              <a:t>digital</a:t>
            </a:r>
            <a:r>
              <a:rPr lang="en-US" sz="2300"/>
              <a:t> audio:</a:t>
            </a:r>
          </a:p>
          <a:p>
            <a:pPr lvl="1"/>
            <a:r>
              <a:rPr lang="en-US" sz="2100"/>
              <a:t>MIDI files are much more </a:t>
            </a:r>
            <a:r>
              <a:rPr lang="en-US" sz="2100">
                <a:solidFill>
                  <a:srgbClr val="00B050"/>
                </a:solidFill>
              </a:rPr>
              <a:t>compact</a:t>
            </a:r>
            <a:r>
              <a:rPr lang="en-US" sz="2100"/>
              <a:t> (200- 1000 times smaller than CD-quality digital audio files). </a:t>
            </a:r>
          </a:p>
          <a:p>
            <a:pPr lvl="1"/>
            <a:r>
              <a:rPr lang="en-US" sz="2100"/>
              <a:t>The </a:t>
            </a:r>
            <a:r>
              <a:rPr lang="en-US" sz="2100">
                <a:solidFill>
                  <a:srgbClr val="00B050"/>
                </a:solidFill>
              </a:rPr>
              <a:t>size</a:t>
            </a:r>
            <a:r>
              <a:rPr lang="en-US" sz="2100"/>
              <a:t> of a MIDI file is completely </a:t>
            </a:r>
            <a:r>
              <a:rPr lang="en-US" sz="2100">
                <a:solidFill>
                  <a:srgbClr val="FF0000"/>
                </a:solidFill>
              </a:rPr>
              <a:t>independent</a:t>
            </a:r>
            <a:r>
              <a:rPr lang="en-US" sz="2100"/>
              <a:t> of </a:t>
            </a:r>
            <a:r>
              <a:rPr lang="en-US" sz="2100">
                <a:solidFill>
                  <a:srgbClr val="00B050"/>
                </a:solidFill>
              </a:rPr>
              <a:t>playback quality</a:t>
            </a:r>
            <a:r>
              <a:rPr lang="en-US" sz="2100"/>
              <a:t>.</a:t>
            </a:r>
          </a:p>
          <a:p>
            <a:pPr lvl="1"/>
            <a:r>
              <a:rPr lang="en-US" sz="2100"/>
              <a:t>Small size makes MIDI appropriate for </a:t>
            </a:r>
            <a:r>
              <a:rPr lang="en-US" sz="2100">
                <a:solidFill>
                  <a:srgbClr val="00B050"/>
                </a:solidFill>
              </a:rPr>
              <a:t>web pages</a:t>
            </a:r>
            <a:r>
              <a:rPr lang="en-US" sz="2100"/>
              <a:t>, </a:t>
            </a:r>
            <a:r>
              <a:rPr lang="en-US" sz="2100" u="sng"/>
              <a:t>load</a:t>
            </a:r>
            <a:r>
              <a:rPr lang="en-US" sz="2100"/>
              <a:t> and </a:t>
            </a:r>
            <a:r>
              <a:rPr lang="en-US" sz="2100" u="sng"/>
              <a:t>play</a:t>
            </a:r>
            <a:r>
              <a:rPr lang="en-US" sz="2100"/>
              <a:t> more </a:t>
            </a:r>
            <a:r>
              <a:rPr lang="en-US" sz="2100">
                <a:solidFill>
                  <a:srgbClr val="00B050"/>
                </a:solidFill>
              </a:rPr>
              <a:t>quickly</a:t>
            </a:r>
            <a:r>
              <a:rPr lang="en-US" sz="2100"/>
              <a:t>.</a:t>
            </a:r>
          </a:p>
          <a:p>
            <a:pPr lvl="1"/>
            <a:r>
              <a:rPr lang="en-US" sz="2100"/>
              <a:t>With high quality sound source, MIDI </a:t>
            </a:r>
            <a:r>
              <a:rPr lang="en-US" sz="2100">
                <a:solidFill>
                  <a:srgbClr val="00B050"/>
                </a:solidFill>
              </a:rPr>
              <a:t>sounds better</a:t>
            </a:r>
            <a:r>
              <a:rPr lang="en-US" sz="2100"/>
              <a:t>.</a:t>
            </a:r>
          </a:p>
          <a:p>
            <a:pPr lvl="1"/>
            <a:r>
              <a:rPr lang="en-US" sz="2100"/>
              <a:t>You can change the length of a MIDI file without changing the pitch of the music or degrading the audio quality.</a:t>
            </a:r>
          </a:p>
          <a:p>
            <a:pPr lvl="1"/>
            <a:r>
              <a:rPr lang="en-US" sz="2100"/>
              <a:t>MIDI data is completely </a:t>
            </a:r>
            <a:r>
              <a:rPr lang="en-US" sz="2100">
                <a:solidFill>
                  <a:srgbClr val="00B050"/>
                </a:solidFill>
              </a:rPr>
              <a:t>editable</a:t>
            </a:r>
            <a:r>
              <a:rPr lang="en-US" sz="210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767A6-5BAF-4EEA-B64D-83C039423A13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632700" cy="936625"/>
          </a:xfrm>
        </p:spPr>
        <p:txBody>
          <a:bodyPr/>
          <a:lstStyle/>
          <a:p>
            <a:r>
              <a:rPr lang="en-US"/>
              <a:t>MIDI vs. Digital Audio</a:t>
            </a:r>
          </a:p>
        </p:txBody>
      </p:sp>
    </p:spTree>
    <p:extLst>
      <p:ext uri="{BB962C8B-B14F-4D97-AF65-F5344CB8AC3E}">
        <p14:creationId xmlns:p14="http://schemas.microsoft.com/office/powerpoint/2010/main" val="30677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389438"/>
          </a:xfrm>
        </p:spPr>
        <p:txBody>
          <a:bodyPr/>
          <a:lstStyle/>
          <a:p>
            <a:r>
              <a:rPr lang="en-US" sz="2300">
                <a:solidFill>
                  <a:srgbClr val="FF0000"/>
                </a:solidFill>
              </a:rPr>
              <a:t>Disadvantages </a:t>
            </a:r>
            <a:r>
              <a:rPr lang="en-US" sz="2300"/>
              <a:t>of </a:t>
            </a:r>
            <a:r>
              <a:rPr lang="en-US" sz="2300">
                <a:solidFill>
                  <a:srgbClr val="00B050"/>
                </a:solidFill>
              </a:rPr>
              <a:t>MIDI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/>
              <a:t>over </a:t>
            </a:r>
            <a:r>
              <a:rPr lang="en-US" sz="2300">
                <a:solidFill>
                  <a:srgbClr val="0070C0"/>
                </a:solidFill>
              </a:rPr>
              <a:t>digital</a:t>
            </a:r>
            <a:r>
              <a:rPr lang="en-US" sz="2300"/>
              <a:t> audio: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Hard to play back </a:t>
            </a:r>
            <a:r>
              <a:rPr lang="en-US" sz="2200">
                <a:solidFill>
                  <a:srgbClr val="FF0000"/>
                </a:solidFill>
              </a:rPr>
              <a:t>spoken dialog </a:t>
            </a:r>
            <a:r>
              <a:rPr lang="en-US" sz="2200">
                <a:solidFill>
                  <a:srgbClr val="000000"/>
                </a:solidFill>
              </a:rPr>
              <a:t>with MIDI, while digitized audio can do so with ease.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MIDI does </a:t>
            </a:r>
            <a:r>
              <a:rPr lang="en-US" sz="2200">
                <a:solidFill>
                  <a:srgbClr val="FF0000"/>
                </a:solidFill>
              </a:rPr>
              <a:t>not</a:t>
            </a:r>
            <a:r>
              <a:rPr lang="en-US" sz="2200">
                <a:solidFill>
                  <a:srgbClr val="000000"/>
                </a:solidFill>
              </a:rPr>
              <a:t> have </a:t>
            </a:r>
            <a:r>
              <a:rPr lang="en-US" sz="2200">
                <a:solidFill>
                  <a:srgbClr val="FF0000"/>
                </a:solidFill>
              </a:rPr>
              <a:t>consistent playback quality</a:t>
            </a:r>
            <a:r>
              <a:rPr lang="en-US" sz="2200">
                <a:solidFill>
                  <a:srgbClr val="000000"/>
                </a:solidFill>
              </a:rPr>
              <a:t>, while digital audio provides consistent playback quality.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One requires knowledge of </a:t>
            </a:r>
            <a:r>
              <a:rPr lang="en-US" sz="2200">
                <a:solidFill>
                  <a:srgbClr val="FF0000"/>
                </a:solidFill>
              </a:rPr>
              <a:t>music theory </a:t>
            </a:r>
            <a:r>
              <a:rPr lang="en-US" sz="2200">
                <a:solidFill>
                  <a:srgbClr val="000000"/>
                </a:solidFill>
              </a:rPr>
              <a:t>in order to run MIDI, while digital audio does not have this requirement.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9D4C92-F4DF-45E7-8CB5-427DC838C4B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632700" cy="936625"/>
          </a:xfrm>
        </p:spPr>
        <p:txBody>
          <a:bodyPr/>
          <a:lstStyle/>
          <a:p>
            <a:r>
              <a:rPr lang="en-US"/>
              <a:t>MIDI vs. Digital Audio</a:t>
            </a:r>
          </a:p>
        </p:txBody>
      </p:sp>
    </p:spTree>
    <p:extLst>
      <p:ext uri="{BB962C8B-B14F-4D97-AF65-F5344CB8AC3E}">
        <p14:creationId xmlns:p14="http://schemas.microsoft.com/office/powerpoint/2010/main" val="3707675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3000" y="115888"/>
            <a:ext cx="55165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23850" y="906463"/>
            <a:ext cx="8351838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sound file’s format </a:t>
            </a:r>
            <a:r>
              <a:rPr lang="en-US" sz="2000" dirty="0">
                <a:solidFill>
                  <a:srgbClr val="000000"/>
                </a:solidFill>
              </a:rPr>
              <a:t>is a </a:t>
            </a:r>
            <a:r>
              <a:rPr lang="en-US" sz="2000" dirty="0">
                <a:solidFill>
                  <a:srgbClr val="002060"/>
                </a:solidFill>
              </a:rPr>
              <a:t>recognized methodology </a:t>
            </a:r>
            <a:r>
              <a:rPr lang="en-US" sz="2000" dirty="0">
                <a:solidFill>
                  <a:srgbClr val="000000"/>
                </a:solidFill>
              </a:rPr>
              <a:t>for </a:t>
            </a:r>
            <a:r>
              <a:rPr lang="en-US" sz="2000" u="sng" dirty="0">
                <a:solidFill>
                  <a:srgbClr val="000000"/>
                </a:solidFill>
              </a:rPr>
              <a:t>organizing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u="sng" dirty="0">
                <a:solidFill>
                  <a:srgbClr val="000000"/>
                </a:solidFill>
              </a:rPr>
              <a:t>compressing data bits </a:t>
            </a:r>
            <a:r>
              <a:rPr lang="en-US" sz="2000" dirty="0">
                <a:solidFill>
                  <a:srgbClr val="000000"/>
                </a:solidFill>
              </a:rPr>
              <a:t>of digitized sound into a data file.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Common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sound formats: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Wav (Wave):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uncompressed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Windows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Aiff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(Audio Interchange File Format):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uncompressed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Macintosh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FLAC (Free Lossless Audio Codec):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lossless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compression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Mp3 (MPEG-1 or MPEG2 Audio Layer III)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lossy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compression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Ogg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: similar to mp3,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open-source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</a:rPr>
              <a:t>Wma</a:t>
            </a:r>
            <a:r>
              <a:rPr lang="en-US" sz="2000" dirty="0">
                <a:solidFill>
                  <a:srgbClr val="000000"/>
                </a:solidFill>
              </a:rPr>
              <a:t> (Windows Media Audio): </a:t>
            </a:r>
            <a:r>
              <a:rPr lang="en-US" sz="2000" dirty="0" err="1">
                <a:solidFill>
                  <a:srgbClr val="FF0000"/>
                </a:solidFill>
              </a:rPr>
              <a:t>lossy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compression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8835B-EEE0-465C-91F5-D59D18EDF130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40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4213" y="-9842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666750"/>
            <a:ext cx="88201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>
                <a:solidFill>
                  <a:srgbClr val="FF0000"/>
                </a:solidFill>
                <a:latin typeface="+mj-lt"/>
              </a:rPr>
              <a:t>Common sound formats: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 err="1">
                <a:solidFill>
                  <a:srgbClr val="000000"/>
                </a:solidFill>
                <a:latin typeface="+mj-lt"/>
              </a:rPr>
              <a:t>Swf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: Adobe flash file format, container for vector-based graphics and animations, text, video &amp; sound delivered over the Internet.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 err="1" smtClean="0">
                <a:solidFill>
                  <a:srgbClr val="000000"/>
                </a:solidFill>
                <a:latin typeface="+mj-lt"/>
              </a:rPr>
              <a:t>Mov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: apple’s 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QuickTime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movie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latin typeface="+mj-lt"/>
              </a:rPr>
              <a:t>Mp4: based on .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mov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, contains audio &amp; video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latin typeface="+mj-lt"/>
              </a:rPr>
              <a:t>AAC (Advanced Audio Coding), </a:t>
            </a:r>
            <a:r>
              <a:rPr lang="en-US" sz="2300" dirty="0">
                <a:solidFill>
                  <a:srgbClr val="FF0000"/>
                </a:solidFill>
                <a:latin typeface="+mj-lt"/>
              </a:rPr>
              <a:t>lossy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compression, Apple’s iTunes </a:t>
            </a:r>
            <a:r>
              <a:rPr lang="en-US" sz="2300" dirty="0" smtClean="0">
                <a:solidFill>
                  <a:srgbClr val="000000"/>
                </a:solidFill>
                <a:latin typeface="+mj-lt"/>
              </a:rPr>
              <a:t>store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latin typeface="+mj-lt"/>
              </a:rPr>
              <a:t>M4A (MPEG for Audio): encoded with advanced audio coding (AAC</a:t>
            </a:r>
            <a:r>
              <a:rPr lang="en-US" sz="230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latin typeface="+mj-lt"/>
              </a:rPr>
              <a:t>M4A was generally intended as the successor to </a:t>
            </a:r>
            <a:r>
              <a:rPr lang="en-US" sz="2300" dirty="0" smtClean="0">
                <a:solidFill>
                  <a:srgbClr val="000000"/>
                </a:solidFill>
                <a:latin typeface="+mj-lt"/>
              </a:rPr>
              <a:t>MP3</a:t>
            </a:r>
            <a:endParaRPr lang="en-US" sz="23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300" dirty="0" smtClean="0">
                <a:solidFill>
                  <a:srgbClr val="000000"/>
                </a:solidFill>
                <a:latin typeface="+mj-lt"/>
              </a:rPr>
              <a:t>More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2300" dirty="0">
                <a:solidFill>
                  <a:srgbClr val="000000"/>
                </a:solidFill>
                <a:latin typeface="+mj-lt"/>
                <a:hlinkClick r:id="rId3"/>
              </a:rPr>
              <a:t>http://en.wikipedia.org/wiki/Comparison_of_audio_codecs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6EAD4-BCCD-4990-A333-7807227C7C5F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765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4213" y="-9842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8201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Common sound formats: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WAV/AIFF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basically identical formats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WAV, </a:t>
            </a:r>
            <a:r>
              <a:rPr lang="en-US" u="sng" dirty="0">
                <a:solidFill>
                  <a:schemeClr val="tx1"/>
                </a:solidFill>
              </a:rPr>
              <a:t>supported-by-default</a:t>
            </a:r>
            <a:r>
              <a:rPr lang="en-US" dirty="0">
                <a:solidFill>
                  <a:schemeClr val="tx1"/>
                </a:solidFill>
              </a:rPr>
              <a:t> format in </a:t>
            </a:r>
            <a:r>
              <a:rPr lang="en-US" u="sng" dirty="0">
                <a:solidFill>
                  <a:schemeClr val="tx1"/>
                </a:solidFill>
              </a:rPr>
              <a:t>windows</a:t>
            </a:r>
            <a:r>
              <a:rPr lang="en-US" dirty="0">
                <a:solidFill>
                  <a:schemeClr val="tx1"/>
                </a:solidFill>
              </a:rPr>
              <a:t> - more popular. 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Sound is stored completely </a:t>
            </a:r>
            <a:r>
              <a:rPr lang="en-US" dirty="0">
                <a:solidFill>
                  <a:srgbClr val="FF0000"/>
                </a:solidFill>
              </a:rPr>
              <a:t>uncompressed</a:t>
            </a:r>
            <a:r>
              <a:rPr lang="en-US" dirty="0">
                <a:solidFill>
                  <a:schemeClr val="tx1"/>
                </a:solidFill>
              </a:rPr>
              <a:t>, similar to how it's stored on Audio CDs. 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conversion</a:t>
            </a:r>
            <a:r>
              <a:rPr lang="en-US" dirty="0">
                <a:solidFill>
                  <a:schemeClr val="tx1"/>
                </a:solidFill>
              </a:rPr>
              <a:t> is necessary to transfer files from/to audio CDs. 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Because of their age and </a:t>
            </a:r>
            <a:r>
              <a:rPr lang="en-US" u="sng" dirty="0">
                <a:solidFill>
                  <a:schemeClr val="tx1"/>
                </a:solidFill>
              </a:rPr>
              <a:t>lack of encoding/decoding </a:t>
            </a:r>
            <a:r>
              <a:rPr lang="en-US" dirty="0">
                <a:solidFill>
                  <a:schemeClr val="tx1"/>
                </a:solidFill>
              </a:rPr>
              <a:t>requirement they are usually </a:t>
            </a:r>
            <a:r>
              <a:rPr lang="en-US" u="sng" dirty="0">
                <a:solidFill>
                  <a:schemeClr val="tx1"/>
                </a:solidFill>
              </a:rPr>
              <a:t>default formats </a:t>
            </a:r>
            <a:r>
              <a:rPr lang="en-US" dirty="0">
                <a:solidFill>
                  <a:schemeClr val="tx1"/>
                </a:solidFill>
              </a:rPr>
              <a:t>for audio creation and editing tools. 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827A-87C2-4154-8D16-44330808F9CE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4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4213" y="-9842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8201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Common sound formats: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FLAC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Lossless</a:t>
            </a:r>
            <a:r>
              <a:rPr lang="en-US" dirty="0">
                <a:solidFill>
                  <a:schemeClr val="tx1"/>
                </a:solidFill>
              </a:rPr>
              <a:t> compressed format. 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u="sng" dirty="0">
                <a:solidFill>
                  <a:schemeClr val="tx1"/>
                </a:solidFill>
              </a:rPr>
              <a:t>File size </a:t>
            </a:r>
            <a:r>
              <a:rPr lang="en-US" dirty="0">
                <a:solidFill>
                  <a:schemeClr val="tx1"/>
                </a:solidFill>
              </a:rPr>
              <a:t>can typically be </a:t>
            </a:r>
            <a:r>
              <a:rPr lang="en-US" dirty="0">
                <a:solidFill>
                  <a:srgbClr val="FF0000"/>
                </a:solidFill>
              </a:rPr>
              <a:t>reduced</a:t>
            </a:r>
            <a:r>
              <a:rPr lang="en-US" dirty="0">
                <a:solidFill>
                  <a:schemeClr val="tx1"/>
                </a:solidFill>
              </a:rPr>
              <a:t> to 50–60% and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Decompressed</a:t>
            </a:r>
            <a:r>
              <a:rPr lang="en-US" dirty="0">
                <a:solidFill>
                  <a:schemeClr val="tx1"/>
                </a:solidFill>
              </a:rPr>
              <a:t> to an </a:t>
            </a:r>
            <a:r>
              <a:rPr lang="en-US" dirty="0">
                <a:solidFill>
                  <a:srgbClr val="FF0000"/>
                </a:solidFill>
              </a:rPr>
              <a:t>identical</a:t>
            </a:r>
            <a:r>
              <a:rPr lang="en-US" dirty="0">
                <a:solidFill>
                  <a:schemeClr val="tx1"/>
                </a:solidFill>
              </a:rPr>
              <a:t> copy of the original audio data.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u="sng" dirty="0">
                <a:solidFill>
                  <a:schemeClr val="tx1"/>
                </a:solidFill>
              </a:rPr>
              <a:t>Playback support</a:t>
            </a:r>
            <a:r>
              <a:rPr lang="en-US" dirty="0">
                <a:solidFill>
                  <a:schemeClr val="tx1"/>
                </a:solidFill>
              </a:rPr>
              <a:t> in portable audio devices and dedicated audio systems is </a:t>
            </a:r>
            <a:r>
              <a:rPr lang="en-US" dirty="0">
                <a:solidFill>
                  <a:srgbClr val="FF0000"/>
                </a:solidFill>
              </a:rPr>
              <a:t>limited </a:t>
            </a:r>
            <a:r>
              <a:rPr lang="en-US" dirty="0">
                <a:solidFill>
                  <a:srgbClr val="00B0F0"/>
                </a:solidFill>
              </a:rPr>
              <a:t>compared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u="sng" dirty="0" err="1">
                <a:solidFill>
                  <a:schemeClr val="tx1"/>
                </a:solidFill>
              </a:rPr>
              <a:t>lossy</a:t>
            </a:r>
            <a:r>
              <a:rPr lang="en-US" u="sng" dirty="0">
                <a:solidFill>
                  <a:schemeClr val="tx1"/>
                </a:solidFill>
              </a:rPr>
              <a:t> formats </a:t>
            </a:r>
            <a:r>
              <a:rPr lang="en-US" dirty="0">
                <a:solidFill>
                  <a:schemeClr val="tx1"/>
                </a:solidFill>
              </a:rPr>
              <a:t>like MP3.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A FLAC file can be </a:t>
            </a:r>
            <a:r>
              <a:rPr lang="en-US" dirty="0">
                <a:solidFill>
                  <a:srgbClr val="FF0000"/>
                </a:solidFill>
              </a:rPr>
              <a:t>converted</a:t>
            </a:r>
            <a:r>
              <a:rPr lang="en-US" dirty="0">
                <a:solidFill>
                  <a:schemeClr val="tx1"/>
                </a:solidFill>
              </a:rPr>
              <a:t> to any other </a:t>
            </a:r>
            <a:r>
              <a:rPr lang="en-US" u="sng" dirty="0">
                <a:solidFill>
                  <a:schemeClr val="tx1"/>
                </a:solidFill>
              </a:rPr>
              <a:t>lossless format </a:t>
            </a:r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dirty="0">
                <a:solidFill>
                  <a:srgbClr val="0070C0"/>
                </a:solidFill>
              </a:rPr>
              <a:t>WAV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back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without any loss of audio data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 marL="0" indent="0" eaLnBrk="1" hangingPunct="1">
              <a:spcBef>
                <a:spcPts val="650"/>
              </a:spcBef>
              <a:spcAft>
                <a:spcPts val="800"/>
              </a:spcAft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FD127-D6FA-4702-9AE9-EF69716B7838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9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490663"/>
            <a:ext cx="8229600" cy="438943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An </a:t>
            </a:r>
            <a:r>
              <a:rPr lang="en-US" u="sng"/>
              <a:t>audio CD</a:t>
            </a:r>
            <a:r>
              <a:rPr lang="en-US"/>
              <a:t> contains as much data as a regular data CD - 640 or </a:t>
            </a:r>
            <a:r>
              <a:rPr lang="en-US" u="sng"/>
              <a:t>700MB</a:t>
            </a:r>
            <a:r>
              <a:rPr lang="en-US"/>
              <a:t>. </a:t>
            </a:r>
          </a:p>
          <a:p>
            <a:r>
              <a:rPr lang="en-US"/>
              <a:t>That's used to represent </a:t>
            </a:r>
            <a:r>
              <a:rPr lang="en-US" u="sng"/>
              <a:t>74</a:t>
            </a:r>
            <a:r>
              <a:rPr lang="en-US"/>
              <a:t> or </a:t>
            </a:r>
            <a:r>
              <a:rPr lang="en-US" u="sng"/>
              <a:t>80</a:t>
            </a:r>
            <a:r>
              <a:rPr lang="en-US"/>
              <a:t> </a:t>
            </a:r>
            <a:r>
              <a:rPr lang="en-US" u="sng"/>
              <a:t>minutes</a:t>
            </a:r>
            <a:r>
              <a:rPr lang="en-US"/>
              <a:t> of sound. </a:t>
            </a:r>
          </a:p>
          <a:p>
            <a:r>
              <a:rPr lang="en-US"/>
              <a:t>That's more than </a:t>
            </a:r>
            <a:r>
              <a:rPr lang="en-US">
                <a:solidFill>
                  <a:srgbClr val="FF0000"/>
                </a:solidFill>
              </a:rPr>
              <a:t>8MB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per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minute</a:t>
            </a:r>
            <a:r>
              <a:rPr lang="en-US"/>
              <a:t>. </a:t>
            </a:r>
          </a:p>
          <a:p>
            <a:r>
              <a:rPr lang="en-US"/>
              <a:t>Good reasons to compress sound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 storage space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 online streaming</a:t>
            </a:r>
          </a:p>
          <a:p>
            <a:r>
              <a:rPr lang="en-US"/>
              <a:t>Just as with </a:t>
            </a:r>
            <a:r>
              <a:rPr lang="en-US">
                <a:solidFill>
                  <a:srgbClr val="0070C0"/>
                </a:solidFill>
              </a:rPr>
              <a:t>images</a:t>
            </a:r>
            <a:r>
              <a:rPr lang="en-US"/>
              <a:t> there are </a:t>
            </a:r>
            <a:r>
              <a:rPr lang="en-US">
                <a:solidFill>
                  <a:srgbClr val="FF0000"/>
                </a:solidFill>
              </a:rPr>
              <a:t>lossless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lossy </a:t>
            </a:r>
            <a:r>
              <a:rPr lang="en-US"/>
              <a:t>compression types.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60672-31FA-4517-85EA-39FA077C7FD2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061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MP3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</a:rPr>
              <a:t>lossy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but cuts down considerably the amount of disk space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First became </a:t>
            </a:r>
            <a:r>
              <a:rPr lang="en-US" sz="2400" dirty="0">
                <a:solidFill>
                  <a:srgbClr val="FF0000"/>
                </a:solidFill>
              </a:rPr>
              <a:t>popular</a:t>
            </a:r>
            <a:r>
              <a:rPr lang="en-US" sz="2400" dirty="0"/>
              <a:t> when </a:t>
            </a:r>
            <a:r>
              <a:rPr lang="en-US" sz="2400" u="sng" dirty="0"/>
              <a:t>hard drives were small</a:t>
            </a:r>
            <a:r>
              <a:rPr lang="en-US" sz="2400" dirty="0"/>
              <a:t> and it was the </a:t>
            </a:r>
            <a:r>
              <a:rPr lang="en-US" sz="2400" u="sng" dirty="0"/>
              <a:t>only accessible way </a:t>
            </a:r>
            <a:r>
              <a:rPr lang="en-US" sz="2400" dirty="0"/>
              <a:t>to store music on a computer.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Later the popularity of the </a:t>
            </a:r>
            <a:r>
              <a:rPr lang="en-US" sz="2400" u="sng" dirty="0"/>
              <a:t>format exploded </a:t>
            </a:r>
            <a:r>
              <a:rPr lang="en-US" sz="2400" dirty="0"/>
              <a:t> and these days every digital </a:t>
            </a:r>
            <a:r>
              <a:rPr lang="en-US" sz="2400" u="sng" dirty="0"/>
              <a:t>music</a:t>
            </a:r>
            <a:r>
              <a:rPr lang="en-US" sz="2400" dirty="0"/>
              <a:t> </a:t>
            </a:r>
            <a:r>
              <a:rPr lang="en-US" sz="2400" u="sng" dirty="0"/>
              <a:t>player supports </a:t>
            </a:r>
            <a:r>
              <a:rPr lang="en-US" sz="2400" dirty="0"/>
              <a:t>the format.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The algorithm  relies on the fact that </a:t>
            </a:r>
            <a:r>
              <a:rPr lang="en-US" sz="2400" u="sng" dirty="0"/>
              <a:t>humans can't hear all sounds </a:t>
            </a:r>
            <a:r>
              <a:rPr lang="en-US" sz="2400" dirty="0"/>
              <a:t>in all contexts.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D050-392B-4E84-9A65-7B19477FC81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78190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OGG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Essentially </a:t>
            </a:r>
            <a:r>
              <a:rPr lang="en-US" u="sng" dirty="0"/>
              <a:t>equivalent to MP3</a:t>
            </a:r>
            <a:r>
              <a:rPr lang="en-US" dirty="0"/>
              <a:t> and was developed because of </a:t>
            </a:r>
            <a:r>
              <a:rPr lang="en-US" dirty="0">
                <a:solidFill>
                  <a:srgbClr val="FF0000"/>
                </a:solidFill>
              </a:rPr>
              <a:t>patents </a:t>
            </a:r>
            <a:r>
              <a:rPr lang="en-US" dirty="0"/>
              <a:t>surrounding use of MP3.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OGG is not constrained by any patents, since it is open source and free to all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Both OGG </a:t>
            </a:r>
            <a:r>
              <a:rPr lang="en-US" u="sng" dirty="0">
                <a:solidFill>
                  <a:srgbClr val="0070C0"/>
                </a:solidFill>
              </a:rPr>
              <a:t>decoders (players)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encoders (creating tools</a:t>
            </a:r>
            <a:r>
              <a:rPr lang="en-US" dirty="0"/>
              <a:t>) can be developed and distributed </a:t>
            </a:r>
            <a:r>
              <a:rPr lang="en-US" u="sng" dirty="0"/>
              <a:t>without a patent license</a:t>
            </a:r>
            <a:r>
              <a:rPr lang="en-US" dirty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</a:t>
            </a:r>
            <a:r>
              <a:rPr lang="en-US" u="sng" dirty="0"/>
              <a:t>current players </a:t>
            </a:r>
            <a:r>
              <a:rPr lang="en-US" dirty="0">
                <a:solidFill>
                  <a:srgbClr val="0070C0"/>
                </a:solidFill>
              </a:rPr>
              <a:t>support</a:t>
            </a:r>
            <a:r>
              <a:rPr lang="en-US" dirty="0"/>
              <a:t> OGG playback.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Require </a:t>
            </a:r>
            <a:r>
              <a:rPr lang="en-US" u="sng" dirty="0"/>
              <a:t>more processing power </a:t>
            </a:r>
            <a:r>
              <a:rPr lang="en-US" dirty="0"/>
              <a:t>than MP3 to play.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file </a:t>
            </a:r>
            <a:r>
              <a:rPr lang="en-US" u="sng" dirty="0"/>
              <a:t>in OGG </a:t>
            </a:r>
            <a:r>
              <a:rPr lang="en-US" dirty="0"/>
              <a:t>format will have </a:t>
            </a:r>
            <a:r>
              <a:rPr lang="en-US" u="sng" dirty="0"/>
              <a:t>a smaller size </a:t>
            </a:r>
            <a:r>
              <a:rPr lang="en-US" dirty="0"/>
              <a:t>compared to a file in MP3 format.</a:t>
            </a:r>
            <a:br>
              <a:rPr lang="en-US" dirty="0"/>
            </a:br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27208-BC25-47C4-9E88-780F5E8C4E83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2862136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OGG</a:t>
            </a:r>
            <a:endParaRPr lang="en-US" sz="22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u="sng" dirty="0" smtClean="0"/>
              <a:t>Older </a:t>
            </a:r>
            <a:r>
              <a:rPr lang="en-US" sz="2200" u="sng" dirty="0"/>
              <a:t>encoders </a:t>
            </a:r>
            <a:r>
              <a:rPr lang="en-US" sz="2200" dirty="0"/>
              <a:t> can generate </a:t>
            </a:r>
            <a:r>
              <a:rPr lang="en-US" sz="2200" dirty="0">
                <a:solidFill>
                  <a:srgbClr val="0070C0"/>
                </a:solidFill>
              </a:rPr>
              <a:t>constant bitrate (CBR</a:t>
            </a:r>
            <a:r>
              <a:rPr lang="en-US" sz="2200" dirty="0"/>
              <a:t>) files. </a:t>
            </a:r>
            <a:r>
              <a:rPr lang="en-US" sz="2200" u="sng" dirty="0"/>
              <a:t>Newer encoders</a:t>
            </a:r>
            <a:r>
              <a:rPr lang="en-US" sz="2200" dirty="0"/>
              <a:t> can generate </a:t>
            </a:r>
            <a:r>
              <a:rPr lang="en-US" sz="2200" dirty="0">
                <a:solidFill>
                  <a:srgbClr val="0070C0"/>
                </a:solidFill>
              </a:rPr>
              <a:t>variable bitrate (VBR)</a:t>
            </a:r>
            <a:r>
              <a:rPr lang="en-US" sz="2200" dirty="0"/>
              <a:t> files where the encoder chooses the bitrate on the fly depending on how much information is in the current sound segment. 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E.g., </a:t>
            </a:r>
            <a:r>
              <a:rPr lang="en-US" sz="2200" dirty="0"/>
              <a:t>with OGG, a 5 minute sound of silence will have a very small file size, or no size at all. 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This </a:t>
            </a:r>
            <a:r>
              <a:rPr lang="en-US" sz="2200" dirty="0"/>
              <a:t>is one of the main differences between OGG and MP3, 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mp3 </a:t>
            </a:r>
            <a:r>
              <a:rPr lang="en-US" sz="2200" dirty="0"/>
              <a:t>compresses digital </a:t>
            </a:r>
            <a:r>
              <a:rPr lang="en-US" sz="2200" dirty="0">
                <a:hlinkClick r:id="rId2" tooltip="Data vs Information"/>
              </a:rPr>
              <a:t>data </a:t>
            </a:r>
            <a:r>
              <a:rPr lang="en-US" sz="2200" dirty="0"/>
              <a:t>at a constant bit rate. Even when a particular track is completely silent, the file will still have a significant size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BE126-A0CB-4849-828D-28E41076170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300258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55650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125538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Vibrations in the air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create waves of</a:t>
            </a:r>
            <a:b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pressure that are perceived as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sound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Sound waves vary in sound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pressure level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/>
            </a:r>
            <a:b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amplitude)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and in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pitch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/>
              <a:t>The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amplitude</a:t>
            </a:r>
            <a:r>
              <a:rPr lang="en-US" dirty="0"/>
              <a:t> controls the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loudness</a:t>
            </a:r>
            <a:r>
              <a:rPr lang="en-US" dirty="0"/>
              <a:t> and the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dirty="0"/>
              <a:t> controls the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pitch</a:t>
            </a:r>
            <a:r>
              <a:rPr lang="en-US" dirty="0"/>
              <a:t>. </a:t>
            </a:r>
            <a:endParaRPr lang="en-US" u="sng" dirty="0"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u="sng" dirty="0">
                <a:latin typeface="Verdana" pitchFamily="32" charset="0"/>
                <a:ea typeface="MS Gothic" pitchFamily="49" charset="-128"/>
              </a:rPr>
              <a:t>Sound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pressure levels</a:t>
            </a:r>
            <a:r>
              <a:rPr lang="en-US" u="sng" dirty="0">
                <a:latin typeface="Verdana" pitchFamily="32" charset="0"/>
                <a:ea typeface="MS Gothic" pitchFamily="49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loudness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volume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)</a:t>
            </a:r>
            <a:b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are </a:t>
            </a:r>
            <a:r>
              <a:rPr lang="en-US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measured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in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decibels (dB).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ea typeface="MS Gothic" pitchFamily="49" charset="-128"/>
              </a:rPr>
              <a:t>Sound </a:t>
            </a:r>
            <a:r>
              <a:rPr lang="en-US" u="sng" dirty="0">
                <a:solidFill>
                  <a:srgbClr val="00B050"/>
                </a:solidFill>
                <a:ea typeface="MS Gothic" pitchFamily="49" charset="-128"/>
              </a:rPr>
              <a:t>frequency</a:t>
            </a:r>
            <a:r>
              <a:rPr lang="en-US" dirty="0">
                <a:solidFill>
                  <a:srgbClr val="00B050"/>
                </a:solidFill>
                <a:ea typeface="MS Gothic" pitchFamily="49" charset="-128"/>
              </a:rPr>
              <a:t> </a:t>
            </a:r>
            <a:r>
              <a:rPr lang="en-US" dirty="0">
                <a:ea typeface="MS Gothic" pitchFamily="49" charset="-128"/>
              </a:rPr>
              <a:t>is measured in </a:t>
            </a:r>
            <a:r>
              <a:rPr lang="en-US" dirty="0">
                <a:solidFill>
                  <a:srgbClr val="0070C0"/>
                </a:solidFill>
                <a:ea typeface="MS Gothic" pitchFamily="49" charset="-128"/>
              </a:rPr>
              <a:t>Hertz (Hz). 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70C0"/>
                </a:solidFill>
                <a:ea typeface="MS Gothic" pitchFamily="49" charset="-128"/>
              </a:rPr>
              <a:t>Frequency: </a:t>
            </a:r>
            <a:r>
              <a:rPr lang="en-US" dirty="0">
                <a:ea typeface="MS Gothic" pitchFamily="49" charset="-128"/>
              </a:rPr>
              <a:t>the number of periods(cycles) per second.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70C0"/>
                </a:solidFill>
                <a:ea typeface="MS Gothic" pitchFamily="49" charset="-128"/>
              </a:rPr>
              <a:t>Wave length</a:t>
            </a:r>
            <a:r>
              <a:rPr lang="en-US" dirty="0">
                <a:ea typeface="MS Gothic" pitchFamily="49" charset="-128"/>
              </a:rPr>
              <a:t>: distance between any two points with the same cycle, e.g., crests (top), or troughs (bottom), or corresponding zero crossings.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D0A58-90CB-4A6D-8026-CD4D5201061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6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OGG</a:t>
            </a:r>
            <a:endParaRPr lang="en-US" sz="22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Usually </a:t>
            </a:r>
            <a:r>
              <a:rPr lang="en-US" sz="2200" dirty="0"/>
              <a:t>only for distribution, not used for recording or editing, because</a:t>
            </a:r>
          </a:p>
          <a:p>
            <a:pPr marL="939800" lvl="3" indent="0">
              <a:buFont typeface="Wingdings 2" pitchFamily="18" charset="2"/>
              <a:buNone/>
            </a:pPr>
            <a:r>
              <a:rPr lang="en-US" sz="2200" dirty="0"/>
              <a:t>(1) the </a:t>
            </a:r>
            <a:r>
              <a:rPr lang="en-US" sz="2200" dirty="0">
                <a:solidFill>
                  <a:srgbClr val="0070C0"/>
                </a:solidFill>
              </a:rPr>
              <a:t>encoding process </a:t>
            </a:r>
            <a:r>
              <a:rPr lang="en-US" sz="2200" dirty="0"/>
              <a:t>is much more </a:t>
            </a:r>
            <a:r>
              <a:rPr lang="en-US" sz="2200" dirty="0">
                <a:solidFill>
                  <a:srgbClr val="FF0000"/>
                </a:solidFill>
              </a:rPr>
              <a:t>resource-intensive </a:t>
            </a:r>
            <a:r>
              <a:rPr lang="en-US" sz="2200" dirty="0"/>
              <a:t>than </a:t>
            </a:r>
            <a:r>
              <a:rPr lang="en-US" sz="2200" dirty="0">
                <a:solidFill>
                  <a:srgbClr val="0070C0"/>
                </a:solidFill>
              </a:rPr>
              <a:t>decoding </a:t>
            </a:r>
          </a:p>
          <a:p>
            <a:pPr marL="939800" lvl="3" indent="0">
              <a:buFont typeface="Wingdings 2" pitchFamily="18" charset="2"/>
              <a:buNone/>
            </a:pPr>
            <a:r>
              <a:rPr lang="en-US" sz="2200" dirty="0"/>
              <a:t>(2) the format is </a:t>
            </a:r>
            <a:r>
              <a:rPr lang="en-US" sz="2200" dirty="0" err="1">
                <a:solidFill>
                  <a:srgbClr val="FF0000"/>
                </a:solidFill>
              </a:rPr>
              <a:t>lossy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BE126-A0CB-4849-828D-28E41076170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1511978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 Data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Most audio formats </a:t>
            </a:r>
            <a:r>
              <a:rPr lang="en-US" sz="2000"/>
              <a:t>(but </a:t>
            </a:r>
            <a:r>
              <a:rPr lang="en-US" sz="2000">
                <a:solidFill>
                  <a:srgbClr val="FF0000"/>
                </a:solidFill>
              </a:rPr>
              <a:t>not</a:t>
            </a:r>
            <a:r>
              <a:rPr lang="en-US" sz="2000"/>
              <a:t> </a:t>
            </a:r>
            <a:r>
              <a:rPr lang="en-US" sz="2000" u="sng"/>
              <a:t>WAV</a:t>
            </a:r>
            <a:r>
              <a:rPr lang="en-US" sz="2000"/>
              <a:t> and </a:t>
            </a:r>
            <a:r>
              <a:rPr lang="en-US" sz="2000" u="sng"/>
              <a:t>AIFF</a:t>
            </a:r>
            <a:r>
              <a:rPr lang="en-US" sz="2000"/>
              <a:t>) can have </a:t>
            </a:r>
            <a:r>
              <a:rPr lang="en-US" sz="2000">
                <a:solidFill>
                  <a:srgbClr val="0070C0"/>
                </a:solidFill>
              </a:rPr>
              <a:t>metadata</a:t>
            </a:r>
            <a:r>
              <a:rPr lang="en-US" sz="2000"/>
              <a:t> . </a:t>
            </a:r>
          </a:p>
          <a:p>
            <a:r>
              <a:rPr lang="en-US" sz="2000"/>
              <a:t>Usually includes the </a:t>
            </a:r>
            <a:r>
              <a:rPr lang="en-US" sz="2000">
                <a:solidFill>
                  <a:srgbClr val="0070C0"/>
                </a:solidFill>
              </a:rPr>
              <a:t>artist</a:t>
            </a:r>
            <a:r>
              <a:rPr lang="en-US" sz="2000"/>
              <a:t>, </a:t>
            </a:r>
            <a:r>
              <a:rPr lang="en-US" sz="2000">
                <a:solidFill>
                  <a:srgbClr val="0070C0"/>
                </a:solidFill>
              </a:rPr>
              <a:t>album</a:t>
            </a:r>
            <a:r>
              <a:rPr lang="en-US" sz="2000"/>
              <a:t>, and </a:t>
            </a:r>
            <a:r>
              <a:rPr lang="en-US" sz="2000">
                <a:solidFill>
                  <a:srgbClr val="0070C0"/>
                </a:solidFill>
              </a:rPr>
              <a:t>track name,</a:t>
            </a:r>
            <a:r>
              <a:rPr lang="en-US" sz="2000"/>
              <a:t> the </a:t>
            </a:r>
            <a:r>
              <a:rPr lang="en-US" sz="2000">
                <a:solidFill>
                  <a:srgbClr val="0070C0"/>
                </a:solidFill>
              </a:rPr>
              <a:t>year</a:t>
            </a:r>
            <a:r>
              <a:rPr lang="en-US" sz="2000"/>
              <a:t>, and </a:t>
            </a:r>
            <a:r>
              <a:rPr lang="en-US" sz="2000">
                <a:solidFill>
                  <a:srgbClr val="0070C0"/>
                </a:solidFill>
              </a:rPr>
              <a:t>genre</a:t>
            </a:r>
            <a:r>
              <a:rPr lang="en-US" sz="2000"/>
              <a:t>. </a:t>
            </a:r>
          </a:p>
          <a:p>
            <a:r>
              <a:rPr lang="en-US" sz="2000"/>
              <a:t>Most </a:t>
            </a:r>
            <a:r>
              <a:rPr lang="en-US" sz="2000">
                <a:solidFill>
                  <a:srgbClr val="0070C0"/>
                </a:solidFill>
              </a:rPr>
              <a:t>playback software</a:t>
            </a:r>
            <a:r>
              <a:rPr lang="en-US" sz="2000"/>
              <a:t> can be used to </a:t>
            </a:r>
            <a:r>
              <a:rPr lang="en-US" sz="2000" u="sng"/>
              <a:t>edit the metadata</a:t>
            </a:r>
            <a:r>
              <a:rPr lang="en-US" sz="2000"/>
              <a:t>. </a:t>
            </a:r>
          </a:p>
          <a:p>
            <a:r>
              <a:rPr lang="en-US" sz="2000">
                <a:solidFill>
                  <a:srgbClr val="0070C0"/>
                </a:solidFill>
              </a:rPr>
              <a:t>Format conversion software </a:t>
            </a:r>
            <a:r>
              <a:rPr lang="en-US" sz="2000"/>
              <a:t>usually also </a:t>
            </a:r>
            <a:r>
              <a:rPr lang="en-US" sz="2000" u="sng"/>
              <a:t>copies the metadata </a:t>
            </a:r>
            <a:r>
              <a:rPr lang="en-US" sz="2000"/>
              <a:t>into the appropriate fields. </a:t>
            </a: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C4E50-C6FA-4501-9620-BD9649F14D4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198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</a:rPr>
              <a:t>animation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8FAE1-8B46-4492-B883-8DB93DE1BAA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18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222D3-F4FD-42DD-90E8-4D0F8B8258C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5421312" cy="143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6984411" y="2248054"/>
            <a:ext cx="17023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Amplitude,</a:t>
            </a:r>
          </a:p>
          <a:p>
            <a:pPr eaLnBrk="1" hangingPunct="1"/>
            <a:r>
              <a:rPr lang="en-US" sz="2400" dirty="0"/>
              <a:t>Frequency,</a:t>
            </a:r>
          </a:p>
          <a:p>
            <a:pPr eaLnBrk="1" hangingPunct="1"/>
            <a:r>
              <a:rPr lang="en-US" sz="2400" dirty="0"/>
              <a:t>Cycle,</a:t>
            </a:r>
          </a:p>
        </p:txBody>
      </p:sp>
      <p:sp>
        <p:nvSpPr>
          <p:cNvPr id="8197" name="Text Box 1"/>
          <p:cNvSpPr txBox="1">
            <a:spLocks noChangeArrowheads="1"/>
          </p:cNvSpPr>
          <p:nvPr/>
        </p:nvSpPr>
        <p:spPr bwMode="auto">
          <a:xfrm>
            <a:off x="755650" y="50006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56" y="2667000"/>
            <a:ext cx="4298950" cy="151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6" y="4114800"/>
            <a:ext cx="3276600" cy="163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4749284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wave length</a:t>
            </a:r>
          </a:p>
        </p:txBody>
      </p:sp>
    </p:spTree>
    <p:extLst>
      <p:ext uri="{BB962C8B-B14F-4D97-AF65-F5344CB8AC3E}">
        <p14:creationId xmlns:p14="http://schemas.microsoft.com/office/powerpoint/2010/main" val="38609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ea typeface="MS Gothic" pitchFamily="49" charset="-128"/>
              </a:rPr>
              <a:t>Humans can hear </a:t>
            </a:r>
            <a:r>
              <a:rPr lang="en-US" sz="2800" b="1" dirty="0">
                <a:ea typeface="MS Gothic" pitchFamily="49" charset="-128"/>
              </a:rPr>
              <a:t>frequencies</a:t>
            </a:r>
            <a:r>
              <a:rPr lang="en-US" sz="2800" dirty="0">
                <a:ea typeface="MS Gothic" pitchFamily="49" charset="-128"/>
              </a:rPr>
              <a:t> roughly between </a:t>
            </a:r>
            <a:r>
              <a:rPr lang="en-US" sz="2800" u="sng" dirty="0">
                <a:ea typeface="MS Gothic" pitchFamily="49" charset="-128"/>
              </a:rPr>
              <a:t>20 Hz </a:t>
            </a:r>
            <a:r>
              <a:rPr lang="en-US" sz="2800" dirty="0">
                <a:ea typeface="MS Gothic" pitchFamily="49" charset="-128"/>
              </a:rPr>
              <a:t>and </a:t>
            </a:r>
            <a:r>
              <a:rPr lang="en-US" sz="2800" u="sng" dirty="0">
                <a:ea typeface="MS Gothic" pitchFamily="49" charset="-128"/>
              </a:rPr>
              <a:t>20,000</a:t>
            </a:r>
            <a:r>
              <a:rPr lang="en-US" sz="2800" dirty="0">
                <a:ea typeface="MS Gothic" pitchFamily="49" charset="-128"/>
              </a:rPr>
              <a:t> Hz (20kHz). </a:t>
            </a:r>
          </a:p>
          <a:p>
            <a:r>
              <a:rPr lang="en-CA" sz="2800" dirty="0">
                <a:ea typeface="MS Gothic" pitchFamily="49" charset="-128"/>
              </a:rPr>
              <a:t>most sensitive in the 2000 - 5000 Hz frequency range.</a:t>
            </a:r>
            <a:endParaRPr lang="en-US" sz="2800" dirty="0">
              <a:ea typeface="MS Gothic" pitchFamily="49" charset="-128"/>
            </a:endParaRPr>
          </a:p>
          <a:p>
            <a:r>
              <a:rPr lang="en-US" dirty="0">
                <a:solidFill>
                  <a:srgbClr val="0070C0"/>
                </a:solidFill>
              </a:rPr>
              <a:t>Ultrasonic</a:t>
            </a:r>
            <a:r>
              <a:rPr lang="en-US" dirty="0"/>
              <a:t>, sound with a frequency above the range of human hearing (&gt; 20,000 Hz). </a:t>
            </a:r>
          </a:p>
          <a:p>
            <a:r>
              <a:rPr lang="en-US" dirty="0">
                <a:solidFill>
                  <a:srgbClr val="0070C0"/>
                </a:solidFill>
              </a:rPr>
              <a:t>Infrasonic</a:t>
            </a:r>
            <a:r>
              <a:rPr lang="en-US" dirty="0"/>
              <a:t>: Sound below the range of human hearing (&lt; 20 Hz),</a:t>
            </a:r>
            <a:r>
              <a:rPr lang="en-US" b="1" dirty="0"/>
              <a:t> </a:t>
            </a:r>
            <a:r>
              <a:rPr lang="en-US" dirty="0"/>
              <a:t>low-frequency sound.</a:t>
            </a:r>
          </a:p>
          <a:p>
            <a:endParaRPr lang="en-US" dirty="0"/>
          </a:p>
          <a:p>
            <a:r>
              <a:rPr lang="en-CA" dirty="0"/>
              <a:t>As for </a:t>
            </a:r>
            <a:r>
              <a:rPr lang="en-CA" b="1" dirty="0"/>
              <a:t>loudness</a:t>
            </a:r>
            <a:r>
              <a:rPr lang="en-CA" dirty="0"/>
              <a:t> (volume), humans can typically hear starting at </a:t>
            </a:r>
            <a:r>
              <a:rPr lang="en-CA" u="sng" dirty="0"/>
              <a:t>0 </a:t>
            </a:r>
            <a:r>
              <a:rPr lang="en-CA" u="sng" dirty="0" err="1"/>
              <a:t>dB</a:t>
            </a:r>
            <a:r>
              <a:rPr lang="en-CA" dirty="0" err="1"/>
              <a:t>.</a:t>
            </a:r>
            <a:r>
              <a:rPr lang="en-CA" dirty="0"/>
              <a:t> </a:t>
            </a:r>
          </a:p>
          <a:p>
            <a:r>
              <a:rPr lang="en-CA" dirty="0"/>
              <a:t>Sounds  volume &gt;=85dB can be dangerous for hearing.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FC39F-5F40-43AA-97C7-A5D313589570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9220" name="Text Box 1"/>
          <p:cNvSpPr txBox="1">
            <a:spLocks noChangeArrowheads="1"/>
          </p:cNvSpPr>
          <p:nvPr/>
        </p:nvSpPr>
        <p:spPr bwMode="auto">
          <a:xfrm>
            <a:off x="611188" y="55086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</p:spTree>
    <p:extLst>
      <p:ext uri="{BB962C8B-B14F-4D97-AF65-F5344CB8AC3E}">
        <p14:creationId xmlns:p14="http://schemas.microsoft.com/office/powerpoint/2010/main" val="287203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8938" y="1314450"/>
            <a:ext cx="8229600" cy="4389438"/>
          </a:xfrm>
        </p:spPr>
        <p:txBody>
          <a:bodyPr/>
          <a:lstStyle/>
          <a:p>
            <a:r>
              <a:rPr lang="en-US" sz="2800" dirty="0"/>
              <a:t>People perceive </a:t>
            </a:r>
            <a:r>
              <a:rPr lang="en-US" sz="2800" u="sng" dirty="0"/>
              <a:t>higher frequency </a:t>
            </a:r>
            <a:r>
              <a:rPr lang="en-US" sz="2800" dirty="0"/>
              <a:t>sounds </a:t>
            </a:r>
            <a:r>
              <a:rPr lang="en-US" sz="2800" dirty="0">
                <a:solidFill>
                  <a:srgbClr val="FF0000"/>
                </a:solidFill>
              </a:rPr>
              <a:t>easier</a:t>
            </a:r>
            <a:r>
              <a:rPr lang="en-US" sz="2800" dirty="0"/>
              <a:t> than low frequency sounds. </a:t>
            </a:r>
          </a:p>
          <a:p>
            <a:r>
              <a:rPr lang="en-US" sz="2800" dirty="0"/>
              <a:t>So even though the </a:t>
            </a:r>
            <a:r>
              <a:rPr lang="en-US" sz="2800" u="sng" dirty="0">
                <a:solidFill>
                  <a:srgbClr val="FF0000"/>
                </a:solidFill>
              </a:rPr>
              <a:t>amplitude</a:t>
            </a:r>
            <a:r>
              <a:rPr lang="en-US" sz="2800" u="sng" dirty="0"/>
              <a:t> is higher </a:t>
            </a:r>
            <a:r>
              <a:rPr lang="en-US" sz="2800" dirty="0"/>
              <a:t>that </a:t>
            </a:r>
            <a:r>
              <a:rPr lang="en-US" sz="2800" u="sng" dirty="0"/>
              <a:t>doesn't</a:t>
            </a:r>
            <a:r>
              <a:rPr lang="en-US" sz="2800" dirty="0"/>
              <a:t> mean necessarily that the sounds is heard easier,  it also depends on the </a:t>
            </a:r>
            <a:r>
              <a:rPr lang="en-US" sz="2800" dirty="0">
                <a:solidFill>
                  <a:srgbClr val="FF0000"/>
                </a:solidFill>
              </a:rPr>
              <a:t>frequency</a:t>
            </a:r>
            <a:r>
              <a:rPr lang="en-US" sz="2800" dirty="0"/>
              <a:t>. </a:t>
            </a:r>
          </a:p>
          <a:p>
            <a:r>
              <a:rPr lang="en-US" sz="2800" u="sng" dirty="0"/>
              <a:t>Low frequency </a:t>
            </a:r>
            <a:r>
              <a:rPr lang="en-US" sz="2800" dirty="0"/>
              <a:t>sound is also </a:t>
            </a:r>
            <a:r>
              <a:rPr lang="en-US" sz="2800" u="sng" dirty="0"/>
              <a:t>less directional</a:t>
            </a:r>
            <a:r>
              <a:rPr lang="en-US" sz="2800" dirty="0"/>
              <a:t>, it's hard to figure out where exactly it's coming from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800" dirty="0">
                <a:solidFill>
                  <a:srgbClr val="000000"/>
                </a:solidFill>
                <a:ea typeface="MS Gothic" pitchFamily="49" charset="-128"/>
              </a:rPr>
              <a:t>“</a:t>
            </a:r>
            <a:r>
              <a:rPr lang="en-US" sz="2800" dirty="0">
                <a:solidFill>
                  <a:srgbClr val="0070C0"/>
                </a:solidFill>
                <a:ea typeface="MS Gothic" pitchFamily="49" charset="-128"/>
              </a:rPr>
              <a:t>Acoustics</a:t>
            </a:r>
            <a:r>
              <a:rPr lang="en-US" sz="2800" dirty="0">
                <a:solidFill>
                  <a:srgbClr val="000000"/>
                </a:solidFill>
                <a:ea typeface="MS Gothic" pitchFamily="49" charset="-128"/>
              </a:rPr>
              <a:t>” is the branch of physics that</a:t>
            </a:r>
            <a:br>
              <a:rPr lang="en-US" sz="2800" dirty="0">
                <a:solidFill>
                  <a:srgbClr val="000000"/>
                </a:solidFill>
                <a:ea typeface="MS Gothic" pitchFamily="49" charset="-128"/>
              </a:rPr>
            </a:br>
            <a:r>
              <a:rPr lang="en-US" sz="2800" dirty="0">
                <a:solidFill>
                  <a:srgbClr val="000000"/>
                </a:solidFill>
                <a:ea typeface="MS Gothic" pitchFamily="49" charset="-128"/>
              </a:rPr>
              <a:t>studies sound.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F3FEC-4396-40C4-B073-1FD6B464F55A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sp>
        <p:nvSpPr>
          <p:cNvPr id="10244" name="Text Box 1"/>
          <p:cNvSpPr txBox="1">
            <a:spLocks noChangeArrowheads="1"/>
          </p:cNvSpPr>
          <p:nvPr/>
        </p:nvSpPr>
        <p:spPr bwMode="auto">
          <a:xfrm>
            <a:off x="611188" y="30797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</p:spTree>
    <p:extLst>
      <p:ext uri="{BB962C8B-B14F-4D97-AF65-F5344CB8AC3E}">
        <p14:creationId xmlns:p14="http://schemas.microsoft.com/office/powerpoint/2010/main" val="154933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03250" y="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2" charset="0"/>
                <a:ea typeface="MS Gothic" pitchFamily="49" charset="-128"/>
              </a:rPr>
              <a:t>Digital Audio 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23850" y="1058863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i="1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Digital audio data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is 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actual representation of sound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stored in the form of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samples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i="1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Samples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represent 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amplitude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(or loudness) of sound at a </a:t>
            </a:r>
            <a:r>
              <a:rPr lang="en-US" sz="2000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discrete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point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in time.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quality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of digital recording depends on the </a:t>
            </a:r>
            <a:r>
              <a:rPr lang="en-US" sz="2000" u="sng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sampling rate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(or </a:t>
            </a:r>
            <a:r>
              <a:rPr lang="en-US" sz="2000" u="sng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frequency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sz="2000" u="sng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bit depth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Sampling rate (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frequency ):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number of samples taken per second.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measured in </a:t>
            </a:r>
            <a:r>
              <a:rPr lang="en-US" sz="2000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kilohertz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thousands of samples per second</a:t>
            </a:r>
            <a:endParaRPr lang="en-US" sz="20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bit depth 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(sample size, resolution, or dynamic range)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how many bits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are used to represent the value of each sample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8CB7A-4EE7-4359-AE91-E2937F3924D2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178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itchFamily="32" charset="0"/>
                <a:ea typeface="MS Gothic" pitchFamily="49" charset="-128"/>
              </a:rPr>
              <a:t>Digital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often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you </a:t>
            </a:r>
            <a:r>
              <a:rPr lang="en-US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take a sample (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high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sampling rate )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</a:p>
          <a:p>
            <a:pPr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more data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you </a:t>
            </a:r>
            <a:r>
              <a:rPr lang="en-US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store about that sample (high bit depth)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</a:p>
          <a:p>
            <a:pPr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finer the resolution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quality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of the captured sound when it is played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18424</TotalTime>
  <Words>2626</Words>
  <Application>Microsoft Office PowerPoint</Application>
  <PresentationFormat>On-screen Show (4:3)</PresentationFormat>
  <Paragraphs>280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MS Gothic</vt:lpstr>
      <vt:lpstr>ＭＳ Ｐゴシック</vt:lpstr>
      <vt:lpstr>Arial</vt:lpstr>
      <vt:lpstr>Calibri</vt:lpstr>
      <vt:lpstr>Times New Roman</vt:lpstr>
      <vt:lpstr>Verdana</vt:lpstr>
      <vt:lpstr>Wingdings</vt:lpstr>
      <vt:lpstr>Wingdings 2</vt:lpstr>
      <vt:lpstr>Office Theme</vt:lpstr>
      <vt:lpstr>BTH645 - Multimedia Elements for User Interfaces</vt:lpstr>
      <vt:lpstr>Outline</vt:lpstr>
      <vt:lpstr>Introduction to Sound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Audio</vt:lpstr>
      <vt:lpstr>PowerPoint Presentation</vt:lpstr>
      <vt:lpstr>Digital Audio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Editing Digital Recordings</vt:lpstr>
      <vt:lpstr>Editing Digital Recordings</vt:lpstr>
      <vt:lpstr>Editing Digital Recordings</vt:lpstr>
      <vt:lpstr>PowerPoint Presentation</vt:lpstr>
      <vt:lpstr>PowerPoint Presentation</vt:lpstr>
      <vt:lpstr>MIDI Audio</vt:lpstr>
      <vt:lpstr>MIDI Audio</vt:lpstr>
      <vt:lpstr>MIDI Audio</vt:lpstr>
      <vt:lpstr>Notation and composition software, e.g., Sibelius, can create and arrange scores using MIDI instruments</vt:lpstr>
      <vt:lpstr>Sequencer software, e.g., Pro Tools, can record, edit, and save music generated from a MIDI keyboard or instruments and blend it with digital audio.</vt:lpstr>
      <vt:lpstr>MIDI Audio</vt:lpstr>
      <vt:lpstr>MIDI vs. Digital Audio</vt:lpstr>
      <vt:lpstr>MIDI vs. Digital Audio</vt:lpstr>
      <vt:lpstr>MIDI vs. Digital Audio</vt:lpstr>
      <vt:lpstr>PowerPoint Presentation</vt:lpstr>
      <vt:lpstr>PowerPoint Presentation</vt:lpstr>
      <vt:lpstr>PowerPoint Presentation</vt:lpstr>
      <vt:lpstr>PowerPoint Presentation</vt:lpstr>
      <vt:lpstr>Compressed Sound</vt:lpstr>
      <vt:lpstr>Compressed Sound</vt:lpstr>
      <vt:lpstr>Compressed Sound</vt:lpstr>
      <vt:lpstr>Compressed Sound</vt:lpstr>
      <vt:lpstr>Compressed Sound</vt:lpstr>
      <vt:lpstr>Meta Data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506</cp:revision>
  <cp:lastPrinted>2014-12-15T14:00:04Z</cp:lastPrinted>
  <dcterms:created xsi:type="dcterms:W3CDTF">2012-08-23T18:09:37Z</dcterms:created>
  <dcterms:modified xsi:type="dcterms:W3CDTF">2021-02-08T05:02:31Z</dcterms:modified>
</cp:coreProperties>
</file>