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18" r:id="rId2"/>
    <p:sldId id="417" r:id="rId3"/>
    <p:sldId id="419" r:id="rId4"/>
    <p:sldId id="457" r:id="rId5"/>
    <p:sldId id="420" r:id="rId6"/>
    <p:sldId id="421" r:id="rId7"/>
    <p:sldId id="422" r:id="rId8"/>
    <p:sldId id="423" r:id="rId9"/>
    <p:sldId id="458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59" r:id="rId23"/>
    <p:sldId id="460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6" r:id="rId42"/>
    <p:sldId id="453" r:id="rId43"/>
    <p:sldId id="454" r:id="rId44"/>
    <p:sldId id="35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1" autoAdjust="0"/>
    <p:restoredTop sz="50000" autoAdjust="0"/>
  </p:normalViewPr>
  <p:slideViewPr>
    <p:cSldViewPr>
      <p:cViewPr varScale="1">
        <p:scale>
          <a:sx n="69" d="100"/>
          <a:sy n="69" d="100"/>
        </p:scale>
        <p:origin x="15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7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D321D-4304-4AFD-898E-B0BAD696434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7FC534-21E9-4410-9266-C5FD6461B4E8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748634-E9D1-45ED-9846-B1EB8B957AF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F593DD-45DD-433A-BD4B-C140EA05B66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87E598-6FA2-47D4-B83C-081787322A1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17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65BB6D-426D-4074-B49B-E90C3599852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9D22C5-82F2-4C4E-8A43-4B8E4DE702F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19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09EA7F-9832-42B6-BCA3-C7E25B0C0C3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20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72434B-7C52-4607-A594-01591937C12B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2CBE8F-D0C7-4745-BE7D-0F697C4B855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578A72-D578-4FAA-B5BD-635ACB5909F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6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90FEEC-3928-462B-B593-B6E35C27197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578A72-D578-4FAA-B5BD-635ACB5909F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DB8B62-A8AB-45FE-B23E-F6225E618CB6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7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0CEEE0-7782-499A-866D-88C83DAA5BE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7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6B3367-0EC2-44BF-BF9B-01DAE55DE9A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DCF87B-72E7-48E1-8BBC-A2726CFE39D2}" type="slidenum">
              <a:rPr lang="en-CA" smtClean="0"/>
              <a:pPr eaLnBrk="1" hangingPunct="1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59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5A6BB5-81DD-4022-967D-D517E591568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6F00F5-0DD4-4754-BB5A-300AC902B6DD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1339" cy="41078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vvh0iH2xSg#t=18.7273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34975" y="1266825"/>
            <a:ext cx="8229600" cy="438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</a:t>
            </a:r>
            <a:r>
              <a:rPr lang="en-US" u="sng" dirty="0"/>
              <a:t>TV sets </a:t>
            </a:r>
            <a:r>
              <a:rPr lang="en-US" dirty="0"/>
              <a:t>provide: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composite signal connector,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S-Video connector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High-Definition Multimedia Interface (HDMI) connector for purely digital input</a:t>
            </a:r>
          </a:p>
          <a:p>
            <a:r>
              <a:rPr lang="en-US" dirty="0"/>
              <a:t>Video displays for </a:t>
            </a:r>
            <a:r>
              <a:rPr lang="en-US" u="sng" dirty="0"/>
              <a:t>Computers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Analog component (red, green, blue) input through 15-pin VGA connector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purely digital DVI (Digital Visual Interface)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HDMI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B924C-14A1-419D-813C-3F1A55BE18F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31712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23850" y="676275"/>
            <a:ext cx="8496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i="1"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 b="1">
                <a:latin typeface="Verdana" pitchFamily="34" charset="0"/>
                <a:ea typeface="MS Gothic" pitchFamily="49" charset="-128"/>
              </a:rPr>
              <a:t> video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Video is recorded onto magnetic tapes</a:t>
            </a: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924300" y="19050"/>
            <a:ext cx="4608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28775"/>
            <a:ext cx="63119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0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73075" y="1520825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4400" indent="-4572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Analog display standards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National Television Standards Committee (NTSC).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These standards define a method </a:t>
            </a:r>
            <a:r>
              <a:rPr lang="en-US" sz="2200" u="sng" dirty="0">
                <a:latin typeface="Verdana" pitchFamily="34" charset="0"/>
              </a:rPr>
              <a:t>for encoding information </a:t>
            </a:r>
            <a:r>
              <a:rPr lang="en-US" sz="2200" dirty="0">
                <a:latin typeface="Verdana" pitchFamily="34" charset="0"/>
              </a:rPr>
              <a:t>into an </a:t>
            </a:r>
            <a:r>
              <a:rPr lang="en-US" sz="2200" u="sng" dirty="0">
                <a:latin typeface="Verdana" pitchFamily="34" charset="0"/>
              </a:rPr>
              <a:t>electronic signal </a:t>
            </a:r>
            <a:r>
              <a:rPr lang="en-US" sz="2200" dirty="0">
                <a:latin typeface="Verdana" pitchFamily="34" charset="0"/>
              </a:rPr>
              <a:t>that creates a television picture.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screen resolution: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u="sng" dirty="0">
                <a:latin typeface="Verdana" pitchFamily="34" charset="0"/>
              </a:rPr>
              <a:t>525 horizontal scan lines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scan rate: </a:t>
            </a:r>
            <a:r>
              <a:rPr lang="en-US" sz="2200" u="sng" dirty="0">
                <a:solidFill>
                  <a:srgbClr val="FF0000"/>
                </a:solidFill>
                <a:latin typeface="Verdana" pitchFamily="34" charset="0"/>
              </a:rPr>
              <a:t>30 frames per second (fps)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used in North America, South America, and Japan.</a:t>
            </a: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420485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407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b="1" dirty="0">
                <a:latin typeface="Verdana" pitchFamily="34" charset="0"/>
              </a:rPr>
              <a:t>	Analog display standards</a:t>
            </a:r>
            <a:endParaRPr lang="en-US" sz="22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2. Phase Alternate Line (PAL)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Screen resolution: </a:t>
            </a:r>
            <a:r>
              <a:rPr lang="en-US" sz="2200" u="sng" dirty="0">
                <a:latin typeface="Verdana" pitchFamily="34" charset="0"/>
              </a:rPr>
              <a:t>625 horizontal interlaced lines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scan rate: </a:t>
            </a:r>
            <a:r>
              <a:rPr lang="en-US" sz="2200" u="sng" dirty="0">
                <a:latin typeface="Verdana" pitchFamily="34" charset="0"/>
              </a:rPr>
              <a:t> 25 frames per second (fps)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 dirty="0">
                <a:latin typeface="Verdana" pitchFamily="34" charset="0"/>
              </a:rPr>
              <a:t>used in China, Australia, United Kingdom, Western Europe, South Africa, and South America.</a:t>
            </a:r>
          </a:p>
          <a:p>
            <a:endParaRPr lang="en-US" sz="2200" dirty="0">
              <a:solidFill>
                <a:srgbClr val="663300"/>
              </a:solidFill>
              <a:latin typeface="Verdana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450970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407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b="1">
                <a:latin typeface="Verdana" pitchFamily="34" charset="0"/>
              </a:rPr>
              <a:t>	Analog display standards</a:t>
            </a:r>
            <a:endParaRPr lang="en-US" sz="2200" b="1" i="1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200">
                <a:solidFill>
                  <a:srgbClr val="FF0000"/>
                </a:solidFill>
                <a:latin typeface="Verdana" pitchFamily="34" charset="0"/>
              </a:rPr>
              <a:t>3. Sequential Color and Memory (SECAM).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solidFill>
                  <a:srgbClr val="663300"/>
                </a:solidFill>
                <a:latin typeface="Verdana" pitchFamily="34" charset="0"/>
              </a:rPr>
              <a:t>screen resolution: </a:t>
            </a:r>
            <a:r>
              <a:rPr lang="en-US" sz="2200" u="sng">
                <a:solidFill>
                  <a:srgbClr val="663300"/>
                </a:solidFill>
                <a:latin typeface="Verdana" pitchFamily="34" charset="0"/>
              </a:rPr>
              <a:t>625 horizontal lines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solidFill>
                  <a:srgbClr val="663300"/>
                </a:solidFill>
                <a:latin typeface="Verdana" pitchFamily="34" charset="0"/>
              </a:rPr>
              <a:t>Frame rate: </a:t>
            </a:r>
            <a:r>
              <a:rPr lang="en-US" sz="2200" u="sng">
                <a:latin typeface="Verdana" pitchFamily="34" charset="0"/>
              </a:rPr>
              <a:t>frames per second </a:t>
            </a:r>
            <a:r>
              <a:rPr lang="en-US" sz="2200" u="sng">
                <a:solidFill>
                  <a:srgbClr val="663300"/>
                </a:solidFill>
                <a:latin typeface="Verdana" pitchFamily="34" charset="0"/>
              </a:rPr>
              <a:t>25 fps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200">
                <a:latin typeface="Verdana" pitchFamily="34" charset="0"/>
              </a:rPr>
              <a:t>used in France, Russia, and a few other countries.</a:t>
            </a:r>
            <a:endParaRPr lang="en-US" sz="2200" u="sng">
              <a:latin typeface="Verdana" pitchFamily="34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55386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33316" y="1143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video signals consist of a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discrete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color and brightness (RGB) value for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each pixel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.</a:t>
            </a:r>
          </a:p>
          <a:p>
            <a:pPr marL="808037"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  <a:defRPr/>
            </a:pPr>
            <a:r>
              <a:rPr lang="en-US" sz="2200" u="sng" dirty="0">
                <a:latin typeface="Verdana" pitchFamily="34" charset="0"/>
                <a:ea typeface="MS Gothic" pitchFamily="49" charset="-128"/>
              </a:rPr>
              <a:t>Digitizing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analog video involves reading the analog signal and breaking it into separate data packets.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latin typeface="Verdana" pitchFamily="34" charset="0"/>
                <a:ea typeface="MS Gothic" pitchFamily="49" charset="-128"/>
              </a:rPr>
              <a:t>This </a:t>
            </a:r>
            <a:r>
              <a:rPr lang="en-US" sz="2200" u="sng" dirty="0">
                <a:latin typeface="Verdana" pitchFamily="34" charset="0"/>
                <a:ea typeface="MS Gothic" pitchFamily="49" charset="-128"/>
              </a:rPr>
              <a:t>resolution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is limited to the number of horizontal scan lines. </a:t>
            </a:r>
          </a:p>
        </p:txBody>
      </p:sp>
    </p:spTree>
    <p:extLst>
      <p:ext uri="{BB962C8B-B14F-4D97-AF65-F5344CB8AC3E}">
        <p14:creationId xmlns:p14="http://schemas.microsoft.com/office/powerpoint/2010/main" val="187924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01650" y="1600200"/>
            <a:ext cx="8228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>
                <a:latin typeface="Verdana" pitchFamily="34" charset="0"/>
                <a:ea typeface="MS Gothic" pitchFamily="49" charset="-128"/>
              </a:rPr>
              <a:t>	</a:t>
            </a:r>
            <a:r>
              <a:rPr lang="en-US" sz="2400" b="1" i="1">
                <a:latin typeface="Verdana" pitchFamily="34" charset="0"/>
                <a:ea typeface="MS Gothic" pitchFamily="49" charset="-128"/>
              </a:rPr>
              <a:t>Digital</a:t>
            </a:r>
            <a:r>
              <a:rPr lang="en-US" sz="2400" b="1">
                <a:latin typeface="Verdana" pitchFamily="34" charset="0"/>
                <a:ea typeface="MS Gothic" pitchFamily="49" charset="-128"/>
              </a:rPr>
              <a:t> video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The output is digitized by the camera into a</a:t>
            </a:r>
            <a:br>
              <a:rPr lang="en-US" sz="2200">
                <a:latin typeface="Verdana" pitchFamily="34" charset="0"/>
                <a:ea typeface="MS Gothic" pitchFamily="49" charset="-128"/>
              </a:rPr>
            </a:br>
            <a:r>
              <a:rPr lang="en-US" sz="2200" u="sng">
                <a:latin typeface="Verdana" pitchFamily="34" charset="0"/>
                <a:ea typeface="MS Gothic" pitchFamily="49" charset="-128"/>
              </a:rPr>
              <a:t>sequence of single frames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>
                <a:latin typeface="Verdana" pitchFamily="34" charset="0"/>
                <a:ea typeface="MS Gothic" pitchFamily="49" charset="-128"/>
              </a:rPr>
              <a:t>The </a:t>
            </a:r>
            <a:r>
              <a:rPr lang="en-US" sz="2200" u="sng">
                <a:latin typeface="Verdana" pitchFamily="34" charset="0"/>
                <a:ea typeface="MS Gothic" pitchFamily="49" charset="-128"/>
              </a:rPr>
              <a:t>video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200" u="sng">
                <a:latin typeface="Verdana" pitchFamily="34" charset="0"/>
                <a:ea typeface="MS Gothic" pitchFamily="49" charset="-128"/>
              </a:rPr>
              <a:t>audio data 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are </a:t>
            </a:r>
            <a:r>
              <a:rPr lang="en-US" sz="220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compressed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before</a:t>
            </a:r>
            <a:r>
              <a:rPr lang="en-US" sz="2200">
                <a:latin typeface="Verdana" pitchFamily="34" charset="0"/>
                <a:ea typeface="MS Gothic" pitchFamily="49" charset="-128"/>
              </a:rPr>
              <a:t/>
            </a:r>
            <a:br>
              <a:rPr lang="en-US" sz="2200">
                <a:latin typeface="Verdana" pitchFamily="34" charset="0"/>
                <a:ea typeface="MS Gothic" pitchFamily="49" charset="-128"/>
              </a:rPr>
            </a:br>
            <a:r>
              <a:rPr lang="en-US" sz="2200">
                <a:latin typeface="Verdana" pitchFamily="34" charset="0"/>
                <a:ea typeface="MS Gothic" pitchFamily="49" charset="-128"/>
              </a:rPr>
              <a:t>being written to a tape or digitally stored.</a:t>
            </a: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605509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23850" y="1557338"/>
            <a:ext cx="8496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indent="-3429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	Digital video</a:t>
            </a:r>
            <a:endParaRPr lang="en-US" sz="24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HDTV</a:t>
            </a:r>
            <a:r>
              <a:rPr lang="en-US" sz="2200" dirty="0">
                <a:latin typeface="Verdana" pitchFamily="34" charset="0"/>
              </a:rPr>
              <a:t>: High Definition Television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latin typeface="Verdana" pitchFamily="34" charset="0"/>
              </a:rPr>
              <a:t>Multiple HDTV formats exist.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Resolutions</a:t>
            </a:r>
            <a:r>
              <a:rPr lang="en-US" sz="2000" dirty="0">
                <a:latin typeface="Verdana" pitchFamily="34" charset="0"/>
              </a:rPr>
              <a:t> vary from 720 to 1080 lines.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Frame rates </a:t>
            </a:r>
            <a:r>
              <a:rPr lang="en-US" sz="2000" dirty="0">
                <a:latin typeface="Verdana" pitchFamily="34" charset="0"/>
              </a:rPr>
              <a:t>vary from 24 to 60 fps.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</a:rPr>
              <a:t>Formats</a:t>
            </a:r>
            <a:r>
              <a:rPr lang="en-US" sz="2000" dirty="0">
                <a:latin typeface="Verdana" pitchFamily="34" charset="0"/>
              </a:rPr>
              <a:t> can either be </a:t>
            </a:r>
            <a:r>
              <a:rPr lang="en-US" sz="2000" u="sng" dirty="0">
                <a:latin typeface="Verdana" pitchFamily="34" charset="0"/>
              </a:rPr>
              <a:t>interlaced</a:t>
            </a:r>
            <a:r>
              <a:rPr lang="en-US" sz="2000" dirty="0">
                <a:latin typeface="Verdana" pitchFamily="34" charset="0"/>
              </a:rPr>
              <a:t> or </a:t>
            </a:r>
            <a:r>
              <a:rPr lang="en-US" sz="2000" u="sng" dirty="0">
                <a:latin typeface="Verdana" pitchFamily="34" charset="0"/>
              </a:rPr>
              <a:t>progressively</a:t>
            </a:r>
            <a:r>
              <a:rPr lang="en-US" sz="2000" dirty="0">
                <a:latin typeface="Verdana" pitchFamily="34" charset="0"/>
              </a:rPr>
              <a:t> scanned.</a:t>
            </a: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175453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23850" y="1557338"/>
            <a:ext cx="8496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134475" algn="l"/>
                <a:tab pos="9591675" algn="l"/>
                <a:tab pos="10048875" algn="l"/>
                <a:tab pos="10506075" algn="l"/>
                <a:tab pos="10509250" algn="l"/>
                <a:tab pos="10512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</a:rPr>
              <a:t>	Digital video</a:t>
            </a:r>
            <a:endParaRPr lang="en-US" sz="2400" b="1" i="1" dirty="0">
              <a:latin typeface="Verdana" pitchFamily="34" charset="0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</a:t>
            </a:r>
            <a:r>
              <a:rPr lang="en-US" sz="2200" dirty="0">
                <a:latin typeface="Verdana" pitchFamily="34" charset="0"/>
              </a:rPr>
              <a:t> of HDTV is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</a:rPr>
              <a:t>16:9</a:t>
            </a:r>
            <a:r>
              <a:rPr lang="en-US" sz="2200" dirty="0">
                <a:latin typeface="Verdana" pitchFamily="34" charset="0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16:9 aspect ratio is also sometimes called “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widescreen</a:t>
            </a:r>
            <a:r>
              <a:rPr lang="en-US" sz="2200" dirty="0">
                <a:latin typeface="Verdana" pitchFamily="34" charset="0"/>
              </a:rPr>
              <a:t>.”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This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 </a:t>
            </a:r>
            <a:r>
              <a:rPr lang="en-US" sz="2200" dirty="0">
                <a:latin typeface="Verdana" pitchFamily="34" charset="0"/>
              </a:rPr>
              <a:t>allows the viewing of </a:t>
            </a:r>
            <a:r>
              <a:rPr lang="en-US" sz="2200" u="sng" dirty="0">
                <a:latin typeface="Verdana" pitchFamily="34" charset="0"/>
              </a:rPr>
              <a:t>Cinemascope</a:t>
            </a:r>
            <a:r>
              <a:rPr lang="en-US" sz="2200" dirty="0">
                <a:latin typeface="Verdana" pitchFamily="34" charset="0"/>
              </a:rPr>
              <a:t> and </a:t>
            </a:r>
            <a:r>
              <a:rPr lang="en-US" sz="2200" u="sng" dirty="0">
                <a:latin typeface="Verdana" pitchFamily="34" charset="0"/>
              </a:rPr>
              <a:t>Panavision</a:t>
            </a:r>
            <a:r>
              <a:rPr lang="en-US" sz="2200" dirty="0">
                <a:latin typeface="Verdana" pitchFamily="34" charset="0"/>
              </a:rPr>
              <a:t> movies.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dirty="0">
                <a:latin typeface="Verdana" pitchFamily="34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</a:rPr>
              <a:t>aspect ratio</a:t>
            </a:r>
            <a:r>
              <a:rPr lang="en-US" sz="2200" dirty="0">
                <a:latin typeface="Verdana" pitchFamily="34" charset="0"/>
              </a:rPr>
              <a:t> of </a:t>
            </a:r>
            <a:r>
              <a:rPr lang="en-US" sz="2200" u="sng" dirty="0">
                <a:latin typeface="Verdana" pitchFamily="34" charset="0"/>
              </a:rPr>
              <a:t>NTSC</a:t>
            </a:r>
            <a:r>
              <a:rPr lang="en-US" sz="2200" dirty="0">
                <a:latin typeface="Verdana" pitchFamily="34" charset="0"/>
              </a:rPr>
              <a:t>, PAL, SECAM, and </a:t>
            </a:r>
            <a:r>
              <a:rPr lang="en-US" sz="2200" u="sng" dirty="0">
                <a:latin typeface="Verdana" pitchFamily="34" charset="0"/>
              </a:rPr>
              <a:t>computer </a:t>
            </a:r>
            <a:r>
              <a:rPr lang="en-US" sz="2200" dirty="0">
                <a:latin typeface="Verdana" pitchFamily="34" charset="0"/>
              </a:rPr>
              <a:t>monitors is </a:t>
            </a:r>
            <a:r>
              <a:rPr lang="en-US" sz="2200" u="sng" dirty="0">
                <a:latin typeface="Verdana" pitchFamily="34" charset="0"/>
              </a:rPr>
              <a:t>4:3</a:t>
            </a:r>
            <a:r>
              <a:rPr lang="en-US" sz="2200" dirty="0">
                <a:latin typeface="Verdana" pitchFamily="34" charset="0"/>
              </a:rPr>
              <a:t>.</a:t>
            </a: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366038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400" b="1" dirty="0">
                <a:latin typeface="Verdana" pitchFamily="34" charset="0"/>
                <a:ea typeface="MS Gothic" pitchFamily="49" charset="-128"/>
              </a:rPr>
              <a:t>CRT and LCD displays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scan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technologies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: the process of building a single frame from two fields, e</a:t>
            </a:r>
            <a:r>
              <a:rPr lang="en-US" sz="2000" dirty="0"/>
              <a:t>ven and odd scan lines. 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Draw even scan lines, then the odd scan lines.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Two of these even and odd scan line fields make up one video frame.</a:t>
            </a:r>
            <a:endParaRPr lang="en-US" sz="2000" dirty="0">
              <a:latin typeface="Verdana" pitchFamily="34" charset="0"/>
              <a:ea typeface="MS Gothic" pitchFamily="49" charset="-128"/>
            </a:endParaRP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sz="2000" dirty="0"/>
              <a:t>Video sources  are listed with the letter </a:t>
            </a:r>
            <a:r>
              <a:rPr lang="en-US" sz="2000" dirty="0" err="1"/>
              <a:t>i</a:t>
            </a:r>
            <a:r>
              <a:rPr lang="en-US" sz="2000" dirty="0"/>
              <a:t>, such as 480i or 1080i.</a:t>
            </a: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497981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Videos</a:t>
            </a:r>
          </a:p>
          <a:p>
            <a:pPr eaLnBrk="1" hangingPunct="1"/>
            <a:r>
              <a:rPr lang="en-US" dirty="0"/>
              <a:t>Using digital video</a:t>
            </a:r>
          </a:p>
          <a:p>
            <a:pPr eaLnBrk="1" hangingPunct="1"/>
            <a:r>
              <a:rPr lang="en-US" dirty="0"/>
              <a:t>How video works</a:t>
            </a:r>
          </a:p>
          <a:p>
            <a:pPr eaLnBrk="1" hangingPunct="1"/>
            <a:r>
              <a:rPr lang="en-US" dirty="0"/>
              <a:t>Digital video file formats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3C903E-F70C-49E8-A71B-DE27491F2E33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B99E9-7D1E-47F8-9377-5FE3FF3AE4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8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1" y="15240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  <a:defRPr/>
            </a:pPr>
            <a:r>
              <a:rPr lang="en-US" sz="2000" b="1" dirty="0">
                <a:latin typeface="Verdana" pitchFamily="34" charset="0"/>
                <a:ea typeface="MS Gothic" pitchFamily="49" charset="-128"/>
              </a:rPr>
              <a:t>CRT and LCD displays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  <a:defRPr/>
            </a:pP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Interlacing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scan</a:t>
            </a:r>
            <a:r>
              <a:rPr lang="en-US" sz="2000" dirty="0">
                <a:latin typeface="Verdana" pitchFamily="34" charset="0"/>
                <a:ea typeface="MS Gothic" pitchFamily="49" charset="-128"/>
              </a:rPr>
              <a:t> technologies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Progressive-scan</a:t>
            </a:r>
            <a:r>
              <a:rPr lang="en-US" dirty="0">
                <a:latin typeface="Verdana" pitchFamily="34" charset="0"/>
                <a:ea typeface="MS Gothic" pitchFamily="49" charset="-128"/>
              </a:rPr>
              <a:t>: used by computer monitor, draw the lines of an entire frame (</a:t>
            </a:r>
            <a:r>
              <a:rPr lang="en-US" dirty="0"/>
              <a:t>both the even and odd scan lines ) </a:t>
            </a:r>
            <a:r>
              <a:rPr lang="en-US" dirty="0">
                <a:latin typeface="Verdana" pitchFamily="34" charset="0"/>
                <a:ea typeface="MS Gothic" pitchFamily="49" charset="-128"/>
              </a:rPr>
              <a:t>in a single pass, without interlacing them and without flicker.</a:t>
            </a:r>
          </a:p>
          <a:p>
            <a:pPr marL="1257300" lvl="2" indent="-342900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Verdana" pitchFamily="34" charset="0"/>
                <a:ea typeface="MS Gothic" pitchFamily="49" charset="-128"/>
              </a:rPr>
              <a:t>Video sources are listed with p, such as </a:t>
            </a:r>
            <a:r>
              <a:rPr lang="en-US" dirty="0"/>
              <a:t>480p, 720p or 1080p.</a:t>
            </a:r>
            <a:endParaRPr lang="en-US" dirty="0">
              <a:latin typeface="Verdana" pitchFamily="34" charset="0"/>
              <a:ea typeface="MS Gothic" pitchFamily="49" charset="-128"/>
            </a:endParaRP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Courier New" pitchFamily="49" charset="0"/>
              <a:buChar char="o"/>
              <a:defRPr/>
            </a:pPr>
            <a:r>
              <a:rPr lang="en-US" sz="2000" dirty="0"/>
              <a:t>The numbers listed before the p or the </a:t>
            </a:r>
            <a:r>
              <a:rPr lang="en-US" sz="2000" dirty="0" err="1"/>
              <a:t>i</a:t>
            </a:r>
            <a:r>
              <a:rPr lang="en-US" sz="2000" dirty="0"/>
              <a:t> represent the number of scan lines the video source uses to reproduce the video.</a:t>
            </a: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211167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07A8-DCD0-4B11-8A58-F66BCF8910F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23556" name="Text Box 1"/>
          <p:cNvSpPr txBox="1">
            <a:spLocks noChangeArrowheads="1"/>
          </p:cNvSpPr>
          <p:nvPr/>
        </p:nvSpPr>
        <p:spPr bwMode="auto">
          <a:xfrm>
            <a:off x="696913" y="2286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2819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high-definition video, Interlacing, progressive, frame rate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www.youtube.com/watch?v=QojksfRs_5g</a:t>
            </a:r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b="1" dirty="0"/>
              <a:t>720p </a:t>
            </a:r>
            <a:r>
              <a:rPr lang="en-US" b="1" dirty="0" err="1"/>
              <a:t>vs</a:t>
            </a:r>
            <a:r>
              <a:rPr lang="en-US" b="1" dirty="0"/>
              <a:t> 1080i HD Explained</a:t>
            </a:r>
          </a:p>
          <a:p>
            <a:pPr lvl="1"/>
            <a:r>
              <a:rPr lang="en-US" dirty="0">
                <a:hlinkClick r:id="rId2"/>
              </a:rPr>
              <a:t>https://www.youtube.com/watch?v=Avvh0iH2xSg#t=18.727301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984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FBD-781B-2842-ADF2-E85BA0E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itchFamily="34" charset="0"/>
                <a:ea typeface="MS Gothic" pitchFamily="49" charset="-128"/>
              </a:rPr>
              <a:t>How Video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781-4C1C-3A48-BFBD-0ED8ABB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00B0F0"/>
                </a:solidFill>
              </a:rPr>
              <a:t>Resolution</a:t>
            </a:r>
            <a:endParaRPr lang="en-CA" sz="2000" b="1" dirty="0">
              <a:solidFill>
                <a:srgbClr val="00B0F0"/>
              </a:solidFill>
            </a:endParaRPr>
          </a:p>
          <a:p>
            <a:r>
              <a:rPr lang="en-CA" sz="2000" dirty="0"/>
              <a:t>The </a:t>
            </a:r>
            <a:r>
              <a:rPr lang="en-CA" sz="2000" dirty="0">
                <a:solidFill>
                  <a:srgbClr val="00B0F0"/>
                </a:solidFill>
              </a:rPr>
              <a:t>resolution of the monitor</a:t>
            </a:r>
            <a:r>
              <a:rPr lang="en-CA" sz="2000" dirty="0"/>
              <a:t> refers to the </a:t>
            </a:r>
            <a:r>
              <a:rPr lang="en-CA" sz="2000" u="sng" dirty="0"/>
              <a:t>maximum amount of pixels that can be displayed on the screen</a:t>
            </a:r>
            <a:r>
              <a:rPr lang="en-CA" sz="2000" dirty="0"/>
              <a:t>.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HD</a:t>
            </a:r>
            <a:r>
              <a:rPr lang="en-CA" sz="2000" dirty="0"/>
              <a:t> is a </a:t>
            </a:r>
            <a:r>
              <a:rPr lang="en-CA" sz="2000" u="sng" dirty="0"/>
              <a:t>common standard </a:t>
            </a:r>
            <a:r>
              <a:rPr lang="en-CA" sz="2000" dirty="0"/>
              <a:t>referred to by </a:t>
            </a:r>
            <a:r>
              <a:rPr lang="en-CA" sz="2000" u="sng" dirty="0"/>
              <a:t>television manufacturers </a:t>
            </a:r>
            <a:r>
              <a:rPr lang="en-CA" sz="2000" dirty="0"/>
              <a:t>which now generally use </a:t>
            </a:r>
            <a:r>
              <a:rPr lang="en-CA" sz="2000" dirty="0">
                <a:solidFill>
                  <a:srgbClr val="FF0000"/>
                </a:solidFill>
              </a:rPr>
              <a:t>1080p</a:t>
            </a:r>
            <a:r>
              <a:rPr lang="en-CA" sz="2000" dirty="0"/>
              <a:t>, as resolution that is made up by a </a:t>
            </a:r>
            <a:r>
              <a:rPr lang="en-CA" sz="2000" u="sng" dirty="0"/>
              <a:t>horizontal display of 1920 pixels </a:t>
            </a:r>
            <a:r>
              <a:rPr lang="en-CA" sz="2000" dirty="0"/>
              <a:t>and a </a:t>
            </a:r>
            <a:r>
              <a:rPr lang="en-CA" sz="2000" u="sng" dirty="0"/>
              <a:t>vertical display of 1080 </a:t>
            </a:r>
            <a:r>
              <a:rPr lang="en-CA" sz="2000" dirty="0"/>
              <a:t>pixels.</a:t>
            </a:r>
          </a:p>
          <a:p>
            <a:r>
              <a:rPr lang="en-CA" sz="2000" u="sng" dirty="0"/>
              <a:t>The relationship </a:t>
            </a:r>
            <a:r>
              <a:rPr lang="en-CA" sz="2000" dirty="0"/>
              <a:t>between </a:t>
            </a:r>
            <a:r>
              <a:rPr lang="en-CA" sz="2000" u="sng" dirty="0"/>
              <a:t>screen size </a:t>
            </a:r>
            <a:r>
              <a:rPr lang="en-CA" sz="2000" dirty="0"/>
              <a:t>and </a:t>
            </a:r>
            <a:r>
              <a:rPr lang="en-CA" sz="2000" u="sng" dirty="0"/>
              <a:t>screen resolution </a:t>
            </a:r>
            <a:r>
              <a:rPr lang="en-CA" sz="2000" dirty="0"/>
              <a:t>is referred to as </a:t>
            </a:r>
            <a:r>
              <a:rPr lang="en-CA" sz="2000" b="1" dirty="0">
                <a:solidFill>
                  <a:srgbClr val="00B0F0"/>
                </a:solidFill>
              </a:rPr>
              <a:t>pixel density</a:t>
            </a:r>
            <a:r>
              <a:rPr lang="en-CA" sz="2000" dirty="0"/>
              <a:t>, measured in </a:t>
            </a:r>
            <a:r>
              <a:rPr lang="en-CA" sz="2000" b="1" dirty="0">
                <a:solidFill>
                  <a:srgbClr val="00B0F0"/>
                </a:solidFill>
              </a:rPr>
              <a:t>Pixels per Inch (PPI). </a:t>
            </a:r>
          </a:p>
          <a:p>
            <a:r>
              <a:rPr lang="en-CA" sz="2000" dirty="0"/>
              <a:t>As the screen sizes become smaller and/or the number of pixels increase the visibility of individual pixels reduces resulting in a higher PPI.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F859-E007-184B-A25F-B87D0C6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933F-A236-A94C-B157-33841C4818FA}"/>
              </a:ext>
            </a:extLst>
          </p:cNvPr>
          <p:cNvSpPr txBox="1"/>
          <p:nvPr/>
        </p:nvSpPr>
        <p:spPr>
          <a:xfrm>
            <a:off x="914400" y="6248400"/>
            <a:ext cx="658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www.iiyama-monitors.co.uk</a:t>
            </a:r>
            <a:r>
              <a:rPr lang="en-US" dirty="0"/>
              <a:t>/</a:t>
            </a:r>
            <a:r>
              <a:rPr lang="en-US" dirty="0" err="1"/>
              <a:t>faqs</a:t>
            </a:r>
            <a:r>
              <a:rPr lang="en-US" dirty="0"/>
              <a:t>/</a:t>
            </a:r>
            <a:r>
              <a:rPr lang="en-US" dirty="0" err="1"/>
              <a:t>resolution.aspx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FBD-781B-2842-ADF2-E85BA0E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itchFamily="34" charset="0"/>
                <a:ea typeface="MS Gothic" pitchFamily="49" charset="-128"/>
              </a:rPr>
              <a:t>How Video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781-4C1C-3A48-BFBD-0ED8ABB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r>
              <a:rPr lang="en-CA" sz="3800" dirty="0">
                <a:solidFill>
                  <a:srgbClr val="00B0F0"/>
                </a:solidFill>
              </a:rPr>
              <a:t>Common monitor resolutions:</a:t>
            </a:r>
            <a:endParaRPr lang="en-CA" dirty="0"/>
          </a:p>
          <a:p>
            <a:r>
              <a:rPr lang="en-CA" b="1" dirty="0"/>
              <a:t>1920x1080 - 1080p (HD)</a:t>
            </a:r>
            <a:endParaRPr lang="en-CA" dirty="0"/>
          </a:p>
          <a:p>
            <a:pPr marL="400050" lvl="1" indent="0">
              <a:buNone/>
            </a:pPr>
            <a:r>
              <a:rPr lang="en-CA" dirty="0"/>
              <a:t>This is one of the </a:t>
            </a:r>
            <a:r>
              <a:rPr lang="en-CA" u="sng" dirty="0"/>
              <a:t>most common resolutions </a:t>
            </a:r>
            <a:r>
              <a:rPr lang="en-CA" dirty="0"/>
              <a:t>used currently, it’s commonly found in </a:t>
            </a:r>
            <a:r>
              <a:rPr lang="en-CA" u="sng" dirty="0"/>
              <a:t>televisions</a:t>
            </a:r>
            <a:r>
              <a:rPr lang="en-CA" dirty="0"/>
              <a:t> &amp; is </a:t>
            </a:r>
            <a:r>
              <a:rPr lang="en-CA" u="sng" dirty="0"/>
              <a:t>supported by the common connectivity type HDMI</a:t>
            </a:r>
            <a:r>
              <a:rPr lang="en-CA" dirty="0"/>
              <a:t>, a modern, digital cable type commonly found in most households now.</a:t>
            </a:r>
          </a:p>
          <a:p>
            <a:r>
              <a:rPr lang="en-CA" b="1" dirty="0"/>
              <a:t>2560x1440 - 1440p (WQHD)</a:t>
            </a:r>
            <a:endParaRPr lang="en-CA" dirty="0"/>
          </a:p>
          <a:p>
            <a:r>
              <a:rPr lang="en-CA" dirty="0"/>
              <a:t>A ‘Wide Quad HD’ monitor is a great step up from 1080p. A screen with such a high resolution will make photos look incredible &amp; will give you much more workspace on your desktop. The term Quad HD implies a resolution of four times that of standard HD  or 1280x720.</a:t>
            </a:r>
          </a:p>
          <a:p>
            <a:r>
              <a:rPr lang="en-CA" b="1" dirty="0"/>
              <a:t>4096x2160 - 4K (UHD)</a:t>
            </a:r>
            <a:endParaRPr lang="en-CA" dirty="0"/>
          </a:p>
          <a:p>
            <a:r>
              <a:rPr lang="en-CA" dirty="0"/>
              <a:t>4K is the next big step up, and is now available on quite a lot of televisions. As with TVs, a 4K computer monitor has a display resolution of 3840×2160. This is about </a:t>
            </a:r>
            <a:r>
              <a:rPr lang="en-CA" u="sng" dirty="0"/>
              <a:t>four times as many pixels </a:t>
            </a:r>
            <a:r>
              <a:rPr lang="en-CA" dirty="0"/>
              <a:t>as a typical 1920×1080, or 1080p, display.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broadcast industry </a:t>
            </a:r>
            <a:r>
              <a:rPr lang="en-US" dirty="0"/>
              <a:t>promulgated an </a:t>
            </a:r>
            <a:r>
              <a:rPr lang="en-US" u="sng" dirty="0"/>
              <a:t>ultra-high-resolution,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1920 X 1080 interlaced format (</a:t>
            </a:r>
            <a:r>
              <a:rPr lang="en-US" dirty="0">
                <a:solidFill>
                  <a:srgbClr val="0070C0"/>
                </a:solidFill>
              </a:rPr>
              <a:t>1080i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to become the cornerstone of the new generation of high-end entertainment centers.</a:t>
            </a:r>
            <a:endParaRPr lang="en-CA" dirty="0"/>
          </a:p>
          <a:p>
            <a:r>
              <a:rPr lang="en-US" dirty="0">
                <a:solidFill>
                  <a:srgbClr val="0070C0"/>
                </a:solidFill>
              </a:rPr>
              <a:t>Mobile</a:t>
            </a:r>
            <a:r>
              <a:rPr lang="en-US" dirty="0"/>
              <a:t> devices are making </a:t>
            </a:r>
            <a:r>
              <a:rPr lang="en-US" dirty="0">
                <a:solidFill>
                  <a:srgbClr val="FF0000"/>
                </a:solidFill>
              </a:rPr>
              <a:t>640 × 480 </a:t>
            </a:r>
            <a:r>
              <a:rPr lang="en-US" dirty="0"/>
              <a:t>popular again.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F859-E007-184B-A25F-B87D0C6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A8BB2-7F34-4844-8F9A-8AE44E339005}"/>
              </a:ext>
            </a:extLst>
          </p:cNvPr>
          <p:cNvSpPr txBox="1"/>
          <p:nvPr/>
        </p:nvSpPr>
        <p:spPr>
          <a:xfrm>
            <a:off x="914400" y="6248400"/>
            <a:ext cx="658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www.iiyama-monitors.co.uk</a:t>
            </a:r>
            <a:r>
              <a:rPr lang="en-US" dirty="0"/>
              <a:t>/</a:t>
            </a:r>
            <a:r>
              <a:rPr lang="en-US" dirty="0" err="1"/>
              <a:t>faqs</a:t>
            </a:r>
            <a:r>
              <a:rPr lang="en-US" dirty="0"/>
              <a:t>/</a:t>
            </a:r>
            <a:r>
              <a:rPr lang="en-US" dirty="0" err="1"/>
              <a:t>resolution.aspx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3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671DD-74B8-464D-8E96-37B8C4C8566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7518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84090-EE53-47DE-BFAA-73234E4B9A1B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9312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74" y="4038600"/>
            <a:ext cx="84653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 Definition video quality: </a:t>
            </a:r>
          </a:p>
          <a:p>
            <a:r>
              <a:rPr lang="en-US" sz="3200" dirty="0"/>
              <a:t>1080p &gt; 720p &gt; 1080i &gt; 480p &gt; 480i</a:t>
            </a:r>
          </a:p>
          <a:p>
            <a:r>
              <a:rPr lang="en-US" sz="3200" dirty="0"/>
              <a:t>1080p: Cannot broadcast, (HD-DVD &amp; </a:t>
            </a:r>
            <a:r>
              <a:rPr lang="en-US" sz="3200" dirty="0" err="1"/>
              <a:t>blu</a:t>
            </a:r>
            <a:r>
              <a:rPr lang="en-US" sz="3200" dirty="0"/>
              <a:t> ray can)</a:t>
            </a:r>
          </a:p>
          <a:p>
            <a:r>
              <a:rPr lang="en-US" sz="3200" dirty="0"/>
              <a:t>Current Best  is 720p </a:t>
            </a:r>
          </a:p>
          <a:p>
            <a:r>
              <a:rPr lang="en-US" sz="3200" dirty="0"/>
              <a:t>Then 1080i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4187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dirty="0" err="1">
                <a:solidFill>
                  <a:srgbClr val="0070C0"/>
                </a:solidFill>
                <a:latin typeface="Verdana" pitchFamily="32" charset="0"/>
              </a:rPr>
              <a:t>Overscan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</a:rPr>
              <a:t> </a:t>
            </a:r>
            <a:r>
              <a:rPr lang="en-US" dirty="0">
                <a:latin typeface="Verdana" pitchFamily="32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</a:rPr>
              <a:t>safe title area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Every analog TV displays the picture differently.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Some of the picture is usually </a:t>
            </a:r>
            <a:r>
              <a:rPr lang="en-US" sz="2200" u="sng" dirty="0">
                <a:latin typeface="Verdana" pitchFamily="32" charset="0"/>
              </a:rPr>
              <a:t>cut off </a:t>
            </a:r>
            <a:r>
              <a:rPr lang="en-US" sz="2200" dirty="0">
                <a:latin typeface="Verdana" pitchFamily="32" charset="0"/>
              </a:rPr>
              <a:t>at the edges. 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This is called </a:t>
            </a:r>
            <a:r>
              <a:rPr lang="en-US" sz="2200" dirty="0" err="1">
                <a:solidFill>
                  <a:srgbClr val="FF0000"/>
                </a:solidFill>
                <a:latin typeface="Verdana" pitchFamily="32" charset="0"/>
              </a:rPr>
              <a:t>overscan</a:t>
            </a:r>
            <a:r>
              <a:rPr lang="en-US" sz="2200" dirty="0">
                <a:latin typeface="Verdana" pitchFamily="32" charset="0"/>
              </a:rPr>
              <a:t>.</a:t>
            </a:r>
          </a:p>
          <a:p>
            <a:pPr lvl="2" eaLnBrk="1" hangingPunct="1">
              <a:spcBef>
                <a:spcPts val="450"/>
              </a:spcBef>
              <a:spcAft>
                <a:spcPts val="800"/>
              </a:spcAft>
              <a:buClr>
                <a:srgbClr val="663300"/>
              </a:buClr>
              <a:buFont typeface="Verdana" pitchFamily="32" charset="0"/>
              <a:buChar char="•"/>
              <a:defRPr/>
            </a:pPr>
            <a:r>
              <a:rPr lang="en-US" sz="2200" dirty="0">
                <a:latin typeface="Verdana" pitchFamily="32" charset="0"/>
              </a:rPr>
              <a:t>Editing systems use </a:t>
            </a:r>
            <a:r>
              <a:rPr lang="en-US" sz="2200" u="sng" dirty="0">
                <a:latin typeface="Verdana" pitchFamily="32" charset="0"/>
              </a:rPr>
              <a:t>action safe </a:t>
            </a:r>
            <a:r>
              <a:rPr lang="en-US" sz="2200" dirty="0">
                <a:latin typeface="Verdana" pitchFamily="32" charset="0"/>
              </a:rPr>
              <a:t>and </a:t>
            </a:r>
            <a:r>
              <a:rPr lang="en-US" sz="2200" u="sng" dirty="0">
                <a:latin typeface="Verdana" pitchFamily="32" charset="0"/>
              </a:rPr>
              <a:t>title safe </a:t>
            </a:r>
            <a:r>
              <a:rPr lang="en-US" sz="2200" dirty="0">
                <a:latin typeface="Verdana" pitchFamily="32" charset="0"/>
              </a:rPr>
              <a:t>overlays to ensure that action and titles are not cut off by </a:t>
            </a:r>
            <a:r>
              <a:rPr lang="en-US" sz="2200" dirty="0" err="1">
                <a:latin typeface="Verdana" pitchFamily="32" charset="0"/>
              </a:rPr>
              <a:t>overscan</a:t>
            </a:r>
            <a:r>
              <a:rPr lang="en-US" sz="2200" dirty="0">
                <a:latin typeface="Verdana" pitchFamily="32" charset="0"/>
              </a:rPr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EDD6E-436A-47D9-923E-C4B4A162692F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26628" name="Text Box 1"/>
          <p:cNvSpPr txBox="1">
            <a:spLocks noChangeArrowheads="1"/>
          </p:cNvSpPr>
          <p:nvPr/>
        </p:nvSpPr>
        <p:spPr bwMode="auto">
          <a:xfrm>
            <a:off x="696913" y="4762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191633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11188" y="5516563"/>
            <a:ext cx="8291512" cy="846137"/>
          </a:xfrm>
        </p:spPr>
        <p:txBody>
          <a:bodyPr>
            <a:normAutofit fontScale="92500"/>
          </a:bodyPr>
          <a:lstStyle/>
          <a:p>
            <a:r>
              <a:rPr lang="en-US"/>
              <a:t>Difference between VGA and HDTV aspect ratios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67259-F5A6-49C3-A12D-7983C8FF728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837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9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Format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two concepts: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Containers</a:t>
            </a:r>
            <a:r>
              <a:rPr lang="en-US" dirty="0"/>
              <a:t> /formats (aka wrappers)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Codecs</a:t>
            </a:r>
            <a:r>
              <a:rPr lang="en-US" dirty="0"/>
              <a:t> (short for coder/ decoder)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Codecs are used inside of a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A23E4-2182-43B7-9999-4900F4355CC1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76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Container describes the </a:t>
            </a:r>
            <a:r>
              <a:rPr lang="en-US" u="sng">
                <a:solidFill>
                  <a:srgbClr val="FF0000"/>
                </a:solidFill>
              </a:rPr>
              <a:t>structure</a:t>
            </a:r>
            <a:r>
              <a:rPr lang="en-US" u="sng"/>
              <a:t> of the file</a:t>
            </a:r>
            <a:r>
              <a:rPr lang="en-US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Where the various pieces are </a:t>
            </a:r>
            <a:r>
              <a:rPr lang="en-US">
                <a:solidFill>
                  <a:srgbClr val="FF0000"/>
                </a:solidFill>
              </a:rPr>
              <a:t>stored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How they are </a:t>
            </a:r>
            <a:r>
              <a:rPr lang="en-US">
                <a:solidFill>
                  <a:srgbClr val="FF0000"/>
                </a:solidFill>
              </a:rPr>
              <a:t>interleaved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Which </a:t>
            </a:r>
            <a:r>
              <a:rPr lang="en-US">
                <a:solidFill>
                  <a:srgbClr val="FF0000"/>
                </a:solidFill>
              </a:rPr>
              <a:t>codecs</a:t>
            </a:r>
            <a:r>
              <a:rPr lang="en-US"/>
              <a:t> are used by which pieces</a:t>
            </a:r>
          </a:p>
          <a:p>
            <a:r>
              <a:rPr lang="en-US"/>
              <a:t>It may specify an </a:t>
            </a:r>
            <a:r>
              <a:rPr lang="en-US" u="sng"/>
              <a:t>audio</a:t>
            </a:r>
            <a:r>
              <a:rPr lang="en-US"/>
              <a:t> </a:t>
            </a:r>
            <a:r>
              <a:rPr lang="en-US" u="sng">
                <a:solidFill>
                  <a:srgbClr val="FF0000"/>
                </a:solidFill>
              </a:rPr>
              <a:t>codec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as well as </a:t>
            </a:r>
            <a:r>
              <a:rPr lang="en-US" u="sng"/>
              <a:t>video</a:t>
            </a:r>
          </a:p>
          <a:p>
            <a:r>
              <a:rPr lang="en-US"/>
              <a:t>It is used to </a:t>
            </a:r>
            <a:r>
              <a:rPr lang="en-US" u="sng">
                <a:solidFill>
                  <a:srgbClr val="FF0000"/>
                </a:solidFill>
              </a:rPr>
              <a:t>package</a:t>
            </a:r>
            <a:r>
              <a:rPr lang="en-US" u="sng"/>
              <a:t> the video </a:t>
            </a:r>
            <a:r>
              <a:rPr lang="en-US"/>
              <a:t>and its </a:t>
            </a:r>
            <a:r>
              <a:rPr lang="en-US" u="sng"/>
              <a:t>components</a:t>
            </a:r>
            <a:r>
              <a:rPr lang="en-US"/>
              <a:t> (</a:t>
            </a:r>
            <a:r>
              <a:rPr lang="en-US">
                <a:solidFill>
                  <a:srgbClr val="0070C0"/>
                </a:solidFill>
              </a:rPr>
              <a:t>audio</a:t>
            </a:r>
            <a:r>
              <a:rPr lang="en-US"/>
              <a:t>/ </a:t>
            </a:r>
            <a:r>
              <a:rPr lang="en-US">
                <a:solidFill>
                  <a:srgbClr val="0070C0"/>
                </a:solidFill>
              </a:rPr>
              <a:t>metadata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F2A06-4C30-450B-825C-2AA1BF097D5B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29700" name="Text Box 1"/>
          <p:cNvSpPr txBox="1">
            <a:spLocks noChangeArrowheads="1"/>
          </p:cNvSpPr>
          <p:nvPr/>
        </p:nvSpPr>
        <p:spPr bwMode="auto">
          <a:xfrm>
            <a:off x="698500" y="54927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3287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23900" y="762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is an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excellent tool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for delivering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places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highest performance demands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on a computer and its memory and storage.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 video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has replaced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as the method of choice for making and delivering video for multimedia.</a:t>
            </a:r>
          </a:p>
        </p:txBody>
      </p:sp>
    </p:spTree>
    <p:extLst>
      <p:ext uri="{BB962C8B-B14F-4D97-AF65-F5344CB8AC3E}">
        <p14:creationId xmlns:p14="http://schemas.microsoft.com/office/powerpoint/2010/main" val="2377851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0375" y="1341438"/>
            <a:ext cx="8229600" cy="438943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Container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may include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data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compressed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by a </a:t>
            </a:r>
            <a:r>
              <a:rPr lang="en-US" sz="2400" u="sng" dirty="0">
                <a:latin typeface="Verdana" pitchFamily="34" charset="0"/>
                <a:ea typeface="MS Gothic" pitchFamily="49" charset="-128"/>
              </a:rPr>
              <a:t>choice of codecs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, and 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media players 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may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recognize</a:t>
            </a:r>
            <a:r>
              <a:rPr lang="en-US" sz="2400" dirty="0">
                <a:latin typeface="Verdana" pitchFamily="34" charset="0"/>
                <a:ea typeface="MS Gothic" pitchFamily="49" charset="-128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play back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important information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about the tracks contained in them</a:t>
            </a:r>
          </a:p>
          <a:p>
            <a:pPr lvl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even additional media besides audio and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B09D4-D2D2-49A5-ACEA-474B3E85363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30724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338170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Verdana" pitchFamily="32" charset="0"/>
              </a:rPr>
              <a:t>Codecs - </a:t>
            </a:r>
            <a:r>
              <a:rPr lang="en-US" sz="2000" dirty="0">
                <a:solidFill>
                  <a:schemeClr val="tx1"/>
                </a:solidFill>
              </a:rPr>
              <a:t>Short for </a:t>
            </a:r>
            <a:r>
              <a:rPr lang="en-US" sz="2000" dirty="0">
                <a:solidFill>
                  <a:srgbClr val="0070C0"/>
                </a:solidFill>
              </a:rPr>
              <a:t>coder/ decoder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itchFamily="32" charset="0"/>
              </a:rPr>
              <a:t>algorithm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used to </a:t>
            </a:r>
            <a:r>
              <a:rPr lang="en-US" sz="1800" dirty="0">
                <a:solidFill>
                  <a:srgbClr val="0070C0"/>
                </a:solidFill>
                <a:latin typeface="Verdana" pitchFamily="32" charset="0"/>
              </a:rPr>
              <a:t>compress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(code) a video for delivery.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70C0"/>
                </a:solidFill>
                <a:latin typeface="Verdana" pitchFamily="32" charset="0"/>
              </a:rPr>
              <a:t>Decodes</a:t>
            </a: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 the compressed video in real-time for fast playback.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Verdana" pitchFamily="32" charset="0"/>
              </a:rPr>
              <a:t>The chief determiner of </a:t>
            </a:r>
            <a:r>
              <a:rPr lang="en-US" sz="1800" dirty="0">
                <a:solidFill>
                  <a:srgbClr val="FF0000"/>
                </a:solidFill>
                <a:latin typeface="Verdana" pitchFamily="32" charset="0"/>
              </a:rPr>
              <a:t>quality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  <a:latin typeface="Verdana" pitchFamily="32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138085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Verdana" pitchFamily="32" charset="0"/>
              </a:rPr>
              <a:t>Codecs 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Compression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 is necessary when working with video on computers. </a:t>
            </a:r>
          </a:p>
          <a:p>
            <a:pPr lvl="2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Compression is performed by a </a:t>
            </a:r>
            <a:r>
              <a:rPr lang="en-US" sz="2200" dirty="0">
                <a:solidFill>
                  <a:srgbClr val="0070C0"/>
                </a:solidFill>
                <a:latin typeface="Verdana" pitchFamily="32" charset="0"/>
              </a:rPr>
              <a:t>compression/decompression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 scheme called a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codec</a:t>
            </a:r>
            <a:r>
              <a:rPr lang="en-US" sz="2200" dirty="0">
                <a:solidFill>
                  <a:schemeClr val="tx1"/>
                </a:solidFill>
                <a:latin typeface="Verdana" pitchFamily="32" charset="0"/>
              </a:rPr>
              <a:t>. 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698500" y="1889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Digital Video Containers</a:t>
            </a:r>
          </a:p>
        </p:txBody>
      </p:sp>
    </p:spTree>
    <p:extLst>
      <p:ext uri="{BB962C8B-B14F-4D97-AF65-F5344CB8AC3E}">
        <p14:creationId xmlns:p14="http://schemas.microsoft.com/office/powerpoint/2010/main" val="51292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And Codec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the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as the </a:t>
            </a:r>
            <a:r>
              <a:rPr lang="en-US" u="sng" dirty="0"/>
              <a:t>file</a:t>
            </a:r>
            <a:r>
              <a:rPr lang="en-US" dirty="0"/>
              <a:t> itself</a:t>
            </a:r>
          </a:p>
          <a:p>
            <a:r>
              <a:rPr lang="en-US" dirty="0"/>
              <a:t>Think of the </a:t>
            </a:r>
            <a:r>
              <a:rPr lang="en-US" dirty="0">
                <a:solidFill>
                  <a:srgbClr val="0070C0"/>
                </a:solidFill>
              </a:rPr>
              <a:t>codec </a:t>
            </a:r>
            <a:r>
              <a:rPr lang="en-US" dirty="0"/>
              <a:t>as its </a:t>
            </a:r>
            <a:r>
              <a:rPr lang="en-US" u="sng" dirty="0"/>
              <a:t>contents</a:t>
            </a:r>
          </a:p>
          <a:p>
            <a:r>
              <a:rPr lang="en-US" dirty="0"/>
              <a:t>Most good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formats can hold many </a:t>
            </a:r>
            <a:r>
              <a:rPr lang="en-US" dirty="0">
                <a:solidFill>
                  <a:srgbClr val="0070C0"/>
                </a:solidFill>
              </a:rPr>
              <a:t>codecs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quality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features </a:t>
            </a:r>
            <a:r>
              <a:rPr lang="en-US" dirty="0"/>
              <a:t>of the video is determined by the </a:t>
            </a:r>
            <a:r>
              <a:rPr lang="en-US" dirty="0">
                <a:solidFill>
                  <a:srgbClr val="0070C0"/>
                </a:solidFill>
              </a:rPr>
              <a:t>codec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NOT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.</a:t>
            </a:r>
          </a:p>
          <a:p>
            <a:r>
              <a:rPr lang="en-US" dirty="0"/>
              <a:t>Proper way to </a:t>
            </a:r>
            <a:r>
              <a:rPr lang="en-US" u="sng" dirty="0"/>
              <a:t>describe video </a:t>
            </a:r>
            <a:r>
              <a:rPr lang="en-US" dirty="0"/>
              <a:t>is to indicate </a:t>
            </a:r>
            <a:r>
              <a:rPr lang="en-US" u="sng" dirty="0"/>
              <a:t>both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u="sng" dirty="0"/>
              <a:t>.MOV file </a:t>
            </a:r>
            <a:r>
              <a:rPr lang="en-US" dirty="0"/>
              <a:t>containing </a:t>
            </a:r>
            <a:r>
              <a:rPr lang="en-US" u="sng" dirty="0"/>
              <a:t>H.264</a:t>
            </a:r>
            <a:r>
              <a:rPr lang="en-US" dirty="0"/>
              <a:t> data</a:t>
            </a:r>
          </a:p>
          <a:p>
            <a:r>
              <a:rPr lang="en-US" dirty="0"/>
              <a:t>An </a:t>
            </a:r>
            <a:r>
              <a:rPr lang="en-US" u="sng" dirty="0"/>
              <a:t>.AVI file </a:t>
            </a:r>
            <a:r>
              <a:rPr lang="en-US" dirty="0"/>
              <a:t>containing </a:t>
            </a:r>
            <a:r>
              <a:rPr lang="en-US" u="sng" dirty="0"/>
              <a:t>DivX data</a:t>
            </a:r>
          </a:p>
          <a:p>
            <a:r>
              <a:rPr lang="en-US" dirty="0"/>
              <a:t>Or, “Give me an </a:t>
            </a:r>
            <a:r>
              <a:rPr lang="en-US" u="sng" dirty="0"/>
              <a:t>H.264</a:t>
            </a:r>
            <a:r>
              <a:rPr lang="en-US" dirty="0"/>
              <a:t> </a:t>
            </a:r>
            <a:r>
              <a:rPr lang="en-US" dirty="0" err="1"/>
              <a:t>Quicktime</a:t>
            </a:r>
            <a:r>
              <a:rPr lang="en-US" dirty="0"/>
              <a:t> file (.</a:t>
            </a:r>
            <a:r>
              <a:rPr lang="en-US" dirty="0" err="1"/>
              <a:t>mov</a:t>
            </a:r>
            <a:r>
              <a:rPr lang="en-US" dirty="0"/>
              <a:t>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75E11-9CAA-4C40-AB05-2D1C46699EF2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624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Codec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Depending on  the </a:t>
            </a:r>
            <a:r>
              <a:rPr lang="en-US" u="sng"/>
              <a:t>transmission of the media</a:t>
            </a:r>
          </a:p>
          <a:p>
            <a:r>
              <a:rPr lang="en-US"/>
              <a:t>External hard drive, flash disk, email, upload online</a:t>
            </a:r>
          </a:p>
          <a:p>
            <a:r>
              <a:rPr lang="en-US">
                <a:solidFill>
                  <a:srgbClr val="0070C0"/>
                </a:solidFill>
              </a:rPr>
              <a:t>Public online</a:t>
            </a:r>
            <a:r>
              <a:rPr lang="en-US"/>
              <a:t>: check the requirements from the </a:t>
            </a:r>
            <a:r>
              <a:rPr lang="en-US" u="sng"/>
              <a:t>websites</a:t>
            </a:r>
            <a:r>
              <a:rPr lang="en-US"/>
              <a:t> (e.g., supports a MP4 container, H.264 codec)</a:t>
            </a:r>
          </a:p>
          <a:p>
            <a:r>
              <a:rPr lang="en-US">
                <a:solidFill>
                  <a:srgbClr val="0070C0"/>
                </a:solidFill>
              </a:rPr>
              <a:t>Mobile app</a:t>
            </a:r>
            <a:r>
              <a:rPr lang="en-US"/>
              <a:t>: select a codec </a:t>
            </a:r>
            <a:r>
              <a:rPr lang="en-US" u="sng"/>
              <a:t>supporting all mobile </a:t>
            </a:r>
            <a:r>
              <a:rPr lang="en-US"/>
              <a:t>devices (e.g., Apple does not support flash videos)</a:t>
            </a:r>
          </a:p>
          <a:p>
            <a:r>
              <a:rPr lang="en-US">
                <a:solidFill>
                  <a:srgbClr val="0070C0"/>
                </a:solidFill>
              </a:rPr>
              <a:t>Embedded in another app</a:t>
            </a:r>
            <a:r>
              <a:rPr lang="en-US"/>
              <a:t>: check the </a:t>
            </a:r>
            <a:r>
              <a:rPr lang="en-US" u="sng"/>
              <a:t>app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Apps will take the video and apply their own codec to the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792FE-32BA-4602-A487-A9EFE15F25C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924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en-US"/>
              <a:t>Common Containers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208962" cy="4608512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AVI</a:t>
            </a:r>
            <a:r>
              <a:rPr lang="en-US" sz="2200" dirty="0"/>
              <a:t> (</a:t>
            </a:r>
            <a:r>
              <a:rPr lang="en-US" sz="2200" u="sng" dirty="0"/>
              <a:t>Audio Video Interleave</a:t>
            </a:r>
            <a:r>
              <a:rPr lang="en-US" sz="2200" dirty="0"/>
              <a:t>): window’s standard multimedia container</a:t>
            </a:r>
          </a:p>
          <a:p>
            <a:r>
              <a:rPr lang="en-US" sz="2200" dirty="0">
                <a:solidFill>
                  <a:srgbClr val="0070C0"/>
                </a:solidFill>
              </a:rPr>
              <a:t>MPEG-4</a:t>
            </a:r>
            <a:r>
              <a:rPr lang="en-US" sz="2200" dirty="0"/>
              <a:t> part 14 (aka .</a:t>
            </a:r>
            <a:r>
              <a:rPr lang="en-US" sz="2200" u="sng" dirty="0"/>
              <a:t>mp4</a:t>
            </a:r>
            <a:r>
              <a:rPr lang="en-US" sz="2200" dirty="0"/>
              <a:t>): standardized container for MPEG-4</a:t>
            </a:r>
          </a:p>
          <a:p>
            <a:r>
              <a:rPr lang="en-US" sz="2200" dirty="0">
                <a:solidFill>
                  <a:srgbClr val="0070C0"/>
                </a:solidFill>
              </a:rPr>
              <a:t>MOV</a:t>
            </a:r>
            <a:r>
              <a:rPr lang="en-US" sz="2200" dirty="0"/>
              <a:t>: Apple’s QuickTime container format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OGG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70C0"/>
                </a:solidFill>
              </a:rPr>
              <a:t>OGM</a:t>
            </a:r>
            <a:r>
              <a:rPr lang="en-US" sz="2200" dirty="0"/>
              <a:t> &amp; </a:t>
            </a:r>
            <a:r>
              <a:rPr lang="en-US" sz="2200" dirty="0">
                <a:solidFill>
                  <a:srgbClr val="0070C0"/>
                </a:solidFill>
              </a:rPr>
              <a:t>OGV</a:t>
            </a:r>
            <a:r>
              <a:rPr lang="en-US" sz="2200" dirty="0"/>
              <a:t>: open-standard containers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ASF</a:t>
            </a:r>
            <a:r>
              <a:rPr lang="en-US" sz="2200" dirty="0"/>
              <a:t>: Microsoft format designed for WMV and WMA. Files end in .</a:t>
            </a:r>
            <a:r>
              <a:rPr lang="en-US" sz="2200" dirty="0" err="1"/>
              <a:t>wmv</a:t>
            </a:r>
            <a:r>
              <a:rPr lang="en-US" sz="2200" dirty="0"/>
              <a:t> or .</a:t>
            </a:r>
            <a:r>
              <a:rPr lang="en-US" sz="2200" dirty="0" err="1"/>
              <a:t>asf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VOB</a:t>
            </a:r>
            <a:r>
              <a:rPr lang="en-US" sz="2200" dirty="0"/>
              <a:t> (</a:t>
            </a:r>
            <a:r>
              <a:rPr lang="en-US" sz="2200" u="sng" dirty="0"/>
              <a:t>DVD video Object</a:t>
            </a:r>
            <a:r>
              <a:rPr lang="en-US" sz="2200" dirty="0"/>
              <a:t>): DVD’s standard container</a:t>
            </a:r>
          </a:p>
          <a:p>
            <a:r>
              <a:rPr lang="en-US" sz="2200" dirty="0" err="1">
                <a:solidFill>
                  <a:srgbClr val="0070C0"/>
                </a:solidFill>
              </a:rPr>
              <a:t>WebM</a:t>
            </a:r>
            <a:r>
              <a:rPr lang="en-US" sz="2400" b="1" dirty="0"/>
              <a:t>: </a:t>
            </a:r>
            <a:r>
              <a:rPr lang="en-US" sz="2200" dirty="0"/>
              <a:t>royalty free, open video compression for use with HTML5 video.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FLV</a:t>
            </a:r>
            <a:r>
              <a:rPr lang="en-US" sz="2200" dirty="0"/>
              <a:t> (</a:t>
            </a:r>
            <a:r>
              <a:rPr lang="en-US" sz="2200" u="sng" dirty="0"/>
              <a:t>Flash Video</a:t>
            </a:r>
            <a:r>
              <a:rPr lang="en-US" sz="2200" dirty="0"/>
              <a:t>): the format used to deliver MPEG video through Flash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641A7-9D2F-4A76-BF25-E337C77149E8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21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894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MPEG</a:t>
            </a:r>
            <a:r>
              <a:rPr lang="en-US" sz="2400" dirty="0"/>
              <a:t> (</a:t>
            </a:r>
            <a:r>
              <a:rPr lang="en-US" sz="2400" u="sng" dirty="0"/>
              <a:t>Moving Pictures Expert Group</a:t>
            </a:r>
            <a:r>
              <a:rPr lang="en-US" sz="2400" dirty="0"/>
              <a:t>): three video formats, MPEG1, 2, 4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MPEG-1</a:t>
            </a:r>
            <a:r>
              <a:rPr lang="en-US" sz="2000" dirty="0"/>
              <a:t>: old, supported by everything, 352X240, reasonably efficient, good format for the web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MPEG-2</a:t>
            </a:r>
            <a:r>
              <a:rPr lang="en-US" sz="2000" dirty="0"/>
              <a:t>: better compression than MPEG-1, 720X480, used in HDTV, DVD, SVCD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MPEG-4</a:t>
            </a:r>
            <a:r>
              <a:rPr lang="en-US" sz="2000" dirty="0"/>
              <a:t>: a family of codecs, some of which are open, others Microsoft proprietary.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H.264</a:t>
            </a:r>
            <a:r>
              <a:rPr lang="en-US" sz="2400" dirty="0"/>
              <a:t>: Most commonly used codecs for videos uploaded to the web. Part of the MPEG-4 codec.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44259-1347-42ED-8BBA-B238CEA04B51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55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437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sz="2400" dirty="0">
                <a:solidFill>
                  <a:srgbClr val="0070C0"/>
                </a:solidFill>
              </a:rPr>
              <a:t>MJPEG</a:t>
            </a:r>
            <a:r>
              <a:rPr lang="en-US" sz="2400" dirty="0"/>
              <a:t> (Motion JPEG): a codec consisting of a stream of JPG images.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Common in video from digital cameras, and a reasonable format for editing videos.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Does not compress well, so not good for web distribution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DV</a:t>
            </a:r>
            <a:r>
              <a:rPr lang="en-US" sz="2400" dirty="0"/>
              <a:t> (Digital Video): usually used for video grabbed via </a:t>
            </a:r>
            <a:r>
              <a:rPr lang="en-US" sz="2400" dirty="0" err="1"/>
              <a:t>firewire</a:t>
            </a:r>
            <a:r>
              <a:rPr lang="en-US" sz="2400" dirty="0"/>
              <a:t> off a video camera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Fixed at 720X480 @29.97FPS, or 720X576 @ 25FPS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Not very highly compressed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7C9F8-3B39-49AE-B282-23BD9B9B9E22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34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WMV</a:t>
            </a:r>
            <a:r>
              <a:rPr lang="en-US" sz="2200" dirty="0"/>
              <a:t> (</a:t>
            </a:r>
            <a:r>
              <a:rPr lang="en-US" sz="2200" u="sng" dirty="0"/>
              <a:t>Windows Media Video</a:t>
            </a:r>
            <a:r>
              <a:rPr lang="en-US" sz="2200" dirty="0"/>
              <a:t>): a collection of Microsoft proprietary video codecs. Since Version 7, it has used a special version of MPEG4</a:t>
            </a:r>
          </a:p>
          <a:p>
            <a:r>
              <a:rPr lang="en-US" sz="2200" dirty="0">
                <a:solidFill>
                  <a:srgbClr val="0070C0"/>
                </a:solidFill>
              </a:rPr>
              <a:t>RM</a:t>
            </a:r>
            <a:r>
              <a:rPr lang="en-US" sz="2200" dirty="0"/>
              <a:t> (</a:t>
            </a:r>
            <a:r>
              <a:rPr lang="en-US" sz="2200" u="sng" dirty="0"/>
              <a:t>Real Media</a:t>
            </a:r>
            <a:r>
              <a:rPr lang="en-US" sz="2200" dirty="0"/>
              <a:t>): a closed codec developed by Real Networks for streaming video and audio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DivX</a:t>
            </a:r>
            <a:r>
              <a:rPr lang="en-US" sz="2200" dirty="0"/>
              <a:t>: can compress</a:t>
            </a:r>
            <a:r>
              <a:rPr lang="en-US" sz="2400" dirty="0"/>
              <a:t> lengthy video segments into small sizes while maintaining relatively high visual quality</a:t>
            </a:r>
            <a:endParaRPr lang="en-US" sz="22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in early versions, essentially an ASF codec inside an AVI container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DivX 4 and later are a more full MPEG-4 codec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No resolution limit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Requires more horsepower to play than MPEG-1, less than MPEG-2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Hard to find Mac and Window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733B2-E7CE-4361-BF51-EF3CF4057958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Codecs</a:t>
            </a:r>
          </a:p>
        </p:txBody>
      </p:sp>
    </p:spTree>
    <p:extLst>
      <p:ext uri="{BB962C8B-B14F-4D97-AF65-F5344CB8AC3E}">
        <p14:creationId xmlns:p14="http://schemas.microsoft.com/office/powerpoint/2010/main" val="385334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Quicktime</a:t>
            </a:r>
            <a:r>
              <a:rPr lang="en-US" sz="2400" dirty="0">
                <a:solidFill>
                  <a:srgbClr val="0070C0"/>
                </a:solidFill>
              </a:rPr>
              <a:t> 6</a:t>
            </a:r>
            <a:r>
              <a:rPr lang="en-US" sz="2400" dirty="0"/>
              <a:t>: Apple’s implementation of an MPEG-4 codec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RP9</a:t>
            </a:r>
            <a:r>
              <a:rPr lang="en-US" sz="2400" dirty="0"/>
              <a:t>: very efficient streaming proprietary codec from Real (not MPEG4)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WMV9</a:t>
            </a:r>
            <a:r>
              <a:rPr lang="en-US" sz="2400" dirty="0"/>
              <a:t>: proprietary, non-MPEG4 codec from Microsoft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Ogg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Theora</a:t>
            </a:r>
            <a:r>
              <a:rPr lang="en-US" sz="2400" dirty="0"/>
              <a:t>: relatively new open format from Xiph.org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Dirac</a:t>
            </a:r>
            <a:r>
              <a:rPr lang="en-US" sz="2400" dirty="0"/>
              <a:t>: very new open format under development by the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1A2FF-E1E3-4AE4-AAB4-D11183BDBFE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Codecs</a:t>
            </a:r>
          </a:p>
        </p:txBody>
      </p:sp>
    </p:spTree>
    <p:extLst>
      <p:ext uri="{BB962C8B-B14F-4D97-AF65-F5344CB8AC3E}">
        <p14:creationId xmlns:p14="http://schemas.microsoft.com/office/powerpoint/2010/main" val="220534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23900" y="762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is an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excellent tool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for delivering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Video places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highest performance demands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on a computer and its memory and storage.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Digital video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has replaced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analog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as the method of choice for making and delivering video for multimedia.</a:t>
            </a:r>
          </a:p>
        </p:txBody>
      </p:sp>
    </p:spTree>
    <p:extLst>
      <p:ext uri="{BB962C8B-B14F-4D97-AF65-F5344CB8AC3E}">
        <p14:creationId xmlns:p14="http://schemas.microsoft.com/office/powerpoint/2010/main" val="352025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&amp; Quality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Digital Storage Space </a:t>
            </a:r>
            <a:r>
              <a:rPr lang="en-US" dirty="0"/>
              <a:t>– uncompressed digital video has a data rate of approximately 30 Mbps</a:t>
            </a:r>
            <a:r>
              <a:rPr lang="en-US" sz="2800" dirty="0">
                <a:latin typeface="Verdana" pitchFamily="34" charset="0"/>
              </a:rPr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Frames per Second (FPS) </a:t>
            </a:r>
            <a:r>
              <a:rPr lang="en-US" dirty="0"/>
              <a:t>– standard: 29.97.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higher FPS </a:t>
            </a:r>
            <a:r>
              <a:rPr lang="en-US" dirty="0">
                <a:sym typeface="Wingdings" pitchFamily="2" charset="2"/>
              </a:rPr>
              <a:t> smoother image</a:t>
            </a:r>
          </a:p>
          <a:p>
            <a:r>
              <a:rPr lang="en-US" dirty="0">
                <a:solidFill>
                  <a:srgbClr val="0070C0"/>
                </a:solidFill>
              </a:rPr>
              <a:t>Video Bitrate- </a:t>
            </a:r>
            <a:r>
              <a:rPr lang="en-US" dirty="0"/>
              <a:t>measurement of the </a:t>
            </a:r>
            <a:r>
              <a:rPr lang="en-US" u="sng" dirty="0"/>
              <a:t>number of bits</a:t>
            </a:r>
            <a:r>
              <a:rPr lang="en-US" dirty="0"/>
              <a:t> that are </a:t>
            </a:r>
            <a:r>
              <a:rPr lang="en-US" u="sng" dirty="0"/>
              <a:t>transmitted over a set length of time.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Overall bitrate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of the </a:t>
            </a:r>
            <a:r>
              <a:rPr lang="en-US" u="sng" dirty="0"/>
              <a:t>video</a:t>
            </a:r>
            <a:r>
              <a:rPr lang="en-US" dirty="0"/>
              <a:t> stream, </a:t>
            </a:r>
            <a:r>
              <a:rPr lang="en-US" u="sng" dirty="0"/>
              <a:t>audio</a:t>
            </a:r>
            <a:r>
              <a:rPr lang="en-US" dirty="0"/>
              <a:t> stream &amp; </a:t>
            </a:r>
            <a:r>
              <a:rPr lang="en-US" u="sng" dirty="0"/>
              <a:t>metadata</a:t>
            </a:r>
            <a:r>
              <a:rPr lang="en-US" dirty="0"/>
              <a:t> in the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Majority coming from video stream.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343B6-7910-4A68-85F4-E5AEBA83B92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990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Size &amp; Quality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002588" cy="1277937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70C0"/>
                </a:solidFill>
              </a:rPr>
              <a:t>Resolution</a:t>
            </a:r>
            <a:r>
              <a:rPr lang="en-US"/>
              <a:t> – the number of pixels present in the images of the video.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Higher resolution </a:t>
            </a:r>
            <a:r>
              <a:rPr lang="en-US">
                <a:sym typeface="Wingdings" pitchFamily="2" charset="2"/>
              </a:rPr>
              <a:t>clearer image &amp; bigger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8B35E-47AE-4BB8-8745-270572679E84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01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1430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Summary</a:t>
            </a:r>
            <a:r>
              <a:rPr lang="en-US"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rPr>
              <a:t> 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 digital video method is used for making and delivering video for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 charge-coupled device (CCD) converts the light that has been reflected from an object through the camera’s lens.</a:t>
            </a:r>
          </a:p>
          <a:p>
            <a:pPr marL="334963" lvl="2" indent="-334963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Two scanning methods for video display: interlaced or progressive scan.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Codecs are used to compress (code) a video for delivery and decompress a video for playback.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Verdana" pitchFamily="34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0997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Monday March 4,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 is also very </a:t>
            </a:r>
            <a:r>
              <a:rPr lang="en-US">
                <a:solidFill>
                  <a:srgbClr val="0070C0"/>
                </a:solidFill>
              </a:rPr>
              <a:t>hardware-intensive</a:t>
            </a:r>
            <a:r>
              <a:rPr lang="en-US"/>
              <a:t>. </a:t>
            </a:r>
          </a:p>
          <a:p>
            <a:pPr lvl="1"/>
            <a:r>
              <a:rPr lang="en-US"/>
              <a:t>a) </a:t>
            </a:r>
            <a:r>
              <a:rPr lang="en-US">
                <a:solidFill>
                  <a:srgbClr val="0070C0"/>
                </a:solidFill>
              </a:rPr>
              <a:t>Full screen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uncompressed</a:t>
            </a:r>
            <a:r>
              <a:rPr lang="en-US"/>
              <a:t> video uses </a:t>
            </a:r>
            <a:r>
              <a:rPr lang="en-US" u="sng"/>
              <a:t>many megabytes per second (Mbps) </a:t>
            </a:r>
            <a:r>
              <a:rPr lang="en-US"/>
              <a:t>of </a:t>
            </a:r>
            <a:r>
              <a:rPr lang="en-US">
                <a:solidFill>
                  <a:srgbClr val="FF0000"/>
                </a:solidFill>
              </a:rPr>
              <a:t>bandwidth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storage space</a:t>
            </a:r>
            <a:r>
              <a:rPr lang="en-US"/>
              <a:t>. </a:t>
            </a:r>
          </a:p>
          <a:p>
            <a:pPr lvl="1"/>
            <a:r>
              <a:rPr lang="en-US"/>
              <a:t>b) Consider carefully the </a:t>
            </a:r>
            <a:r>
              <a:rPr lang="en-US">
                <a:solidFill>
                  <a:srgbClr val="FF0000"/>
                </a:solidFill>
              </a:rPr>
              <a:t>delivery</a:t>
            </a:r>
            <a:r>
              <a:rPr lang="en-US"/>
              <a:t> platform when producing video.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ED077-327C-4BF9-B2B8-FB08CF90A508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8196" name="Text Box 1"/>
          <p:cNvSpPr txBox="1">
            <a:spLocks noChangeArrowheads="1"/>
          </p:cNvSpPr>
          <p:nvPr/>
        </p:nvSpPr>
        <p:spPr bwMode="auto">
          <a:xfrm>
            <a:off x="468313" y="5794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Using Video </a:t>
            </a:r>
          </a:p>
        </p:txBody>
      </p:sp>
    </p:spTree>
    <p:extLst>
      <p:ext uri="{BB962C8B-B14F-4D97-AF65-F5344CB8AC3E}">
        <p14:creationId xmlns:p14="http://schemas.microsoft.com/office/powerpoint/2010/main" val="5766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27630" y="10668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Light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reflected from an object through the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camera’s lens 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is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converted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into an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electronic signal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by a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charge-coupled device (CCD).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This electronic signal contains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three channels 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of color information and </a:t>
            </a:r>
            <a:r>
              <a:rPr lang="en-US" sz="2200" u="sng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synchronization pulses (sync).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Most 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consumer-grade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cameras have a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single CCD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Professional-grade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cameras have </a:t>
            </a: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three (3) CCD</a:t>
            </a:r>
            <a:r>
              <a:rPr lang="en-US" sz="2200" dirty="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s, one for each color of: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Verdana" pitchFamily="34" charset="0"/>
                <a:ea typeface="MS Gothic" pitchFamily="49" charset="-128"/>
              </a:rPr>
              <a:t>Red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latin typeface="Verdana" pitchFamily="34" charset="0"/>
                <a:ea typeface="MS Gothic" pitchFamily="49" charset="-128"/>
              </a:rPr>
              <a:t>Green</a:t>
            </a:r>
          </a:p>
          <a:p>
            <a:pPr lvl="2"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266968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3429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Several </a:t>
            </a:r>
            <a:r>
              <a:rPr lang="en-US" sz="240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video standards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exist that deal with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amount of separation between the components of the signal.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endParaRPr lang="en-US" sz="2400" u="sng">
              <a:solidFill>
                <a:srgbClr val="000000"/>
              </a:solidFill>
              <a:latin typeface="Verdana" pitchFamily="34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The more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separation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of the color information,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the higher the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quality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 of the image, 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and the more expensive </a:t>
            </a:r>
            <a:r>
              <a:rPr lang="en-US" sz="2400" u="sng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equipment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MS Gothic" pitchFamily="49" charset="-128"/>
              </a:rPr>
              <a:t>.</a:t>
            </a: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386911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5013" indent="-277813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4" charset="0"/>
              <a:buChar char="•"/>
            </a:pPr>
            <a:r>
              <a:rPr lang="en-US" sz="2400" b="1" dirty="0">
                <a:latin typeface="Verdana" pitchFamily="34" charset="0"/>
                <a:ea typeface="MS Gothic" pitchFamily="49" charset="-128"/>
              </a:rPr>
              <a:t>Analog video transfer methods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Component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video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separates color and brightness over three cables. (Best quality)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S-video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separates color and brightness over </a:t>
            </a:r>
            <a:br>
              <a:rPr lang="en-US" sz="2200" dirty="0">
                <a:latin typeface="Verdana" pitchFamily="34" charset="0"/>
                <a:ea typeface="MS Gothic" pitchFamily="49" charset="-128"/>
              </a:rPr>
            </a:br>
            <a:r>
              <a:rPr lang="en-US" sz="2200" dirty="0">
                <a:latin typeface="Verdana" pitchFamily="34" charset="0"/>
                <a:ea typeface="MS Gothic" pitchFamily="49" charset="-128"/>
              </a:rPr>
              <a:t>two wires.             (Medium quality)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4" charset="0"/>
              <a:buChar char="–"/>
            </a:pPr>
            <a:r>
              <a:rPr lang="en-US" sz="2200" i="1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Composite</a:t>
            </a:r>
            <a:r>
              <a:rPr lang="en-US" sz="2200" dirty="0">
                <a:solidFill>
                  <a:srgbClr val="0070C0"/>
                </a:solidFill>
                <a:latin typeface="Verdana" pitchFamily="34" charset="0"/>
                <a:ea typeface="MS Gothic" pitchFamily="49" charset="-128"/>
              </a:rPr>
              <a:t> video</a:t>
            </a:r>
            <a:r>
              <a:rPr lang="en-US" sz="2200" dirty="0">
                <a:latin typeface="Verdana" pitchFamily="34" charset="0"/>
                <a:ea typeface="MS Gothic" pitchFamily="49" charset="-128"/>
              </a:rPr>
              <a:t> transmits the whole video signal in a single cable.    (worst quality)</a:t>
            </a: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69691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4" charset="0"/>
                <a:ea typeface="MS Gothic" pitchFamily="49" charset="-128"/>
              </a:rPr>
              <a:t>How Video Works</a:t>
            </a:r>
          </a:p>
        </p:txBody>
      </p:sp>
    </p:spTree>
    <p:extLst>
      <p:ext uri="{BB962C8B-B14F-4D97-AF65-F5344CB8AC3E}">
        <p14:creationId xmlns:p14="http://schemas.microsoft.com/office/powerpoint/2010/main" val="87637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1236F-CF5D-9342-A414-9F82DC0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2F6E1-36FC-3F4B-BDE7-5704924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D890D-A73A-7844-A90E-DA11B0CC141D}"/>
              </a:ext>
            </a:extLst>
          </p:cNvPr>
          <p:cNvSpPr txBox="1"/>
          <p:nvPr/>
        </p:nvSpPr>
        <p:spPr>
          <a:xfrm>
            <a:off x="685800" y="6356350"/>
            <a:ext cx="602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http://</a:t>
            </a:r>
            <a:r>
              <a:rPr lang="en-US" dirty="0" err="1"/>
              <a:t>www.lyberty.com</a:t>
            </a:r>
            <a:r>
              <a:rPr lang="en-US" dirty="0"/>
              <a:t>/</a:t>
            </a:r>
            <a:r>
              <a:rPr lang="en-US" dirty="0" err="1"/>
              <a:t>encyc</a:t>
            </a:r>
            <a:r>
              <a:rPr lang="en-US" dirty="0"/>
              <a:t>/articles/</a:t>
            </a:r>
            <a:r>
              <a:rPr lang="en-US" dirty="0" err="1"/>
              <a:t>svideo.html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419600"/>
            <a:ext cx="5972597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High-Definition Multimedia Interface </a:t>
            </a:r>
            <a:r>
              <a:rPr lang="en-US" dirty="0" smtClean="0"/>
              <a:t>(</a:t>
            </a:r>
            <a:r>
              <a:rPr lang="en-US" b="1" dirty="0" smtClean="0"/>
              <a:t>HDMI)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better. </a:t>
            </a:r>
          </a:p>
          <a:p>
            <a:r>
              <a:rPr lang="en-US" dirty="0" smtClean="0"/>
              <a:t>HDMI </a:t>
            </a:r>
            <a:r>
              <a:rPr lang="en-US" dirty="0"/>
              <a:t>is a </a:t>
            </a:r>
            <a:r>
              <a:rPr lang="en-US" dirty="0" smtClean="0"/>
              <a:t>digital cable and connector, </a:t>
            </a:r>
          </a:p>
          <a:p>
            <a:r>
              <a:rPr lang="en-US" dirty="0" smtClean="0"/>
              <a:t>so </a:t>
            </a:r>
            <a:r>
              <a:rPr lang="en-US" dirty="0"/>
              <a:t>there’s no wasted conversion from your digital Blu-ray disc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as there is over an analogue component cable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21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23464</TotalTime>
  <Words>2348</Words>
  <Application>Microsoft Office PowerPoint</Application>
  <PresentationFormat>On-screen Show (4:3)</PresentationFormat>
  <Paragraphs>293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Gothic</vt:lpstr>
      <vt:lpstr>ＭＳ Ｐゴシック</vt:lpstr>
      <vt:lpstr>Arial</vt:lpstr>
      <vt:lpstr>Arial Black</vt:lpstr>
      <vt:lpstr>Calibri</vt:lpstr>
      <vt:lpstr>Courier New</vt:lpstr>
      <vt:lpstr>Times New Roman</vt:lpstr>
      <vt:lpstr>Verdana</vt:lpstr>
      <vt:lpstr>Wingdings</vt:lpstr>
      <vt:lpstr>Office Theme</vt:lpstr>
      <vt:lpstr>BTH645 - Multimedia Elements for User Interfaces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Video Works</vt:lpstr>
      <vt:lpstr>How Video Works</vt:lpstr>
      <vt:lpstr>PowerPoint Presentation</vt:lpstr>
      <vt:lpstr>PowerPoint Presentation</vt:lpstr>
      <vt:lpstr>PowerPoint Presentation</vt:lpstr>
      <vt:lpstr>PowerPoint Presentation</vt:lpstr>
      <vt:lpstr>Video Format</vt:lpstr>
      <vt:lpstr>PowerPoint Presentation</vt:lpstr>
      <vt:lpstr>PowerPoint Presentation</vt:lpstr>
      <vt:lpstr>PowerPoint Presentation</vt:lpstr>
      <vt:lpstr>PowerPoint Presentation</vt:lpstr>
      <vt:lpstr>Container And Codec</vt:lpstr>
      <vt:lpstr>Choose Codec</vt:lpstr>
      <vt:lpstr>Common Containers</vt:lpstr>
      <vt:lpstr>Common Codecs</vt:lpstr>
      <vt:lpstr>Common Codecs</vt:lpstr>
      <vt:lpstr>Common Codecs</vt:lpstr>
      <vt:lpstr>Common Codecs</vt:lpstr>
      <vt:lpstr>File Size &amp; Quality</vt:lpstr>
      <vt:lpstr>File Size &amp; Quality</vt:lpstr>
      <vt:lpstr>PowerPoint Presentation</vt:lpstr>
      <vt:lpstr>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511</cp:revision>
  <cp:lastPrinted>2014-12-15T14:00:04Z</cp:lastPrinted>
  <dcterms:created xsi:type="dcterms:W3CDTF">2012-08-23T18:09:37Z</dcterms:created>
  <dcterms:modified xsi:type="dcterms:W3CDTF">2021-02-23T04:30:15Z</dcterms:modified>
</cp:coreProperties>
</file>