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422" r:id="rId2"/>
    <p:sldId id="391" r:id="rId3"/>
    <p:sldId id="392" r:id="rId4"/>
    <p:sldId id="393" r:id="rId5"/>
    <p:sldId id="423" r:id="rId6"/>
    <p:sldId id="424" r:id="rId7"/>
    <p:sldId id="394" r:id="rId8"/>
    <p:sldId id="395" r:id="rId9"/>
    <p:sldId id="396" r:id="rId10"/>
    <p:sldId id="397" r:id="rId11"/>
    <p:sldId id="418" r:id="rId12"/>
    <p:sldId id="419" r:id="rId13"/>
    <p:sldId id="420" r:id="rId14"/>
    <p:sldId id="426" r:id="rId15"/>
    <p:sldId id="399" r:id="rId16"/>
    <p:sldId id="400" r:id="rId17"/>
    <p:sldId id="402" r:id="rId18"/>
    <p:sldId id="416" r:id="rId19"/>
    <p:sldId id="421" r:id="rId20"/>
    <p:sldId id="434" r:id="rId21"/>
    <p:sldId id="435" r:id="rId22"/>
    <p:sldId id="433" r:id="rId23"/>
    <p:sldId id="403" r:id="rId24"/>
    <p:sldId id="415" r:id="rId25"/>
    <p:sldId id="427" r:id="rId26"/>
    <p:sldId id="429" r:id="rId27"/>
    <p:sldId id="430" r:id="rId28"/>
    <p:sldId id="432" r:id="rId29"/>
    <p:sldId id="413" r:id="rId30"/>
    <p:sldId id="350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ny Shi" initials="SS" lastIdx="1" clrIdx="0">
    <p:extLst>
      <p:ext uri="{19B8F6BF-5375-455C-9EA6-DF929625EA0E}">
        <p15:presenceInfo xmlns:p15="http://schemas.microsoft.com/office/powerpoint/2012/main" userId="S::sunny.shi@senecacollege.ca::ed01a669-bd5a-4b70-9fbb-148002a491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 autoAdjust="0"/>
    <p:restoredTop sz="50000" autoAdjust="0"/>
  </p:normalViewPr>
  <p:slideViewPr>
    <p:cSldViewPr>
      <p:cViewPr varScale="1">
        <p:scale>
          <a:sx n="69" d="100"/>
          <a:sy n="69" d="100"/>
        </p:scale>
        <p:origin x="60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7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78797-15EC-4D2D-BD2F-959A5A89F83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6893A-904F-4CE0-B8C6-10F4E3751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6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Good morning and welcome back. I hope you all had a great summer.</a:t>
            </a:r>
          </a:p>
          <a:p>
            <a:endParaRPr lang="en-US" sz="1800" dirty="0"/>
          </a:p>
          <a:p>
            <a:r>
              <a:rPr lang="en-US" sz="1800" dirty="0"/>
              <a:t>This photo  is  a rendering of our Peterborough Airport campus which is well under way for our January 2014 opening.</a:t>
            </a:r>
          </a:p>
          <a:p>
            <a:endParaRPr lang="en-US" sz="1800" dirty="0"/>
          </a:p>
          <a:p>
            <a:r>
              <a:rPr lang="en-US" sz="1800" dirty="0"/>
              <a:t>And the entire design and build process is exemplary of the entire college  community coming together to create a great place for our students to study.</a:t>
            </a:r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023D2-88C6-40B1-A2DD-5F38C7DEB849}" type="slidenum">
              <a:rPr lang="en-CA" smtClean="0">
                <a:solidFill>
                  <a:prstClr val="black"/>
                </a:solidFill>
              </a:rPr>
              <a:pPr/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579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7165-8590-4846-82F8-30086DDA2D93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F9B4-8BF1-4333-8BBF-8FA63399E724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0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6A6B-1A3C-4552-9ED5-2DEDFAF99967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7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831B-B1DA-4544-AB28-D7D3496B302F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1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FDDB-D8EF-4EA1-A2FF-D71FD94FBED2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7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DC3D-396C-42D6-AF7E-6F2C06847377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C1C3-F8F6-44F0-8079-F504D212B4C2}" type="datetime1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6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8CD8-BD26-4248-AD8E-4843BCB475F3}" type="datetime1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6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3EFC-B7C2-4FAF-9295-B9E50BC1BAA2}" type="datetime1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3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5A4F-B510-4521-A119-41E9DB2D8067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248B-4B11-4F9F-9BD3-C892B613E5C5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9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E4D3C-DF5E-4AE9-BC86-BA2A2D66D831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8" descr="background3.jpg                                                004F1A9EMacintosh HD                   C101ACC7: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7438"/>
            <a:ext cx="91440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4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nny.shi@senecacollege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5js.org/referenc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cloford.com/resources/colours/500col.ht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cessing/p5.js/wiki/Local-server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cessing/p5.js/wiki/Local-server" TargetMode="External"/><Relationship Id="rId2" Type="http://schemas.openxmlformats.org/officeDocument/2006/relationships/hyperlink" Target="https://matrix.senecacollege.ca/~bth645_201b40/testP5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mozilla.org/Processing.js_for_Processing_Devs#Processing.js_Quick_Start_-_Processing_Developer_Edi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auren-mccarthy.com/" TargetMode="External"/><Relationship Id="rId2" Type="http://schemas.openxmlformats.org/officeDocument/2006/relationships/hyperlink" Target="https://p5j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5js.org/reference/" TargetMode="External"/><Relationship Id="rId2" Type="http://schemas.openxmlformats.org/officeDocument/2006/relationships/hyperlink" Target="https://p5js.org/examples/hello-p5-anima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howcase.p5js.org/#/2020-All/" TargetMode="External"/><Relationship Id="rId4" Type="http://schemas.openxmlformats.org/officeDocument/2006/relationships/hyperlink" Target="https://editor.p5js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dnjs.com/libraries" TargetMode="External"/><Relationship Id="rId2" Type="http://schemas.openxmlformats.org/officeDocument/2006/relationships/hyperlink" Target="https://p5js.org/downloa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5js.org/downloa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00B0F0"/>
                </a:solidFill>
              </a:rPr>
              <a:t>BTH645 - </a:t>
            </a:r>
            <a:r>
              <a:rPr lang="en-US" dirty="0">
                <a:solidFill>
                  <a:srgbClr val="00B0F0"/>
                </a:solidFill>
              </a:rPr>
              <a:t>Multimedia Elements for User 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447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CA" altLang="en-US" dirty="0"/>
              <a:t>Shi, Yue (Sunny)</a:t>
            </a:r>
          </a:p>
          <a:p>
            <a:pPr>
              <a:lnSpc>
                <a:spcPct val="80000"/>
              </a:lnSpc>
            </a:pPr>
            <a:r>
              <a:rPr lang="en-CA" altLang="en-US" dirty="0">
                <a:hlinkClick r:id="rId3"/>
              </a:rPr>
              <a:t>sunny.shi@senecacollege.ca</a:t>
            </a:r>
            <a:endParaRPr lang="en-CA" altLang="en-US" dirty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76200"/>
            <a:ext cx="9144000" cy="685800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11" descr="title page patter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" t="28990" r="12892" b="1683"/>
          <a:stretch>
            <a:fillRect/>
          </a:stretch>
        </p:blipFill>
        <p:spPr bwMode="auto">
          <a:xfrm>
            <a:off x="0" y="5145088"/>
            <a:ext cx="9144000" cy="171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39700" y="5410200"/>
            <a:ext cx="8394700" cy="56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5400" dirty="0">
                <a:solidFill>
                  <a:srgbClr val="FFFFFF"/>
                </a:solidFill>
              </a:rPr>
              <a:t>SENECA  </a:t>
            </a:r>
            <a:r>
              <a:rPr lang="en-US" sz="5400" dirty="0">
                <a:solidFill>
                  <a:schemeClr val="bg1"/>
                </a:solidFill>
              </a:rPr>
              <a:t>COLLEGE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9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Steps to Put P5.js Sketch to Web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68312" y="1371600"/>
            <a:ext cx="8207375" cy="504825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dirty="0"/>
              <a:t>3. Create testP5.html file</a:t>
            </a:r>
          </a:p>
          <a:p>
            <a:pPr marL="0" indent="0"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2133600" cy="365125"/>
          </a:xfrm>
        </p:spPr>
        <p:txBody>
          <a:bodyPr/>
          <a:lstStyle/>
          <a:p>
            <a:pPr>
              <a:defRPr/>
            </a:pPr>
            <a:fld id="{2A29B229-3305-4D2E-A2F7-756372F29896}" type="slidenum">
              <a:rPr lang="en-CA" smtClean="0"/>
              <a:pPr>
                <a:defRPr/>
              </a:pPr>
              <a:t>10</a:t>
            </a:fld>
            <a:endParaRPr lang="en-CA" dirty="0"/>
          </a:p>
        </p:txBody>
      </p:sp>
      <p:sp>
        <p:nvSpPr>
          <p:cNvPr id="12293" name="TextBox 5"/>
          <p:cNvSpPr txBox="1">
            <a:spLocks noChangeArrowheads="1"/>
          </p:cNvSpPr>
          <p:nvPr/>
        </p:nvSpPr>
        <p:spPr bwMode="auto">
          <a:xfrm>
            <a:off x="457199" y="1876425"/>
            <a:ext cx="8066087" cy="421653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/>
              <a:t>&lt;!-- testP5.html --&gt;</a:t>
            </a:r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 &lt;title&gt; P5.js &lt;/title&gt;</a:t>
            </a:r>
          </a:p>
          <a:p>
            <a:r>
              <a:rPr lang="en-US" dirty="0"/>
              <a:t>     &lt;script </a:t>
            </a:r>
            <a:r>
              <a:rPr lang="en-US" dirty="0" err="1"/>
              <a:t>src</a:t>
            </a:r>
            <a:r>
              <a:rPr lang="en-US" dirty="0"/>
              <a:t> = "p5.js"&gt; &lt;/script&gt;</a:t>
            </a:r>
          </a:p>
          <a:p>
            <a:r>
              <a:rPr lang="en-US" sz="1600" dirty="0"/>
              <a:t>&lt;!-- &lt;script </a:t>
            </a:r>
            <a:r>
              <a:rPr lang="en-US" sz="1600" dirty="0" err="1"/>
              <a:t>src</a:t>
            </a:r>
            <a:r>
              <a:rPr lang="en-US" sz="1600" dirty="0"/>
              <a:t> = "https://</a:t>
            </a:r>
            <a:r>
              <a:rPr lang="en-US" sz="1600" dirty="0" err="1"/>
              <a:t>cdnjs.cloudflare.com</a:t>
            </a:r>
            <a:r>
              <a:rPr lang="en-US" sz="1600" dirty="0"/>
              <a:t>/ajax/libs/p5.js/0.6.0/p5.js"&gt; &lt;/script&gt; --&gt;</a:t>
            </a:r>
          </a:p>
          <a:p>
            <a:endParaRPr lang="en-US" dirty="0"/>
          </a:p>
          <a:p>
            <a:r>
              <a:rPr lang="en-US" dirty="0"/>
              <a:t>     &lt;script </a:t>
            </a:r>
            <a:r>
              <a:rPr lang="en-US" dirty="0" err="1"/>
              <a:t>src</a:t>
            </a:r>
            <a:r>
              <a:rPr lang="en-US" dirty="0"/>
              <a:t> = "</a:t>
            </a:r>
            <a:r>
              <a:rPr lang="en-US" dirty="0" err="1"/>
              <a:t>js</a:t>
            </a:r>
            <a:r>
              <a:rPr lang="en-US" dirty="0"/>
              <a:t>/mySketch1.js"&gt; &lt;/script&gt;</a:t>
            </a:r>
          </a:p>
          <a:p>
            <a:r>
              <a:rPr lang="en-US" dirty="0"/>
              <a:t>     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my.css</a:t>
            </a:r>
            <a:r>
              <a:rPr lang="en-US" dirty="0"/>
              <a:t>"/&gt;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 &lt;h1&gt; </a:t>
            </a:r>
            <a:r>
              <a:rPr lang="en-CA" dirty="0"/>
              <a:t>Have fun</a:t>
            </a:r>
            <a:r>
              <a:rPr lang="en-US" dirty="0"/>
              <a:t> with P5.js &lt;/h1&gt;</a:t>
            </a:r>
            <a:br>
              <a:rPr lang="en-US" dirty="0"/>
            </a:br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10021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en-US" sz="3600" dirty="0"/>
              <a:t>Steps to Put P5.js Sketch to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6096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4. Create sketch file (mySketch1.js)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0200" y="2209801"/>
            <a:ext cx="3906839" cy="39703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setup()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createCanvas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(600,400)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draw()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line(20,30, 50,90);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(50,90,100,100);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ellipse(150, 50, 40, 20);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unction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//your code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45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setup()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u="sng" dirty="0"/>
              <a:t>Called once </a:t>
            </a:r>
            <a:r>
              <a:rPr lang="en-US" dirty="0"/>
              <a:t>when the program is started.</a:t>
            </a:r>
          </a:p>
          <a:p>
            <a:r>
              <a:rPr lang="en-US" dirty="0"/>
              <a:t>Define initial environment properties:</a:t>
            </a:r>
          </a:p>
          <a:p>
            <a:pPr lvl="1"/>
            <a:r>
              <a:rPr lang="en-US" dirty="0"/>
              <a:t>screen size, </a:t>
            </a:r>
          </a:p>
          <a:p>
            <a:pPr lvl="1"/>
            <a:r>
              <a:rPr lang="en-US" dirty="0"/>
              <a:t>background color, </a:t>
            </a:r>
          </a:p>
          <a:p>
            <a:pPr lvl="1"/>
            <a:r>
              <a:rPr lang="en-US" dirty="0"/>
              <a:t>loading images, </a:t>
            </a:r>
          </a:p>
          <a:p>
            <a:pPr lvl="1"/>
            <a:r>
              <a:rPr lang="en-US" dirty="0"/>
              <a:t>frame rate</a:t>
            </a:r>
          </a:p>
          <a:p>
            <a:r>
              <a:rPr lang="en-US" dirty="0"/>
              <a:t>before the </a:t>
            </a:r>
            <a:r>
              <a:rPr lang="en-US" b="1" dirty="0"/>
              <a:t>draw()</a:t>
            </a:r>
            <a:r>
              <a:rPr lang="en-US" dirty="0"/>
              <a:t> begins executing. </a:t>
            </a:r>
          </a:p>
          <a:p>
            <a:r>
              <a:rPr lang="en-US" u="sng" dirty="0"/>
              <a:t>Variables</a:t>
            </a:r>
            <a:r>
              <a:rPr lang="en-US" dirty="0"/>
              <a:t> declared within </a:t>
            </a:r>
            <a:r>
              <a:rPr lang="en-US" b="1" dirty="0"/>
              <a:t>setup()</a:t>
            </a:r>
            <a:r>
              <a:rPr lang="en-US" dirty="0"/>
              <a:t> are </a:t>
            </a:r>
            <a:r>
              <a:rPr lang="en-US" u="sng" dirty="0"/>
              <a:t>not accessible </a:t>
            </a:r>
            <a:r>
              <a:rPr lang="en-US" dirty="0"/>
              <a:t>within other functions, including </a:t>
            </a:r>
            <a:r>
              <a:rPr lang="en-US" b="1" dirty="0"/>
              <a:t>draw()</a:t>
            </a:r>
            <a:r>
              <a:rPr lang="en-US" dirty="0"/>
              <a:t>. </a:t>
            </a:r>
          </a:p>
          <a:p>
            <a:r>
              <a:rPr lang="en-US" dirty="0"/>
              <a:t>can only be </a:t>
            </a:r>
            <a:r>
              <a:rPr lang="en-US" u="sng" dirty="0"/>
              <a:t>one </a:t>
            </a:r>
            <a:r>
              <a:rPr lang="en-US" b="1" u="sng" dirty="0"/>
              <a:t>setup()</a:t>
            </a:r>
            <a:r>
              <a:rPr lang="en-US" u="sng" dirty="0"/>
              <a:t> </a:t>
            </a:r>
            <a:r>
              <a:rPr lang="en-US" dirty="0"/>
              <a:t>for each program </a:t>
            </a:r>
          </a:p>
          <a:p>
            <a:r>
              <a:rPr lang="en-US" dirty="0"/>
              <a:t>should </a:t>
            </a:r>
            <a:r>
              <a:rPr lang="en-US" u="sng" dirty="0"/>
              <a:t>not be called again </a:t>
            </a:r>
            <a:r>
              <a:rPr lang="en-US" dirty="0"/>
              <a:t>after its initial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25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draw()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Called directly after </a:t>
            </a:r>
            <a:r>
              <a:rPr lang="en-US" b="1" dirty="0"/>
              <a:t>setup()</a:t>
            </a:r>
          </a:p>
          <a:p>
            <a:r>
              <a:rPr lang="en-US" u="sng" dirty="0"/>
              <a:t>continuously executes </a:t>
            </a:r>
            <a:r>
              <a:rPr lang="en-US" dirty="0"/>
              <a:t>the code until program is stopped or </a:t>
            </a:r>
            <a:r>
              <a:rPr lang="en-US" b="1" dirty="0" err="1"/>
              <a:t>noLoop</a:t>
            </a:r>
            <a:r>
              <a:rPr lang="en-US" b="1" dirty="0"/>
              <a:t>()</a:t>
            </a:r>
            <a:r>
              <a:rPr lang="en-US" dirty="0"/>
              <a:t> is called. </a:t>
            </a:r>
          </a:p>
          <a:p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draw()</a:t>
            </a:r>
            <a:r>
              <a:rPr lang="en-US" dirty="0">
                <a:solidFill>
                  <a:srgbClr val="FF0000"/>
                </a:solidFill>
              </a:rPr>
              <a:t> function is called automatically and should never be called explicitly. </a:t>
            </a:r>
          </a:p>
          <a:p>
            <a:r>
              <a:rPr lang="en-US" dirty="0"/>
              <a:t>can only be </a:t>
            </a:r>
            <a:r>
              <a:rPr lang="en-US" u="sng" dirty="0"/>
              <a:t>one </a:t>
            </a:r>
            <a:r>
              <a:rPr lang="en-US" b="1" u="sng" dirty="0"/>
              <a:t>draw()</a:t>
            </a:r>
            <a:r>
              <a:rPr lang="en-US" dirty="0"/>
              <a:t> for each sketch</a:t>
            </a:r>
          </a:p>
          <a:p>
            <a:r>
              <a:rPr lang="en-US" b="1" dirty="0"/>
              <a:t>draw()</a:t>
            </a:r>
            <a:r>
              <a:rPr lang="en-US" dirty="0"/>
              <a:t> must exist for continuous run or </a:t>
            </a:r>
          </a:p>
          <a:p>
            <a:pPr lvl="1"/>
            <a:r>
              <a:rPr lang="en-US" dirty="0"/>
              <a:t>events such as </a:t>
            </a:r>
            <a:r>
              <a:rPr lang="en-US" b="1" dirty="0" err="1"/>
              <a:t>mousePressed</a:t>
            </a:r>
            <a:r>
              <a:rPr lang="en-US" b="1" dirty="0"/>
              <a:t>()</a:t>
            </a:r>
            <a:r>
              <a:rPr lang="en-US" dirty="0"/>
              <a:t>. </a:t>
            </a:r>
          </a:p>
          <a:p>
            <a:r>
              <a:rPr lang="en-US" b="1" dirty="0"/>
              <a:t>draw()</a:t>
            </a:r>
            <a:r>
              <a:rPr lang="en-US" dirty="0"/>
              <a:t> can be empty.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74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draw()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Note:</a:t>
            </a:r>
          </a:p>
          <a:p>
            <a:r>
              <a:rPr lang="en-US" dirty="0"/>
              <a:t>the drawing coordinate system will be reset at the beginning of each draw() call. </a:t>
            </a:r>
          </a:p>
          <a:p>
            <a:r>
              <a:rPr lang="en-US" dirty="0"/>
              <a:t>If any transformations are performed within draw() (ex: scale, rotate, translate), </a:t>
            </a:r>
          </a:p>
          <a:p>
            <a:pPr lvl="1"/>
            <a:r>
              <a:rPr lang="en-US" dirty="0"/>
              <a:t>their effects will be </a:t>
            </a:r>
            <a:r>
              <a:rPr lang="en-US" u="sng" dirty="0"/>
              <a:t>undone</a:t>
            </a:r>
            <a:r>
              <a:rPr lang="en-US" dirty="0"/>
              <a:t> at the beginning of draw(), </a:t>
            </a:r>
          </a:p>
          <a:p>
            <a:pPr lvl="1"/>
            <a:r>
              <a:rPr lang="en-US" dirty="0"/>
              <a:t>so </a:t>
            </a:r>
            <a:r>
              <a:rPr lang="en-US" dirty="0">
                <a:solidFill>
                  <a:srgbClr val="00B0F0"/>
                </a:solidFill>
              </a:rPr>
              <a:t>transformations will not accumulate over time</a:t>
            </a:r>
            <a:r>
              <a:rPr lang="en-US" dirty="0"/>
              <a:t>. </a:t>
            </a:r>
          </a:p>
          <a:p>
            <a:r>
              <a:rPr lang="en-US" dirty="0"/>
              <a:t>Styling applied (ex: fill, stroke, </a:t>
            </a:r>
            <a:r>
              <a:rPr lang="en-US" dirty="0" err="1"/>
              <a:t>etc</a:t>
            </a:r>
            <a:r>
              <a:rPr lang="en-US" dirty="0"/>
              <a:t>) will remain in effect.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19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143000"/>
          </a:xfrm>
        </p:spPr>
        <p:txBody>
          <a:bodyPr/>
          <a:lstStyle/>
          <a:p>
            <a:r>
              <a:rPr lang="en-US" dirty="0"/>
              <a:t>Introduction to P5.js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539750" y="1700213"/>
            <a:ext cx="5472113" cy="5762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Coordinate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0A94F4-BAA7-4051-82A3-DD01CD253F20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76475"/>
            <a:ext cx="47371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99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68313" y="1412875"/>
            <a:ext cx="5256212" cy="467995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Reference: </a:t>
            </a:r>
            <a:r>
              <a:rPr lang="en-US" dirty="0">
                <a:hlinkClick r:id="rId2"/>
              </a:rPr>
              <a:t>https://p5js.org/reference/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Shapes:</a:t>
            </a:r>
          </a:p>
          <a:p>
            <a:pPr lvl="1"/>
            <a:r>
              <a:rPr lang="mr-IN" dirty="0" err="1"/>
              <a:t>strokeWeight</a:t>
            </a:r>
            <a:r>
              <a:rPr lang="mr-IN" dirty="0"/>
              <a:t>(1);</a:t>
            </a:r>
          </a:p>
          <a:p>
            <a:pPr lvl="1"/>
            <a:r>
              <a:rPr lang="mr-IN" dirty="0" err="1"/>
              <a:t>stroke</a:t>
            </a:r>
            <a:r>
              <a:rPr lang="mr-IN" dirty="0"/>
              <a:t>(255,0,0); //</a:t>
            </a:r>
            <a:r>
              <a:rPr lang="mr-IN" dirty="0" err="1"/>
              <a:t>red</a:t>
            </a:r>
            <a:endParaRPr lang="mr-IN" dirty="0"/>
          </a:p>
          <a:p>
            <a:pPr lvl="1"/>
            <a:r>
              <a:rPr lang="mr-IN" dirty="0" err="1"/>
              <a:t>fill</a:t>
            </a:r>
            <a:r>
              <a:rPr lang="mr-IN" dirty="0"/>
              <a:t>(20,30,222); //</a:t>
            </a:r>
            <a:r>
              <a:rPr lang="mr-IN" dirty="0" err="1"/>
              <a:t>blue</a:t>
            </a:r>
            <a:endParaRPr lang="mr-IN" dirty="0"/>
          </a:p>
          <a:p>
            <a:pPr lvl="1"/>
            <a:r>
              <a:rPr lang="mr-IN" dirty="0"/>
              <a:t>//</a:t>
            </a:r>
            <a:r>
              <a:rPr lang="mr-IN" dirty="0" err="1"/>
              <a:t>ellipse</a:t>
            </a:r>
            <a:r>
              <a:rPr lang="mr-IN" dirty="0"/>
              <a:t>(</a:t>
            </a:r>
            <a:r>
              <a:rPr lang="mr-IN" dirty="0" err="1"/>
              <a:t>x,y,w,h</a:t>
            </a:r>
            <a:r>
              <a:rPr lang="mr-IN" dirty="0"/>
              <a:t>)</a:t>
            </a:r>
          </a:p>
          <a:p>
            <a:pPr lvl="1"/>
            <a:r>
              <a:rPr lang="mr-IN" dirty="0" err="1"/>
              <a:t>ellipse</a:t>
            </a:r>
            <a:r>
              <a:rPr lang="mr-IN" dirty="0"/>
              <a:t>(50,50,100,100); //</a:t>
            </a:r>
            <a:r>
              <a:rPr lang="mr-IN" dirty="0" err="1"/>
              <a:t>circle</a:t>
            </a:r>
            <a:r>
              <a:rPr lang="mr-IN" dirty="0"/>
              <a:t>, diameter:100</a:t>
            </a:r>
          </a:p>
          <a:p>
            <a:pPr lvl="1"/>
            <a:r>
              <a:rPr lang="mr-IN" dirty="0"/>
              <a:t>//</a:t>
            </a:r>
            <a:r>
              <a:rPr lang="mr-IN" dirty="0" err="1"/>
              <a:t>fill</a:t>
            </a:r>
            <a:r>
              <a:rPr lang="mr-IN" dirty="0"/>
              <a:t>("</a:t>
            </a:r>
            <a:r>
              <a:rPr lang="mr-IN" dirty="0" err="1"/>
              <a:t>green</a:t>
            </a:r>
            <a:r>
              <a:rPr lang="mr-IN" dirty="0"/>
              <a:t>");</a:t>
            </a:r>
          </a:p>
          <a:p>
            <a:pPr lvl="1"/>
            <a:r>
              <a:rPr lang="mr-IN" dirty="0" err="1"/>
              <a:t>noFill</a:t>
            </a:r>
            <a:r>
              <a:rPr lang="mr-IN" dirty="0"/>
              <a:t>();</a:t>
            </a:r>
          </a:p>
          <a:p>
            <a:pPr lvl="1"/>
            <a:r>
              <a:rPr lang="mr-IN" dirty="0" err="1"/>
              <a:t>rect</a:t>
            </a:r>
            <a:r>
              <a:rPr lang="mr-IN" dirty="0"/>
              <a:t>(50,50,100,50);</a:t>
            </a:r>
          </a:p>
          <a:p>
            <a:pPr lvl="1"/>
            <a:r>
              <a:rPr lang="mr-IN" dirty="0" err="1"/>
              <a:t>strokeWeight</a:t>
            </a:r>
            <a:r>
              <a:rPr lang="mr-IN" dirty="0"/>
              <a:t>(10);</a:t>
            </a:r>
          </a:p>
          <a:p>
            <a:pPr lvl="1"/>
            <a:r>
              <a:rPr lang="mr-IN" dirty="0" err="1"/>
              <a:t>line</a:t>
            </a:r>
            <a:r>
              <a:rPr lang="mr-IN" dirty="0"/>
              <a:t>(0,0,50,50);</a:t>
            </a:r>
          </a:p>
          <a:p>
            <a:pPr lvl="1"/>
            <a:r>
              <a:rPr lang="mr-IN" dirty="0" err="1"/>
              <a:t>triangle</a:t>
            </a:r>
            <a:r>
              <a:rPr lang="mr-IN" dirty="0"/>
              <a:t>(150,100,100,150,200,150);</a:t>
            </a:r>
          </a:p>
          <a:p>
            <a:pPr lvl="1"/>
            <a:r>
              <a:rPr lang="mr-IN" dirty="0" err="1"/>
              <a:t>fill</a:t>
            </a:r>
            <a:r>
              <a:rPr lang="mr-IN" dirty="0"/>
              <a:t>("</a:t>
            </a:r>
            <a:r>
              <a:rPr lang="mr-IN" dirty="0" err="1"/>
              <a:t>green</a:t>
            </a:r>
            <a:r>
              <a:rPr lang="mr-IN" dirty="0"/>
              <a:t>");</a:t>
            </a:r>
          </a:p>
          <a:p>
            <a:pPr lvl="1"/>
            <a:r>
              <a:rPr lang="mr-IN" dirty="0"/>
              <a:t>//</a:t>
            </a:r>
            <a:r>
              <a:rPr lang="mr-IN" dirty="0" err="1"/>
              <a:t>arc</a:t>
            </a:r>
            <a:r>
              <a:rPr lang="mr-IN" dirty="0"/>
              <a:t>(</a:t>
            </a:r>
            <a:r>
              <a:rPr lang="mr-IN" dirty="0" err="1"/>
              <a:t>x,y,w,h,start,stop</a:t>
            </a:r>
            <a:r>
              <a:rPr lang="mr-IN" dirty="0"/>
              <a:t>,</a:t>
            </a:r>
          </a:p>
          <a:p>
            <a:pPr lvl="1"/>
            <a:r>
              <a:rPr lang="mr-IN" dirty="0" err="1"/>
              <a:t>arc</a:t>
            </a:r>
            <a:r>
              <a:rPr lang="mr-IN" dirty="0"/>
              <a:t>(200,150,50,50,0,PI);</a:t>
            </a:r>
          </a:p>
          <a:p>
            <a:pPr lvl="1"/>
            <a:r>
              <a:rPr lang="pt-BR" sz="2300" dirty="0"/>
              <a:t>point(150,250);</a:t>
            </a:r>
          </a:p>
          <a:p>
            <a:pPr lvl="1"/>
            <a:r>
              <a:rPr lang="pt-BR" sz="2300" dirty="0"/>
              <a:t>//</a:t>
            </a:r>
            <a:r>
              <a:rPr lang="pt-BR" sz="2300" dirty="0" err="1"/>
              <a:t>quad</a:t>
            </a:r>
            <a:r>
              <a:rPr lang="pt-BR" sz="2300" dirty="0"/>
              <a:t>(x1,y1,x2,y2,x3,y3,x4,y4);</a:t>
            </a:r>
          </a:p>
          <a:p>
            <a:pPr lvl="1"/>
            <a:r>
              <a:rPr lang="pt-BR" sz="2300" dirty="0" err="1"/>
              <a:t>quad</a:t>
            </a:r>
            <a:r>
              <a:rPr lang="pt-BR" sz="2300" dirty="0"/>
              <a:t>(238, 231, 286, 220, 269, 263, 230, 276);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81A8B6-30BC-4DD8-9CAA-093C659498AD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  <p:sp>
        <p:nvSpPr>
          <p:cNvPr id="15364" name="Title 1"/>
          <p:cNvSpPr>
            <a:spLocks noGrp="1"/>
          </p:cNvSpPr>
          <p:nvPr>
            <p:ph type="title"/>
          </p:nvPr>
        </p:nvSpPr>
        <p:spPr>
          <a:xfrm>
            <a:off x="539750" y="188913"/>
            <a:ext cx="8229600" cy="1143000"/>
          </a:xfrm>
        </p:spPr>
        <p:txBody>
          <a:bodyPr/>
          <a:lstStyle/>
          <a:p>
            <a:r>
              <a:rPr lang="en-US" dirty="0"/>
              <a:t>Introduction to P5.js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00826" y="5345668"/>
            <a:ext cx="270490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Example: </a:t>
            </a:r>
            <a:r>
              <a:rPr lang="en-US" b="1" dirty="0" err="1"/>
              <a:t>sketch_shapes.js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100" y="1511300"/>
            <a:ext cx="40259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63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90110D-3481-4C9E-9539-5605665D9000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838200"/>
            <a:ext cx="6408738" cy="540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848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147050" cy="221456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beginShape</a:t>
            </a:r>
            <a:r>
              <a:rPr lang="en-US" dirty="0"/>
              <a:t>(MODE); </a:t>
            </a:r>
          </a:p>
          <a:p>
            <a:pPr marL="366713" lvl="1" indent="0">
              <a:buFont typeface="Wingdings 2" pitchFamily="18" charset="2"/>
              <a:buNone/>
            </a:pPr>
            <a:r>
              <a:rPr lang="en-US" dirty="0">
                <a:solidFill>
                  <a:srgbClr val="0070C0"/>
                </a:solidFill>
              </a:rPr>
              <a:t>MODE</a:t>
            </a:r>
            <a:r>
              <a:rPr lang="en-US" dirty="0"/>
              <a:t>:  POINTS, LINES, TRIANGLES, TRIANGLE_FAN, TRIANGLE_STRIP, QUADS, QUAD_STRIP</a:t>
            </a:r>
          </a:p>
          <a:p>
            <a:r>
              <a:rPr lang="en-US" dirty="0" err="1"/>
              <a:t>endShape</a:t>
            </a:r>
            <a:r>
              <a:rPr lang="en-US" dirty="0"/>
              <a:t>();</a:t>
            </a:r>
          </a:p>
          <a:p>
            <a:r>
              <a:rPr lang="en-US" dirty="0" err="1"/>
              <a:t>endShape</a:t>
            </a:r>
            <a:r>
              <a:rPr lang="en-US" dirty="0"/>
              <a:t>(CLOSE);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BFC30B-6E07-47D8-BBE6-A7824B69845A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5562600" y="3513088"/>
            <a:ext cx="2941831" cy="23083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mr-IN" dirty="0" err="1"/>
              <a:t>beginShape</a:t>
            </a:r>
            <a:r>
              <a:rPr lang="mr-IN" dirty="0"/>
              <a:t>(TRIANGLES);</a:t>
            </a:r>
          </a:p>
          <a:p>
            <a:r>
              <a:rPr lang="mr-IN" dirty="0" err="1"/>
              <a:t>vertex</a:t>
            </a:r>
            <a:r>
              <a:rPr lang="mr-IN" dirty="0"/>
              <a:t>(30, 75);</a:t>
            </a:r>
          </a:p>
          <a:p>
            <a:r>
              <a:rPr lang="mr-IN" dirty="0" err="1"/>
              <a:t>vertex</a:t>
            </a:r>
            <a:r>
              <a:rPr lang="mr-IN" dirty="0"/>
              <a:t>(40, 20);</a:t>
            </a:r>
          </a:p>
          <a:p>
            <a:r>
              <a:rPr lang="mr-IN" dirty="0" err="1"/>
              <a:t>vertex</a:t>
            </a:r>
            <a:r>
              <a:rPr lang="mr-IN" dirty="0"/>
              <a:t>(50, 75);</a:t>
            </a:r>
          </a:p>
          <a:p>
            <a:r>
              <a:rPr lang="mr-IN" dirty="0" err="1"/>
              <a:t>vertex</a:t>
            </a:r>
            <a:r>
              <a:rPr lang="mr-IN" dirty="0"/>
              <a:t>(60, 20);</a:t>
            </a:r>
          </a:p>
          <a:p>
            <a:r>
              <a:rPr lang="mr-IN" dirty="0" err="1"/>
              <a:t>vertex</a:t>
            </a:r>
            <a:r>
              <a:rPr lang="mr-IN" dirty="0"/>
              <a:t>(70, 75);</a:t>
            </a:r>
          </a:p>
          <a:p>
            <a:r>
              <a:rPr lang="mr-IN" dirty="0" err="1"/>
              <a:t>vertex</a:t>
            </a:r>
            <a:r>
              <a:rPr lang="mr-IN" dirty="0"/>
              <a:t>(80, 20);</a:t>
            </a:r>
          </a:p>
          <a:p>
            <a:r>
              <a:rPr lang="mr-IN" dirty="0" err="1"/>
              <a:t>endShape</a:t>
            </a:r>
            <a:r>
              <a:rPr lang="mr-IN" dirty="0"/>
              <a:t>();</a:t>
            </a:r>
          </a:p>
        </p:txBody>
      </p:sp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5943600" y="1400225"/>
            <a:ext cx="2392001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 err="1"/>
              <a:t>sketch_vertex.js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9452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924800" cy="685799"/>
          </a:xfrm>
        </p:spPr>
        <p:txBody>
          <a:bodyPr>
            <a:normAutofit/>
          </a:bodyPr>
          <a:lstStyle/>
          <a:p>
            <a:r>
              <a:rPr lang="en-US" b="1" dirty="0"/>
              <a:t>text():</a:t>
            </a:r>
            <a:r>
              <a:rPr lang="en-US" dirty="0"/>
              <a:t>  Draws text to the screen.</a:t>
            </a:r>
            <a:endParaRPr lang="fr-F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1200" y="2819400"/>
            <a:ext cx="3217547" cy="258532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sketch_text.js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CA" dirty="0" err="1">
                <a:latin typeface="Courier New" charset="0"/>
                <a:cs typeface="Courier New" charset="0"/>
              </a:rPr>
              <a:t>textSize</a:t>
            </a:r>
            <a:r>
              <a:rPr lang="en-CA" dirty="0">
                <a:latin typeface="Courier New" charset="0"/>
                <a:cs typeface="Courier New" charset="0"/>
              </a:rPr>
              <a:t>(32);</a:t>
            </a:r>
          </a:p>
          <a:p>
            <a:r>
              <a:rPr lang="en-CA" dirty="0" err="1">
                <a:latin typeface="Courier New" charset="0"/>
                <a:cs typeface="Courier New" charset="0"/>
              </a:rPr>
              <a:t>textFont</a:t>
            </a:r>
            <a:r>
              <a:rPr lang="en-CA" dirty="0">
                <a:latin typeface="Courier New" charset="0"/>
                <a:cs typeface="Courier New" charset="0"/>
              </a:rPr>
              <a:t>("Arial");</a:t>
            </a:r>
          </a:p>
          <a:p>
            <a:r>
              <a:rPr lang="en-CA" dirty="0">
                <a:latin typeface="Courier New" charset="0"/>
                <a:cs typeface="Courier New" charset="0"/>
              </a:rPr>
              <a:t>text("word1", 50, 30);</a:t>
            </a:r>
          </a:p>
          <a:p>
            <a:endParaRPr lang="en-CA" dirty="0">
              <a:latin typeface="Courier New" charset="0"/>
              <a:cs typeface="Courier New" charset="0"/>
            </a:endParaRPr>
          </a:p>
          <a:p>
            <a:r>
              <a:rPr lang="en-CA" dirty="0">
                <a:latin typeface="Courier New" charset="0"/>
                <a:cs typeface="Courier New" charset="0"/>
              </a:rPr>
              <a:t>//fill color (</a:t>
            </a:r>
            <a:r>
              <a:rPr lang="en-CA" dirty="0" err="1">
                <a:latin typeface="Courier New" charset="0"/>
                <a:cs typeface="Courier New" charset="0"/>
              </a:rPr>
              <a:t>r,g,b</a:t>
            </a:r>
            <a:r>
              <a:rPr lang="en-CA" dirty="0">
                <a:latin typeface="Courier New" charset="0"/>
                <a:cs typeface="Courier New" charset="0"/>
              </a:rPr>
              <a:t>)</a:t>
            </a:r>
          </a:p>
          <a:p>
            <a:r>
              <a:rPr lang="en-CA" dirty="0">
                <a:latin typeface="Courier New" charset="0"/>
                <a:cs typeface="Courier New" charset="0"/>
              </a:rPr>
              <a:t>fill(200, 102, 13);</a:t>
            </a:r>
          </a:p>
          <a:p>
            <a:r>
              <a:rPr lang="en-CA" dirty="0">
                <a:latin typeface="Courier New" charset="0"/>
                <a:cs typeface="Courier New" charset="0"/>
              </a:rPr>
              <a:t>text('word2', 50, 60);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AA086B-0025-0B49-A354-9C2C04AE6022}"/>
              </a:ext>
            </a:extLst>
          </p:cNvPr>
          <p:cNvSpPr txBox="1"/>
          <p:nvPr/>
        </p:nvSpPr>
        <p:spPr>
          <a:xfrm>
            <a:off x="6172749" y="2819400"/>
            <a:ext cx="1459951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sketch_text.js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6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549275"/>
            <a:ext cx="6753225" cy="868363"/>
          </a:xfrm>
        </p:spPr>
        <p:txBody>
          <a:bodyPr/>
          <a:lstStyle/>
          <a:p>
            <a:pPr eaLnBrk="1" hangingPunct="1"/>
            <a:r>
              <a:rPr lang="en-CA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6013" y="1844675"/>
            <a:ext cx="7113587" cy="4281488"/>
          </a:xfrm>
        </p:spPr>
        <p:txBody>
          <a:bodyPr/>
          <a:lstStyle/>
          <a:p>
            <a:pPr eaLnBrk="1" hangingPunct="1"/>
            <a:r>
              <a:rPr lang="en-US" dirty="0"/>
              <a:t>P5.js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CA" dirty="0"/>
          </a:p>
          <a:p>
            <a:pPr eaLnBrk="1" hangingPunct="1">
              <a:buFontTx/>
              <a:buNone/>
            </a:pPr>
            <a:endParaRPr lang="en-CA" dirty="0"/>
          </a:p>
        </p:txBody>
      </p:sp>
      <p:sp>
        <p:nvSpPr>
          <p:cNvPr id="6148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40BB54BE-E365-47CA-A4A1-72B42196A82B}" type="slidenum">
              <a:rPr lang="en-CA" sz="1200">
                <a:latin typeface="Arial Black" pitchFamily="34" charset="0"/>
              </a:rPr>
              <a:pPr algn="r" eaLnBrk="1" hangingPunct="1"/>
              <a:t>2</a:t>
            </a:fld>
            <a:endParaRPr lang="en-CA" sz="1200">
              <a:latin typeface="Arial Black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66621D-CA81-4B44-9B9F-1449171BA7B8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7195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3CE7-33A0-B244-9ABD-1991CCF89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AD696-7561-0841-A408-EA94B7A6A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print(contents)</a:t>
            </a:r>
          </a:p>
          <a:p>
            <a:pPr lvl="1"/>
            <a:r>
              <a:rPr lang="en-CA" dirty="0"/>
              <a:t>contents: Any: any combination of Number, String, Object, Boolean, Array to print</a:t>
            </a:r>
          </a:p>
          <a:p>
            <a:endParaRPr lang="en-CA" dirty="0"/>
          </a:p>
          <a:p>
            <a:r>
              <a:rPr lang="en-CA" dirty="0"/>
              <a:t>writes to the console area of your browser.</a:t>
            </a:r>
          </a:p>
          <a:p>
            <a:r>
              <a:rPr lang="en-CA" dirty="0"/>
              <a:t>helpful for looking at the data a program is producing. </a:t>
            </a:r>
          </a:p>
          <a:p>
            <a:r>
              <a:rPr lang="en-CA" dirty="0"/>
              <a:t>creates a new line of text for each call to the function.</a:t>
            </a:r>
          </a:p>
          <a:p>
            <a:r>
              <a:rPr lang="en-CA" dirty="0"/>
              <a:t> Individual elements can be separated with quotes ("") and joined with the addition operator (+).</a:t>
            </a:r>
          </a:p>
          <a:p>
            <a:r>
              <a:rPr lang="en-CA" dirty="0"/>
              <a:t>To print a blank line to console you can write print('\n').</a:t>
            </a:r>
          </a:p>
          <a:p>
            <a:r>
              <a:rPr lang="en-CA" dirty="0"/>
              <a:t>Note:</a:t>
            </a:r>
          </a:p>
          <a:p>
            <a:pPr lvl="1"/>
            <a:r>
              <a:rPr lang="en-CA" dirty="0"/>
              <a:t> calling print() without any arguments invokes the </a:t>
            </a:r>
            <a:r>
              <a:rPr lang="en-CA" dirty="0" err="1"/>
              <a:t>window.print</a:t>
            </a:r>
            <a:r>
              <a:rPr lang="en-CA" dirty="0"/>
              <a:t>() function which opens the browser's print dialog.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73963-EE68-EC4E-8C31-41CB25E6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C1672-62A6-1444-A313-40BB52AA5509}"/>
              </a:ext>
            </a:extLst>
          </p:cNvPr>
          <p:cNvSpPr txBox="1"/>
          <p:nvPr/>
        </p:nvSpPr>
        <p:spPr>
          <a:xfrm>
            <a:off x="6248400" y="990600"/>
            <a:ext cx="2207977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/>
              <a:t>sketch_math_print.js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4507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060F-FB44-4A4D-B6EE-48CC32CD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9EA5-F115-C34B-B58E-EA93CC092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1900" y="1257300"/>
            <a:ext cx="5105400" cy="4343400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abs( )</a:t>
            </a:r>
          </a:p>
          <a:p>
            <a:r>
              <a:rPr lang="en-CA" dirty="0"/>
              <a:t>ceil( )</a:t>
            </a:r>
          </a:p>
          <a:p>
            <a:r>
              <a:rPr lang="en-CA" dirty="0"/>
              <a:t>exp( )</a:t>
            </a:r>
          </a:p>
          <a:p>
            <a:r>
              <a:rPr lang="en-CA" dirty="0"/>
              <a:t>floor( )</a:t>
            </a:r>
          </a:p>
          <a:p>
            <a:r>
              <a:rPr lang="en-CA" dirty="0"/>
              <a:t>log( )</a:t>
            </a:r>
          </a:p>
          <a:p>
            <a:r>
              <a:rPr lang="en-CA" dirty="0"/>
              <a:t>max( )</a:t>
            </a:r>
          </a:p>
          <a:p>
            <a:r>
              <a:rPr lang="en-CA" dirty="0"/>
              <a:t>min( )</a:t>
            </a:r>
          </a:p>
          <a:p>
            <a:r>
              <a:rPr lang="en-CA" dirty="0"/>
              <a:t>pow(n, e)</a:t>
            </a:r>
          </a:p>
          <a:p>
            <a:r>
              <a:rPr lang="en-CA" dirty="0"/>
              <a:t>round( )</a:t>
            </a:r>
          </a:p>
          <a:p>
            <a:r>
              <a:rPr lang="en-CA" dirty="0" err="1"/>
              <a:t>sq</a:t>
            </a:r>
            <a:r>
              <a:rPr lang="en-CA" dirty="0"/>
              <a:t>( )</a:t>
            </a:r>
          </a:p>
          <a:p>
            <a:r>
              <a:rPr lang="en-CA" dirty="0"/>
              <a:t>sqrt( 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AA119-BD18-D049-8FA9-7231E5CD9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808E4D-0FDC-3546-9CA8-60BCFDE3D5C6}"/>
              </a:ext>
            </a:extLst>
          </p:cNvPr>
          <p:cNvSpPr txBox="1"/>
          <p:nvPr/>
        </p:nvSpPr>
        <p:spPr>
          <a:xfrm>
            <a:off x="6248400" y="1417638"/>
            <a:ext cx="2207977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/>
              <a:t>sketch_math_print.js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9552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BCB8-23E5-8945-978E-C3AE9B54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3D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F2388-9DE0-AD4B-A4B3-C03EA361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9A639-908E-6544-B9B4-6C2E7EC99110}"/>
              </a:ext>
            </a:extLst>
          </p:cNvPr>
          <p:cNvSpPr txBox="1"/>
          <p:nvPr/>
        </p:nvSpPr>
        <p:spPr>
          <a:xfrm>
            <a:off x="152400" y="1524000"/>
            <a:ext cx="9313768" cy="4401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Courier" pitchFamily="2" charset="0"/>
              </a:rPr>
              <a:t>/* </a:t>
            </a:r>
            <a:r>
              <a:rPr lang="en-CA" sz="1400" dirty="0" err="1">
                <a:latin typeface="Courier" pitchFamily="2" charset="0"/>
              </a:rPr>
              <a:t>sketch_rotateX.js</a:t>
            </a:r>
            <a:r>
              <a:rPr lang="en-CA" sz="1400" dirty="0">
                <a:latin typeface="Courier" pitchFamily="2" charset="0"/>
              </a:rPr>
              <a:t> */</a:t>
            </a:r>
          </a:p>
          <a:p>
            <a:r>
              <a:rPr lang="en-CA" sz="1400" dirty="0">
                <a:latin typeface="Courier" pitchFamily="2" charset="0"/>
              </a:rPr>
              <a:t>function setup() {</a:t>
            </a:r>
          </a:p>
          <a:p>
            <a:r>
              <a:rPr lang="en-CA" sz="1400" dirty="0" err="1">
                <a:latin typeface="Courier" pitchFamily="2" charset="0"/>
              </a:rPr>
              <a:t>createCanvas</a:t>
            </a:r>
            <a:r>
              <a:rPr lang="en-CA" sz="1400" dirty="0">
                <a:latin typeface="Courier" pitchFamily="2" charset="0"/>
              </a:rPr>
              <a:t>(100, 100, WEBGL);</a:t>
            </a:r>
          </a:p>
          <a:p>
            <a:r>
              <a:rPr lang="en-CA" sz="1400" dirty="0">
                <a:latin typeface="Courier" pitchFamily="2" charset="0"/>
              </a:rPr>
              <a:t>}</a:t>
            </a:r>
          </a:p>
          <a:p>
            <a:r>
              <a:rPr lang="en-CA" sz="1400" dirty="0">
                <a:latin typeface="Courier" pitchFamily="2" charset="0"/>
              </a:rPr>
              <a:t>function draw() {</a:t>
            </a:r>
          </a:p>
          <a:p>
            <a:r>
              <a:rPr lang="en-CA" sz="1400" dirty="0">
                <a:latin typeface="Courier" pitchFamily="2" charset="0"/>
              </a:rPr>
              <a:t>background(255);</a:t>
            </a:r>
          </a:p>
          <a:p>
            <a:r>
              <a:rPr lang="en-CA" sz="1400" dirty="0">
                <a:latin typeface="Courier" pitchFamily="2" charset="0"/>
              </a:rPr>
              <a:t>/*</a:t>
            </a:r>
            <a:r>
              <a:rPr lang="en-CA" sz="1400" dirty="0" err="1">
                <a:latin typeface="Courier" pitchFamily="2" charset="0"/>
              </a:rPr>
              <a:t>rotateX</a:t>
            </a:r>
            <a:r>
              <a:rPr lang="en-CA" sz="1400" dirty="0">
                <a:latin typeface="Courier" pitchFamily="2" charset="0"/>
              </a:rPr>
              <a:t>(angle); </a:t>
            </a:r>
          </a:p>
          <a:p>
            <a:r>
              <a:rPr lang="en-CA" sz="1400" dirty="0">
                <a:latin typeface="Courier" pitchFamily="2" charset="0"/>
              </a:rPr>
              <a:t>the angle of rotation, specified in radians or degrees,</a:t>
            </a:r>
          </a:p>
          <a:p>
            <a:r>
              <a:rPr lang="en-CA" sz="1400" dirty="0">
                <a:latin typeface="Courier" pitchFamily="2" charset="0"/>
              </a:rPr>
              <a:t>depending on current </a:t>
            </a:r>
            <a:r>
              <a:rPr lang="en-CA" sz="1400" dirty="0" err="1">
                <a:latin typeface="Courier" pitchFamily="2" charset="0"/>
              </a:rPr>
              <a:t>angleMode</a:t>
            </a:r>
            <a:r>
              <a:rPr lang="en-CA" sz="1400" dirty="0">
                <a:latin typeface="Courier" pitchFamily="2" charset="0"/>
              </a:rPr>
              <a:t> */</a:t>
            </a:r>
          </a:p>
          <a:p>
            <a:r>
              <a:rPr lang="en-CA" sz="1400" dirty="0" err="1">
                <a:latin typeface="Courier" pitchFamily="2" charset="0"/>
              </a:rPr>
              <a:t>rotateX</a:t>
            </a:r>
            <a:r>
              <a:rPr lang="en-CA" sz="1400" dirty="0">
                <a:latin typeface="Courier" pitchFamily="2" charset="0"/>
              </a:rPr>
              <a:t>(</a:t>
            </a:r>
            <a:r>
              <a:rPr lang="en-CA" sz="1400" dirty="0" err="1">
                <a:latin typeface="Courier" pitchFamily="2" charset="0"/>
              </a:rPr>
              <a:t>millis</a:t>
            </a:r>
            <a:r>
              <a:rPr lang="en-CA" sz="1400" dirty="0">
                <a:latin typeface="Courier" pitchFamily="2" charset="0"/>
              </a:rPr>
              <a:t>() / 1000);</a:t>
            </a:r>
          </a:p>
          <a:p>
            <a:r>
              <a:rPr lang="en-CA" sz="1400" dirty="0">
                <a:latin typeface="Courier" pitchFamily="2" charset="0"/>
              </a:rPr>
              <a:t/>
            </a:r>
            <a:br>
              <a:rPr lang="en-CA" sz="1400" dirty="0">
                <a:latin typeface="Courier" pitchFamily="2" charset="0"/>
              </a:rPr>
            </a:br>
            <a:r>
              <a:rPr lang="en-CA" sz="1400" dirty="0">
                <a:latin typeface="Courier" pitchFamily="2" charset="0"/>
              </a:rPr>
              <a:t>/* system variable </a:t>
            </a:r>
            <a:r>
              <a:rPr lang="en-CA" sz="1400" dirty="0" err="1">
                <a:latin typeface="Courier" pitchFamily="2" charset="0"/>
              </a:rPr>
              <a:t>frameCount</a:t>
            </a:r>
            <a:r>
              <a:rPr lang="en-CA" sz="1400" dirty="0">
                <a:latin typeface="Courier" pitchFamily="2" charset="0"/>
              </a:rPr>
              <a:t> contains the number of frames that have been displayed </a:t>
            </a:r>
          </a:p>
          <a:p>
            <a:r>
              <a:rPr lang="en-CA" sz="1400" dirty="0">
                <a:latin typeface="Courier" pitchFamily="2" charset="0"/>
              </a:rPr>
              <a:t>since the program started. Inside setup() the value is 0, </a:t>
            </a:r>
          </a:p>
          <a:p>
            <a:r>
              <a:rPr lang="en-CA" sz="1400" dirty="0">
                <a:latin typeface="Courier" pitchFamily="2" charset="0"/>
              </a:rPr>
              <a:t>after the first iteration of draw it is 1, etc. */</a:t>
            </a:r>
          </a:p>
          <a:p>
            <a:r>
              <a:rPr lang="en-CA" sz="1400" dirty="0" err="1">
                <a:latin typeface="Courier" pitchFamily="2" charset="0"/>
              </a:rPr>
              <a:t>rotateY</a:t>
            </a:r>
            <a:r>
              <a:rPr lang="en-CA" sz="1400" dirty="0">
                <a:latin typeface="Courier" pitchFamily="2" charset="0"/>
              </a:rPr>
              <a:t>(</a:t>
            </a:r>
            <a:r>
              <a:rPr lang="en-CA" sz="1400" dirty="0" err="1">
                <a:latin typeface="Courier" pitchFamily="2" charset="0"/>
              </a:rPr>
              <a:t>frameCount</a:t>
            </a:r>
            <a:r>
              <a:rPr lang="en-CA" sz="1400" dirty="0">
                <a:latin typeface="Courier" pitchFamily="2" charset="0"/>
              </a:rPr>
              <a:t> * 0.01);</a:t>
            </a:r>
          </a:p>
          <a:p>
            <a:r>
              <a:rPr lang="en-CA" sz="1400" dirty="0">
                <a:latin typeface="Courier" pitchFamily="2" charset="0"/>
              </a:rPr>
              <a:t/>
            </a:r>
            <a:br>
              <a:rPr lang="en-CA" sz="1400" dirty="0">
                <a:latin typeface="Courier" pitchFamily="2" charset="0"/>
              </a:rPr>
            </a:br>
            <a:r>
              <a:rPr lang="en-CA" sz="1400" dirty="0">
                <a:latin typeface="Courier" pitchFamily="2" charset="0"/>
              </a:rPr>
              <a:t>/* box([width], [Height], [depth])</a:t>
            </a:r>
          </a:p>
          <a:p>
            <a:r>
              <a:rPr lang="en-CA" sz="1400" dirty="0">
                <a:latin typeface="Courier" pitchFamily="2" charset="0"/>
              </a:rPr>
              <a:t>Draw a box with given width, height and depth */</a:t>
            </a:r>
          </a:p>
          <a:p>
            <a:r>
              <a:rPr lang="en-CA" sz="1400" dirty="0">
                <a:latin typeface="Courier" pitchFamily="2" charset="0"/>
              </a:rPr>
              <a:t>box(50);</a:t>
            </a:r>
          </a:p>
          <a:p>
            <a:r>
              <a:rPr lang="en-CA" sz="1400" dirty="0">
                <a:latin typeface="Courier" pitchFamily="2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2D4B02-5036-D542-8E65-3136B77B36B0}"/>
              </a:ext>
            </a:extLst>
          </p:cNvPr>
          <p:cNvSpPr txBox="1"/>
          <p:nvPr/>
        </p:nvSpPr>
        <p:spPr>
          <a:xfrm>
            <a:off x="469900" y="1092855"/>
            <a:ext cx="89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3D Box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CD77B-BFC5-0C4D-A555-404CB7514FE0}"/>
              </a:ext>
            </a:extLst>
          </p:cNvPr>
          <p:cNvSpPr txBox="1"/>
          <p:nvPr/>
        </p:nvSpPr>
        <p:spPr>
          <a:xfrm>
            <a:off x="6474974" y="939096"/>
            <a:ext cx="1350819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sketch_3D.js</a:t>
            </a:r>
          </a:p>
        </p:txBody>
      </p:sp>
    </p:spTree>
    <p:extLst>
      <p:ext uri="{BB962C8B-B14F-4D97-AF65-F5344CB8AC3E}">
        <p14:creationId xmlns:p14="http://schemas.microsoft.com/office/powerpoint/2010/main" val="3882931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682" y="1295400"/>
            <a:ext cx="8424862" cy="48958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Color: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u="sng" dirty="0"/>
              <a:t>Greyscale</a:t>
            </a:r>
            <a:r>
              <a:rPr lang="en-US" dirty="0"/>
              <a:t>:  single value  - 0: black, 255: white</a:t>
            </a:r>
          </a:p>
          <a:p>
            <a:pPr marL="393700" lvl="1" indent="0">
              <a:buFont typeface="Wingdings 2" pitchFamily="18" charset="2"/>
              <a:buNone/>
              <a:defRPr/>
            </a:pPr>
            <a:r>
              <a:rPr lang="en-US" dirty="0"/>
              <a:t>    e.g., background(23);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u="sng" dirty="0"/>
              <a:t>Opaque</a:t>
            </a:r>
            <a:r>
              <a:rPr lang="en-US" dirty="0"/>
              <a:t> Colors: 3 values for amount of Red, Green, Blue</a:t>
            </a:r>
          </a:p>
          <a:p>
            <a:pPr marL="393700" lvl="1" indent="0">
              <a:buFont typeface="Wingdings 2" pitchFamily="18" charset="2"/>
              <a:buNone/>
              <a:defRPr/>
            </a:pPr>
            <a:r>
              <a:rPr lang="en-US" dirty="0"/>
              <a:t>   e.g., fill(255, 0, 0)</a:t>
            </a:r>
          </a:p>
          <a:p>
            <a:pPr marL="393700" lvl="1" indent="0">
              <a:buFont typeface="Wingdings 2" pitchFamily="18" charset="2"/>
              <a:buNone/>
              <a:defRPr/>
            </a:pPr>
            <a:r>
              <a:rPr lang="en-US" dirty="0"/>
              <a:t>   </a:t>
            </a:r>
            <a:r>
              <a:rPr lang="en-US" dirty="0">
                <a:hlinkClick r:id="rId2"/>
              </a:rPr>
              <a:t>http://cloford.com/resources/colours/500col.htm</a:t>
            </a:r>
            <a:r>
              <a:rPr lang="en-US" dirty="0"/>
              <a:t> 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u="sng" dirty="0" err="1"/>
              <a:t>Colours</a:t>
            </a:r>
            <a:r>
              <a:rPr lang="en-US" u="sng" dirty="0"/>
              <a:t> with alpha</a:t>
            </a:r>
            <a:r>
              <a:rPr lang="en-US" dirty="0"/>
              <a:t>: same as opaque </a:t>
            </a:r>
            <a:r>
              <a:rPr lang="en-US" dirty="0" err="1"/>
              <a:t>colours</a:t>
            </a:r>
            <a:r>
              <a:rPr lang="en-US" dirty="0"/>
              <a:t>, except –</a:t>
            </a:r>
          </a:p>
          <a:p>
            <a:pPr marL="393700" lvl="1" indent="0">
              <a:buFont typeface="Wingdings 2" pitchFamily="18" charset="2"/>
              <a:buNone/>
              <a:defRPr/>
            </a:pPr>
            <a:r>
              <a:rPr lang="en-US" dirty="0"/>
              <a:t>    include a 4</a:t>
            </a:r>
            <a:r>
              <a:rPr lang="en-US" baseline="30000" dirty="0"/>
              <a:t>th</a:t>
            </a:r>
            <a:r>
              <a:rPr lang="en-US" dirty="0"/>
              <a:t> value for transparency. </a:t>
            </a:r>
          </a:p>
          <a:p>
            <a:pPr marL="393700" lvl="1" indent="0">
              <a:buFont typeface="Wingdings 2" pitchFamily="18" charset="2"/>
              <a:buNone/>
              <a:defRPr/>
            </a:pPr>
            <a:r>
              <a:rPr lang="en-US" dirty="0"/>
              <a:t>     0 – completely transparent,</a:t>
            </a:r>
          </a:p>
          <a:p>
            <a:pPr marL="393700" lvl="1" indent="0">
              <a:buFont typeface="Wingdings 2" pitchFamily="18" charset="2"/>
              <a:buNone/>
              <a:defRPr/>
            </a:pPr>
            <a:r>
              <a:rPr lang="en-US" dirty="0"/>
              <a:t>     255 – completely opaque</a:t>
            </a:r>
          </a:p>
          <a:p>
            <a:pPr marL="393700" lvl="1" indent="0">
              <a:buFont typeface="Wingdings 2" pitchFamily="18" charset="2"/>
              <a:buNone/>
              <a:defRPr/>
            </a:pPr>
            <a:r>
              <a:rPr lang="en-US" dirty="0"/>
              <a:t>     e.g., fill(222,0,0, 120)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26E8B6-4EF0-44A4-A1CD-5EC9088BD2BA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  <p:sp>
        <p:nvSpPr>
          <p:cNvPr id="18436" name="Titl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7461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4080465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599"/>
          </a:xfrm>
        </p:spPr>
        <p:txBody>
          <a:bodyPr>
            <a:normAutofit fontScale="90000"/>
          </a:bodyPr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089"/>
            <a:ext cx="6477000" cy="472444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function preload() {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img</a:t>
            </a:r>
            <a:r>
              <a:rPr lang="en-US" sz="1800" dirty="0">
                <a:latin typeface="Courier" pitchFamily="2" charset="0"/>
              </a:rPr>
              <a:t> = </a:t>
            </a:r>
            <a:r>
              <a:rPr lang="en-US" sz="1800" dirty="0" err="1">
                <a:latin typeface="Courier" pitchFamily="2" charset="0"/>
              </a:rPr>
              <a:t>loadImage</a:t>
            </a:r>
            <a:r>
              <a:rPr lang="en-US" sz="1800" dirty="0">
                <a:latin typeface="Courier" pitchFamily="2" charset="0"/>
              </a:rPr>
              <a:t>('image/pic1.jpg');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function setup() {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createCanvas</a:t>
            </a:r>
            <a:r>
              <a:rPr lang="en-US" sz="1800" dirty="0">
                <a:latin typeface="Courier" pitchFamily="2" charset="0"/>
              </a:rPr>
              <a:t>(600,400);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function draw()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// Top-left corner of the </a:t>
            </a:r>
            <a:r>
              <a:rPr lang="en-US" sz="1800" dirty="0" err="1">
                <a:latin typeface="Courier" pitchFamily="2" charset="0"/>
              </a:rPr>
              <a:t>img</a:t>
            </a:r>
            <a:r>
              <a:rPr lang="en-US" sz="1800" dirty="0">
                <a:latin typeface="Courier" pitchFamily="2" charset="0"/>
              </a:rPr>
              <a:t> is at (0, 0)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/* Width and height are the </a:t>
            </a:r>
            <a:r>
              <a:rPr lang="en-US" sz="1800" dirty="0" err="1">
                <a:latin typeface="Courier" pitchFamily="2" charset="0"/>
              </a:rPr>
              <a:t>img's</a:t>
            </a:r>
            <a:r>
              <a:rPr lang="en-US" sz="1800" dirty="0">
                <a:latin typeface="Courier" pitchFamily="2" charset="0"/>
              </a:rPr>
              <a:t> original width and height, 100 x 100 */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//image(img,0,0);  // not work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image(</a:t>
            </a:r>
            <a:r>
              <a:rPr lang="en-US" sz="1800" dirty="0" err="1">
                <a:latin typeface="Courier" pitchFamily="2" charset="0"/>
              </a:rPr>
              <a:t>img</a:t>
            </a:r>
            <a:r>
              <a:rPr lang="en-US" sz="1800" dirty="0">
                <a:latin typeface="Courier" pitchFamily="2" charset="0"/>
              </a:rPr>
              <a:t>, 0, 0, 400,400);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4D6B8-45F3-4320-AF84-030D2F15F5A6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6318596" y="685637"/>
            <a:ext cx="2393604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 err="1"/>
              <a:t>sketch_image.js</a:t>
            </a:r>
            <a:endParaRPr lang="en-US" sz="2400" dirty="0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4F5F973-489B-854D-B46C-4736FF380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9599"/>
            <a:ext cx="3981411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Video: p5.js_6_images.mp4</a:t>
            </a:r>
          </a:p>
        </p:txBody>
      </p:sp>
    </p:spTree>
    <p:extLst>
      <p:ext uri="{BB962C8B-B14F-4D97-AF65-F5344CB8AC3E}">
        <p14:creationId xmlns:p14="http://schemas.microsoft.com/office/powerpoint/2010/main" val="3159814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6E37-2096-C241-9CFD-A61BA6AD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"cross-origin" errors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AC576-6157-7742-A175-45B2E0D15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3999"/>
          </a:xfrm>
        </p:spPr>
        <p:txBody>
          <a:bodyPr>
            <a:normAutofit lnSpcReduction="10000"/>
          </a:bodyPr>
          <a:lstStyle/>
          <a:p>
            <a:r>
              <a:rPr lang="en-CA" dirty="0"/>
              <a:t>Test the previous code locally,</a:t>
            </a:r>
          </a:p>
          <a:p>
            <a:pPr lvl="1"/>
            <a:r>
              <a:rPr lang="en-CA" dirty="0"/>
              <a:t>Image not showing,</a:t>
            </a:r>
          </a:p>
          <a:p>
            <a:pPr lvl="1"/>
            <a:r>
              <a:rPr lang="en-CA" dirty="0"/>
              <a:t>you may see errors on web console (next page)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E781D-47F0-8D42-9EAC-7053901C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FAF1A-778F-514A-A3C8-0B756894FF9F}"/>
              </a:ext>
            </a:extLst>
          </p:cNvPr>
          <p:cNvSpPr txBox="1"/>
          <p:nvPr/>
        </p:nvSpPr>
        <p:spPr>
          <a:xfrm>
            <a:off x="1143000" y="6356350"/>
            <a:ext cx="528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linkClick r:id="rId2"/>
              </a:rPr>
              <a:t>https://github.com/processing/p5.js/wiki/Local-server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52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4354A0-1699-3541-BEE2-AAB9F8C47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10A314-6F14-2E45-B372-558AD388A8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6481" y="1038225"/>
            <a:ext cx="6911038" cy="4781550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9520950F-F600-D648-B180-20DB9D53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08272"/>
            <a:ext cx="5502084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Image cannot load locally. CORS error.</a:t>
            </a:r>
          </a:p>
        </p:txBody>
      </p:sp>
    </p:spTree>
    <p:extLst>
      <p:ext uri="{BB962C8B-B14F-4D97-AF65-F5344CB8AC3E}">
        <p14:creationId xmlns:p14="http://schemas.microsoft.com/office/powerpoint/2010/main" val="2369179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6E37-2096-C241-9CFD-A61BA6AD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"cross-origin" errors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AC576-6157-7742-A175-45B2E0D15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 Reason:</a:t>
            </a:r>
          </a:p>
          <a:p>
            <a:r>
              <a:rPr lang="en-CA" dirty="0"/>
              <a:t>Some functionality (loading external files, for example) works as expected when the files are placed online via FTP or SSH. </a:t>
            </a:r>
          </a:p>
          <a:p>
            <a:r>
              <a:rPr lang="en-CA" dirty="0"/>
              <a:t>However, if you try to view them locally (e.g., display images), you see some kind of "cross-origin" errors in console. </a:t>
            </a:r>
          </a:p>
          <a:p>
            <a:r>
              <a:rPr lang="en-CA" dirty="0">
                <a:solidFill>
                  <a:srgbClr val="FF0000"/>
                </a:solidFill>
              </a:rPr>
              <a:t>Solution</a:t>
            </a:r>
            <a:r>
              <a:rPr lang="en-CA" dirty="0"/>
              <a:t>: view them using a web server. E.g.,</a:t>
            </a:r>
          </a:p>
          <a:p>
            <a:pPr marL="457200" lvl="1" indent="0">
              <a:buNone/>
            </a:pPr>
            <a:r>
              <a:rPr lang="en-US" dirty="0" smtClean="0"/>
              <a:t>1) VS Code Live server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/>
              <a:t>2</a:t>
            </a:r>
            <a:r>
              <a:rPr lang="en-CA" dirty="0" smtClean="0"/>
              <a:t>) Upload </a:t>
            </a:r>
            <a:r>
              <a:rPr lang="en-CA" dirty="0"/>
              <a:t>the project and view it via our matrix account:</a:t>
            </a:r>
          </a:p>
          <a:p>
            <a:pPr marL="800100" lvl="2" indent="0">
              <a:buNone/>
            </a:pPr>
            <a:r>
              <a:rPr lang="en-US" dirty="0">
                <a:hlinkClick r:id="rId2"/>
              </a:rPr>
              <a:t>https://matrix.senecacollege.ca/~</a:t>
            </a:r>
            <a:r>
              <a:rPr lang="en-US" dirty="0" smtClean="0">
                <a:hlinkClick r:id="rId2"/>
              </a:rPr>
              <a:t>bth645_211b40/testP5.html</a:t>
            </a:r>
            <a:r>
              <a:rPr lang="en-US" dirty="0" smtClean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3</a:t>
            </a:r>
            <a:r>
              <a:rPr lang="en-US" dirty="0" smtClean="0"/>
              <a:t>) </a:t>
            </a:r>
            <a:r>
              <a:rPr lang="en-US" dirty="0"/>
              <a:t>Local server: refer to the following link</a:t>
            </a:r>
          </a:p>
          <a:p>
            <a:pPr marL="857250" lvl="2" indent="0">
              <a:buNone/>
            </a:pPr>
            <a:r>
              <a:rPr lang="en-US" dirty="0"/>
              <a:t> </a:t>
            </a:r>
            <a:r>
              <a:rPr lang="en-CA" dirty="0">
                <a:hlinkClick r:id="rId3"/>
              </a:rPr>
              <a:t>https://github.com/processing/p5.js/wiki/Local-server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E781D-47F0-8D42-9EAC-7053901C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FAF1A-778F-514A-A3C8-0B756894FF9F}"/>
              </a:ext>
            </a:extLst>
          </p:cNvPr>
          <p:cNvSpPr txBox="1"/>
          <p:nvPr/>
        </p:nvSpPr>
        <p:spPr>
          <a:xfrm>
            <a:off x="1143000" y="6356350"/>
            <a:ext cx="528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linkClick r:id="rId3"/>
              </a:rPr>
              <a:t>https://github.com/processing/p5.js/wiki/Local-server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78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AB2D-6358-A040-99A5-88E6C4C8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6AB5A8CA-1F8E-824A-8329-D7F7C131B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04800"/>
            <a:ext cx="7494359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Image is loaded successfully </a:t>
            </a:r>
            <a:r>
              <a:rPr lang="en-US" sz="2400" dirty="0" smtClean="0"/>
              <a:t>on VS Code Live Server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90600"/>
            <a:ext cx="3372023" cy="363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43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on p5.js</a:t>
            </a:r>
          </a:p>
          <a:p>
            <a:r>
              <a:rPr lang="en-US" dirty="0"/>
              <a:t>Animation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0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Language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Processing Language: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Created by Ben Fry and Casey </a:t>
            </a:r>
            <a:r>
              <a:rPr lang="en-US" dirty="0" err="1"/>
              <a:t>Reas</a:t>
            </a:r>
            <a:r>
              <a:rPr lang="en-US" dirty="0"/>
              <a:t> at MIT, 2000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To </a:t>
            </a:r>
            <a:r>
              <a:rPr lang="en-US" dirty="0">
                <a:solidFill>
                  <a:srgbClr val="00B0F0"/>
                </a:solidFill>
              </a:rPr>
              <a:t>simplify graphics programming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open source programming language and environment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Create images, animations, and interactions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Java based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The programs (called sketches) are deployed as an applet.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6BD39-E0DC-48ED-90AA-C59B9953B98C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034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29550" cy="29420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Thank you!</a:t>
            </a:r>
            <a:endParaRPr lang="en-US" sz="9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2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Processing.js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Processing.js: </a:t>
            </a:r>
          </a:p>
          <a:p>
            <a:pPr>
              <a:defRPr/>
            </a:pPr>
            <a:r>
              <a:rPr lang="en-US" dirty="0">
                <a:hlinkClick r:id="rId2"/>
              </a:rPr>
              <a:t>http://processingjs.org/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/>
              <a:t>A sister project of Processing Language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/>
              <a:t>initiated by John </a:t>
            </a:r>
            <a:r>
              <a:rPr lang="en-US" dirty="0" err="1"/>
              <a:t>Resig</a:t>
            </a:r>
            <a:r>
              <a:rPr lang="en-US" dirty="0"/>
              <a:t>, 2008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/>
              <a:t>To use &lt;canvas&gt;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/>
              <a:t>Translate Processing code to JavaScript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/>
              <a:t>Allows Processing sketches to be delivered without plugins to the browser.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/>
              <a:t>Render in &lt;canvas&gt;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/>
              <a:t>Java based processing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2036F8-29BD-45C7-951C-4FF5022A5F8D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29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P5.js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https://p5js.org/</a:t>
            </a:r>
            <a:r>
              <a:rPr lang="en-US" dirty="0"/>
              <a:t> </a:t>
            </a:r>
          </a:p>
          <a:p>
            <a:r>
              <a:rPr lang="en-CA" dirty="0"/>
              <a:t>p5.js was created by </a:t>
            </a:r>
            <a:r>
              <a:rPr lang="en-CA" dirty="0">
                <a:hlinkClick r:id="rId3"/>
              </a:rPr>
              <a:t>Lauren McCarthy</a:t>
            </a:r>
            <a:r>
              <a:rPr lang="en-CA" dirty="0"/>
              <a:t> and is developed by a community of collaborators</a:t>
            </a:r>
          </a:p>
          <a:p>
            <a:r>
              <a:rPr lang="en-US" altLang="zh-CN" u="sng" dirty="0"/>
              <a:t>Client-side JavaScript library</a:t>
            </a:r>
            <a:r>
              <a:rPr lang="en-US" altLang="zh-CN" dirty="0"/>
              <a:t>, </a:t>
            </a:r>
            <a:r>
              <a:rPr lang="en-CA" dirty="0"/>
              <a:t>for creating </a:t>
            </a:r>
            <a:r>
              <a:rPr lang="en-CA" b="1" dirty="0"/>
              <a:t>graphic</a:t>
            </a:r>
            <a:r>
              <a:rPr lang="en-CA" dirty="0"/>
              <a:t> and </a:t>
            </a:r>
            <a:r>
              <a:rPr lang="en-CA" b="1" dirty="0"/>
              <a:t>interactive</a:t>
            </a:r>
            <a:r>
              <a:rPr lang="en-CA" dirty="0"/>
              <a:t> experiences, based on the core principles of Processing</a:t>
            </a:r>
          </a:p>
          <a:p>
            <a:pPr lvl="1"/>
            <a:r>
              <a:rPr lang="en-CA" dirty="0"/>
              <a:t>to make coding accessible for artists, designers, educators, and beginners—and reinterprets this for today's web.</a:t>
            </a:r>
            <a:endParaRPr lang="en-US" dirty="0"/>
          </a:p>
          <a:p>
            <a:r>
              <a:rPr lang="en-US" dirty="0"/>
              <a:t>Not </a:t>
            </a:r>
            <a:r>
              <a:rPr lang="en-US" dirty="0" err="1"/>
              <a:t>Processing.js</a:t>
            </a:r>
            <a:endParaRPr lang="en-US" altLang="zh-CN" dirty="0"/>
          </a:p>
          <a:p>
            <a:r>
              <a:rPr lang="en-US" altLang="zh-CN" dirty="0">
                <a:solidFill>
                  <a:srgbClr val="00B0F0"/>
                </a:solidFill>
              </a:rPr>
              <a:t>JavaScript based, instead of Java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Use JavaScript syntax rules and conventions</a:t>
            </a:r>
          </a:p>
          <a:p>
            <a:r>
              <a:rPr lang="en-US" dirty="0"/>
              <a:t>Easy to be used like Processing</a:t>
            </a:r>
          </a:p>
          <a:p>
            <a:r>
              <a:rPr lang="en-US" dirty="0"/>
              <a:t>extends beyond canvas drawing to allow people to create, access and manipulate other HTML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30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P5.js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to create graphics</a:t>
            </a:r>
          </a:p>
          <a:p>
            <a:r>
              <a:rPr lang="en-US" dirty="0"/>
              <a:t>Easy to add web elements (e.g., buttons, text boxes) with P5.js plugins (e.g.,  add p5.dom.js)</a:t>
            </a:r>
          </a:p>
          <a:p>
            <a:r>
              <a:rPr lang="en-US" dirty="0"/>
              <a:t>Easy to implement with regular web development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2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Ex: Floating bubble</a:t>
            </a:r>
          </a:p>
          <a:p>
            <a:pPr marL="800100" lvl="2" indent="0">
              <a:buNone/>
            </a:pPr>
            <a:r>
              <a:rPr lang="en-US" dirty="0">
                <a:hlinkClick r:id="rId2"/>
              </a:rPr>
              <a:t>https://p5js.org/examples/hello-p5-animation.html</a:t>
            </a:r>
            <a:r>
              <a:rPr lang="en-US" dirty="0"/>
              <a:t> </a:t>
            </a:r>
          </a:p>
          <a:p>
            <a:r>
              <a:rPr lang="en-US" dirty="0"/>
              <a:t>References: </a:t>
            </a:r>
            <a:r>
              <a:rPr lang="en-US" dirty="0">
                <a:hlinkClick r:id="rId3"/>
              </a:rPr>
              <a:t>https://p5js.org/reference/</a:t>
            </a:r>
            <a:r>
              <a:rPr lang="en-US" dirty="0"/>
              <a:t> </a:t>
            </a:r>
          </a:p>
          <a:p>
            <a:r>
              <a:rPr lang="en-US" dirty="0"/>
              <a:t>P5.js Web Editor: </a:t>
            </a:r>
            <a:r>
              <a:rPr lang="en-US" dirty="0">
                <a:hlinkClick r:id="rId4"/>
              </a:rPr>
              <a:t>https://editor.p5js.org/</a:t>
            </a:r>
            <a:endParaRPr lang="en-US" dirty="0"/>
          </a:p>
          <a:p>
            <a:pPr marL="800100" lvl="2" indent="0">
              <a:buNone/>
            </a:pPr>
            <a:endParaRPr lang="en-US" dirty="0"/>
          </a:p>
          <a:p>
            <a:r>
              <a:rPr lang="en-US" dirty="0"/>
              <a:t>testP5.html</a:t>
            </a:r>
          </a:p>
          <a:p>
            <a:r>
              <a:rPr lang="en-US" dirty="0" err="1"/>
              <a:t>sketch_shapes.js</a:t>
            </a:r>
            <a:endParaRPr lang="en-US" dirty="0"/>
          </a:p>
          <a:p>
            <a:r>
              <a:rPr lang="en-US" dirty="0" err="1"/>
              <a:t>sketch_circles.js</a:t>
            </a:r>
            <a:endParaRPr lang="en-US" dirty="0"/>
          </a:p>
          <a:p>
            <a:r>
              <a:rPr lang="en-US" dirty="0" smtClean="0"/>
              <a:t>sketch_flowers.js</a:t>
            </a:r>
          </a:p>
          <a:p>
            <a:endParaRPr lang="en-US" dirty="0" smtClean="0"/>
          </a:p>
          <a:p>
            <a:r>
              <a:rPr lang="en-US" dirty="0" smtClean="0"/>
              <a:t>P5.js 2020 showcase</a:t>
            </a:r>
            <a:endParaRPr lang="en-US" dirty="0"/>
          </a:p>
          <a:p>
            <a:pPr marL="400050" lvl="1" indent="0">
              <a:buNone/>
            </a:pPr>
            <a:r>
              <a:rPr lang="en-US" dirty="0">
                <a:hlinkClick r:id="rId5"/>
              </a:rPr>
              <a:t>https://showcase.p5js.org/#/2020-All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DEBA4-5998-4AE2-93D7-AE85CD60F7CA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620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Steps to Put P5.js Sketch to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916113"/>
            <a:ext cx="8229600" cy="4389437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Download p5.js</a:t>
            </a:r>
          </a:p>
          <a:p>
            <a:pPr marL="366713" lvl="1" indent="0">
              <a:buFont typeface="Wingdings 2" pitchFamily="18" charset="2"/>
              <a:buNone/>
              <a:defRPr/>
            </a:pPr>
            <a:r>
              <a:rPr lang="en-US" dirty="0">
                <a:hlinkClick r:id="rId2"/>
              </a:rPr>
              <a:t>https://p5js.org/download/</a:t>
            </a:r>
            <a:endParaRPr lang="en-US" dirty="0"/>
          </a:p>
          <a:p>
            <a:pPr marL="366713" lvl="1" indent="0">
              <a:buFont typeface="Wingdings 2" pitchFamily="18" charset="2"/>
              <a:buNone/>
              <a:defRPr/>
            </a:pPr>
            <a:endParaRPr lang="en-US" dirty="0"/>
          </a:p>
          <a:p>
            <a:pPr marL="881063" lvl="1" indent="-514350">
              <a:buFont typeface="+mj-lt"/>
              <a:buAutoNum type="arabicParenR"/>
              <a:defRPr/>
            </a:pPr>
            <a:r>
              <a:rPr lang="en-US" dirty="0"/>
              <a:t>Complete version, p5.js</a:t>
            </a:r>
          </a:p>
          <a:p>
            <a:pPr marL="366713" lvl="1" indent="0">
              <a:buNone/>
              <a:defRPr/>
            </a:pPr>
            <a:r>
              <a:rPr lang="en-US" dirty="0"/>
              <a:t>	&lt;script </a:t>
            </a:r>
            <a:r>
              <a:rPr lang="en-US" dirty="0" err="1"/>
              <a:t>src</a:t>
            </a:r>
            <a:r>
              <a:rPr lang="en-US" dirty="0"/>
              <a:t> = "p5.js"&gt; &lt;/script&gt;	</a:t>
            </a:r>
          </a:p>
          <a:p>
            <a:pPr marL="366713" lvl="1" indent="0">
              <a:buNone/>
              <a:defRPr/>
            </a:pPr>
            <a:r>
              <a:rPr lang="en-US" dirty="0"/>
              <a:t>2)     Minified version p5.min.js </a:t>
            </a:r>
          </a:p>
          <a:p>
            <a:pPr marL="366713" lvl="1" indent="0">
              <a:buNone/>
              <a:defRPr/>
            </a:pPr>
            <a:r>
              <a:rPr lang="en-US" dirty="0"/>
              <a:t>	&lt;script </a:t>
            </a:r>
            <a:r>
              <a:rPr lang="en-US" dirty="0" err="1"/>
              <a:t>src</a:t>
            </a:r>
            <a:r>
              <a:rPr lang="en-US" dirty="0"/>
              <a:t> = "p5.min.js"&gt; &lt;/script&gt; </a:t>
            </a:r>
          </a:p>
          <a:p>
            <a:pPr marL="881063" lvl="1" indent="-514350">
              <a:buAutoNum type="arabicParenR" startAt="3"/>
              <a:defRPr/>
            </a:pPr>
            <a:r>
              <a:rPr lang="en-US" dirty="0"/>
              <a:t>CDN (Content Delivery Network):</a:t>
            </a:r>
          </a:p>
          <a:p>
            <a:pPr marL="366713" lvl="1" indent="0">
              <a:buNone/>
              <a:defRPr/>
            </a:pPr>
            <a:r>
              <a:rPr lang="en-CA" dirty="0"/>
              <a:t>&lt;script </a:t>
            </a:r>
            <a:r>
              <a:rPr lang="en-CA" dirty="0" err="1"/>
              <a:t>src</a:t>
            </a:r>
            <a:r>
              <a:rPr lang="en-CA" dirty="0"/>
              <a:t>="https://</a:t>
            </a:r>
            <a:r>
              <a:rPr lang="en-CA" dirty="0" err="1"/>
              <a:t>cdn.jsdelivr.net</a:t>
            </a:r>
            <a:r>
              <a:rPr lang="en-CA" dirty="0"/>
              <a:t>/</a:t>
            </a:r>
            <a:r>
              <a:rPr lang="en-CA" dirty="0" err="1"/>
              <a:t>npm</a:t>
            </a:r>
            <a:r>
              <a:rPr lang="en-CA" dirty="0"/>
              <a:t>/p5@1.0.0/lib/p5.js"&gt;&lt;/script&gt;</a:t>
            </a:r>
          </a:p>
          <a:p>
            <a:pPr marL="366713" lvl="1" indent="0">
              <a:buNone/>
              <a:defRPr/>
            </a:pPr>
            <a:r>
              <a:rPr lang="en-CA" dirty="0"/>
              <a:t>or</a:t>
            </a:r>
            <a:endParaRPr lang="en-US" dirty="0"/>
          </a:p>
          <a:p>
            <a:pPr marL="366713" lvl="1" indent="0">
              <a:buNone/>
              <a:defRPr/>
            </a:pPr>
            <a:r>
              <a:rPr lang="en-US" sz="2300" dirty="0"/>
              <a:t>&lt;script </a:t>
            </a:r>
            <a:r>
              <a:rPr lang="en-US" sz="2300" dirty="0" err="1"/>
              <a:t>src</a:t>
            </a:r>
            <a:r>
              <a:rPr lang="en-US" sz="2300" dirty="0"/>
              <a:t> = "https://</a:t>
            </a:r>
            <a:r>
              <a:rPr lang="en-US" sz="2300" dirty="0" err="1"/>
              <a:t>cdnjs.cloudflare.com</a:t>
            </a:r>
            <a:r>
              <a:rPr lang="en-US" sz="2300" dirty="0"/>
              <a:t>/ajax/libs/p5.js/1.0.0/p5.min.js"&gt; &lt;/script&gt;</a:t>
            </a:r>
          </a:p>
          <a:p>
            <a:pPr marL="366713" lvl="1" indent="0">
              <a:buNone/>
              <a:defRPr/>
            </a:pPr>
            <a:r>
              <a:rPr lang="en-US" dirty="0"/>
              <a:t>More available at: </a:t>
            </a:r>
            <a:r>
              <a:rPr lang="en-US" dirty="0">
                <a:hlinkClick r:id="rId3"/>
              </a:rPr>
              <a:t>https://cdnjs.com/libraries</a:t>
            </a:r>
            <a:r>
              <a:rPr lang="en-US" dirty="0"/>
              <a:t> </a:t>
            </a:r>
          </a:p>
          <a:p>
            <a:pPr marL="0" indent="0">
              <a:buFont typeface="Wingdings 2" pitchFamily="18" charset="2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1659EA-C49C-4577-AA6E-47B68B968184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400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Steps to Put P5.js Sketch to Web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68313" y="1916113"/>
            <a:ext cx="8229600" cy="4389437"/>
          </a:xfrm>
        </p:spPr>
        <p:txBody>
          <a:bodyPr>
            <a:normAutofit lnSpcReduction="10000"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dirty="0"/>
              <a:t>2. Organize files into one directory (if in different directories, use complete path):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p5.js or p5.min.js (downloaded from </a:t>
            </a:r>
            <a:r>
              <a:rPr lang="en-US" dirty="0">
                <a:hlinkClick r:id="rId2"/>
              </a:rPr>
              <a:t>https://p5js.org/download/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mysketch1.js (written by you, the processing sketch)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testP5.html (written by you, the html file with sketches)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You may have </a:t>
            </a:r>
            <a:r>
              <a:rPr lang="en-US" dirty="0" err="1"/>
              <a:t>css</a:t>
            </a:r>
            <a:r>
              <a:rPr lang="en-US" dirty="0"/>
              <a:t> file 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35704D-8528-41C4-A166-2B2EAC47F959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7399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BTC640 - Multimedia Presentations&amp;quot;&quot;/&gt;&lt;property id=&quot;20307&quot; value=&quot;388&quot;/&gt;&lt;/object&gt;&lt;object type=&quot;3&quot; unique_id=&quot;10013&quot;&gt;&lt;property id=&quot;20148&quot; value=&quot;5&quot;/&gt;&lt;property id=&quot;20300&quot; value=&quot;Slide 14&quot;/&gt;&lt;property id=&quot;20307&quot; value=&quot;350&quot;/&gt;&lt;/object&gt;&lt;object type=&quot;3&quot; unique_id=&quot;10339&quot;&gt;&lt;property id=&quot;20148&quot; value=&quot;5&quot;/&gt;&lt;property id=&quot;20300&quot; value=&quot;Slide 2 - &amp;quot;Outline&amp;quot;&quot;/&gt;&lt;property id=&quot;20307&quot; value=&quot;389&quot;/&gt;&lt;/object&gt;&lt;object type=&quot;3&quot; unique_id=&quot;10340&quot;&gt;&lt;property id=&quot;20148&quot; value=&quot;5&quot;/&gt;&lt;property id=&quot;20300&quot; value=&quot;Slide 3 - &amp;quot;Introduction&amp;quot;&quot;/&gt;&lt;property id=&quot;20307&quot; value=&quot;390&quot;/&gt;&lt;/object&gt;&lt;object type=&quot;3&quot; unique_id=&quot;10341&quot;&gt;&lt;property id=&quot;20148&quot; value=&quot;5&quot;/&gt;&lt;property id=&quot;20300&quot; value=&quot;Slide 4 - &amp;quot;Introduction&amp;quot;&quot;/&gt;&lt;property id=&quot;20307&quot; value=&quot;391&quot;/&gt;&lt;/object&gt;&lt;object type=&quot;3&quot; unique_id=&quot;10342&quot;&gt;&lt;property id=&quot;20148&quot; value=&quot;5&quot;/&gt;&lt;property id=&quot;20300&quot; value=&quot;Slide 5 - &amp;quot;Introduction&amp;quot;&quot;/&gt;&lt;property id=&quot;20307&quot; value=&quot;392&quot;/&gt;&lt;/object&gt;&lt;object type=&quot;3&quot; unique_id=&quot;10343&quot;&gt;&lt;property id=&quot;20148&quot; value=&quot;5&quot;/&gt;&lt;property id=&quot;20300&quot; value=&quot;Slide 6 - &amp;quot;Steps to Use Popcorn.js - 1&amp;quot;&quot;/&gt;&lt;property id=&quot;20307&quot; value=&quot;393&quot;/&gt;&lt;/object&gt;&lt;object type=&quot;3&quot; unique_id=&quot;10344&quot;&gt;&lt;property id=&quot;20148&quot; value=&quot;5&quot;/&gt;&lt;property id=&quot;20300&quot; value=&quot;Slide 7 - &amp;quot;Steps to Use Popcorn.js - 2&amp;quot;&quot;/&gt;&lt;property id=&quot;20307&quot; value=&quot;394&quot;/&gt;&lt;/object&gt;&lt;object type=&quot;3&quot; unique_id=&quot;10345&quot;&gt;&lt;property id=&quot;20148&quot; value=&quot;5&quot;/&gt;&lt;property id=&quot;20300&quot; value=&quot;Slide 8 - &amp;quot;Steps to Use Popcorn.js - 3&amp;quot;&quot;/&gt;&lt;property id=&quot;20307&quot; value=&quot;395&quot;/&gt;&lt;/object&gt;&lt;object type=&quot;3&quot; unique_id=&quot;10346&quot;&gt;&lt;property id=&quot;20148&quot; value=&quot;5&quot;/&gt;&lt;property id=&quot;20300&quot; value=&quot;Slide 9 - &amp;quot;Popcorn.js Plugins&amp;quot;&quot;/&gt;&lt;property id=&quot;20307&quot; value=&quot;396&quot;/&gt;&lt;/object&gt;&lt;object type=&quot;3&quot; unique_id=&quot;10347&quot;&gt;&lt;property id=&quot;20148&quot; value=&quot;5&quot;/&gt;&lt;property id=&quot;20300&quot; value=&quot;Slide 10 - &amp;quot;Popcorn.js Plugins&amp;quot;&quot;/&gt;&lt;property id=&quot;20307&quot; value=&quot;397&quot;/&gt;&lt;/object&gt;&lt;object type=&quot;3&quot; unique_id=&quot;10348&quot;&gt;&lt;property id=&quot;20148&quot; value=&quot;5&quot;/&gt;&lt;property id=&quot;20300&quot; value=&quot;Slide 11&quot;/&gt;&lt;property id=&quot;20307&quot; value=&quot;398&quot;/&gt;&lt;/object&gt;&lt;object type=&quot;3&quot; unique_id=&quot;10349&quot;&gt;&lt;property id=&quot;20148&quot; value=&quot;5&quot;/&gt;&lt;property id=&quot;20300&quot; value=&quot;Slide 12 - &amp;quot;Demo&amp;quot;&quot;/&gt;&lt;property id=&quot;20307&quot; value=&quot;399&quot;/&gt;&lt;/object&gt;&lt;object type=&quot;3&quot; unique_id=&quot;10404&quot;&gt;&lt;property id=&quot;20148&quot; value=&quot;5&quot;/&gt;&lt;property id=&quot;20300&quot; value=&quot;Slide 13 - &amp;quot;Next class&amp;quot;&quot;/&gt;&lt;property id=&quot;20307&quot; value=&quot;400&quot;/&gt;&lt;/object&gt;&lt;/object&gt;&lt;object type=&quot;8&quot; unique_id=&quot;1002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35982</TotalTime>
  <Words>1641</Words>
  <Application>Microsoft Office PowerPoint</Application>
  <PresentationFormat>On-screen Show (4:3)</PresentationFormat>
  <Paragraphs>313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Courier</vt:lpstr>
      <vt:lpstr>Mangal</vt:lpstr>
      <vt:lpstr>ＭＳ Ｐゴシック</vt:lpstr>
      <vt:lpstr>宋体</vt:lpstr>
      <vt:lpstr>Arial</vt:lpstr>
      <vt:lpstr>Arial Black</vt:lpstr>
      <vt:lpstr>Calibri</vt:lpstr>
      <vt:lpstr>Courier New</vt:lpstr>
      <vt:lpstr>Wingdings</vt:lpstr>
      <vt:lpstr>Wingdings 2</vt:lpstr>
      <vt:lpstr>Office Theme</vt:lpstr>
      <vt:lpstr>BTH645 - Multimedia Elements for User Interfaces</vt:lpstr>
      <vt:lpstr>Outline</vt:lpstr>
      <vt:lpstr>Processing Language </vt:lpstr>
      <vt:lpstr>Processing.js </vt:lpstr>
      <vt:lpstr>P5.js</vt:lpstr>
      <vt:lpstr>P5.js Advantages</vt:lpstr>
      <vt:lpstr>Demo</vt:lpstr>
      <vt:lpstr>Steps to Put P5.js Sketch to Web</vt:lpstr>
      <vt:lpstr>Steps to Put P5.js Sketch to Web</vt:lpstr>
      <vt:lpstr>Steps to Put P5.js Sketch to Web</vt:lpstr>
      <vt:lpstr>Steps to Put P5.js Sketch to Web</vt:lpstr>
      <vt:lpstr>function setup()</vt:lpstr>
      <vt:lpstr>function draw()</vt:lpstr>
      <vt:lpstr>function draw()</vt:lpstr>
      <vt:lpstr>Introduction to P5.js</vt:lpstr>
      <vt:lpstr>Introduction to P5.js</vt:lpstr>
      <vt:lpstr>PowerPoint Presentation</vt:lpstr>
      <vt:lpstr>Vertex</vt:lpstr>
      <vt:lpstr>text</vt:lpstr>
      <vt:lpstr>Print</vt:lpstr>
      <vt:lpstr>Math Functions</vt:lpstr>
      <vt:lpstr>3D</vt:lpstr>
      <vt:lpstr>Color</vt:lpstr>
      <vt:lpstr>Images</vt:lpstr>
      <vt:lpstr>"cross-origin" errors </vt:lpstr>
      <vt:lpstr>PowerPoint Presentation</vt:lpstr>
      <vt:lpstr>"cross-origin" errors </vt:lpstr>
      <vt:lpstr>PowerPoint Presentation</vt:lpstr>
      <vt:lpstr>Next Class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Rebecca.Isowa</dc:creator>
  <cp:lastModifiedBy>Sunny Shi</cp:lastModifiedBy>
  <cp:revision>660</cp:revision>
  <cp:lastPrinted>2014-12-15T14:00:04Z</cp:lastPrinted>
  <dcterms:created xsi:type="dcterms:W3CDTF">2012-08-23T18:09:37Z</dcterms:created>
  <dcterms:modified xsi:type="dcterms:W3CDTF">2021-03-23T16:41:37Z</dcterms:modified>
</cp:coreProperties>
</file>