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13" r:id="rId2"/>
    <p:sldId id="391" r:id="rId3"/>
    <p:sldId id="404" r:id="rId4"/>
    <p:sldId id="405" r:id="rId5"/>
    <p:sldId id="414" r:id="rId6"/>
    <p:sldId id="406" r:id="rId7"/>
    <p:sldId id="407" r:id="rId8"/>
    <p:sldId id="415" r:id="rId9"/>
    <p:sldId id="408" r:id="rId10"/>
    <p:sldId id="409" r:id="rId11"/>
    <p:sldId id="411" r:id="rId12"/>
    <p:sldId id="410" r:id="rId13"/>
    <p:sldId id="393" r:id="rId14"/>
    <p:sldId id="394" r:id="rId15"/>
    <p:sldId id="395" r:id="rId16"/>
    <p:sldId id="396" r:id="rId17"/>
    <p:sldId id="397" r:id="rId18"/>
    <p:sldId id="400" r:id="rId19"/>
    <p:sldId id="401" r:id="rId20"/>
    <p:sldId id="402" r:id="rId21"/>
    <p:sldId id="416" r:id="rId22"/>
    <p:sldId id="412" r:id="rId23"/>
    <p:sldId id="403" r:id="rId24"/>
    <p:sldId id="350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4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EE3A26-A67F-4737-8981-F5ED020C61BE}" type="slidenum">
              <a:rPr lang="en-CA" smtClean="0"/>
              <a:pPr eaLnBrk="1" hangingPunct="1"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ingjs.org/learning/topic/sequent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cessing/p5.js/wiki/Beyond-the-canva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#/libraries/p5.dom" TargetMode="External"/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0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/>
              <a:t>translate(width/2, height/2); </a:t>
            </a:r>
          </a:p>
          <a:p>
            <a:pPr marL="0" indent="0">
              <a:buFont typeface="Wingdings 2" pitchFamily="18" charset="2"/>
              <a:buNone/>
            </a:pPr>
            <a:r>
              <a:rPr lang="en-US"/>
              <a:t>rotate(PI/3.0);</a:t>
            </a:r>
          </a:p>
          <a:p>
            <a:pPr marL="0" indent="0">
              <a:buFont typeface="Wingdings 2" pitchFamily="18" charset="2"/>
              <a:buNone/>
            </a:pPr>
            <a:r>
              <a:rPr lang="en-US"/>
              <a:t> rect(-26, -26, 52, 52);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0A907-CD76-4DC0-A7A6-C9E77DDF38F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3068638"/>
            <a:ext cx="22447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1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E87E9-9DFF-4666-B338-9DECCB05F6B4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459163"/>
            <a:ext cx="337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763"/>
            <a:ext cx="33480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149350"/>
            <a:ext cx="305593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1209675"/>
            <a:ext cx="2782887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59163"/>
            <a:ext cx="3486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4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Moving triangle (frame based):</a:t>
            </a:r>
          </a:p>
          <a:p>
            <a:pPr lvl="1"/>
            <a:r>
              <a:rPr lang="en-US"/>
              <a:t>p5Animation</a:t>
            </a:r>
            <a:r>
              <a:rPr lang="en-US" dirty="0"/>
              <a:t>.html </a:t>
            </a:r>
          </a:p>
          <a:p>
            <a:pPr lvl="1"/>
            <a:r>
              <a:rPr lang="en-US" dirty="0" err="1"/>
              <a:t>animation_triangles.js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animation_triangles_spin.js</a:t>
            </a:r>
            <a:endParaRPr lang="en-US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DF85D-4C43-4677-9A31-354B87FADB2B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4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err="1"/>
              <a:t>preLoad</a:t>
            </a:r>
            <a:r>
              <a:rPr lang="en-US" sz="2400" dirty="0"/>
              <a:t> the image(s) </a:t>
            </a:r>
          </a:p>
          <a:p>
            <a:pPr marL="400050" lvl="1" indent="0">
              <a:buNone/>
            </a:pPr>
            <a:r>
              <a:rPr lang="en-US" sz="2200" dirty="0"/>
              <a:t>function preload() {</a:t>
            </a:r>
          </a:p>
          <a:p>
            <a:pPr marL="400050" lvl="1" indent="0">
              <a:buNone/>
            </a:pPr>
            <a:r>
              <a:rPr lang="en-US" sz="2200" dirty="0" err="1"/>
              <a:t>img</a:t>
            </a:r>
            <a:r>
              <a:rPr lang="en-US" sz="2200" dirty="0"/>
              <a:t> = </a:t>
            </a:r>
            <a:r>
              <a:rPr lang="en-US" sz="2200" dirty="0" err="1"/>
              <a:t>loadImage</a:t>
            </a:r>
            <a:r>
              <a:rPr lang="en-US" sz="2200" dirty="0"/>
              <a:t>('image/pic1.jpg');</a:t>
            </a:r>
          </a:p>
          <a:p>
            <a:pPr marL="400050" lvl="1" indent="0">
              <a:buNone/>
            </a:pPr>
            <a:r>
              <a:rPr lang="en-US" sz="2200" dirty="0"/>
              <a:t>}</a:t>
            </a:r>
            <a:endParaRPr lang="en-US" dirty="0"/>
          </a:p>
          <a:p>
            <a:pPr>
              <a:defRPr/>
            </a:pPr>
            <a:r>
              <a:rPr lang="en-US" sz="2400" dirty="0"/>
              <a:t>Set frame Rate for animation: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frameRate</a:t>
            </a:r>
            <a:r>
              <a:rPr lang="en-US" sz="2400" dirty="0"/>
              <a:t>(15);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Animation design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 image(</a:t>
            </a:r>
            <a:r>
              <a:rPr lang="en-US" dirty="0" err="1"/>
              <a:t>img</a:t>
            </a:r>
            <a:r>
              <a:rPr lang="en-US" dirty="0"/>
              <a:t>, 0+pos,0+pos, 25, 25);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A2513-7424-408E-8561-9B069D32E62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334000" y="1647825"/>
            <a:ext cx="301236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image_animation1.js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70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Generate random numbers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random(high)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random(low, high)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image(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, 0+random(10,500),0+ random(10, 500), 25, 25);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DCE0B-A675-45D8-AC18-9232A3FF8CA2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508625" y="4941888"/>
            <a:ext cx="301236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image_animation2.js</a:t>
            </a:r>
          </a:p>
        </p:txBody>
      </p:sp>
    </p:spTree>
    <p:extLst>
      <p:ext uri="{BB962C8B-B14F-4D97-AF65-F5344CB8AC3E}">
        <p14:creationId xmlns:p14="http://schemas.microsoft.com/office/powerpoint/2010/main" val="298757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Animation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image Sequence</a:t>
            </a:r>
          </a:p>
          <a:p>
            <a:r>
              <a:rPr lang="en-US" dirty="0" err="1"/>
              <a:t>hulaHoop.js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A5911-8C82-49BB-8D4B-9F0BF465FEE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295400" y="6303645"/>
            <a:ext cx="596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http://processingjs.org/learning/topic/sequential/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7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numFrames</a:t>
            </a:r>
            <a:r>
              <a:rPr lang="en-US" dirty="0"/>
              <a:t> = 8; // The number of frames in the animation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frame = 0;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images=[];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preload(){</a:t>
            </a:r>
          </a:p>
          <a:p>
            <a:pPr marL="0" indent="0">
              <a:buNone/>
            </a:pPr>
            <a:r>
              <a:rPr lang="en-US" dirty="0"/>
              <a:t>images[0] = </a:t>
            </a:r>
            <a:r>
              <a:rPr lang="en-US" dirty="0" err="1"/>
              <a:t>loadImage</a:t>
            </a:r>
            <a:r>
              <a:rPr lang="en-US" dirty="0"/>
              <a:t>("data/PT_anim0000.gif");</a:t>
            </a:r>
          </a:p>
          <a:p>
            <a:pPr marL="0" indent="0">
              <a:buNone/>
            </a:pPr>
            <a:r>
              <a:rPr lang="en-US" dirty="0"/>
              <a:t>images[1] = </a:t>
            </a:r>
            <a:r>
              <a:rPr lang="en-US" dirty="0" err="1"/>
              <a:t>loadImage</a:t>
            </a:r>
            <a:r>
              <a:rPr lang="en-US" dirty="0"/>
              <a:t>("data/PT_anim0001.gif"); </a:t>
            </a:r>
          </a:p>
          <a:p>
            <a:pPr marL="0" indent="0">
              <a:buNone/>
            </a:pPr>
            <a:r>
              <a:rPr lang="en-US" dirty="0"/>
              <a:t>images[2] = </a:t>
            </a:r>
            <a:r>
              <a:rPr lang="en-US" dirty="0" err="1"/>
              <a:t>loadImage</a:t>
            </a:r>
            <a:r>
              <a:rPr lang="en-US" dirty="0"/>
              <a:t>("data/PT_anim0002.gif");</a:t>
            </a:r>
          </a:p>
          <a:p>
            <a:pPr marL="0" indent="0">
              <a:buNone/>
            </a:pPr>
            <a:r>
              <a:rPr lang="en-US" dirty="0"/>
              <a:t>images[3] = </a:t>
            </a:r>
            <a:r>
              <a:rPr lang="en-US" dirty="0" err="1"/>
              <a:t>loadImage</a:t>
            </a:r>
            <a:r>
              <a:rPr lang="en-US" dirty="0"/>
              <a:t>("data/PT_anim0003.gif"); </a:t>
            </a:r>
          </a:p>
          <a:p>
            <a:pPr marL="0" indent="0">
              <a:buNone/>
            </a:pPr>
            <a:r>
              <a:rPr lang="en-US" dirty="0"/>
              <a:t>images[4] = </a:t>
            </a:r>
            <a:r>
              <a:rPr lang="en-US" dirty="0" err="1"/>
              <a:t>loadImage</a:t>
            </a:r>
            <a:r>
              <a:rPr lang="en-US" dirty="0"/>
              <a:t>("data/PT_anim0004.gif");</a:t>
            </a:r>
          </a:p>
          <a:p>
            <a:pPr marL="0" indent="0">
              <a:buNone/>
            </a:pPr>
            <a:r>
              <a:rPr lang="en-US" dirty="0"/>
              <a:t>images[5] = </a:t>
            </a:r>
            <a:r>
              <a:rPr lang="en-US" dirty="0" err="1"/>
              <a:t>loadImage</a:t>
            </a:r>
            <a:r>
              <a:rPr lang="en-US" dirty="0"/>
              <a:t>("data/PT_anim0005.gif"); </a:t>
            </a:r>
          </a:p>
          <a:p>
            <a:pPr marL="0" indent="0">
              <a:buNone/>
            </a:pPr>
            <a:r>
              <a:rPr lang="en-US" dirty="0"/>
              <a:t>images[6] = </a:t>
            </a:r>
            <a:r>
              <a:rPr lang="en-US" dirty="0" err="1"/>
              <a:t>loadImage</a:t>
            </a:r>
            <a:r>
              <a:rPr lang="en-US" dirty="0"/>
              <a:t>("data/PT_anim0006.gif");</a:t>
            </a:r>
          </a:p>
          <a:p>
            <a:pPr marL="0" indent="0">
              <a:buNone/>
            </a:pPr>
            <a:r>
              <a:rPr lang="en-US" dirty="0"/>
              <a:t>images[7] = </a:t>
            </a:r>
            <a:r>
              <a:rPr lang="en-US" dirty="0" err="1"/>
              <a:t>loadImage</a:t>
            </a:r>
            <a:r>
              <a:rPr lang="en-US" dirty="0"/>
              <a:t>("data/PT_anim0007.gif");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numFrames</a:t>
            </a:r>
            <a:r>
              <a:rPr lang="en-US" dirty="0"/>
              <a:t> = 12; </a:t>
            </a:r>
          </a:p>
          <a:p>
            <a:pPr marL="366713" lvl="1" indent="0">
              <a:buNone/>
              <a:defRPr/>
            </a:pPr>
            <a:r>
              <a:rPr lang="en-US" dirty="0"/>
              <a:t>// The number of frames in the animation 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EE704-518E-4251-B7D1-BCCD1C7F5F5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7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setup()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createCanvas</a:t>
            </a:r>
            <a:r>
              <a:rPr lang="en-US" dirty="0"/>
              <a:t>(200, 200);</a:t>
            </a:r>
          </a:p>
          <a:p>
            <a:pPr marL="0" indent="0">
              <a:buNone/>
            </a:pPr>
            <a:r>
              <a:rPr lang="en-US" dirty="0"/>
              <a:t>background(222);</a:t>
            </a:r>
          </a:p>
          <a:p>
            <a:pPr marL="0" indent="0">
              <a:buNone/>
            </a:pPr>
            <a:r>
              <a:rPr lang="en-US" dirty="0" err="1"/>
              <a:t>frameRate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function draw()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frame = (frame+1)%</a:t>
            </a:r>
            <a:r>
              <a:rPr lang="en-US" dirty="0" err="1"/>
              <a:t>numFrames</a:t>
            </a:r>
            <a:r>
              <a:rPr lang="en-US" dirty="0"/>
              <a:t>; // Use % to cycle through frames</a:t>
            </a:r>
          </a:p>
          <a:p>
            <a:pPr marL="0" indent="0">
              <a:buNone/>
            </a:pPr>
            <a:r>
              <a:rPr lang="en-US" dirty="0"/>
              <a:t>image(images[frame], 0, 0, 200, 200);</a:t>
            </a:r>
          </a:p>
          <a:p>
            <a:pPr marL="0" indent="0">
              <a:buNone/>
            </a:pPr>
            <a:r>
              <a:rPr lang="en-US" dirty="0"/>
              <a:t>//image(img,0,0,200,200);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21A5C-03FC-4255-B8F4-DAD541656EA5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Animation</a:t>
            </a:r>
          </a:p>
        </p:txBody>
      </p:sp>
    </p:spTree>
    <p:extLst>
      <p:ext uri="{BB962C8B-B14F-4D97-AF65-F5344CB8AC3E}">
        <p14:creationId xmlns:p14="http://schemas.microsoft.com/office/powerpoint/2010/main" val="385088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u="sng" dirty="0"/>
              <a:t>System variables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</a:rPr>
              <a:t>mouseButton</a:t>
            </a:r>
            <a:r>
              <a:rPr lang="en-US" dirty="0"/>
              <a:t>: 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Values: LEFT, RIGHT, CENTER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which button is pressed.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if (</a:t>
            </a:r>
            <a:r>
              <a:rPr lang="en-US" dirty="0" err="1"/>
              <a:t>mousePressed</a:t>
            </a:r>
            <a:r>
              <a:rPr lang="en-US" dirty="0"/>
              <a:t> &amp;&amp; (</a:t>
            </a:r>
            <a:r>
              <a:rPr lang="en-US" dirty="0" err="1"/>
              <a:t>mouseButton</a:t>
            </a:r>
            <a:r>
              <a:rPr lang="en-US" dirty="0"/>
              <a:t> == LEFT)) {..}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</a:rPr>
              <a:t>mouseX</a:t>
            </a:r>
            <a:r>
              <a:rPr lang="en-US" dirty="0"/>
              <a:t>: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Current X-coordinate of mouse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</a:rPr>
              <a:t>mouseY</a:t>
            </a:r>
            <a:r>
              <a:rPr lang="en-US" dirty="0"/>
              <a:t>: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Current X-coordinate of mouse</a:t>
            </a:r>
          </a:p>
          <a:p>
            <a:pPr marL="273050" lvl="1" indent="-273050">
              <a:buClr>
                <a:srgbClr val="0BD0D9"/>
              </a:buClr>
              <a:buSzPct val="95000"/>
              <a:defRPr/>
            </a:pPr>
            <a:r>
              <a:rPr lang="en-US" dirty="0" err="1">
                <a:solidFill>
                  <a:srgbClr val="0070C0"/>
                </a:solidFill>
              </a:rPr>
              <a:t>mousePressed</a:t>
            </a:r>
            <a:r>
              <a:rPr lang="en-US" dirty="0"/>
              <a:t>: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/>
              <a:t>true/false</a:t>
            </a:r>
          </a:p>
          <a:p>
            <a:pPr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87C01-6231-469C-AF4C-F1E7B4C21A94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3494286"/>
            <a:ext cx="4191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draw()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fill(0);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fill(255);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(25, 25, 50, 50);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88023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Functions</a:t>
            </a:r>
            <a:r>
              <a:rPr lang="en-US" dirty="0"/>
              <a:t>:</a:t>
            </a:r>
          </a:p>
          <a:p>
            <a:pPr marL="366713" lvl="1" indent="0">
              <a:buFont typeface="Wingdings 2" pitchFamily="18" charset="2"/>
              <a:buNone/>
            </a:pPr>
            <a:r>
              <a:rPr lang="en-US" dirty="0"/>
              <a:t>called when the corresponding  mouse events occur</a:t>
            </a:r>
          </a:p>
          <a:p>
            <a:r>
              <a:rPr lang="en-US" dirty="0" err="1"/>
              <a:t>mouseClicked</a:t>
            </a:r>
            <a:r>
              <a:rPr lang="en-US" dirty="0"/>
              <a:t>()</a:t>
            </a:r>
          </a:p>
          <a:p>
            <a:r>
              <a:rPr lang="en-US" dirty="0" err="1"/>
              <a:t>mouseMoved</a:t>
            </a:r>
            <a:r>
              <a:rPr lang="en-US" dirty="0"/>
              <a:t>()</a:t>
            </a:r>
          </a:p>
          <a:p>
            <a:r>
              <a:rPr lang="en-US" dirty="0" err="1"/>
              <a:t>mouseDragged</a:t>
            </a:r>
            <a:r>
              <a:rPr lang="en-US" dirty="0"/>
              <a:t>()</a:t>
            </a:r>
          </a:p>
          <a:p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r>
              <a:rPr lang="en-US" dirty="0" err="1"/>
              <a:t>mouseOver</a:t>
            </a:r>
            <a:r>
              <a:rPr lang="en-US" dirty="0"/>
              <a:t>()</a:t>
            </a:r>
          </a:p>
          <a:p>
            <a:r>
              <a:rPr lang="en-US" dirty="0" err="1"/>
              <a:t>mousePressed</a:t>
            </a:r>
            <a:r>
              <a:rPr lang="en-US" dirty="0"/>
              <a:t>()</a:t>
            </a:r>
          </a:p>
          <a:p>
            <a:r>
              <a:rPr lang="en-US" dirty="0" err="1"/>
              <a:t>mouseReleased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F4D3B-2991-4C98-998E-4E945310220D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20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More on p5.js</a:t>
            </a:r>
          </a:p>
          <a:p>
            <a:pPr eaLnBrk="1" hangingPunct="1"/>
            <a:r>
              <a:rPr lang="en-US" dirty="0"/>
              <a:t>Animation</a:t>
            </a:r>
          </a:p>
          <a:p>
            <a:pPr eaLnBrk="1" hangingPunct="1"/>
            <a:r>
              <a:rPr lang="en-US" dirty="0"/>
              <a:t>Image Animation</a:t>
            </a:r>
          </a:p>
          <a:p>
            <a:pPr eaLnBrk="1" hangingPunct="1"/>
            <a:r>
              <a:rPr lang="en-US" dirty="0"/>
              <a:t>Mouse operation</a:t>
            </a:r>
          </a:p>
          <a:p>
            <a:pPr eaLnBrk="1" hangingPunct="1"/>
            <a:r>
              <a:rPr lang="en-US" dirty="0" err="1"/>
              <a:t>dom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2FD28-AF1D-4ED8-ADD1-22776EE4927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0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 - examples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mouseClicked.js</a:t>
            </a:r>
            <a:endParaRPr lang="en-US" dirty="0"/>
          </a:p>
          <a:p>
            <a:r>
              <a:rPr lang="en-US" dirty="0" err="1"/>
              <a:t>mousePressed.js</a:t>
            </a:r>
            <a:endParaRPr lang="en-US" dirty="0"/>
          </a:p>
          <a:p>
            <a:r>
              <a:rPr lang="en-US" dirty="0" err="1"/>
              <a:t>mouseMove.js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E3A05-3385-4772-89BC-9580288053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5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 = "../</a:t>
            </a:r>
            <a:r>
              <a:rPr lang="en-US" sz="2400" dirty="0" err="1"/>
              <a:t>addons</a:t>
            </a:r>
            <a:r>
              <a:rPr lang="en-US" sz="2400" dirty="0"/>
              <a:t>/p5.dom.js"&gt; &lt;/script&gt; </a:t>
            </a:r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 = "https://</a:t>
            </a:r>
            <a:r>
              <a:rPr lang="en-US" sz="2000" dirty="0" err="1"/>
              <a:t>cdnjs.cloudflare.com</a:t>
            </a:r>
            <a:r>
              <a:rPr lang="en-US" sz="2000" dirty="0"/>
              <a:t>/ajax/libs/p5.js/0.6.0/</a:t>
            </a:r>
            <a:r>
              <a:rPr lang="en-US" sz="2000" dirty="0" err="1"/>
              <a:t>addons</a:t>
            </a:r>
            <a:r>
              <a:rPr lang="en-US" sz="2000" dirty="0"/>
              <a:t>/p5.dom.js"&gt; &lt;/script&gt;</a:t>
            </a:r>
          </a:p>
          <a:p>
            <a:r>
              <a:rPr lang="en-US" dirty="0"/>
              <a:t> </a:t>
            </a:r>
            <a:r>
              <a:rPr lang="en-US" dirty="0" err="1"/>
              <a:t>dom_parent.js</a:t>
            </a:r>
            <a:endParaRPr lang="en-US" dirty="0"/>
          </a:p>
          <a:p>
            <a:r>
              <a:rPr lang="en-US" dirty="0" err="1"/>
              <a:t>dom_createImage.js</a:t>
            </a:r>
            <a:endParaRPr lang="en-US" dirty="0"/>
          </a:p>
          <a:p>
            <a:r>
              <a:rPr lang="en-US" dirty="0" err="1"/>
              <a:t>dom_createElement.js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6739" y="6354246"/>
            <a:ext cx="699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https://github.com/processing/p5.js/wiki/Beyond-the-canvas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97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35975" cy="43894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https://p5js.org/reference/</a:t>
            </a:r>
            <a:endParaRPr lang="en-US" dirty="0"/>
          </a:p>
          <a:p>
            <a:r>
              <a:rPr lang="en-US" dirty="0">
                <a:hlinkClick r:id="rId3"/>
              </a:rPr>
              <a:t>https://p5js.org/reference/#/libraries/p5.dom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AFF52-0B05-4099-A403-EFBB33E89CEC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84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an animation, use variables to control how something is drawn in each frame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function setup() </a:t>
            </a:r>
            <a:r>
              <a:rPr lang="en-US" dirty="0"/>
              <a:t>– called once when the sketch first loaded</a:t>
            </a:r>
          </a:p>
          <a:p>
            <a:r>
              <a:rPr lang="en-US" dirty="0">
                <a:solidFill>
                  <a:srgbClr val="0070C0"/>
                </a:solidFill>
              </a:rPr>
              <a:t>function draw() </a:t>
            </a:r>
            <a:r>
              <a:rPr lang="en-US" dirty="0"/>
              <a:t>– called once </a:t>
            </a:r>
            <a:r>
              <a:rPr lang="en-US" u="sng" dirty="0"/>
              <a:t>every frame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frameRate</a:t>
            </a:r>
            <a:r>
              <a:rPr lang="en-US" dirty="0">
                <a:solidFill>
                  <a:srgbClr val="0070C0"/>
                </a:solidFill>
              </a:rPr>
              <a:t>(30);</a:t>
            </a:r>
          </a:p>
          <a:p>
            <a:r>
              <a:rPr lang="en-US" dirty="0"/>
              <a:t>Default: 60 fps (frames per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D498-21FA-44F2-AAC5-E3DAB937C03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7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createCanvas</a:t>
            </a:r>
            <a:r>
              <a:rPr lang="en-US" dirty="0">
                <a:solidFill>
                  <a:srgbClr val="0070C0"/>
                </a:solidFill>
              </a:rPr>
              <a:t>(600,400);</a:t>
            </a:r>
          </a:p>
          <a:p>
            <a:r>
              <a:rPr lang="en-US" dirty="0">
                <a:solidFill>
                  <a:srgbClr val="0070C0"/>
                </a:solidFill>
              </a:rPr>
              <a:t>width/ height</a:t>
            </a:r>
            <a:r>
              <a:rPr lang="en-US" dirty="0"/>
              <a:t> - (default: 100)</a:t>
            </a:r>
          </a:p>
          <a:p>
            <a:pPr marL="615950" lvl="2" indent="-342900"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dirty="0"/>
              <a:t>System variable, stores the width/height of the drawing canvas. This value is set by the first/second parameter of the </a:t>
            </a:r>
            <a:r>
              <a:rPr lang="en-US" dirty="0" err="1"/>
              <a:t>createCanvas</a:t>
            </a:r>
            <a:r>
              <a:rPr lang="en-US" dirty="0"/>
              <a:t>() function.</a:t>
            </a:r>
          </a:p>
          <a:p>
            <a:r>
              <a:rPr lang="en-US" dirty="0" err="1">
                <a:solidFill>
                  <a:srgbClr val="0070C0"/>
                </a:solidFill>
              </a:rPr>
              <a:t>displayWidth</a:t>
            </a:r>
            <a:r>
              <a:rPr lang="en-US" dirty="0">
                <a:solidFill>
                  <a:srgbClr val="0070C0"/>
                </a:solidFill>
              </a:rPr>
              <a:t>/ </a:t>
            </a:r>
            <a:r>
              <a:rPr lang="en-US" dirty="0" err="1">
                <a:solidFill>
                  <a:srgbClr val="0070C0"/>
                </a:solidFill>
              </a:rPr>
              <a:t>displayHeight</a:t>
            </a:r>
            <a:endParaRPr lang="en-US" dirty="0">
              <a:solidFill>
                <a:srgbClr val="0070C0"/>
              </a:solidFill>
            </a:endParaRPr>
          </a:p>
          <a:p>
            <a:pPr marL="615950" lvl="2" indent="-342900"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dirty="0"/>
              <a:t>System variable that stores the width/height of the entire screen display. This is used to run a full-screen program on any display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C8ABE-EF30-4C8A-81F6-06C64D06707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0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frameCount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615950" lvl="2" indent="-342900"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500" dirty="0"/>
              <a:t>The system variable </a:t>
            </a:r>
            <a:r>
              <a:rPr lang="en-US" sz="2500" dirty="0" err="1"/>
              <a:t>frameCount</a:t>
            </a:r>
            <a:r>
              <a:rPr lang="en-US" sz="2500" dirty="0"/>
              <a:t> contains the number of frames that have been displayed since the program started. Inside setup() the value is 0, after the first iteration of draw it is 1, etc.</a:t>
            </a:r>
          </a:p>
          <a:p>
            <a:r>
              <a:rPr lang="en-US" dirty="0" err="1">
                <a:solidFill>
                  <a:srgbClr val="0070C0"/>
                </a:solidFill>
              </a:rPr>
              <a:t>frameRate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Specifies the number of frames to be displayed every second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default rate is 60 frames per second. This is the same as </a:t>
            </a:r>
            <a:r>
              <a:rPr lang="en-US" dirty="0" err="1"/>
              <a:t>setFrameRate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Calling </a:t>
            </a:r>
            <a:r>
              <a:rPr lang="en-US" dirty="0" err="1"/>
              <a:t>frameRate</a:t>
            </a:r>
            <a:r>
              <a:rPr lang="en-US" dirty="0"/>
              <a:t>() with no arguments returns the current framerate. This is the same as </a:t>
            </a:r>
            <a:r>
              <a:rPr lang="en-US" dirty="0" err="1"/>
              <a:t>getFrameRate</a:t>
            </a:r>
            <a:r>
              <a:rPr lang="en-US" dirty="0"/>
              <a:t>().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C8ABE-EF30-4C8A-81F6-06C64D067070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31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2362200"/>
          </a:xfrm>
        </p:spPr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setup()</a:t>
            </a:r>
            <a:r>
              <a:rPr lang="en-US" dirty="0"/>
              <a:t> contains all of the code we want to run when our canvas is initialized. </a:t>
            </a:r>
          </a:p>
          <a:p>
            <a:r>
              <a:rPr lang="en-US" dirty="0"/>
              <a:t>It sets key values such as canvas element's </a:t>
            </a:r>
            <a:r>
              <a:rPr lang="en-US" i="1" u="sng" dirty="0"/>
              <a:t>size</a:t>
            </a:r>
            <a:r>
              <a:rPr lang="en-US" dirty="0"/>
              <a:t> and </a:t>
            </a:r>
            <a:r>
              <a:rPr lang="en-US" i="1" u="sng" dirty="0" err="1"/>
              <a:t>framerate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038600"/>
            <a:ext cx="390683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setup()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createCanvas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(500, 250);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background(245);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(30);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5820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i="1" dirty="0"/>
              <a:t>draw()</a:t>
            </a:r>
            <a:r>
              <a:rPr lang="en-US" dirty="0"/>
              <a:t> : most of your drawing </a:t>
            </a:r>
            <a:r>
              <a:rPr lang="en-US" i="1" dirty="0"/>
              <a:t>should</a:t>
            </a:r>
            <a:r>
              <a:rPr lang="en-US" dirty="0"/>
              <a:t> take place.</a:t>
            </a:r>
          </a:p>
          <a:p>
            <a:r>
              <a:rPr lang="en-US" dirty="0"/>
              <a:t>P5.js automatically loops the draw() function at the </a:t>
            </a:r>
            <a:r>
              <a:rPr lang="en-US" dirty="0" err="1"/>
              <a:t>frameRate</a:t>
            </a:r>
            <a:r>
              <a:rPr lang="en-US" dirty="0"/>
              <a:t>() you specify in your setup().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random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Return a random floating-point number. Takes either 0, 1 or 2 arguments.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no argument </a:t>
            </a:r>
            <a:r>
              <a:rPr lang="en-US" dirty="0"/>
              <a:t>is given, returns a </a:t>
            </a:r>
            <a:r>
              <a:rPr lang="en-US" u="sng" dirty="0"/>
              <a:t>random number from 0 up to (but not including)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one argument </a:t>
            </a:r>
            <a:r>
              <a:rPr lang="en-US" dirty="0"/>
              <a:t>is given and it is a number, returns a random number </a:t>
            </a:r>
            <a:r>
              <a:rPr lang="en-US" u="sng" dirty="0"/>
              <a:t>from 0 up to (but not including) the number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one argument is given and it is an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, returns a </a:t>
            </a:r>
            <a:r>
              <a:rPr lang="en-US" u="sng" dirty="0"/>
              <a:t>random element from that array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two arguments </a:t>
            </a:r>
            <a:r>
              <a:rPr lang="en-US" dirty="0"/>
              <a:t>are given, returns a random number </a:t>
            </a:r>
            <a:r>
              <a:rPr lang="en-US" u="sng" dirty="0"/>
              <a:t>from the first argument up to (but not including) the second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translate(x</a:t>
            </a:r>
            <a:r>
              <a:rPr lang="en-US" dirty="0"/>
              <a:t>, y);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Specifies an amount to displace objects within the display window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Transformations are </a:t>
            </a:r>
            <a:r>
              <a:rPr lang="en-US" u="sng" dirty="0"/>
              <a:t>cumulative</a:t>
            </a:r>
            <a:r>
              <a:rPr lang="en-US" dirty="0"/>
              <a:t> and apply to everything that happens after and subsequent calls to the function accumulates the effect.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example, calling translate(50, 0) and then translate(20, 0) is the same as translate(70, 0).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translate() is called within draw(), the transformation is reset when the loop begins again. This function can be further controlled by using push() and pop().</a:t>
            </a:r>
          </a:p>
          <a:p>
            <a:r>
              <a:rPr lang="en-US" dirty="0">
                <a:solidFill>
                  <a:srgbClr val="0070C0"/>
                </a:solidFill>
              </a:rPr>
              <a:t>rotate(angle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Rotates an object the amount specified by the </a:t>
            </a:r>
            <a:r>
              <a:rPr lang="en-US" b="1" dirty="0"/>
              <a:t>angle</a:t>
            </a:r>
            <a:r>
              <a:rPr lang="en-US" dirty="0"/>
              <a:t> parameter.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Angles should be specified in radians (0 to PI*2)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EDEB-FD3A-434A-8E5A-60D3FC53276D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27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TC640 - Multimedia Presentations&amp;quot;&quot;/&gt;&lt;property id=&quot;20307&quot; value=&quot;388&quot;/&gt;&lt;/object&gt;&lt;object type=&quot;3&quot; unique_id=&quot;10013&quot;&gt;&lt;property id=&quot;20148&quot; value=&quot;5&quot;/&gt;&lt;property id=&quot;20300&quot; value=&quot;Slide 14&quot;/&gt;&lt;property id=&quot;20307&quot; value=&quot;350&quot;/&gt;&lt;/object&gt;&lt;object type=&quot;3&quot; unique_id=&quot;10339&quot;&gt;&lt;property id=&quot;20148&quot; value=&quot;5&quot;/&gt;&lt;property id=&quot;20300&quot; value=&quot;Slide 2 - &amp;quot;Outline&amp;quot;&quot;/&gt;&lt;property id=&quot;20307&quot; value=&quot;389&quot;/&gt;&lt;/object&gt;&lt;object type=&quot;3&quot; unique_id=&quot;10340&quot;&gt;&lt;property id=&quot;20148&quot; value=&quot;5&quot;/&gt;&lt;property id=&quot;20300&quot; value=&quot;Slide 3 - &amp;quot;Introduction&amp;quot;&quot;/&gt;&lt;property id=&quot;20307&quot; value=&quot;390&quot;/&gt;&lt;/object&gt;&lt;object type=&quot;3&quot; unique_id=&quot;10341&quot;&gt;&lt;property id=&quot;20148&quot; value=&quot;5&quot;/&gt;&lt;property id=&quot;20300&quot; value=&quot;Slide 4 - &amp;quot;Introduction&amp;quot;&quot;/&gt;&lt;property id=&quot;20307&quot; value=&quot;391&quot;/&gt;&lt;/object&gt;&lt;object type=&quot;3&quot; unique_id=&quot;10342&quot;&gt;&lt;property id=&quot;20148&quot; value=&quot;5&quot;/&gt;&lt;property id=&quot;20300&quot; value=&quot;Slide 5 - &amp;quot;Introduction&amp;quot;&quot;/&gt;&lt;property id=&quot;20307&quot; value=&quot;392&quot;/&gt;&lt;/object&gt;&lt;object type=&quot;3&quot; unique_id=&quot;10343&quot;&gt;&lt;property id=&quot;20148&quot; value=&quot;5&quot;/&gt;&lt;property id=&quot;20300&quot; value=&quot;Slide 6 - &amp;quot;Steps to Use Popcorn.js - 1&amp;quot;&quot;/&gt;&lt;property id=&quot;20307&quot; value=&quot;393&quot;/&gt;&lt;/object&gt;&lt;object type=&quot;3&quot; unique_id=&quot;10344&quot;&gt;&lt;property id=&quot;20148&quot; value=&quot;5&quot;/&gt;&lt;property id=&quot;20300&quot; value=&quot;Slide 7 - &amp;quot;Steps to Use Popcorn.js - 2&amp;quot;&quot;/&gt;&lt;property id=&quot;20307&quot; value=&quot;394&quot;/&gt;&lt;/object&gt;&lt;object type=&quot;3&quot; unique_id=&quot;10345&quot;&gt;&lt;property id=&quot;20148&quot; value=&quot;5&quot;/&gt;&lt;property id=&quot;20300&quot; value=&quot;Slide 8 - &amp;quot;Steps to Use Popcorn.js - 3&amp;quot;&quot;/&gt;&lt;property id=&quot;20307&quot; value=&quot;395&quot;/&gt;&lt;/object&gt;&lt;object type=&quot;3&quot; unique_id=&quot;10346&quot;&gt;&lt;property id=&quot;20148&quot; value=&quot;5&quot;/&gt;&lt;property id=&quot;20300&quot; value=&quot;Slide 9 - &amp;quot;Popcorn.js Plugins&amp;quot;&quot;/&gt;&lt;property id=&quot;20307&quot; value=&quot;396&quot;/&gt;&lt;/object&gt;&lt;object type=&quot;3&quot; unique_id=&quot;10347&quot;&gt;&lt;property id=&quot;20148&quot; value=&quot;5&quot;/&gt;&lt;property id=&quot;20300&quot; value=&quot;Slide 10 - &amp;quot;Popcorn.js Plugins&amp;quot;&quot;/&gt;&lt;property id=&quot;20307&quot; value=&quot;397&quot;/&gt;&lt;/object&gt;&lt;object type=&quot;3&quot; unique_id=&quot;10348&quot;&gt;&lt;property id=&quot;20148&quot; value=&quot;5&quot;/&gt;&lt;property id=&quot;20300&quot; value=&quot;Slide 11&quot;/&gt;&lt;property id=&quot;20307&quot; value=&quot;398&quot;/&gt;&lt;/object&gt;&lt;object type=&quot;3&quot; unique_id=&quot;10349&quot;&gt;&lt;property id=&quot;20148&quot; value=&quot;5&quot;/&gt;&lt;property id=&quot;20300&quot; value=&quot;Slide 12 - &amp;quot;Demo&amp;quot;&quot;/&gt;&lt;property id=&quot;20307&quot; value=&quot;399&quot;/&gt;&lt;/object&gt;&lt;object type=&quot;3&quot; unique_id=&quot;10404&quot;&gt;&lt;property id=&quot;20148&quot; value=&quot;5&quot;/&gt;&lt;property id=&quot;20300&quot; value=&quot;Slide 13 - &amp;quot;Next class&amp;quot;&quot;/&gt;&lt;property id=&quot;20307&quot; value=&quot;400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33964</TotalTime>
  <Words>1306</Words>
  <Application>Microsoft Macintosh PowerPoint</Application>
  <PresentationFormat>On-screen Show (4:3)</PresentationFormat>
  <Paragraphs>198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Wingdings 2</vt:lpstr>
      <vt:lpstr>Office Theme</vt:lpstr>
      <vt:lpstr>BTH645 - Multimedia Elements for User Interfaces</vt:lpstr>
      <vt:lpstr>Outline</vt:lpstr>
      <vt:lpstr>Animation</vt:lpstr>
      <vt:lpstr>Environment</vt:lpstr>
      <vt:lpstr>Environment</vt:lpstr>
      <vt:lpstr>Functions</vt:lpstr>
      <vt:lpstr>Functions</vt:lpstr>
      <vt:lpstr>Functions</vt:lpstr>
      <vt:lpstr>Transform</vt:lpstr>
      <vt:lpstr>Transform</vt:lpstr>
      <vt:lpstr>PowerPoint Presentation</vt:lpstr>
      <vt:lpstr>Examples</vt:lpstr>
      <vt:lpstr>Image Animation</vt:lpstr>
      <vt:lpstr>Image Animation</vt:lpstr>
      <vt:lpstr>Image Animation</vt:lpstr>
      <vt:lpstr>Image Animation</vt:lpstr>
      <vt:lpstr>Image Animation</vt:lpstr>
      <vt:lpstr>Mouse </vt:lpstr>
      <vt:lpstr>Mouse</vt:lpstr>
      <vt:lpstr>Mouse - examples</vt:lpstr>
      <vt:lpstr>DOM</vt:lpstr>
      <vt:lpstr>A3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587</cp:revision>
  <cp:lastPrinted>2014-12-15T14:00:04Z</cp:lastPrinted>
  <dcterms:created xsi:type="dcterms:W3CDTF">2012-08-23T18:09:37Z</dcterms:created>
  <dcterms:modified xsi:type="dcterms:W3CDTF">2020-03-29T21:30:41Z</dcterms:modified>
</cp:coreProperties>
</file>