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482" r:id="rId2"/>
    <p:sldId id="455" r:id="rId3"/>
    <p:sldId id="456" r:id="rId4"/>
    <p:sldId id="457" r:id="rId5"/>
    <p:sldId id="458" r:id="rId6"/>
    <p:sldId id="459" r:id="rId7"/>
    <p:sldId id="460" r:id="rId8"/>
    <p:sldId id="461" r:id="rId9"/>
    <p:sldId id="462" r:id="rId10"/>
    <p:sldId id="463" r:id="rId11"/>
    <p:sldId id="464" r:id="rId12"/>
    <p:sldId id="465" r:id="rId13"/>
    <p:sldId id="467" r:id="rId14"/>
    <p:sldId id="466" r:id="rId15"/>
    <p:sldId id="476" r:id="rId16"/>
    <p:sldId id="477" r:id="rId17"/>
    <p:sldId id="468" r:id="rId18"/>
    <p:sldId id="483" r:id="rId19"/>
    <p:sldId id="484" r:id="rId20"/>
    <p:sldId id="485" r:id="rId21"/>
    <p:sldId id="486" r:id="rId22"/>
    <p:sldId id="487" r:id="rId23"/>
    <p:sldId id="35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856" autoAdjust="0"/>
    <p:restoredTop sz="50000" autoAdjust="0"/>
  </p:normalViewPr>
  <p:slideViewPr>
    <p:cSldViewPr>
      <p:cViewPr varScale="1">
        <p:scale>
          <a:sx n="66" d="100"/>
          <a:sy n="66" d="100"/>
        </p:scale>
        <p:origin x="708" y="48"/>
      </p:cViewPr>
      <p:guideLst>
        <p:guide orient="horz" pos="2160"/>
        <p:guide pos="2880"/>
      </p:guideLst>
    </p:cSldViewPr>
  </p:slideViewPr>
  <p:outlineViewPr>
    <p:cViewPr>
      <p:scale>
        <a:sx n="33" d="100"/>
        <a:sy n="33" d="100"/>
      </p:scale>
      <p:origin x="42" y="792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F78797-15EC-4D2D-BD2F-959A5A89F837}" type="datetimeFigureOut">
              <a:rPr lang="en-US" smtClean="0"/>
              <a:t>3/15/2021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86893A-904F-4CE0-B8C6-10F4E3751236}" type="slidenum">
              <a:rPr lang="en-US" smtClean="0"/>
              <a:t>‹#›</a:t>
            </a:fld>
            <a:endParaRPr lang="en-US"/>
          </a:p>
        </p:txBody>
      </p:sp>
    </p:spTree>
    <p:extLst>
      <p:ext uri="{BB962C8B-B14F-4D97-AF65-F5344CB8AC3E}">
        <p14:creationId xmlns:p14="http://schemas.microsoft.com/office/powerpoint/2010/main" val="511467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Good morning and welcome back. I hope you all had a great summer.</a:t>
            </a:r>
          </a:p>
          <a:p>
            <a:endParaRPr lang="en-US" sz="1800" dirty="0"/>
          </a:p>
          <a:p>
            <a:r>
              <a:rPr lang="en-US" sz="1800" dirty="0"/>
              <a:t>This photo  is  a rendering of our Peterborough Airport campus which is well under way for our January 2014 opening.</a:t>
            </a:r>
          </a:p>
          <a:p>
            <a:endParaRPr lang="en-US" sz="1800" dirty="0"/>
          </a:p>
          <a:p>
            <a:r>
              <a:rPr lang="en-US" sz="1800" dirty="0"/>
              <a:t>And the entire design and build process is exemplary of the entire college  community coming together to create a great place for our students to study.</a:t>
            </a:r>
            <a:endParaRPr lang="en-CA" sz="1800" dirty="0"/>
          </a:p>
        </p:txBody>
      </p:sp>
      <p:sp>
        <p:nvSpPr>
          <p:cNvPr id="4" name="Slide Number Placeholder 3"/>
          <p:cNvSpPr>
            <a:spLocks noGrp="1"/>
          </p:cNvSpPr>
          <p:nvPr>
            <p:ph type="sldNum" sz="quarter" idx="10"/>
          </p:nvPr>
        </p:nvSpPr>
        <p:spPr/>
        <p:txBody>
          <a:bodyPr/>
          <a:lstStyle/>
          <a:p>
            <a:fld id="{BFF023D2-88C6-40B1-A2DD-5F38C7DEB849}" type="slidenum">
              <a:rPr lang="en-CA" smtClean="0">
                <a:solidFill>
                  <a:prstClr val="black"/>
                </a:solidFill>
              </a:rPr>
              <a:pPr/>
              <a:t>1</a:t>
            </a:fld>
            <a:endParaRPr lang="en-CA">
              <a:solidFill>
                <a:prstClr val="black"/>
              </a:solidFill>
            </a:endParaRPr>
          </a:p>
        </p:txBody>
      </p:sp>
    </p:spTree>
    <p:extLst>
      <p:ext uri="{BB962C8B-B14F-4D97-AF65-F5344CB8AC3E}">
        <p14:creationId xmlns:p14="http://schemas.microsoft.com/office/powerpoint/2010/main" val="1958406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cs typeface="Arial" charset="0"/>
              </a:defRPr>
            </a:lvl1pPr>
            <a:lvl2pPr marL="702756" indent="-270291" defTabSz="914485" eaLnBrk="0" hangingPunct="0">
              <a:defRPr>
                <a:solidFill>
                  <a:schemeClr val="tx1"/>
                </a:solidFill>
                <a:latin typeface="Arial" charset="0"/>
                <a:cs typeface="Arial" charset="0"/>
              </a:defRPr>
            </a:lvl2pPr>
            <a:lvl3pPr marL="1081164" indent="-216233" defTabSz="914485" eaLnBrk="0" hangingPunct="0">
              <a:defRPr>
                <a:solidFill>
                  <a:schemeClr val="tx1"/>
                </a:solidFill>
                <a:latin typeface="Arial" charset="0"/>
                <a:cs typeface="Arial" charset="0"/>
              </a:defRPr>
            </a:lvl3pPr>
            <a:lvl4pPr marL="1513629" indent="-216233" defTabSz="914485" eaLnBrk="0" hangingPunct="0">
              <a:defRPr>
                <a:solidFill>
                  <a:schemeClr val="tx1"/>
                </a:solidFill>
                <a:latin typeface="Arial" charset="0"/>
                <a:cs typeface="Arial" charset="0"/>
              </a:defRPr>
            </a:lvl4pPr>
            <a:lvl5pPr marL="1946095" indent="-216233" defTabSz="914485" eaLnBrk="0" hangingPunct="0">
              <a:defRPr>
                <a:solidFill>
                  <a:schemeClr val="tx1"/>
                </a:solidFill>
                <a:latin typeface="Arial" charset="0"/>
                <a:cs typeface="Arial" charset="0"/>
              </a:defRPr>
            </a:lvl5pPr>
            <a:lvl6pPr marL="2378560" indent="-216233" defTabSz="914485" eaLnBrk="0" fontAlgn="base" hangingPunct="0">
              <a:spcBef>
                <a:spcPct val="0"/>
              </a:spcBef>
              <a:spcAft>
                <a:spcPct val="0"/>
              </a:spcAft>
              <a:defRPr>
                <a:solidFill>
                  <a:schemeClr val="tx1"/>
                </a:solidFill>
                <a:latin typeface="Arial" charset="0"/>
                <a:cs typeface="Arial" charset="0"/>
              </a:defRPr>
            </a:lvl6pPr>
            <a:lvl7pPr marL="2811026" indent="-216233" defTabSz="914485" eaLnBrk="0" fontAlgn="base" hangingPunct="0">
              <a:spcBef>
                <a:spcPct val="0"/>
              </a:spcBef>
              <a:spcAft>
                <a:spcPct val="0"/>
              </a:spcAft>
              <a:defRPr>
                <a:solidFill>
                  <a:schemeClr val="tx1"/>
                </a:solidFill>
                <a:latin typeface="Arial" charset="0"/>
                <a:cs typeface="Arial" charset="0"/>
              </a:defRPr>
            </a:lvl7pPr>
            <a:lvl8pPr marL="3243491" indent="-216233" defTabSz="914485" eaLnBrk="0" fontAlgn="base" hangingPunct="0">
              <a:spcBef>
                <a:spcPct val="0"/>
              </a:spcBef>
              <a:spcAft>
                <a:spcPct val="0"/>
              </a:spcAft>
              <a:defRPr>
                <a:solidFill>
                  <a:schemeClr val="tx1"/>
                </a:solidFill>
                <a:latin typeface="Arial" charset="0"/>
                <a:cs typeface="Arial" charset="0"/>
              </a:defRPr>
            </a:lvl8pPr>
            <a:lvl9pPr marL="3675957" indent="-216233" defTabSz="914485" eaLnBrk="0" fontAlgn="base" hangingPunct="0">
              <a:spcBef>
                <a:spcPct val="0"/>
              </a:spcBef>
              <a:spcAft>
                <a:spcPct val="0"/>
              </a:spcAft>
              <a:defRPr>
                <a:solidFill>
                  <a:schemeClr val="tx1"/>
                </a:solidFill>
                <a:latin typeface="Arial" charset="0"/>
                <a:cs typeface="Arial" charset="0"/>
              </a:defRPr>
            </a:lvl9pPr>
          </a:lstStyle>
          <a:p>
            <a:pPr eaLnBrk="1" hangingPunct="1"/>
            <a:fld id="{9526F1C3-E820-41EF-94A2-D387CDD201D8}" type="slidenum">
              <a:rPr lang="en-CA" smtClean="0"/>
              <a:pPr eaLnBrk="1" hangingPunct="1"/>
              <a:t>20</a:t>
            </a:fld>
            <a:endParaRPr lang="en-CA"/>
          </a:p>
        </p:txBody>
      </p:sp>
    </p:spTree>
    <p:extLst>
      <p:ext uri="{BB962C8B-B14F-4D97-AF65-F5344CB8AC3E}">
        <p14:creationId xmlns:p14="http://schemas.microsoft.com/office/powerpoint/2010/main" val="12613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CD7165-8590-4846-82F8-30086DDA2D93}"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2248966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86F9B4-8BF1-4333-8BBF-8FA63399E724}"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124140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B56A6B-1A3C-4552-9ED5-2DEDFAF99967}"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3908178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59831B-B1DA-4544-AB28-D7D3496B302F}"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50871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6FDDB-D8EF-4EA1-A2FF-D71FD94FBED2}" type="datetime1">
              <a:rPr lang="en-US" smtClean="0"/>
              <a:t>3/15/2021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93237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2FDC3D-396C-42D6-AF7E-6F2C06847377}" type="datetime1">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88190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3BC1C3-F8F6-44F0-8079-F504D212B4C2}" type="datetime1">
              <a:rPr lang="en-US" smtClean="0"/>
              <a:t>3/15/2021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2078767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388CD8-BD26-4248-AD8E-4843BCB475F3}" type="datetime1">
              <a:rPr lang="en-US" smtClean="0"/>
              <a:t>3/15/2021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339996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613EFC-B7C2-4FAF-9295-B9E50BC1BAA2}" type="datetime1">
              <a:rPr lang="en-US" smtClean="0"/>
              <a:t>3/15/2021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323163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B25A4F-B510-4521-A119-41E9DB2D8067}" type="datetime1">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1056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E6248B-4B11-4F9F-9BD3-C892B613E5C5}" type="datetime1">
              <a:rPr lang="en-US" smtClean="0"/>
              <a:t>3/15/2021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3C2C3-7F4C-4DDF-B6B6-EE164B5325D6}" type="slidenum">
              <a:rPr lang="en-US" smtClean="0"/>
              <a:t>‹#›</a:t>
            </a:fld>
            <a:endParaRPr lang="en-US"/>
          </a:p>
        </p:txBody>
      </p:sp>
    </p:spTree>
    <p:extLst>
      <p:ext uri="{BB962C8B-B14F-4D97-AF65-F5344CB8AC3E}">
        <p14:creationId xmlns:p14="http://schemas.microsoft.com/office/powerpoint/2010/main" val="2959496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AE4D3C-DF5E-4AE9-BC86-BA2A2D66D831}" type="datetime1">
              <a:rPr lang="en-US" smtClean="0"/>
              <a:t>3/15/2021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E3C2C3-7F4C-4DDF-B6B6-EE164B5325D6}" type="slidenum">
              <a:rPr lang="en-US" smtClean="0"/>
              <a:t>‹#›</a:t>
            </a:fld>
            <a:endParaRPr lang="en-US"/>
          </a:p>
        </p:txBody>
      </p:sp>
      <p:pic>
        <p:nvPicPr>
          <p:cNvPr id="7" name="Picture 18" descr="background3.jpg                                                004F1A9EMacintosh HD                   C101ACC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67438"/>
            <a:ext cx="91440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4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nny.shi@senecacollege.c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pBt8qdO03-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CYPrtXZ7HV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video101course.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8229600" cy="1371600"/>
          </a:xfrm>
        </p:spPr>
        <p:txBody>
          <a:bodyPr>
            <a:normAutofit fontScale="90000"/>
          </a:bodyPr>
          <a:lstStyle/>
          <a:p>
            <a:r>
              <a:rPr lang="en-CA" dirty="0">
                <a:solidFill>
                  <a:srgbClr val="00B0F0"/>
                </a:solidFill>
              </a:rPr>
              <a:t>BTH645 - </a:t>
            </a:r>
            <a:r>
              <a:rPr lang="en-US" dirty="0">
                <a:solidFill>
                  <a:srgbClr val="00B0F0"/>
                </a:solidFill>
              </a:rPr>
              <a:t>Multimedia Elements for User Interfaces</a:t>
            </a:r>
          </a:p>
        </p:txBody>
      </p:sp>
      <p:sp>
        <p:nvSpPr>
          <p:cNvPr id="3" name="Subtitle 2"/>
          <p:cNvSpPr>
            <a:spLocks noGrp="1"/>
          </p:cNvSpPr>
          <p:nvPr>
            <p:ph type="subTitle" idx="1"/>
          </p:nvPr>
        </p:nvSpPr>
        <p:spPr>
          <a:xfrm>
            <a:off x="1371600" y="3200400"/>
            <a:ext cx="6400800" cy="1447800"/>
          </a:xfrm>
        </p:spPr>
        <p:txBody>
          <a:bodyPr>
            <a:normAutofit lnSpcReduction="10000"/>
          </a:bodyPr>
          <a:lstStyle/>
          <a:p>
            <a:pPr>
              <a:lnSpc>
                <a:spcPct val="80000"/>
              </a:lnSpc>
            </a:pPr>
            <a:r>
              <a:rPr lang="en-CA" altLang="en-US" dirty="0"/>
              <a:t>Shi, Yue (Sunny)</a:t>
            </a:r>
          </a:p>
          <a:p>
            <a:pPr>
              <a:lnSpc>
                <a:spcPct val="80000"/>
              </a:lnSpc>
            </a:pPr>
            <a:r>
              <a:rPr lang="en-CA" altLang="en-US" dirty="0"/>
              <a:t>Office: DB2095</a:t>
            </a:r>
          </a:p>
          <a:p>
            <a:pPr>
              <a:lnSpc>
                <a:spcPct val="80000"/>
              </a:lnSpc>
            </a:pPr>
            <a:r>
              <a:rPr lang="en-CA" altLang="en-US" dirty="0">
                <a:hlinkClick r:id="rId3"/>
              </a:rPr>
              <a:t>sunny.shi@senecacollege.ca</a:t>
            </a:r>
            <a:endParaRPr lang="en-CA" altLang="en-US" dirty="0"/>
          </a:p>
          <a:p>
            <a:endParaRPr lang="en-US" dirty="0"/>
          </a:p>
        </p:txBody>
      </p:sp>
      <p:sp>
        <p:nvSpPr>
          <p:cNvPr id="4" name="Rectangle 3"/>
          <p:cNvSpPr>
            <a:spLocks noChangeArrowheads="1"/>
          </p:cNvSpPr>
          <p:nvPr/>
        </p:nvSpPr>
        <p:spPr bwMode="auto">
          <a:xfrm>
            <a:off x="0" y="76200"/>
            <a:ext cx="9144000" cy="6858000"/>
          </a:xfrm>
          <a:prstGeom prst="rect">
            <a:avLst/>
          </a:prstGeom>
          <a:noFill/>
          <a:ln>
            <a:noFill/>
          </a:ln>
          <a:effectLst>
            <a:outerShdw dist="23000" dir="5400000" rotWithShape="0">
              <a:srgbClr val="808080">
                <a:alpha val="34998"/>
              </a:srgbClr>
            </a:outerShdw>
          </a:effectLst>
        </p:spPr>
        <p:txBody>
          <a:bodyPr anchor="ctr"/>
          <a:lstStyle/>
          <a:p>
            <a:pPr algn="ctr"/>
            <a:endParaRPr lang="en-US">
              <a:solidFill>
                <a:srgbClr val="FFFFFF"/>
              </a:solidFill>
            </a:endParaRPr>
          </a:p>
        </p:txBody>
      </p:sp>
      <p:pic>
        <p:nvPicPr>
          <p:cNvPr id="6" name="Picture 11" descr="title page pattern"/>
          <p:cNvPicPr>
            <a:picLocks noChangeAspect="1" noChangeArrowheads="1"/>
          </p:cNvPicPr>
          <p:nvPr/>
        </p:nvPicPr>
        <p:blipFill>
          <a:blip r:embed="rId4">
            <a:extLst>
              <a:ext uri="{28A0092B-C50C-407E-A947-70E740481C1C}">
                <a14:useLocalDpi xmlns:a14="http://schemas.microsoft.com/office/drawing/2010/main" val="0"/>
              </a:ext>
            </a:extLst>
          </a:blip>
          <a:srcRect l="151" t="28990" r="12892" b="1683"/>
          <a:stretch>
            <a:fillRect/>
          </a:stretch>
        </p:blipFill>
        <p:spPr bwMode="auto">
          <a:xfrm>
            <a:off x="0" y="5145088"/>
            <a:ext cx="9144000"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39700" y="5410200"/>
            <a:ext cx="8394700" cy="56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37931725" indent="-37474525" eaLnBrk="0" hangingPunct="0">
              <a:defRPr sz="2400">
                <a:solidFill>
                  <a:schemeClr val="tx1"/>
                </a:solidFill>
                <a:latin typeface="Arial" charset="0"/>
                <a:ea typeface="ＭＳ Ｐゴシック" charset="-128"/>
              </a:defRPr>
            </a:lvl2pPr>
            <a:lvl3pPr eaLnBrk="0" hangingPunct="0">
              <a:defRPr sz="2400">
                <a:solidFill>
                  <a:schemeClr val="tx1"/>
                </a:solidFill>
                <a:latin typeface="Arial" charset="0"/>
                <a:ea typeface="ＭＳ Ｐゴシック" charset="-128"/>
              </a:defRPr>
            </a:lvl3pPr>
            <a:lvl4pPr eaLnBrk="0" hangingPunct="0">
              <a:defRPr sz="2400">
                <a:solidFill>
                  <a:schemeClr val="tx1"/>
                </a:solidFill>
                <a:latin typeface="Arial" charset="0"/>
                <a:ea typeface="ＭＳ Ｐゴシック" charset="-128"/>
              </a:defRPr>
            </a:lvl4pPr>
            <a:lvl5pPr eaLnBrk="0" hangingPunct="0">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lnSpc>
                <a:spcPct val="50000"/>
              </a:lnSpc>
              <a:spcBef>
                <a:spcPct val="50000"/>
              </a:spcBef>
            </a:pPr>
            <a:r>
              <a:rPr lang="en-US" sz="5400" dirty="0">
                <a:solidFill>
                  <a:srgbClr val="FFFFFF"/>
                </a:solidFill>
              </a:rPr>
              <a:t>SENECA  </a:t>
            </a:r>
            <a:r>
              <a:rPr lang="en-US" sz="5400" dirty="0">
                <a:solidFill>
                  <a:schemeClr val="bg1"/>
                </a:solidFill>
              </a:rPr>
              <a:t>COLLEGE</a:t>
            </a:r>
            <a:endParaRPr lang="en-US" sz="6000" dirty="0">
              <a:solidFill>
                <a:schemeClr val="bg1"/>
              </a:solidFill>
            </a:endParaRPr>
          </a:p>
        </p:txBody>
      </p:sp>
    </p:spTree>
    <p:extLst>
      <p:ext uri="{BB962C8B-B14F-4D97-AF65-F5344CB8AC3E}">
        <p14:creationId xmlns:p14="http://schemas.microsoft.com/office/powerpoint/2010/main" val="8586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dirty="0"/>
              <a:t>Three-Point Lighting</a:t>
            </a:r>
            <a:endParaRPr lang="en-US" dirty="0"/>
          </a:p>
        </p:txBody>
      </p:sp>
      <p:sp>
        <p:nvSpPr>
          <p:cNvPr id="3" name="Content Placeholder 2"/>
          <p:cNvSpPr>
            <a:spLocks noGrp="1"/>
          </p:cNvSpPr>
          <p:nvPr>
            <p:ph idx="1"/>
          </p:nvPr>
        </p:nvSpPr>
        <p:spPr/>
        <p:txBody>
          <a:bodyPr/>
          <a:lstStyle/>
          <a:p>
            <a:pPr marL="0" indent="0">
              <a:buFont typeface="Wingdings 2" pitchFamily="18" charset="2"/>
              <a:buNone/>
              <a:defRPr/>
            </a:pPr>
            <a:r>
              <a:rPr lang="en-US" sz="2400" b="1" dirty="0"/>
              <a:t>Key Light: </a:t>
            </a:r>
          </a:p>
          <a:p>
            <a:pPr>
              <a:defRPr/>
            </a:pPr>
            <a:r>
              <a:rPr lang="en-US" sz="2400" dirty="0"/>
              <a:t>Most </a:t>
            </a:r>
            <a:r>
              <a:rPr lang="en-US" sz="2400" u="sng" dirty="0"/>
              <a:t>focused</a:t>
            </a:r>
            <a:r>
              <a:rPr lang="en-US" sz="2400" dirty="0"/>
              <a:t>, </a:t>
            </a:r>
            <a:r>
              <a:rPr lang="en-US" sz="2400" u="sng" dirty="0"/>
              <a:t>directional</a:t>
            </a:r>
            <a:r>
              <a:rPr lang="en-US" sz="2400" dirty="0"/>
              <a:t> light. </a:t>
            </a:r>
          </a:p>
          <a:p>
            <a:pPr>
              <a:defRPr/>
            </a:pPr>
            <a:r>
              <a:rPr lang="en-US" sz="2400" dirty="0"/>
              <a:t>Illuminate the </a:t>
            </a:r>
            <a:r>
              <a:rPr lang="en-US" sz="2400" u="sng" dirty="0"/>
              <a:t>strong</a:t>
            </a:r>
            <a:r>
              <a:rPr lang="en-US" sz="2400" dirty="0"/>
              <a:t> or </a:t>
            </a:r>
            <a:r>
              <a:rPr lang="en-US" sz="2400" u="sng" dirty="0"/>
              <a:t>dominant</a:t>
            </a:r>
            <a:r>
              <a:rPr lang="en-US" sz="2400" dirty="0"/>
              <a:t> side of the subject </a:t>
            </a:r>
          </a:p>
          <a:p>
            <a:pPr>
              <a:defRPr/>
            </a:pPr>
            <a:r>
              <a:rPr lang="en-US" sz="2400" dirty="0"/>
              <a:t>Creates the largest amount of light of any of the three </a:t>
            </a:r>
          </a:p>
          <a:p>
            <a:pPr>
              <a:defRPr/>
            </a:pPr>
            <a:r>
              <a:rPr lang="en-US" sz="2400" dirty="0"/>
              <a:t>Usually set the </a:t>
            </a:r>
            <a:r>
              <a:rPr lang="en-US" sz="2400" u="sng" dirty="0"/>
              <a:t>farthest</a:t>
            </a:r>
            <a:r>
              <a:rPr lang="en-US" sz="2400" dirty="0"/>
              <a:t> away from the subject, </a:t>
            </a:r>
          </a:p>
          <a:p>
            <a:pPr>
              <a:defRPr/>
            </a:pPr>
            <a:r>
              <a:rPr lang="en-US" sz="2400" dirty="0"/>
              <a:t>being directed in a slightly </a:t>
            </a:r>
            <a:r>
              <a:rPr lang="en-US" sz="2400" u="sng" dirty="0"/>
              <a:t>narrower</a:t>
            </a:r>
            <a:r>
              <a:rPr lang="en-US" sz="2400" dirty="0"/>
              <a:t> </a:t>
            </a:r>
            <a:r>
              <a:rPr lang="en-US" sz="2400" u="sng" dirty="0"/>
              <a:t>beam</a:t>
            </a:r>
            <a:r>
              <a:rPr lang="en-US" sz="2400" dirty="0"/>
              <a:t> than the others if possible. </a:t>
            </a:r>
          </a:p>
          <a:p>
            <a:pPr>
              <a:defRPr/>
            </a:pPr>
            <a:r>
              <a:rPr lang="en-US" sz="2400" dirty="0"/>
              <a:t>As a result it also tends to create the most obvious </a:t>
            </a:r>
            <a:r>
              <a:rPr lang="en-US" sz="2400" u="sng" dirty="0"/>
              <a:t>shadows</a:t>
            </a:r>
            <a:r>
              <a:rPr lang="en-US" sz="2400" dirty="0"/>
              <a:t>.</a:t>
            </a:r>
          </a:p>
        </p:txBody>
      </p:sp>
      <p:sp>
        <p:nvSpPr>
          <p:cNvPr id="4" name="Slide Number Placeholder 3"/>
          <p:cNvSpPr>
            <a:spLocks noGrp="1"/>
          </p:cNvSpPr>
          <p:nvPr>
            <p:ph type="sldNum" sz="quarter" idx="12"/>
          </p:nvPr>
        </p:nvSpPr>
        <p:spPr/>
        <p:txBody>
          <a:bodyPr/>
          <a:lstStyle/>
          <a:p>
            <a:pPr>
              <a:defRPr/>
            </a:pPr>
            <a:fld id="{F387DB7D-7CE5-4F19-8C5D-BA87948EABB3}" type="slidenum">
              <a:rPr lang="en-CA" smtClean="0"/>
              <a:pPr>
                <a:defRPr/>
              </a:pPr>
              <a:t>10</a:t>
            </a:fld>
            <a:endParaRPr lang="en-CA"/>
          </a:p>
        </p:txBody>
      </p:sp>
    </p:spTree>
    <p:extLst>
      <p:ext uri="{BB962C8B-B14F-4D97-AF65-F5344CB8AC3E}">
        <p14:creationId xmlns:p14="http://schemas.microsoft.com/office/powerpoint/2010/main" val="250601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b="1"/>
              <a:t>Three-Point Lighting</a:t>
            </a:r>
            <a:endParaRPr lang="en-US"/>
          </a:p>
        </p:txBody>
      </p:sp>
      <p:sp>
        <p:nvSpPr>
          <p:cNvPr id="3" name="Content Placeholder 2"/>
          <p:cNvSpPr>
            <a:spLocks noGrp="1"/>
          </p:cNvSpPr>
          <p:nvPr>
            <p:ph idx="1"/>
          </p:nvPr>
        </p:nvSpPr>
        <p:spPr/>
        <p:txBody>
          <a:bodyPr/>
          <a:lstStyle/>
          <a:p>
            <a:pPr marL="0" indent="0">
              <a:buFont typeface="Wingdings 2" pitchFamily="18" charset="2"/>
              <a:buNone/>
              <a:defRPr/>
            </a:pPr>
            <a:r>
              <a:rPr lang="en-US" sz="2400" b="1" dirty="0"/>
              <a:t>Fill Light</a:t>
            </a:r>
          </a:p>
          <a:p>
            <a:pPr>
              <a:defRPr/>
            </a:pPr>
            <a:r>
              <a:rPr lang="en-US" sz="2400" dirty="0"/>
              <a:t>Is used to </a:t>
            </a:r>
            <a:r>
              <a:rPr lang="en-US" sz="2400" u="sng" dirty="0"/>
              <a:t>offset the harshness</a:t>
            </a:r>
            <a:r>
              <a:rPr lang="en-US" sz="2400" dirty="0"/>
              <a:t> and </a:t>
            </a:r>
            <a:r>
              <a:rPr lang="en-US" sz="2400" u="sng" dirty="0"/>
              <a:t>the sharp shadows</a:t>
            </a:r>
            <a:r>
              <a:rPr lang="en-US" sz="2400" dirty="0"/>
              <a:t> that can be caused by the key light. </a:t>
            </a:r>
          </a:p>
          <a:p>
            <a:pPr>
              <a:defRPr/>
            </a:pPr>
            <a:r>
              <a:rPr lang="en-US" sz="2400" u="sng" dirty="0"/>
              <a:t>softer</a:t>
            </a:r>
            <a:r>
              <a:rPr lang="en-US" sz="2400" dirty="0"/>
              <a:t>, more </a:t>
            </a:r>
            <a:r>
              <a:rPr lang="en-US" sz="2400" u="sng" dirty="0"/>
              <a:t>indirect</a:t>
            </a:r>
            <a:r>
              <a:rPr lang="en-US" sz="2400" dirty="0"/>
              <a:t> light that not only fills out the opposing side of the subject, </a:t>
            </a:r>
          </a:p>
          <a:p>
            <a:pPr>
              <a:defRPr/>
            </a:pPr>
            <a:r>
              <a:rPr lang="en-US" sz="2400" dirty="0"/>
              <a:t>but lights up the immediate surrounding area.</a:t>
            </a:r>
          </a:p>
          <a:p>
            <a:pPr>
              <a:defRPr/>
            </a:pPr>
            <a:r>
              <a:rPr lang="en-US" sz="2400" dirty="0"/>
              <a:t>Using a </a:t>
            </a:r>
            <a:r>
              <a:rPr lang="en-US" sz="2400" u="sng" dirty="0"/>
              <a:t>diffuser</a:t>
            </a:r>
            <a:r>
              <a:rPr lang="en-US" sz="2400" dirty="0"/>
              <a:t> or </a:t>
            </a:r>
            <a:r>
              <a:rPr lang="en-US" sz="2400" u="sng" dirty="0"/>
              <a:t>filter</a:t>
            </a:r>
            <a:r>
              <a:rPr lang="en-US" sz="2400" dirty="0"/>
              <a:t> on the fill light is a good way to make it </a:t>
            </a:r>
            <a:r>
              <a:rPr lang="en-US" sz="2400" u="sng" dirty="0"/>
              <a:t>spread</a:t>
            </a:r>
            <a:r>
              <a:rPr lang="en-US" sz="2400" dirty="0"/>
              <a:t> out and give it some added softness. </a:t>
            </a:r>
          </a:p>
          <a:p>
            <a:pPr>
              <a:defRPr/>
            </a:pPr>
            <a:r>
              <a:rPr lang="en-US" sz="2400" dirty="0"/>
              <a:t>A thin piece of white vinyl or tissue paper can be placed in front of the light to do so, but be aware that anything you put too close can become very hot over the course of filming! </a:t>
            </a:r>
          </a:p>
        </p:txBody>
      </p:sp>
      <p:sp>
        <p:nvSpPr>
          <p:cNvPr id="4" name="Slide Number Placeholder 3"/>
          <p:cNvSpPr>
            <a:spLocks noGrp="1"/>
          </p:cNvSpPr>
          <p:nvPr>
            <p:ph type="sldNum" sz="quarter" idx="12"/>
          </p:nvPr>
        </p:nvSpPr>
        <p:spPr/>
        <p:txBody>
          <a:bodyPr/>
          <a:lstStyle/>
          <a:p>
            <a:pPr>
              <a:defRPr/>
            </a:pPr>
            <a:fld id="{27F197B1-6197-4F13-B3CB-89BABC17161E}" type="slidenum">
              <a:rPr lang="en-CA" smtClean="0"/>
              <a:pPr>
                <a:defRPr/>
              </a:pPr>
              <a:t>11</a:t>
            </a:fld>
            <a:endParaRPr lang="en-CA"/>
          </a:p>
        </p:txBody>
      </p:sp>
    </p:spTree>
    <p:extLst>
      <p:ext uri="{BB962C8B-B14F-4D97-AF65-F5344CB8AC3E}">
        <p14:creationId xmlns:p14="http://schemas.microsoft.com/office/powerpoint/2010/main" val="274517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b="1" dirty="0"/>
              <a:t>Three-Point Lighting</a:t>
            </a:r>
            <a:endParaRPr lang="en-US" dirty="0"/>
          </a:p>
        </p:txBody>
      </p:sp>
      <p:sp>
        <p:nvSpPr>
          <p:cNvPr id="16387" name="Content Placeholder 2"/>
          <p:cNvSpPr>
            <a:spLocks noGrp="1"/>
          </p:cNvSpPr>
          <p:nvPr>
            <p:ph idx="1"/>
          </p:nvPr>
        </p:nvSpPr>
        <p:spPr/>
        <p:txBody>
          <a:bodyPr/>
          <a:lstStyle/>
          <a:p>
            <a:r>
              <a:rPr lang="en-US" sz="2800" b="1" dirty="0"/>
              <a:t>Back Light</a:t>
            </a:r>
          </a:p>
          <a:p>
            <a:r>
              <a:rPr lang="en-US" sz="2800" dirty="0"/>
              <a:t>Provides a “</a:t>
            </a:r>
            <a:r>
              <a:rPr lang="en-US" sz="2800" u="sng" dirty="0"/>
              <a:t>rim</a:t>
            </a:r>
            <a:r>
              <a:rPr lang="en-US" sz="2800" dirty="0"/>
              <a:t>” or </a:t>
            </a:r>
            <a:r>
              <a:rPr lang="en-US" sz="2800" u="sng" dirty="0"/>
              <a:t>border</a:t>
            </a:r>
            <a:r>
              <a:rPr lang="en-US" sz="2800" dirty="0"/>
              <a:t> around your subject to set it off from the background. </a:t>
            </a:r>
          </a:p>
          <a:p>
            <a:r>
              <a:rPr lang="en-US" sz="2800" dirty="0"/>
              <a:t>This is great for shooting </a:t>
            </a:r>
            <a:r>
              <a:rPr lang="en-US" sz="2800" u="sng" dirty="0"/>
              <a:t>portraits</a:t>
            </a:r>
            <a:r>
              <a:rPr lang="en-US" sz="2800" dirty="0"/>
              <a:t> and </a:t>
            </a:r>
            <a:r>
              <a:rPr lang="en-US" sz="2800" u="sng" dirty="0"/>
              <a:t>close-ups</a:t>
            </a:r>
            <a:r>
              <a:rPr lang="en-US" sz="2800" dirty="0"/>
              <a:t>, and the back light can be </a:t>
            </a:r>
            <a:r>
              <a:rPr lang="en-US" sz="2800" u="sng" dirty="0"/>
              <a:t>placed slightly low </a:t>
            </a:r>
            <a:r>
              <a:rPr lang="en-US" sz="2800" dirty="0"/>
              <a:t>on the vertical plane and </a:t>
            </a:r>
            <a:r>
              <a:rPr lang="en-US" sz="2800" u="sng" dirty="0"/>
              <a:t>angled upwards </a:t>
            </a:r>
            <a:r>
              <a:rPr lang="en-US" sz="2800" dirty="0"/>
              <a:t>to provide a softer effect.</a:t>
            </a:r>
          </a:p>
          <a:p>
            <a:r>
              <a:rPr lang="en-US" sz="2800" b="1" dirty="0"/>
              <a:t>Three-Point Lighting</a:t>
            </a:r>
            <a:endParaRPr lang="en-US" sz="2800" dirty="0"/>
          </a:p>
          <a:p>
            <a:pPr marL="457200" lvl="1" indent="0">
              <a:buNone/>
            </a:pPr>
            <a:r>
              <a:rPr lang="en-US" sz="2400" dirty="0">
                <a:hlinkClick r:id="rId2"/>
              </a:rPr>
              <a:t>https://www.youtube.com/watch?v=pBt8qdO03-k</a:t>
            </a:r>
            <a:r>
              <a:rPr lang="en-US" sz="2400" dirty="0"/>
              <a:t> </a:t>
            </a:r>
          </a:p>
          <a:p>
            <a:endParaRPr lang="en-US" dirty="0"/>
          </a:p>
        </p:txBody>
      </p:sp>
      <p:sp>
        <p:nvSpPr>
          <p:cNvPr id="4" name="Slide Number Placeholder 3"/>
          <p:cNvSpPr>
            <a:spLocks noGrp="1"/>
          </p:cNvSpPr>
          <p:nvPr>
            <p:ph type="sldNum" sz="quarter" idx="12"/>
          </p:nvPr>
        </p:nvSpPr>
        <p:spPr/>
        <p:txBody>
          <a:bodyPr/>
          <a:lstStyle/>
          <a:p>
            <a:pPr>
              <a:defRPr/>
            </a:pPr>
            <a:fld id="{E0FA0B56-64A6-4897-BE95-7C238FDC87CA}" type="slidenum">
              <a:rPr lang="en-CA" smtClean="0"/>
              <a:pPr>
                <a:defRPr/>
              </a:pPr>
              <a:t>12</a:t>
            </a:fld>
            <a:endParaRPr lang="en-CA"/>
          </a:p>
        </p:txBody>
      </p:sp>
    </p:spTree>
    <p:extLst>
      <p:ext uri="{BB962C8B-B14F-4D97-AF65-F5344CB8AC3E}">
        <p14:creationId xmlns:p14="http://schemas.microsoft.com/office/powerpoint/2010/main" val="694784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a:t>Tips For Framing Your Shots</a:t>
            </a:r>
            <a:endParaRPr lang="en-US"/>
          </a:p>
        </p:txBody>
      </p:sp>
      <p:sp>
        <p:nvSpPr>
          <p:cNvPr id="3" name="Content Placeholder 2"/>
          <p:cNvSpPr>
            <a:spLocks noGrp="1"/>
          </p:cNvSpPr>
          <p:nvPr>
            <p:ph idx="1"/>
          </p:nvPr>
        </p:nvSpPr>
        <p:spPr/>
        <p:txBody>
          <a:bodyPr>
            <a:normAutofit/>
          </a:bodyPr>
          <a:lstStyle/>
          <a:p>
            <a:pPr marL="0" indent="0">
              <a:buFont typeface="Wingdings 2" pitchFamily="18" charset="2"/>
              <a:buNone/>
              <a:defRPr/>
            </a:pPr>
            <a:r>
              <a:rPr lang="en-US" sz="2200" dirty="0"/>
              <a:t>1. Put Your Subject Where It Belongs</a:t>
            </a:r>
          </a:p>
          <a:p>
            <a:pPr lvl="1">
              <a:defRPr/>
            </a:pPr>
            <a:r>
              <a:rPr lang="en-US" sz="2000" dirty="0"/>
              <a:t>Center</a:t>
            </a:r>
          </a:p>
          <a:p>
            <a:pPr lvl="1">
              <a:defRPr/>
            </a:pPr>
            <a:r>
              <a:rPr lang="en-US" sz="2000" dirty="0"/>
              <a:t>look room. </a:t>
            </a:r>
          </a:p>
          <a:p>
            <a:pPr marL="0" indent="0">
              <a:buFont typeface="Wingdings 2" pitchFamily="18" charset="2"/>
              <a:buNone/>
              <a:defRPr/>
            </a:pPr>
            <a:r>
              <a:rPr lang="en-US" sz="2400" dirty="0"/>
              <a:t>2. Use Close-ups to Capture Emotion</a:t>
            </a:r>
          </a:p>
          <a:p>
            <a:pPr marL="0" indent="0">
              <a:buFont typeface="Wingdings 2" pitchFamily="18" charset="2"/>
              <a:buNone/>
              <a:defRPr/>
            </a:pPr>
            <a:r>
              <a:rPr lang="en-US" sz="2400" dirty="0"/>
              <a:t>3. Change Camera Angles To Change Viewer’s Perspective</a:t>
            </a:r>
          </a:p>
          <a:p>
            <a:pPr marL="0" indent="0">
              <a:buFont typeface="Wingdings 2" pitchFamily="18" charset="2"/>
              <a:buNone/>
              <a:defRPr/>
            </a:pPr>
            <a:r>
              <a:rPr lang="en-US" sz="2400" dirty="0"/>
              <a:t>4. Zoom</a:t>
            </a:r>
          </a:p>
          <a:p>
            <a:pPr>
              <a:defRPr/>
            </a:pPr>
            <a:r>
              <a:rPr lang="en-US" sz="2400" dirty="0"/>
              <a:t>Basic camera techniques</a:t>
            </a:r>
          </a:p>
          <a:p>
            <a:pPr marL="400050" lvl="1" indent="0">
              <a:buNone/>
              <a:defRPr/>
            </a:pPr>
            <a:r>
              <a:rPr lang="en-US" sz="2000" dirty="0"/>
              <a:t>   (00:31 - 3:20)</a:t>
            </a:r>
            <a:r>
              <a:rPr lang="en-US" sz="2000" dirty="0">
                <a:hlinkClick r:id="rId2"/>
              </a:rPr>
              <a:t> https://www.youtube.com/watch?v=CYPrtXZ7HVE</a:t>
            </a:r>
            <a:r>
              <a:rPr lang="en-US" sz="2000" dirty="0"/>
              <a:t> </a:t>
            </a:r>
          </a:p>
          <a:p>
            <a:pPr marL="400050" lvl="1" indent="0">
              <a:buFont typeface="Wingdings 2" pitchFamily="18" charset="2"/>
              <a:buNone/>
              <a:defRPr/>
            </a:pPr>
            <a:endParaRPr lang="en-US" sz="2000" dirty="0"/>
          </a:p>
          <a:p>
            <a:pPr>
              <a:defRPr/>
            </a:pPr>
            <a:r>
              <a:rPr lang="en-US" sz="2400" dirty="0"/>
              <a:t>  emotional effect</a:t>
            </a:r>
          </a:p>
          <a:p>
            <a:pPr marL="400050" lvl="1" indent="0">
              <a:buFont typeface="Wingdings 2" pitchFamily="18" charset="2"/>
              <a:buNone/>
              <a:defRPr/>
            </a:pPr>
            <a:r>
              <a:rPr lang="en-US" sz="2000" dirty="0"/>
              <a:t>   (4:25 - 6:40)</a:t>
            </a:r>
          </a:p>
        </p:txBody>
      </p:sp>
      <p:sp>
        <p:nvSpPr>
          <p:cNvPr id="4" name="Slide Number Placeholder 3"/>
          <p:cNvSpPr>
            <a:spLocks noGrp="1"/>
          </p:cNvSpPr>
          <p:nvPr>
            <p:ph type="sldNum" sz="quarter" idx="12"/>
          </p:nvPr>
        </p:nvSpPr>
        <p:spPr/>
        <p:txBody>
          <a:bodyPr/>
          <a:lstStyle/>
          <a:p>
            <a:pPr>
              <a:defRPr/>
            </a:pPr>
            <a:fld id="{E1029FB5-4CFE-4BFE-8004-8276F0DBD5B9}" type="slidenum">
              <a:rPr lang="en-CA" smtClean="0"/>
              <a:pPr>
                <a:defRPr/>
              </a:pPr>
              <a:t>13</a:t>
            </a:fld>
            <a:endParaRPr lang="en-CA" dirty="0"/>
          </a:p>
        </p:txBody>
      </p:sp>
    </p:spTree>
    <p:extLst>
      <p:ext uri="{BB962C8B-B14F-4D97-AF65-F5344CB8AC3E}">
        <p14:creationId xmlns:p14="http://schemas.microsoft.com/office/powerpoint/2010/main" val="313536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r>
              <a:rPr lang="en-US" b="1"/>
              <a:t>Film Sound </a:t>
            </a:r>
          </a:p>
          <a:p>
            <a:pPr lvl="1"/>
            <a:r>
              <a:rPr lang="en-US"/>
              <a:t>Many are </a:t>
            </a:r>
            <a:r>
              <a:rPr lang="en-US" b="1"/>
              <a:t>post production sound</a:t>
            </a:r>
            <a:r>
              <a:rPr lang="en-US"/>
              <a:t> elements that were added after the film was shot.</a:t>
            </a:r>
          </a:p>
          <a:p>
            <a:endParaRPr lang="en-US"/>
          </a:p>
        </p:txBody>
      </p:sp>
      <p:sp>
        <p:nvSpPr>
          <p:cNvPr id="4" name="Slide Number Placeholder 3"/>
          <p:cNvSpPr>
            <a:spLocks noGrp="1"/>
          </p:cNvSpPr>
          <p:nvPr>
            <p:ph type="sldNum" sz="quarter" idx="12"/>
          </p:nvPr>
        </p:nvSpPr>
        <p:spPr/>
        <p:txBody>
          <a:bodyPr/>
          <a:lstStyle/>
          <a:p>
            <a:pPr>
              <a:defRPr/>
            </a:pPr>
            <a:fld id="{0CB401D1-4495-4A56-A717-596EF3B3C2C3}" type="slidenum">
              <a:rPr lang="en-CA" smtClean="0"/>
              <a:pPr>
                <a:defRPr/>
              </a:pPr>
              <a:t>14</a:t>
            </a:fld>
            <a:endParaRPr lang="en-CA"/>
          </a:p>
        </p:txBody>
      </p:sp>
      <p:sp>
        <p:nvSpPr>
          <p:cNvPr id="17412" name="Title 1"/>
          <p:cNvSpPr>
            <a:spLocks noGrp="1"/>
          </p:cNvSpPr>
          <p:nvPr>
            <p:ph type="title"/>
          </p:nvPr>
        </p:nvSpPr>
        <p:spPr/>
        <p:txBody>
          <a:bodyPr/>
          <a:lstStyle/>
          <a:p>
            <a:r>
              <a:rPr lang="en-US"/>
              <a:t>Production Guide</a:t>
            </a:r>
          </a:p>
        </p:txBody>
      </p:sp>
    </p:spTree>
    <p:extLst>
      <p:ext uri="{BB962C8B-B14F-4D97-AF65-F5344CB8AC3E}">
        <p14:creationId xmlns:p14="http://schemas.microsoft.com/office/powerpoint/2010/main" val="168688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Production</a:t>
            </a:r>
          </a:p>
        </p:txBody>
      </p:sp>
      <p:sp>
        <p:nvSpPr>
          <p:cNvPr id="27651" name="Content Placeholder 2"/>
          <p:cNvSpPr>
            <a:spLocks noGrp="1"/>
          </p:cNvSpPr>
          <p:nvPr>
            <p:ph idx="1"/>
          </p:nvPr>
        </p:nvSpPr>
        <p:spPr/>
        <p:txBody>
          <a:bodyPr/>
          <a:lstStyle/>
          <a:p>
            <a:r>
              <a:rPr lang="en-US"/>
              <a:t>The actual video-taping (or filming) of the various elements that will be </a:t>
            </a:r>
            <a:r>
              <a:rPr lang="en-US" u="sng">
                <a:solidFill>
                  <a:srgbClr val="FF0000"/>
                </a:solidFill>
              </a:rPr>
              <a:t>edited together </a:t>
            </a:r>
            <a:r>
              <a:rPr lang="en-US"/>
              <a:t>to form the </a:t>
            </a:r>
            <a:r>
              <a:rPr lang="en-US" u="sng"/>
              <a:t>completed show</a:t>
            </a:r>
            <a:r>
              <a:rPr lang="en-US"/>
              <a:t> is the </a:t>
            </a:r>
            <a:r>
              <a:rPr lang="en-US">
                <a:solidFill>
                  <a:srgbClr val="0070C0"/>
                </a:solidFill>
              </a:rPr>
              <a:t>production</a:t>
            </a:r>
            <a:r>
              <a:rPr lang="en-US"/>
              <a:t>. </a:t>
            </a:r>
          </a:p>
          <a:p>
            <a:r>
              <a:rPr lang="en-US"/>
              <a:t>Your show will be shot in pieces (i.e., the </a:t>
            </a:r>
            <a:r>
              <a:rPr lang="en-US">
                <a:solidFill>
                  <a:srgbClr val="00B050"/>
                </a:solidFill>
              </a:rPr>
              <a:t>host/presenter portion</a:t>
            </a:r>
            <a:r>
              <a:rPr lang="en-US"/>
              <a:t>, </a:t>
            </a:r>
            <a:r>
              <a:rPr lang="en-US" u="sng">
                <a:solidFill>
                  <a:srgbClr val="0070C0"/>
                </a:solidFill>
              </a:rPr>
              <a:t>product demonstrations</a:t>
            </a:r>
            <a:r>
              <a:rPr lang="en-US"/>
              <a:t>, </a:t>
            </a:r>
            <a:r>
              <a:rPr lang="en-US">
                <a:solidFill>
                  <a:srgbClr val="7030A0"/>
                </a:solidFill>
              </a:rPr>
              <a:t>testimonials</a:t>
            </a:r>
            <a:r>
              <a:rPr lang="en-US"/>
              <a:t>) </a:t>
            </a:r>
          </a:p>
          <a:p>
            <a:r>
              <a:rPr lang="en-US">
                <a:solidFill>
                  <a:srgbClr val="FF0000"/>
                </a:solidFill>
              </a:rPr>
              <a:t>Not</a:t>
            </a:r>
            <a:r>
              <a:rPr lang="en-US"/>
              <a:t> in </a:t>
            </a:r>
            <a:r>
              <a:rPr lang="en-US" u="sng"/>
              <a:t>sequential</a:t>
            </a:r>
            <a:r>
              <a:rPr lang="en-US"/>
              <a:t> order. </a:t>
            </a:r>
          </a:p>
        </p:txBody>
      </p:sp>
      <p:sp>
        <p:nvSpPr>
          <p:cNvPr id="4" name="Slide Number Placeholder 3"/>
          <p:cNvSpPr>
            <a:spLocks noGrp="1"/>
          </p:cNvSpPr>
          <p:nvPr>
            <p:ph type="sldNum" sz="quarter" idx="12"/>
          </p:nvPr>
        </p:nvSpPr>
        <p:spPr/>
        <p:txBody>
          <a:bodyPr/>
          <a:lstStyle/>
          <a:p>
            <a:pPr>
              <a:defRPr/>
            </a:pPr>
            <a:fld id="{FCA76A42-2576-4B0B-A25F-56053498253E}" type="slidenum">
              <a:rPr lang="en-CA" smtClean="0"/>
              <a:pPr>
                <a:defRPr/>
              </a:pPr>
              <a:t>15</a:t>
            </a:fld>
            <a:endParaRPr lang="en-CA"/>
          </a:p>
        </p:txBody>
      </p:sp>
    </p:spTree>
    <p:extLst>
      <p:ext uri="{BB962C8B-B14F-4D97-AF65-F5344CB8AC3E}">
        <p14:creationId xmlns:p14="http://schemas.microsoft.com/office/powerpoint/2010/main" val="2340437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Music</a:t>
            </a:r>
          </a:p>
        </p:txBody>
      </p:sp>
      <p:sp>
        <p:nvSpPr>
          <p:cNvPr id="28675" name="Content Placeholder 2"/>
          <p:cNvSpPr>
            <a:spLocks noGrp="1"/>
          </p:cNvSpPr>
          <p:nvPr>
            <p:ph idx="1"/>
          </p:nvPr>
        </p:nvSpPr>
        <p:spPr/>
        <p:txBody>
          <a:bodyPr/>
          <a:lstStyle/>
          <a:p>
            <a:r>
              <a:rPr lang="en-US"/>
              <a:t>Use music to set the mood, add impact, and enhance various portions of the show. </a:t>
            </a:r>
          </a:p>
          <a:p>
            <a:endParaRPr lang="en-US"/>
          </a:p>
        </p:txBody>
      </p:sp>
      <p:sp>
        <p:nvSpPr>
          <p:cNvPr id="4" name="Slide Number Placeholder 3"/>
          <p:cNvSpPr>
            <a:spLocks noGrp="1"/>
          </p:cNvSpPr>
          <p:nvPr>
            <p:ph type="sldNum" sz="quarter" idx="12"/>
          </p:nvPr>
        </p:nvSpPr>
        <p:spPr/>
        <p:txBody>
          <a:bodyPr/>
          <a:lstStyle/>
          <a:p>
            <a:pPr>
              <a:defRPr/>
            </a:pPr>
            <a:fld id="{3AF26824-2D84-442C-9C89-4EA526B20514}" type="slidenum">
              <a:rPr lang="en-CA" smtClean="0"/>
              <a:pPr>
                <a:defRPr/>
              </a:pPr>
              <a:t>16</a:t>
            </a:fld>
            <a:endParaRPr lang="en-CA"/>
          </a:p>
        </p:txBody>
      </p:sp>
    </p:spTree>
    <p:extLst>
      <p:ext uri="{BB962C8B-B14F-4D97-AF65-F5344CB8AC3E}">
        <p14:creationId xmlns:p14="http://schemas.microsoft.com/office/powerpoint/2010/main" val="3744706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b="1"/>
              <a:t>Post-Production</a:t>
            </a:r>
            <a:endParaRPr lang="en-US"/>
          </a:p>
        </p:txBody>
      </p:sp>
      <p:sp>
        <p:nvSpPr>
          <p:cNvPr id="19459" name="Content Placeholder 2"/>
          <p:cNvSpPr>
            <a:spLocks noGrp="1"/>
          </p:cNvSpPr>
          <p:nvPr>
            <p:ph idx="1"/>
          </p:nvPr>
        </p:nvSpPr>
        <p:spPr/>
        <p:txBody>
          <a:bodyPr/>
          <a:lstStyle/>
          <a:p>
            <a:r>
              <a:rPr lang="en-US" dirty="0" smtClean="0"/>
              <a:t>Film Editing</a:t>
            </a:r>
          </a:p>
          <a:p>
            <a:r>
              <a:rPr lang="en-US" dirty="0"/>
              <a:t>editing is the very core of the production process.</a:t>
            </a:r>
          </a:p>
          <a:p>
            <a:r>
              <a:rPr lang="en-US" dirty="0"/>
              <a:t>The power of editing</a:t>
            </a:r>
          </a:p>
          <a:p>
            <a:r>
              <a:rPr lang="en-US" dirty="0"/>
              <a:t>Tell more meaningful story.</a:t>
            </a:r>
          </a:p>
          <a:p>
            <a:endParaRPr lang="en-US" dirty="0" smtClean="0"/>
          </a:p>
          <a:p>
            <a:pPr marL="457200" lvl="1" indent="0">
              <a:buNone/>
            </a:pPr>
            <a:r>
              <a:rPr lang="en-US" dirty="0" smtClean="0">
                <a:hlinkClick r:id="rId2"/>
              </a:rPr>
              <a:t>http</a:t>
            </a:r>
            <a:r>
              <a:rPr lang="en-US" dirty="0">
                <a:hlinkClick r:id="rId2"/>
              </a:rPr>
              <a:t>://video101course.com</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FC4CD7A2-273C-4603-BD6C-F295D6FF3870}" type="slidenum">
              <a:rPr lang="en-CA" smtClean="0"/>
              <a:pPr>
                <a:defRPr/>
              </a:pPr>
              <a:t>17</a:t>
            </a:fld>
            <a:endParaRPr lang="en-CA"/>
          </a:p>
        </p:txBody>
      </p:sp>
    </p:spTree>
    <p:extLst>
      <p:ext uri="{BB962C8B-B14F-4D97-AF65-F5344CB8AC3E}">
        <p14:creationId xmlns:p14="http://schemas.microsoft.com/office/powerpoint/2010/main" val="3226384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Film Editing</a:t>
            </a:r>
          </a:p>
        </p:txBody>
      </p:sp>
      <p:sp>
        <p:nvSpPr>
          <p:cNvPr id="8195" name="Content Placeholder 2"/>
          <p:cNvSpPr>
            <a:spLocks noGrp="1"/>
          </p:cNvSpPr>
          <p:nvPr>
            <p:ph idx="1"/>
          </p:nvPr>
        </p:nvSpPr>
        <p:spPr/>
        <p:txBody>
          <a:bodyPr>
            <a:normAutofit fontScale="85000" lnSpcReduction="10000"/>
          </a:bodyPr>
          <a:lstStyle/>
          <a:p>
            <a:endParaRPr lang="en-US" dirty="0"/>
          </a:p>
          <a:p>
            <a:r>
              <a:rPr lang="en-US" dirty="0"/>
              <a:t>Sequences:</a:t>
            </a:r>
          </a:p>
          <a:p>
            <a:pPr lvl="1">
              <a:buFont typeface="Wingdings" pitchFamily="2" charset="2"/>
              <a:buChar char="Ø"/>
            </a:pPr>
            <a:r>
              <a:rPr lang="en-US" dirty="0"/>
              <a:t>A collection of shots, stitched together so that they seem to flow. seamless.</a:t>
            </a:r>
          </a:p>
          <a:p>
            <a:r>
              <a:rPr lang="en-US" dirty="0"/>
              <a:t> wide shots -&gt;  medium shots or close-ups-wide shots. </a:t>
            </a:r>
          </a:p>
          <a:p>
            <a:pPr lvl="1">
              <a:buFont typeface="Wingdings" pitchFamily="2" charset="2"/>
              <a:buChar char="Ø"/>
            </a:pPr>
            <a:r>
              <a:rPr lang="en-US" dirty="0"/>
              <a:t>Wide shots, establishing shots, display where it is (</a:t>
            </a:r>
            <a:r>
              <a:rPr lang="en-US" u="sng" dirty="0"/>
              <a:t>setting</a:t>
            </a:r>
            <a:r>
              <a:rPr lang="en-US" dirty="0"/>
              <a:t>)</a:t>
            </a:r>
          </a:p>
          <a:p>
            <a:pPr lvl="1">
              <a:buFont typeface="Wingdings" pitchFamily="2" charset="2"/>
              <a:buChar char="Ø"/>
            </a:pPr>
            <a:r>
              <a:rPr lang="en-US" dirty="0"/>
              <a:t>Close-ups and medium shots provide </a:t>
            </a:r>
            <a:r>
              <a:rPr lang="en-US" u="sng" dirty="0"/>
              <a:t>details</a:t>
            </a:r>
            <a:r>
              <a:rPr lang="en-US" dirty="0"/>
              <a:t> not apparent in the establishing shots.</a:t>
            </a:r>
          </a:p>
          <a:p>
            <a:pPr lvl="1">
              <a:buFont typeface="Wingdings" pitchFamily="2" charset="2"/>
              <a:buChar char="Ø"/>
            </a:pPr>
            <a:r>
              <a:rPr lang="en-US" dirty="0"/>
              <a:t> closer shots provide detail about the </a:t>
            </a:r>
            <a:r>
              <a:rPr lang="en-US" u="sng" dirty="0"/>
              <a:t>emotions</a:t>
            </a:r>
            <a:r>
              <a:rPr lang="en-US" dirty="0"/>
              <a:t> of the characters.</a:t>
            </a:r>
          </a:p>
          <a:p>
            <a:endParaRPr lang="en-US" dirty="0"/>
          </a:p>
        </p:txBody>
      </p:sp>
      <p:sp>
        <p:nvSpPr>
          <p:cNvPr id="4" name="Slide Number Placeholder 3"/>
          <p:cNvSpPr>
            <a:spLocks noGrp="1"/>
          </p:cNvSpPr>
          <p:nvPr>
            <p:ph type="sldNum" sz="quarter" idx="12"/>
          </p:nvPr>
        </p:nvSpPr>
        <p:spPr/>
        <p:txBody>
          <a:bodyPr/>
          <a:lstStyle/>
          <a:p>
            <a:pPr>
              <a:defRPr/>
            </a:pPr>
            <a:fld id="{7D6427C6-BA25-447A-ACDC-94B21B8217F2}" type="slidenum">
              <a:rPr lang="en-CA" smtClean="0"/>
              <a:pPr>
                <a:defRPr/>
              </a:pPr>
              <a:t>18</a:t>
            </a:fld>
            <a:endParaRPr lang="en-CA"/>
          </a:p>
        </p:txBody>
      </p:sp>
    </p:spTree>
    <p:extLst>
      <p:ext uri="{BB962C8B-B14F-4D97-AF65-F5344CB8AC3E}">
        <p14:creationId xmlns:p14="http://schemas.microsoft.com/office/powerpoint/2010/main" val="3773404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Matched Action</a:t>
            </a:r>
          </a:p>
        </p:txBody>
      </p:sp>
      <p:sp>
        <p:nvSpPr>
          <p:cNvPr id="9219" name="Content Placeholder 2"/>
          <p:cNvSpPr>
            <a:spLocks noGrp="1"/>
          </p:cNvSpPr>
          <p:nvPr>
            <p:ph idx="1"/>
          </p:nvPr>
        </p:nvSpPr>
        <p:spPr/>
        <p:txBody>
          <a:bodyPr>
            <a:normAutofit/>
          </a:bodyPr>
          <a:lstStyle/>
          <a:p>
            <a:r>
              <a:rPr lang="en-US" dirty="0"/>
              <a:t>Matched cut, matched action</a:t>
            </a:r>
          </a:p>
          <a:p>
            <a:r>
              <a:rPr lang="en-US" dirty="0"/>
              <a:t>Create a flow to the story.</a:t>
            </a:r>
          </a:p>
          <a:p>
            <a:r>
              <a:rPr lang="en-US" dirty="0"/>
              <a:t>Cutting on the action.</a:t>
            </a:r>
          </a:p>
          <a:p>
            <a:r>
              <a:rPr lang="en-US" dirty="0"/>
              <a:t>Leave the jump cut in place and "cover" the edit point with something different.</a:t>
            </a:r>
          </a:p>
          <a:p>
            <a:r>
              <a:rPr lang="en-US" dirty="0"/>
              <a:t>Let moving objects leave the frame—or enter the frame. The </a:t>
            </a:r>
            <a:r>
              <a:rPr lang="en-US" u="sng" dirty="0"/>
              <a:t>point</a:t>
            </a:r>
            <a:r>
              <a:rPr lang="en-US" dirty="0"/>
              <a:t> (exit or enter) is the position of edit.</a:t>
            </a:r>
          </a:p>
        </p:txBody>
      </p:sp>
      <p:sp>
        <p:nvSpPr>
          <p:cNvPr id="4" name="Slide Number Placeholder 3"/>
          <p:cNvSpPr>
            <a:spLocks noGrp="1"/>
          </p:cNvSpPr>
          <p:nvPr>
            <p:ph type="sldNum" sz="quarter" idx="12"/>
          </p:nvPr>
        </p:nvSpPr>
        <p:spPr/>
        <p:txBody>
          <a:bodyPr/>
          <a:lstStyle/>
          <a:p>
            <a:pPr>
              <a:defRPr/>
            </a:pPr>
            <a:fld id="{189D1724-2561-4EB1-B98C-B0A0D8CB517F}" type="slidenum">
              <a:rPr lang="en-CA" smtClean="0"/>
              <a:pPr>
                <a:defRPr/>
              </a:pPr>
              <a:t>19</a:t>
            </a:fld>
            <a:endParaRPr lang="en-CA"/>
          </a:p>
        </p:txBody>
      </p:sp>
    </p:spTree>
    <p:extLst>
      <p:ext uri="{BB962C8B-B14F-4D97-AF65-F5344CB8AC3E}">
        <p14:creationId xmlns:p14="http://schemas.microsoft.com/office/powerpoint/2010/main" val="1586642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476375" y="549275"/>
            <a:ext cx="6753225" cy="868363"/>
          </a:xfrm>
        </p:spPr>
        <p:txBody>
          <a:bodyPr/>
          <a:lstStyle/>
          <a:p>
            <a:pPr eaLnBrk="1" hangingPunct="1"/>
            <a:r>
              <a:rPr lang="en-CA"/>
              <a:t>Outline</a:t>
            </a:r>
          </a:p>
        </p:txBody>
      </p:sp>
      <p:sp>
        <p:nvSpPr>
          <p:cNvPr id="6147" name="Rectangle 3"/>
          <p:cNvSpPr>
            <a:spLocks noGrp="1" noChangeArrowheads="1"/>
          </p:cNvSpPr>
          <p:nvPr>
            <p:ph type="body" idx="4294967295"/>
          </p:nvPr>
        </p:nvSpPr>
        <p:spPr>
          <a:xfrm>
            <a:off x="1116013" y="1844675"/>
            <a:ext cx="7113587" cy="4281488"/>
          </a:xfrm>
        </p:spPr>
        <p:txBody>
          <a:bodyPr/>
          <a:lstStyle/>
          <a:p>
            <a:pPr eaLnBrk="1" hangingPunct="1"/>
            <a:r>
              <a:rPr lang="en-US" dirty="0"/>
              <a:t>Steps of Film Making</a:t>
            </a:r>
          </a:p>
          <a:p>
            <a:pPr eaLnBrk="1" hangingPunct="1"/>
            <a:r>
              <a:rPr lang="en-US" dirty="0"/>
              <a:t>Principles of Film Making</a:t>
            </a:r>
          </a:p>
          <a:p>
            <a:pPr eaLnBrk="1" hangingPunct="1"/>
            <a:r>
              <a:rPr lang="en-US" dirty="0"/>
              <a:t>Infomercial</a:t>
            </a:r>
          </a:p>
          <a:p>
            <a:pPr eaLnBrk="1" hangingPunct="1"/>
            <a:r>
              <a:rPr lang="en-US" dirty="0"/>
              <a:t>Assignment 2 release</a:t>
            </a:r>
          </a:p>
          <a:p>
            <a:pPr eaLnBrk="1" hangingPunct="1"/>
            <a:endParaRPr lang="en-US" dirty="0"/>
          </a:p>
          <a:p>
            <a:pPr eaLnBrk="1" hangingPunct="1"/>
            <a:endParaRPr lang="en-CA" dirty="0"/>
          </a:p>
          <a:p>
            <a:pPr eaLnBrk="1" hangingPunct="1">
              <a:buFontTx/>
              <a:buNone/>
            </a:pPr>
            <a:endParaRPr lang="en-CA" dirty="0"/>
          </a:p>
        </p:txBody>
      </p:sp>
      <p:sp>
        <p:nvSpPr>
          <p:cNvPr id="6148" name="Slide Number Placeholder 4"/>
          <p:cNvSpPr txBox="1">
            <a:spLocks noGrp="1"/>
          </p:cNvSpPr>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4931C63A-E6E9-48FF-AB3C-9A0C1CEE1EC1}" type="slidenum">
              <a:rPr lang="en-CA" sz="1200">
                <a:latin typeface="Arial Black" pitchFamily="34" charset="0"/>
              </a:rPr>
              <a:pPr algn="r" eaLnBrk="1" hangingPunct="1"/>
              <a:t>2</a:t>
            </a:fld>
            <a:endParaRPr lang="en-CA" sz="1200">
              <a:latin typeface="Arial Black" pitchFamily="34" charset="0"/>
            </a:endParaRPr>
          </a:p>
        </p:txBody>
      </p:sp>
      <p:sp>
        <p:nvSpPr>
          <p:cNvPr id="2" name="Slide Number Placeholder 1"/>
          <p:cNvSpPr>
            <a:spLocks noGrp="1"/>
          </p:cNvSpPr>
          <p:nvPr>
            <p:ph type="sldNum" sz="quarter" idx="12"/>
          </p:nvPr>
        </p:nvSpPr>
        <p:spPr/>
        <p:txBody>
          <a:bodyPr/>
          <a:lstStyle/>
          <a:p>
            <a:pPr>
              <a:defRPr/>
            </a:pPr>
            <a:fld id="{FBEE5B0D-0A28-41D4-9703-E7BFB36518C9}" type="slidenum">
              <a:rPr lang="en-CA" smtClean="0"/>
              <a:pPr>
                <a:defRPr/>
              </a:pPr>
              <a:t>2</a:t>
            </a:fld>
            <a:endParaRPr lang="en-CA"/>
          </a:p>
        </p:txBody>
      </p:sp>
    </p:spTree>
    <p:extLst>
      <p:ext uri="{BB962C8B-B14F-4D97-AF65-F5344CB8AC3E}">
        <p14:creationId xmlns:p14="http://schemas.microsoft.com/office/powerpoint/2010/main" val="4166358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Screen Direction</a:t>
            </a:r>
          </a:p>
        </p:txBody>
      </p:sp>
      <p:sp>
        <p:nvSpPr>
          <p:cNvPr id="10243" name="Content Placeholder 2"/>
          <p:cNvSpPr>
            <a:spLocks noGrp="1"/>
          </p:cNvSpPr>
          <p:nvPr>
            <p:ph idx="1"/>
          </p:nvPr>
        </p:nvSpPr>
        <p:spPr/>
        <p:txBody>
          <a:bodyPr>
            <a:normAutofit/>
          </a:bodyPr>
          <a:lstStyle/>
          <a:p>
            <a:r>
              <a:rPr lang="en-US" dirty="0"/>
              <a:t>consistent screen direction</a:t>
            </a:r>
          </a:p>
          <a:p>
            <a:r>
              <a:rPr lang="en-US" dirty="0"/>
              <a:t>Moving objects should be going the same direction in every shot.</a:t>
            </a:r>
          </a:p>
          <a:p>
            <a:r>
              <a:rPr lang="en-US" dirty="0"/>
              <a:t>180 degree rule: stay on one side of a moving object. So, your screen direction will stay consistent. </a:t>
            </a:r>
          </a:p>
          <a:p>
            <a:r>
              <a:rPr lang="en-US" dirty="0"/>
              <a:t>Opposing forces</a:t>
            </a:r>
          </a:p>
          <a:p>
            <a:r>
              <a:rPr lang="en-US" dirty="0"/>
              <a:t>Opposite directions - meet</a:t>
            </a:r>
          </a:p>
        </p:txBody>
      </p:sp>
      <p:sp>
        <p:nvSpPr>
          <p:cNvPr id="4" name="Slide Number Placeholder 3"/>
          <p:cNvSpPr>
            <a:spLocks noGrp="1"/>
          </p:cNvSpPr>
          <p:nvPr>
            <p:ph type="sldNum" sz="quarter" idx="12"/>
          </p:nvPr>
        </p:nvSpPr>
        <p:spPr/>
        <p:txBody>
          <a:bodyPr/>
          <a:lstStyle/>
          <a:p>
            <a:pPr>
              <a:defRPr/>
            </a:pPr>
            <a:fld id="{93EE1568-526B-42D3-B6EF-959646542966}" type="slidenum">
              <a:rPr lang="en-CA" smtClean="0"/>
              <a:pPr>
                <a:defRPr/>
              </a:pPr>
              <a:t>20</a:t>
            </a:fld>
            <a:endParaRPr lang="en-CA"/>
          </a:p>
        </p:txBody>
      </p:sp>
    </p:spTree>
    <p:extLst>
      <p:ext uri="{BB962C8B-B14F-4D97-AF65-F5344CB8AC3E}">
        <p14:creationId xmlns:p14="http://schemas.microsoft.com/office/powerpoint/2010/main" val="4159126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Controlling time</a:t>
            </a:r>
          </a:p>
        </p:txBody>
      </p:sp>
      <p:sp>
        <p:nvSpPr>
          <p:cNvPr id="11267" name="Content Placeholder 2"/>
          <p:cNvSpPr>
            <a:spLocks noGrp="1"/>
          </p:cNvSpPr>
          <p:nvPr>
            <p:ph idx="1"/>
          </p:nvPr>
        </p:nvSpPr>
        <p:spPr/>
        <p:txBody>
          <a:bodyPr/>
          <a:lstStyle/>
          <a:p>
            <a:r>
              <a:rPr lang="en-US" dirty="0"/>
              <a:t>Parallel actions, two separate scenes are happening at the same time.</a:t>
            </a:r>
          </a:p>
          <a:p>
            <a:r>
              <a:rPr lang="en-US" dirty="0"/>
              <a:t>time compression, teleporting, show the shots that move the story forward. </a:t>
            </a:r>
          </a:p>
          <a:p>
            <a:r>
              <a:rPr lang="en-US" dirty="0"/>
              <a:t>expand time, hero tries to defuse the bomb as it counts down from 10 seconds.</a:t>
            </a:r>
          </a:p>
        </p:txBody>
      </p:sp>
      <p:sp>
        <p:nvSpPr>
          <p:cNvPr id="4" name="Slide Number Placeholder 3"/>
          <p:cNvSpPr>
            <a:spLocks noGrp="1"/>
          </p:cNvSpPr>
          <p:nvPr>
            <p:ph type="sldNum" sz="quarter" idx="12"/>
          </p:nvPr>
        </p:nvSpPr>
        <p:spPr/>
        <p:txBody>
          <a:bodyPr/>
          <a:lstStyle/>
          <a:p>
            <a:pPr>
              <a:defRPr/>
            </a:pPr>
            <a:fld id="{87B042ED-773E-4E49-B0F9-0E36F9ED290B}" type="slidenum">
              <a:rPr lang="en-CA" smtClean="0"/>
              <a:pPr>
                <a:defRPr/>
              </a:pPr>
              <a:t>21</a:t>
            </a:fld>
            <a:endParaRPr lang="en-CA"/>
          </a:p>
        </p:txBody>
      </p:sp>
    </p:spTree>
    <p:extLst>
      <p:ext uri="{BB962C8B-B14F-4D97-AF65-F5344CB8AC3E}">
        <p14:creationId xmlns:p14="http://schemas.microsoft.com/office/powerpoint/2010/main" val="351397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Dialogue Editing</a:t>
            </a:r>
          </a:p>
        </p:txBody>
      </p:sp>
      <p:sp>
        <p:nvSpPr>
          <p:cNvPr id="12291" name="Content Placeholder 2"/>
          <p:cNvSpPr>
            <a:spLocks noGrp="1"/>
          </p:cNvSpPr>
          <p:nvPr>
            <p:ph idx="1"/>
          </p:nvPr>
        </p:nvSpPr>
        <p:spPr/>
        <p:txBody>
          <a:bodyPr>
            <a:normAutofit lnSpcReduction="10000"/>
          </a:bodyPr>
          <a:lstStyle/>
          <a:p>
            <a:r>
              <a:rPr lang="en-US" dirty="0"/>
              <a:t>wide shot of all the players -&gt; closer shots showing the person talking -&gt;wide shots </a:t>
            </a:r>
          </a:p>
          <a:p>
            <a:r>
              <a:rPr lang="en-US" dirty="0"/>
              <a:t>Showing the non-speaker</a:t>
            </a:r>
          </a:p>
          <a:p>
            <a:r>
              <a:rPr lang="en-US" dirty="0"/>
              <a:t>have just the right space in between each person’s lines.</a:t>
            </a:r>
          </a:p>
          <a:p>
            <a:r>
              <a:rPr lang="en-US" dirty="0"/>
              <a:t>L-cut: see a speaker before he begins to speak.</a:t>
            </a:r>
          </a:p>
          <a:p>
            <a:r>
              <a:rPr lang="en-US" dirty="0"/>
              <a:t>J-cut: the reverse of an L-Cut. The first speaker continues for a bit as the second speaker starts to talk.</a:t>
            </a:r>
          </a:p>
          <a:p>
            <a:endParaRPr lang="en-US" dirty="0"/>
          </a:p>
        </p:txBody>
      </p:sp>
      <p:sp>
        <p:nvSpPr>
          <p:cNvPr id="4" name="Slide Number Placeholder 3"/>
          <p:cNvSpPr>
            <a:spLocks noGrp="1"/>
          </p:cNvSpPr>
          <p:nvPr>
            <p:ph type="sldNum" sz="quarter" idx="12"/>
          </p:nvPr>
        </p:nvSpPr>
        <p:spPr/>
        <p:txBody>
          <a:bodyPr/>
          <a:lstStyle/>
          <a:p>
            <a:pPr>
              <a:defRPr/>
            </a:pPr>
            <a:fld id="{923FED59-F289-479D-A288-F48DCAF03523}" type="slidenum">
              <a:rPr lang="en-CA" smtClean="0"/>
              <a:pPr>
                <a:defRPr/>
              </a:pPr>
              <a:t>22</a:t>
            </a:fld>
            <a:endParaRPr lang="en-CA"/>
          </a:p>
        </p:txBody>
      </p:sp>
    </p:spTree>
    <p:extLst>
      <p:ext uri="{BB962C8B-B14F-4D97-AF65-F5344CB8AC3E}">
        <p14:creationId xmlns:p14="http://schemas.microsoft.com/office/powerpoint/2010/main" val="3483018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829550" cy="2942092"/>
          </a:xfrm>
        </p:spPr>
        <p:txBody>
          <a:bodyPr>
            <a:normAutofit/>
          </a:bodyPr>
          <a:lstStyle/>
          <a:p>
            <a:pPr marL="0" indent="0" algn="ctr">
              <a:buNone/>
            </a:pPr>
            <a:r>
              <a:rPr lang="en-US" sz="9600" b="1" dirty="0">
                <a:solidFill>
                  <a:srgbClr val="FF0000"/>
                </a:solidFill>
              </a:rPr>
              <a:t>Thank you!</a:t>
            </a:r>
            <a:endParaRPr lang="en-US" sz="9600" i="1" dirty="0"/>
          </a:p>
        </p:txBody>
      </p:sp>
      <p:sp>
        <p:nvSpPr>
          <p:cNvPr id="4" name="Slide Number Placeholder 3"/>
          <p:cNvSpPr>
            <a:spLocks noGrp="1"/>
          </p:cNvSpPr>
          <p:nvPr>
            <p:ph type="sldNum" sz="quarter" idx="12"/>
          </p:nvPr>
        </p:nvSpPr>
        <p:spPr/>
        <p:txBody>
          <a:bodyPr/>
          <a:lstStyle/>
          <a:p>
            <a:fld id="{DCE3C2C3-7F4C-4DDF-B6B6-EE164B5325D6}" type="slidenum">
              <a:rPr lang="en-US" smtClean="0"/>
              <a:t>23</a:t>
            </a:fld>
            <a:endParaRPr lang="en-US"/>
          </a:p>
        </p:txBody>
      </p:sp>
    </p:spTree>
    <p:extLst>
      <p:ext uri="{BB962C8B-B14F-4D97-AF65-F5344CB8AC3E}">
        <p14:creationId xmlns:p14="http://schemas.microsoft.com/office/powerpoint/2010/main" val="2085824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Steps of Film Making</a:t>
            </a:r>
          </a:p>
        </p:txBody>
      </p:sp>
      <p:sp>
        <p:nvSpPr>
          <p:cNvPr id="3" name="Content Placeholder 2"/>
          <p:cNvSpPr>
            <a:spLocks noGrp="1"/>
          </p:cNvSpPr>
          <p:nvPr>
            <p:ph idx="1"/>
          </p:nvPr>
        </p:nvSpPr>
        <p:spPr/>
        <p:txBody>
          <a:bodyPr>
            <a:normAutofit/>
          </a:bodyPr>
          <a:lstStyle/>
          <a:p>
            <a:pPr marL="514350" indent="-514350">
              <a:buFont typeface="+mj-lt"/>
              <a:buAutoNum type="arabicPeriod"/>
              <a:defRPr/>
            </a:pPr>
            <a:r>
              <a:rPr lang="en-US" b="1" dirty="0"/>
              <a:t>Outline your idea</a:t>
            </a:r>
          </a:p>
          <a:p>
            <a:pPr marL="514350" indent="-514350">
              <a:buFont typeface="+mj-lt"/>
              <a:buAutoNum type="arabicPeriod"/>
              <a:defRPr/>
            </a:pPr>
            <a:r>
              <a:rPr lang="en-US" b="1" dirty="0"/>
              <a:t>Write out your script</a:t>
            </a:r>
          </a:p>
          <a:p>
            <a:pPr marL="514350" indent="-514350">
              <a:buFont typeface="+mj-lt"/>
              <a:buAutoNum type="arabicPeriod"/>
              <a:defRPr/>
            </a:pPr>
            <a:r>
              <a:rPr lang="en-US" b="1" dirty="0"/>
              <a:t>Story-board each shot in the film.</a:t>
            </a:r>
            <a:r>
              <a:rPr lang="en-US" dirty="0"/>
              <a:t> Decide what each shot in the movie is going to be. </a:t>
            </a:r>
          </a:p>
          <a:p>
            <a:pPr lvl="1">
              <a:buFont typeface="Wingdings" pitchFamily="2" charset="2"/>
              <a:buChar char="Ø"/>
              <a:defRPr/>
            </a:pPr>
            <a:r>
              <a:rPr lang="en-US" dirty="0"/>
              <a:t>For example, wide shot, over the shoulder, tracking shot, close up, extreme close up, medium wide shot. crane shot, dolly shot, etc. </a:t>
            </a:r>
          </a:p>
          <a:p>
            <a:pPr>
              <a:defRPr/>
            </a:pPr>
            <a:endParaRPr lang="en-US" dirty="0"/>
          </a:p>
          <a:p>
            <a:pPr>
              <a:defRPr/>
            </a:pPr>
            <a:endParaRPr lang="en-US" dirty="0"/>
          </a:p>
        </p:txBody>
      </p:sp>
      <p:sp>
        <p:nvSpPr>
          <p:cNvPr id="4" name="Slide Number Placeholder 3"/>
          <p:cNvSpPr>
            <a:spLocks noGrp="1"/>
          </p:cNvSpPr>
          <p:nvPr>
            <p:ph type="sldNum" sz="quarter" idx="12"/>
          </p:nvPr>
        </p:nvSpPr>
        <p:spPr/>
        <p:txBody>
          <a:bodyPr/>
          <a:lstStyle/>
          <a:p>
            <a:pPr>
              <a:defRPr/>
            </a:pPr>
            <a:fld id="{8D838ABB-6E3B-434F-80FF-FA33F8D4EADF}" type="slidenum">
              <a:rPr lang="en-CA" smtClean="0"/>
              <a:pPr>
                <a:defRPr/>
              </a:pPr>
              <a:t>3</a:t>
            </a:fld>
            <a:endParaRPr lang="en-CA"/>
          </a:p>
        </p:txBody>
      </p:sp>
    </p:spTree>
    <p:extLst>
      <p:ext uri="{BB962C8B-B14F-4D97-AF65-F5344CB8AC3E}">
        <p14:creationId xmlns:p14="http://schemas.microsoft.com/office/powerpoint/2010/main" val="3225221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Steps of Film Making</a:t>
            </a:r>
          </a:p>
        </p:txBody>
      </p:sp>
      <p:sp>
        <p:nvSpPr>
          <p:cNvPr id="3" name="Content Placeholder 2"/>
          <p:cNvSpPr>
            <a:spLocks noGrp="1"/>
          </p:cNvSpPr>
          <p:nvPr>
            <p:ph idx="1"/>
          </p:nvPr>
        </p:nvSpPr>
        <p:spPr/>
        <p:txBody>
          <a:bodyPr/>
          <a:lstStyle/>
          <a:p>
            <a:pPr marL="0" indent="0">
              <a:buNone/>
            </a:pPr>
            <a:r>
              <a:rPr lang="en-US" altLang="zh-CN" b="1" dirty="0"/>
              <a:t>4.</a:t>
            </a:r>
            <a:r>
              <a:rPr lang="zh-CN" altLang="en-US" b="1" dirty="0"/>
              <a:t> </a:t>
            </a:r>
            <a:r>
              <a:rPr lang="en-US" b="1" dirty="0"/>
              <a:t>Decide what you need for each scene.</a:t>
            </a:r>
            <a:r>
              <a:rPr lang="en-US" dirty="0"/>
              <a:t> This is called a breakdown sheet. </a:t>
            </a:r>
          </a:p>
          <a:p>
            <a:pPr marL="0" indent="0">
              <a:buNone/>
            </a:pPr>
            <a:r>
              <a:rPr lang="en-US" altLang="zh-CN" b="1" dirty="0"/>
              <a:t>5.</a:t>
            </a:r>
            <a:r>
              <a:rPr lang="zh-CN" altLang="en-US" b="1" dirty="0"/>
              <a:t> </a:t>
            </a:r>
            <a:r>
              <a:rPr lang="en-US" b="1" dirty="0"/>
              <a:t>Determine the setting of the scene.</a:t>
            </a:r>
            <a:r>
              <a:rPr lang="en-US" dirty="0"/>
              <a:t> Is it external(EXT) or internal(INT)? </a:t>
            </a:r>
          </a:p>
          <a:p>
            <a:pPr marL="0" indent="0">
              <a:buNone/>
            </a:pPr>
            <a:r>
              <a:rPr lang="en-US" altLang="zh-CN" b="1" dirty="0"/>
              <a:t>6.</a:t>
            </a:r>
            <a:r>
              <a:rPr lang="zh-CN" altLang="en-US" b="1" dirty="0"/>
              <a:t> </a:t>
            </a:r>
            <a:r>
              <a:rPr lang="en-US" b="1" dirty="0"/>
              <a:t>Determine what props, make-up costumes, etc.</a:t>
            </a:r>
            <a:r>
              <a:rPr lang="en-US" dirty="0"/>
              <a:t>, will be used. </a:t>
            </a:r>
          </a:p>
          <a:p>
            <a:pPr marL="0" indent="0">
              <a:buNone/>
            </a:pPr>
            <a:r>
              <a:rPr lang="en-US" altLang="zh-CN" b="1" dirty="0"/>
              <a:t>7.</a:t>
            </a:r>
            <a:r>
              <a:rPr lang="zh-CN" altLang="en-US" b="1" dirty="0"/>
              <a:t> </a:t>
            </a:r>
            <a:r>
              <a:rPr lang="en-US" b="1" dirty="0"/>
              <a:t>Complete principle photography.</a:t>
            </a:r>
          </a:p>
          <a:p>
            <a:pPr marL="0" indent="0">
              <a:buNone/>
            </a:pPr>
            <a:r>
              <a:rPr lang="en-US" altLang="zh-CN" b="1" dirty="0"/>
              <a:t>8.</a:t>
            </a:r>
            <a:r>
              <a:rPr lang="zh-CN" altLang="en-US" b="1" dirty="0"/>
              <a:t> </a:t>
            </a:r>
            <a:r>
              <a:rPr lang="en-US" b="1" dirty="0"/>
              <a:t>Edit the film; assemble the clips</a:t>
            </a:r>
          </a:p>
        </p:txBody>
      </p:sp>
      <p:sp>
        <p:nvSpPr>
          <p:cNvPr id="4" name="Slide Number Placeholder 3"/>
          <p:cNvSpPr>
            <a:spLocks noGrp="1"/>
          </p:cNvSpPr>
          <p:nvPr>
            <p:ph type="sldNum" sz="quarter" idx="12"/>
          </p:nvPr>
        </p:nvSpPr>
        <p:spPr/>
        <p:txBody>
          <a:bodyPr/>
          <a:lstStyle/>
          <a:p>
            <a:pPr>
              <a:defRPr/>
            </a:pPr>
            <a:fld id="{2400E06E-BF25-4075-BE39-5B05C260C9C6}" type="slidenum">
              <a:rPr lang="en-CA" smtClean="0"/>
              <a:pPr>
                <a:defRPr/>
              </a:pPr>
              <a:t>4</a:t>
            </a:fld>
            <a:endParaRPr lang="en-CA"/>
          </a:p>
        </p:txBody>
      </p:sp>
      <p:sp>
        <p:nvSpPr>
          <p:cNvPr id="2" name="TextBox 1">
            <a:extLst>
              <a:ext uri="{FF2B5EF4-FFF2-40B4-BE49-F238E27FC236}">
                <a16:creationId xmlns:a16="http://schemas.microsoft.com/office/drawing/2014/main" id="{ADFA7AD0-7844-DC4A-8D50-7484BC575608}"/>
              </a:ext>
            </a:extLst>
          </p:cNvPr>
          <p:cNvSpPr txBox="1"/>
          <p:nvPr/>
        </p:nvSpPr>
        <p:spPr>
          <a:xfrm>
            <a:off x="498999" y="6184820"/>
            <a:ext cx="8665321" cy="369332"/>
          </a:xfrm>
          <a:prstGeom prst="rect">
            <a:avLst/>
          </a:prstGeom>
          <a:noFill/>
        </p:spPr>
        <p:txBody>
          <a:bodyPr wrap="none" rtlCol="0">
            <a:spAutoFit/>
          </a:bodyPr>
          <a:lstStyle/>
          <a:p>
            <a:r>
              <a:rPr lang="en-US" dirty="0"/>
              <a:t>https://</a:t>
            </a:r>
            <a:r>
              <a:rPr lang="en-US" dirty="0" err="1"/>
              <a:t>www.nyfa.edu</a:t>
            </a:r>
            <a:r>
              <a:rPr lang="en-US" dirty="0"/>
              <a:t>/student-resources/the-beginners-guide-to-the-filmmaking-process/</a:t>
            </a:r>
          </a:p>
        </p:txBody>
      </p:sp>
    </p:spTree>
    <p:extLst>
      <p:ext uri="{BB962C8B-B14F-4D97-AF65-F5344CB8AC3E}">
        <p14:creationId xmlns:p14="http://schemas.microsoft.com/office/powerpoint/2010/main" val="1351951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Principles of Film Making</a:t>
            </a:r>
          </a:p>
        </p:txBody>
      </p:sp>
      <p:sp>
        <p:nvSpPr>
          <p:cNvPr id="9219" name="Content Placeholder 2"/>
          <p:cNvSpPr>
            <a:spLocks noGrp="1"/>
          </p:cNvSpPr>
          <p:nvPr>
            <p:ph idx="1"/>
          </p:nvPr>
        </p:nvSpPr>
        <p:spPr/>
        <p:txBody>
          <a:bodyPr/>
          <a:lstStyle/>
          <a:p>
            <a:r>
              <a:rPr lang="en-US"/>
              <a:t>The </a:t>
            </a:r>
            <a:r>
              <a:rPr lang="en-US" b="1"/>
              <a:t>filmmaking process</a:t>
            </a:r>
            <a:r>
              <a:rPr lang="en-US"/>
              <a:t> is generally divided into </a:t>
            </a:r>
            <a:r>
              <a:rPr lang="en-US" u="sng"/>
              <a:t>three (3) specific segments</a:t>
            </a:r>
            <a:r>
              <a:rPr lang="en-US"/>
              <a:t>: </a:t>
            </a:r>
          </a:p>
          <a:p>
            <a:pPr marL="881063" lvl="1" indent="-514350">
              <a:buFont typeface="Calibri" pitchFamily="34" charset="0"/>
              <a:buAutoNum type="arabicPeriod"/>
            </a:pPr>
            <a:r>
              <a:rPr lang="en-US"/>
              <a:t>pre-production, </a:t>
            </a:r>
          </a:p>
          <a:p>
            <a:pPr marL="881063" lvl="1" indent="-514350">
              <a:buFont typeface="Calibri" pitchFamily="34" charset="0"/>
              <a:buAutoNum type="arabicPeriod"/>
            </a:pPr>
            <a:r>
              <a:rPr lang="en-US"/>
              <a:t>production, </a:t>
            </a:r>
          </a:p>
          <a:p>
            <a:pPr marL="881063" lvl="1" indent="-514350">
              <a:buFont typeface="Calibri" pitchFamily="34" charset="0"/>
              <a:buAutoNum type="arabicPeriod"/>
            </a:pPr>
            <a:r>
              <a:rPr lang="en-US"/>
              <a:t>post-production. </a:t>
            </a:r>
          </a:p>
        </p:txBody>
      </p:sp>
      <p:sp>
        <p:nvSpPr>
          <p:cNvPr id="4" name="Slide Number Placeholder 3"/>
          <p:cNvSpPr>
            <a:spLocks noGrp="1"/>
          </p:cNvSpPr>
          <p:nvPr>
            <p:ph type="sldNum" sz="quarter" idx="12"/>
          </p:nvPr>
        </p:nvSpPr>
        <p:spPr/>
        <p:txBody>
          <a:bodyPr/>
          <a:lstStyle/>
          <a:p>
            <a:pPr>
              <a:defRPr/>
            </a:pPr>
            <a:fld id="{A97F4ED3-985F-4602-92E8-7B4C1EA0E877}" type="slidenum">
              <a:rPr lang="en-CA" smtClean="0"/>
              <a:pPr>
                <a:defRPr/>
              </a:pPr>
              <a:t>5</a:t>
            </a:fld>
            <a:endParaRPr lang="en-CA"/>
          </a:p>
        </p:txBody>
      </p:sp>
    </p:spTree>
    <p:extLst>
      <p:ext uri="{BB962C8B-B14F-4D97-AF65-F5344CB8AC3E}">
        <p14:creationId xmlns:p14="http://schemas.microsoft.com/office/powerpoint/2010/main" val="417298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Pre-Production Guide</a:t>
            </a:r>
          </a:p>
        </p:txBody>
      </p:sp>
      <p:sp>
        <p:nvSpPr>
          <p:cNvPr id="3" name="Content Placeholder 2"/>
          <p:cNvSpPr>
            <a:spLocks noGrp="1"/>
          </p:cNvSpPr>
          <p:nvPr>
            <p:ph idx="1"/>
          </p:nvPr>
        </p:nvSpPr>
        <p:spPr/>
        <p:txBody>
          <a:bodyPr>
            <a:normAutofit fontScale="92500" lnSpcReduction="10000"/>
          </a:bodyPr>
          <a:lstStyle/>
          <a:p>
            <a:r>
              <a:rPr lang="en-US"/>
              <a:t>Includes everything required to </a:t>
            </a:r>
            <a:r>
              <a:rPr lang="en-US" u="sng"/>
              <a:t>plan the film </a:t>
            </a:r>
            <a:r>
              <a:rPr lang="en-US"/>
              <a:t>and any </a:t>
            </a:r>
            <a:r>
              <a:rPr lang="en-US" u="sng"/>
              <a:t>arrangements</a:t>
            </a:r>
            <a:r>
              <a:rPr lang="en-US"/>
              <a:t> that need to be made prior to firing up the camera(s). </a:t>
            </a:r>
          </a:p>
          <a:p>
            <a:pPr lvl="1"/>
            <a:r>
              <a:rPr lang="en-US"/>
              <a:t>visiting locations</a:t>
            </a:r>
          </a:p>
          <a:p>
            <a:pPr lvl="1"/>
            <a:r>
              <a:rPr lang="en-US"/>
              <a:t>getting permission from the owners to use the facility or land if necessary, </a:t>
            </a:r>
          </a:p>
          <a:p>
            <a:pPr lvl="1"/>
            <a:r>
              <a:rPr lang="en-US"/>
              <a:t>script-writing, </a:t>
            </a:r>
          </a:p>
          <a:p>
            <a:pPr lvl="1"/>
            <a:r>
              <a:rPr lang="en-US"/>
              <a:t>storyboarding</a:t>
            </a:r>
          </a:p>
          <a:p>
            <a:r>
              <a:rPr lang="en-US"/>
              <a:t>planning is an essential part of the </a:t>
            </a:r>
            <a:r>
              <a:rPr lang="en-US" b="1"/>
              <a:t>filmmaking process</a:t>
            </a:r>
            <a:r>
              <a:rPr lang="en-US"/>
              <a:t>.</a:t>
            </a:r>
          </a:p>
        </p:txBody>
      </p:sp>
      <p:sp>
        <p:nvSpPr>
          <p:cNvPr id="4" name="Slide Number Placeholder 3"/>
          <p:cNvSpPr>
            <a:spLocks noGrp="1"/>
          </p:cNvSpPr>
          <p:nvPr>
            <p:ph type="sldNum" sz="quarter" idx="12"/>
          </p:nvPr>
        </p:nvSpPr>
        <p:spPr/>
        <p:txBody>
          <a:bodyPr/>
          <a:lstStyle/>
          <a:p>
            <a:pPr>
              <a:defRPr/>
            </a:pPr>
            <a:fld id="{E788BDCE-E7B3-4689-B0B4-DFC2B4EB7F5D}" type="slidenum">
              <a:rPr lang="en-CA" smtClean="0"/>
              <a:pPr>
                <a:defRPr/>
              </a:pPr>
              <a:t>6</a:t>
            </a:fld>
            <a:endParaRPr lang="en-CA"/>
          </a:p>
        </p:txBody>
      </p:sp>
    </p:spTree>
    <p:extLst>
      <p:ext uri="{BB962C8B-B14F-4D97-AF65-F5344CB8AC3E}">
        <p14:creationId xmlns:p14="http://schemas.microsoft.com/office/powerpoint/2010/main" val="1833273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circle(in)">
                                      <p:cBhvr>
                                        <p:cTn id="10" dur="2000"/>
                                        <p:tgtEl>
                                          <p:spTgt spid="3">
                                            <p:txEl>
                                              <p:pRg st="2" end="2"/>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circle(in)">
                                      <p:cBhvr>
                                        <p:cTn id="13" dur="2000"/>
                                        <p:tgtEl>
                                          <p:spTgt spid="3">
                                            <p:txEl>
                                              <p:pRg st="3" end="3"/>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circle(in)">
                                      <p:cBhvr>
                                        <p:cTn id="16"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Production Guide</a:t>
            </a:r>
          </a:p>
        </p:txBody>
      </p:sp>
      <p:sp>
        <p:nvSpPr>
          <p:cNvPr id="3" name="Content Placeholder 2"/>
          <p:cNvSpPr>
            <a:spLocks noGrp="1"/>
          </p:cNvSpPr>
          <p:nvPr>
            <p:ph idx="1"/>
          </p:nvPr>
        </p:nvSpPr>
        <p:spPr/>
        <p:txBody>
          <a:bodyPr/>
          <a:lstStyle/>
          <a:p>
            <a:pPr>
              <a:defRPr/>
            </a:pPr>
            <a:r>
              <a:rPr lang="en-US" b="1" dirty="0"/>
              <a:t>Get a “relatively” professional equipment, </a:t>
            </a:r>
            <a:r>
              <a:rPr lang="en-US" dirty="0"/>
              <a:t>borrow, rent, or try your best. </a:t>
            </a:r>
          </a:p>
          <a:p>
            <a:pPr>
              <a:defRPr/>
            </a:pPr>
            <a:endParaRPr lang="en-US" dirty="0"/>
          </a:p>
          <a:p>
            <a:pPr>
              <a:defRPr/>
            </a:pPr>
            <a:r>
              <a:rPr lang="en-US" b="1" dirty="0"/>
              <a:t>Practice Camera Techniques</a:t>
            </a:r>
          </a:p>
          <a:p>
            <a:pPr marL="366713" lvl="1" indent="0">
              <a:buFont typeface="Wingdings 2" pitchFamily="18" charset="2"/>
              <a:buNone/>
              <a:defRPr/>
            </a:pPr>
            <a:r>
              <a:rPr lang="en-US" dirty="0"/>
              <a:t>how to hold, operate, and move your camera with fluidity and grace.</a:t>
            </a:r>
          </a:p>
          <a:p>
            <a:pPr>
              <a:defRPr/>
            </a:pPr>
            <a:endParaRPr lang="en-US" dirty="0"/>
          </a:p>
          <a:p>
            <a:pPr>
              <a:defRPr/>
            </a:pPr>
            <a:r>
              <a:rPr lang="en-US" b="1" dirty="0"/>
              <a:t>Stabilize your Camera</a:t>
            </a:r>
          </a:p>
          <a:p>
            <a:pPr marL="0" indent="0">
              <a:buFont typeface="Wingdings 2" pitchFamily="18" charset="2"/>
              <a:buNone/>
              <a:defRPr/>
            </a:pPr>
            <a:endParaRPr lang="en-US" dirty="0"/>
          </a:p>
        </p:txBody>
      </p:sp>
      <p:sp>
        <p:nvSpPr>
          <p:cNvPr id="4" name="Slide Number Placeholder 3"/>
          <p:cNvSpPr>
            <a:spLocks noGrp="1"/>
          </p:cNvSpPr>
          <p:nvPr>
            <p:ph type="sldNum" sz="quarter" idx="12"/>
          </p:nvPr>
        </p:nvSpPr>
        <p:spPr/>
        <p:txBody>
          <a:bodyPr/>
          <a:lstStyle/>
          <a:p>
            <a:pPr>
              <a:defRPr/>
            </a:pPr>
            <a:fld id="{477DC926-F07E-4B48-9EDA-46FFC63BA6B1}" type="slidenum">
              <a:rPr lang="en-CA" smtClean="0"/>
              <a:pPr>
                <a:defRPr/>
              </a:pPr>
              <a:t>7</a:t>
            </a:fld>
            <a:endParaRPr lang="en-CA"/>
          </a:p>
        </p:txBody>
      </p:sp>
    </p:spTree>
    <p:extLst>
      <p:ext uri="{BB962C8B-B14F-4D97-AF65-F5344CB8AC3E}">
        <p14:creationId xmlns:p14="http://schemas.microsoft.com/office/powerpoint/2010/main" val="216817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Production Guide</a:t>
            </a:r>
          </a:p>
        </p:txBody>
      </p:sp>
      <p:sp>
        <p:nvSpPr>
          <p:cNvPr id="12291" name="Content Placeholder 2"/>
          <p:cNvSpPr>
            <a:spLocks noGrp="1"/>
          </p:cNvSpPr>
          <p:nvPr>
            <p:ph idx="1"/>
          </p:nvPr>
        </p:nvSpPr>
        <p:spPr/>
        <p:txBody>
          <a:bodyPr/>
          <a:lstStyle/>
          <a:p>
            <a:r>
              <a:rPr lang="en-US" b="1"/>
              <a:t>Do not trust what you see in the view finder.</a:t>
            </a:r>
            <a:r>
              <a:rPr lang="en-US"/>
              <a:t> </a:t>
            </a:r>
          </a:p>
          <a:p>
            <a:pPr lvl="1">
              <a:buFont typeface="Wingdings" pitchFamily="2" charset="2"/>
              <a:buChar char="Ø"/>
            </a:pPr>
            <a:r>
              <a:rPr lang="en-US"/>
              <a:t>Not always accurate, </a:t>
            </a:r>
          </a:p>
          <a:p>
            <a:pPr lvl="1">
              <a:buFont typeface="Wingdings" pitchFamily="2" charset="2"/>
              <a:buChar char="Ø"/>
            </a:pPr>
            <a:r>
              <a:rPr lang="en-US"/>
              <a:t>look with your own eyes, </a:t>
            </a:r>
          </a:p>
          <a:p>
            <a:pPr lvl="1">
              <a:buFont typeface="Wingdings" pitchFamily="2" charset="2"/>
              <a:buChar char="Ø"/>
            </a:pPr>
            <a:r>
              <a:rPr lang="en-US"/>
              <a:t>review the film you take after each shot. </a:t>
            </a:r>
          </a:p>
          <a:p>
            <a:endParaRPr lang="en-US"/>
          </a:p>
        </p:txBody>
      </p:sp>
      <p:sp>
        <p:nvSpPr>
          <p:cNvPr id="4" name="Slide Number Placeholder 3"/>
          <p:cNvSpPr>
            <a:spLocks noGrp="1"/>
          </p:cNvSpPr>
          <p:nvPr>
            <p:ph type="sldNum" sz="quarter" idx="12"/>
          </p:nvPr>
        </p:nvSpPr>
        <p:spPr/>
        <p:txBody>
          <a:bodyPr/>
          <a:lstStyle/>
          <a:p>
            <a:pPr>
              <a:defRPr/>
            </a:pPr>
            <a:fld id="{BBCD53EF-78DC-40EB-8D86-901169A60ABD}" type="slidenum">
              <a:rPr lang="en-CA" smtClean="0"/>
              <a:pPr>
                <a:defRPr/>
              </a:pPr>
              <a:t>8</a:t>
            </a:fld>
            <a:endParaRPr lang="en-CA"/>
          </a:p>
        </p:txBody>
      </p:sp>
    </p:spTree>
    <p:extLst>
      <p:ext uri="{BB962C8B-B14F-4D97-AF65-F5344CB8AC3E}">
        <p14:creationId xmlns:p14="http://schemas.microsoft.com/office/powerpoint/2010/main" val="324191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Production Guide</a:t>
            </a:r>
          </a:p>
        </p:txBody>
      </p:sp>
      <p:sp>
        <p:nvSpPr>
          <p:cNvPr id="13315" name="Content Placeholder 2"/>
          <p:cNvSpPr>
            <a:spLocks noGrp="1"/>
          </p:cNvSpPr>
          <p:nvPr>
            <p:ph idx="1"/>
          </p:nvPr>
        </p:nvSpPr>
        <p:spPr>
          <a:xfrm>
            <a:off x="228600" y="1935163"/>
            <a:ext cx="3962400" cy="1798637"/>
          </a:xfrm>
        </p:spPr>
        <p:txBody>
          <a:bodyPr>
            <a:normAutofit/>
          </a:bodyPr>
          <a:lstStyle/>
          <a:p>
            <a:pPr>
              <a:defRPr/>
            </a:pPr>
            <a:r>
              <a:rPr lang="en-US" b="1" dirty="0"/>
              <a:t>Light it Like a Movie</a:t>
            </a:r>
          </a:p>
          <a:p>
            <a:pPr>
              <a:defRPr/>
            </a:pPr>
            <a:endParaRPr lang="en-US" dirty="0"/>
          </a:p>
          <a:p>
            <a:pPr>
              <a:defRPr/>
            </a:pPr>
            <a:r>
              <a:rPr lang="en-US" b="1" dirty="0"/>
              <a:t>Three-Point Lighting</a:t>
            </a:r>
            <a:endParaRPr lang="en-US" dirty="0"/>
          </a:p>
          <a:p>
            <a:pPr>
              <a:defRPr/>
            </a:pPr>
            <a:endParaRPr lang="en-US" dirty="0"/>
          </a:p>
          <a:p>
            <a:pPr>
              <a:defRPr/>
            </a:pPr>
            <a:endParaRPr lang="en-US" dirty="0"/>
          </a:p>
        </p:txBody>
      </p:sp>
      <p:sp>
        <p:nvSpPr>
          <p:cNvPr id="4" name="Slide Number Placeholder 3"/>
          <p:cNvSpPr>
            <a:spLocks noGrp="1"/>
          </p:cNvSpPr>
          <p:nvPr>
            <p:ph type="sldNum" sz="quarter" idx="12"/>
          </p:nvPr>
        </p:nvSpPr>
        <p:spPr/>
        <p:txBody>
          <a:bodyPr/>
          <a:lstStyle/>
          <a:p>
            <a:pPr>
              <a:defRPr/>
            </a:pPr>
            <a:fld id="{840C78D9-7095-4BFF-84CC-3DD2A382E950}" type="slidenum">
              <a:rPr lang="en-CA" smtClean="0"/>
              <a:pPr>
                <a:defRPr/>
              </a:pPr>
              <a:t>9</a:t>
            </a:fld>
            <a:endParaRPr lang="en-CA"/>
          </a:p>
        </p:txBody>
      </p:sp>
      <p:pic>
        <p:nvPicPr>
          <p:cNvPr id="1026" name="Picture 2" descr="Image result for Three-Point Ligh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3529" y="1770742"/>
            <a:ext cx="4892328" cy="35632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62600" y="5333999"/>
            <a:ext cx="2514600" cy="369332"/>
          </a:xfrm>
          <a:prstGeom prst="rect">
            <a:avLst/>
          </a:prstGeom>
          <a:noFill/>
        </p:spPr>
        <p:txBody>
          <a:bodyPr wrap="square" rtlCol="0">
            <a:spAutoFit/>
          </a:bodyPr>
          <a:lstStyle/>
          <a:p>
            <a:r>
              <a:rPr lang="en-US" b="1" dirty="0"/>
              <a:t>Image from Internet</a:t>
            </a:r>
          </a:p>
        </p:txBody>
      </p:sp>
    </p:spTree>
    <p:extLst>
      <p:ext uri="{BB962C8B-B14F-4D97-AF65-F5344CB8AC3E}">
        <p14:creationId xmlns:p14="http://schemas.microsoft.com/office/powerpoint/2010/main" val="1032129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44254</TotalTime>
  <Words>1109</Words>
  <Application>Microsoft Office PowerPoint</Application>
  <PresentationFormat>On-screen Show (4:3)</PresentationFormat>
  <Paragraphs>162</Paragraphs>
  <Slides>23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ＭＳ Ｐゴシック</vt:lpstr>
      <vt:lpstr>宋体</vt:lpstr>
      <vt:lpstr>Arial</vt:lpstr>
      <vt:lpstr>Arial Black</vt:lpstr>
      <vt:lpstr>Calibri</vt:lpstr>
      <vt:lpstr>Wingdings</vt:lpstr>
      <vt:lpstr>Wingdings 2</vt:lpstr>
      <vt:lpstr>Office Theme</vt:lpstr>
      <vt:lpstr>BTH645 - Multimedia Elements for User Interfaces</vt:lpstr>
      <vt:lpstr>Outline</vt:lpstr>
      <vt:lpstr>Steps of Film Making</vt:lpstr>
      <vt:lpstr>Steps of Film Making</vt:lpstr>
      <vt:lpstr>Principles of Film Making</vt:lpstr>
      <vt:lpstr>Pre-Production Guide</vt:lpstr>
      <vt:lpstr>Production Guide</vt:lpstr>
      <vt:lpstr>Production Guide</vt:lpstr>
      <vt:lpstr>Production Guide</vt:lpstr>
      <vt:lpstr>Three-Point Lighting</vt:lpstr>
      <vt:lpstr>Three-Point Lighting</vt:lpstr>
      <vt:lpstr>Three-Point Lighting</vt:lpstr>
      <vt:lpstr>Tips For Framing Your Shots</vt:lpstr>
      <vt:lpstr>Production Guide</vt:lpstr>
      <vt:lpstr>Production</vt:lpstr>
      <vt:lpstr>Music</vt:lpstr>
      <vt:lpstr>Post-Production</vt:lpstr>
      <vt:lpstr>Film Editing</vt:lpstr>
      <vt:lpstr>Matched Action</vt:lpstr>
      <vt:lpstr>Screen Direction</vt:lpstr>
      <vt:lpstr>Controlling time</vt:lpstr>
      <vt:lpstr>Dialogue Editing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Rebecca.Isowa</dc:creator>
  <cp:lastModifiedBy>Sunny Shi</cp:lastModifiedBy>
  <cp:revision>519</cp:revision>
  <cp:lastPrinted>2014-12-15T14:00:04Z</cp:lastPrinted>
  <dcterms:created xsi:type="dcterms:W3CDTF">2012-08-23T18:09:37Z</dcterms:created>
  <dcterms:modified xsi:type="dcterms:W3CDTF">2021-03-16T03:49:10Z</dcterms:modified>
</cp:coreProperties>
</file>