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dirty="0"/>
          </a:p>
        </p:txBody>
      </p:sp>
    </p:spTree>
    <p:extLst>
      <p:ext uri="{BB962C8B-B14F-4D97-AF65-F5344CB8AC3E}">
        <p14:creationId xmlns:p14="http://schemas.microsoft.com/office/powerpoint/2010/main" val="52303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7/12/2023</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7/12/2023</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7/12/2023</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7/12/2023</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7/12/2023</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7/12/2023</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7/12/2023</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7/12/2023</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programmerrdai/mental-health-dataset" TargetMode="External"/><Relationship Id="rId2" Type="http://schemas.openxmlformats.org/officeDocument/2006/relationships/hyperlink" Target="https://scikit-learn.org/stable/index.html" TargetMode="External"/><Relationship Id="rId1" Type="http://schemas.openxmlformats.org/officeDocument/2006/relationships/slideLayout" Target="../slideLayouts/slideLayout2.xml"/><Relationship Id="rId4" Type="http://schemas.openxmlformats.org/officeDocument/2006/relationships/hyperlink" Target="https://skills.yourlearning.ibm.com/activity/PLAN-E112D5AD37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3" y="943515"/>
            <a:ext cx="10993549" cy="713776"/>
          </a:xfrm>
        </p:spPr>
        <p:txBody>
          <a:bodyPr>
            <a:normAutofit/>
          </a:bodyPr>
          <a:lstStyle/>
          <a:p>
            <a:r>
              <a:rPr lang="en-GB" sz="3600" dirty="0">
                <a:latin typeface="Cooper Black" panose="0208090404030B020404" pitchFamily="18" charset="0"/>
              </a:rPr>
              <a:t>Student </a:t>
            </a:r>
            <a:r>
              <a:rPr lang="en-GB" dirty="0">
                <a:latin typeface="Cooper Black" panose="0208090404030B020404" pitchFamily="18" charset="0"/>
              </a:rPr>
              <a:t>Details</a:t>
            </a:r>
            <a:endParaRPr lang="en-US" dirty="0">
              <a:latin typeface="Cooper Black" panose="0208090404030B0204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6" y="2185771"/>
            <a:ext cx="10993546" cy="2486458"/>
          </a:xfrm>
        </p:spPr>
        <p:txBody>
          <a:bodyPr>
            <a:normAutofit lnSpcReduction="10000"/>
          </a:bodyPr>
          <a:lstStyle/>
          <a:p>
            <a:r>
              <a:rPr lang="en-GB" sz="1800" dirty="0">
                <a:latin typeface="Century Gothic" panose="020B0502020202020204" pitchFamily="34" charset="0"/>
              </a:rPr>
              <a:t>Name </a:t>
            </a:r>
            <a:r>
              <a:rPr lang="en-GB" sz="1800" dirty="0"/>
              <a:t>: 				     </a:t>
            </a:r>
            <a:r>
              <a:rPr lang="en-GB" sz="1800" cap="none" spc="100" dirty="0">
                <a:solidFill>
                  <a:schemeClr val="bg2">
                    <a:lumMod val="25000"/>
                  </a:schemeClr>
                </a:solidFill>
                <a:ea typeface="Verdana" panose="020B0604030504040204" pitchFamily="34" charset="0"/>
              </a:rPr>
              <a:t>Sahil Prusty</a:t>
            </a:r>
          </a:p>
          <a:p>
            <a:r>
              <a:rPr lang="en-GB" sz="1800" dirty="0">
                <a:latin typeface="Century Gothic" panose="020B0502020202020204" pitchFamily="34" charset="0"/>
              </a:rPr>
              <a:t>SKillsBuild</a:t>
            </a:r>
            <a:r>
              <a:rPr lang="en-GB" sz="1800" dirty="0"/>
              <a:t> </a:t>
            </a:r>
            <a:r>
              <a:rPr lang="en-GB" sz="1800" dirty="0">
                <a:latin typeface="Century Gothic" panose="020B0502020202020204" pitchFamily="34" charset="0"/>
              </a:rPr>
              <a:t>Email Id </a:t>
            </a:r>
            <a:r>
              <a:rPr lang="en-GB" sz="1800" dirty="0"/>
              <a:t>:    </a:t>
            </a:r>
            <a:r>
              <a:rPr lang="en-GB" sz="1800" cap="none" dirty="0">
                <a:solidFill>
                  <a:schemeClr val="bg2">
                    <a:lumMod val="25000"/>
                  </a:schemeClr>
                </a:solidFill>
              </a:rPr>
              <a:t>2041016292.sahilprusty@gmail.com</a:t>
            </a:r>
          </a:p>
          <a:p>
            <a:r>
              <a:rPr lang="en-GB" sz="1800" dirty="0">
                <a:latin typeface="Century Gothic" panose="020B0502020202020204" pitchFamily="34" charset="0"/>
              </a:rPr>
              <a:t>College Name </a:t>
            </a:r>
            <a:r>
              <a:rPr lang="en-GB" sz="1800" dirty="0"/>
              <a:t>:            </a:t>
            </a:r>
            <a:r>
              <a:rPr lang="en-GB" sz="1800" cap="none" dirty="0">
                <a:solidFill>
                  <a:schemeClr val="bg2">
                    <a:lumMod val="25000"/>
                  </a:schemeClr>
                </a:solidFill>
                <a:ea typeface="Verdana" panose="020B0604030504040204" pitchFamily="34" charset="0"/>
              </a:rPr>
              <a:t>Institute Of Technical Education and Research</a:t>
            </a:r>
          </a:p>
          <a:p>
            <a:r>
              <a:rPr lang="en-GB" sz="1800" dirty="0">
                <a:latin typeface="Century Gothic" panose="020B0502020202020204" pitchFamily="34" charset="0"/>
              </a:rPr>
              <a:t>College State </a:t>
            </a:r>
            <a:r>
              <a:rPr lang="en-GB" sz="1800" dirty="0"/>
              <a:t>:             </a:t>
            </a:r>
            <a:r>
              <a:rPr lang="en-GB" sz="1800" cap="none" dirty="0">
                <a:solidFill>
                  <a:schemeClr val="bg2">
                    <a:lumMod val="25000"/>
                  </a:schemeClr>
                </a:solidFill>
                <a:ea typeface="Verdana" panose="020B0604030504040204" pitchFamily="34" charset="0"/>
              </a:rPr>
              <a:t>Odisha</a:t>
            </a:r>
            <a:endParaRPr lang="en-GB" sz="1800" dirty="0">
              <a:solidFill>
                <a:schemeClr val="bg2">
                  <a:lumMod val="25000"/>
                </a:schemeClr>
              </a:solidFill>
              <a:ea typeface="Verdana" panose="020B0604030504040204" pitchFamily="34" charset="0"/>
            </a:endParaRPr>
          </a:p>
          <a:p>
            <a:r>
              <a:rPr lang="en-IN" sz="1800" dirty="0">
                <a:latin typeface="Century Gothic" panose="020B0502020202020204" pitchFamily="34" charset="0"/>
              </a:rPr>
              <a:t>Internship Domain :</a:t>
            </a:r>
            <a:r>
              <a:rPr lang="en-IN" sz="1800" dirty="0">
                <a:solidFill>
                  <a:schemeClr val="bg2">
                    <a:lumMod val="25000"/>
                  </a:schemeClr>
                </a:solidFill>
              </a:rPr>
              <a:t>    </a:t>
            </a:r>
            <a:r>
              <a:rPr lang="en-IN" sz="1800" cap="none" dirty="0">
                <a:solidFill>
                  <a:schemeClr val="bg2">
                    <a:lumMod val="25000"/>
                  </a:schemeClr>
                </a:solidFill>
                <a:ea typeface="Verdana" panose="020B0604030504040204" pitchFamily="34" charset="0"/>
              </a:rPr>
              <a:t>Artificial Intelligence </a:t>
            </a:r>
            <a:endParaRPr lang="en-IN" sz="1800" dirty="0">
              <a:solidFill>
                <a:schemeClr val="bg2">
                  <a:lumMod val="25000"/>
                </a:schemeClr>
              </a:solidFill>
              <a:ea typeface="Verdana" panose="020B0604030504040204" pitchFamily="34" charset="0"/>
            </a:endParaRPr>
          </a:p>
          <a:p>
            <a:r>
              <a:rPr lang="en-IN" sz="1800" dirty="0">
                <a:latin typeface="Century Gothic" panose="020B0502020202020204" pitchFamily="34" charset="0"/>
              </a:rPr>
              <a:t>Internship Duration :</a:t>
            </a:r>
            <a:r>
              <a:rPr lang="en-IN" sz="1800" dirty="0">
                <a:solidFill>
                  <a:schemeClr val="bg2">
                    <a:lumMod val="25000"/>
                  </a:schemeClr>
                </a:solidFill>
              </a:rPr>
              <a:t> </a:t>
            </a:r>
            <a:r>
              <a:rPr lang="en-IN" sz="1800" cap="none" dirty="0">
                <a:solidFill>
                  <a:schemeClr val="bg2">
                    <a:lumMod val="25000"/>
                  </a:schemeClr>
                </a:solidFill>
                <a:ea typeface="Verdana" panose="020B0604030504040204" pitchFamily="34" charset="0"/>
              </a:rPr>
              <a:t>12-06-2023 to 24-07-2023</a:t>
            </a:r>
            <a:endParaRPr lang="en-IN" sz="1800" dirty="0">
              <a:solidFill>
                <a:schemeClr val="bg2">
                  <a:lumMod val="25000"/>
                </a:schemeClr>
              </a:solidFill>
              <a:ea typeface="Verdana" panose="020B0604030504040204" pitchFamily="34" charset="0"/>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52D8CA1E-0463-5B49-DEEA-2CB41A295512}"/>
              </a:ext>
            </a:extLst>
          </p:cNvPr>
          <p:cNvPicPr>
            <a:picLocks noChangeAspect="1"/>
          </p:cNvPicPr>
          <p:nvPr/>
        </p:nvPicPr>
        <p:blipFill>
          <a:blip r:embed="rId3"/>
          <a:stretch>
            <a:fillRect/>
          </a:stretch>
        </p:blipFill>
        <p:spPr>
          <a:xfrm>
            <a:off x="8519445" y="1682998"/>
            <a:ext cx="3070817" cy="3070817"/>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16564"/>
            <a:ext cx="11029616" cy="1188720"/>
          </a:xfrm>
        </p:spPr>
        <p:txBody>
          <a:bodyPr anchor="ctr"/>
          <a:lstStyle/>
          <a:p>
            <a:r>
              <a:rPr lang="en-GB" sz="3600"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05284"/>
            <a:ext cx="11029615" cy="4531106"/>
          </a:xfrm>
        </p:spPr>
        <p:txBody>
          <a:bodyPr anchor="t">
            <a:normAutofit/>
          </a:bodyPr>
          <a:lstStyle/>
          <a:p>
            <a:pPr>
              <a:buFont typeface="Wingdings" panose="05000000000000000000" pitchFamily="2" charset="2"/>
              <a:buChar char="Ø"/>
            </a:pPr>
            <a:r>
              <a:rPr lang="en-US" sz="2000" dirty="0"/>
              <a:t>Code column for many data was found empty (23 entities or 690 entries to be exact)</a:t>
            </a:r>
          </a:p>
          <a:p>
            <a:pPr>
              <a:buFont typeface="Wingdings" panose="05000000000000000000" pitchFamily="2" charset="2"/>
              <a:buChar char="Ø"/>
            </a:pPr>
            <a:r>
              <a:rPr lang="en-US" sz="2000" dirty="0"/>
              <a:t>There are 228 entities in the given dataset</a:t>
            </a:r>
          </a:p>
          <a:p>
            <a:pPr>
              <a:buFont typeface="Wingdings" panose="05000000000000000000" pitchFamily="2" charset="2"/>
              <a:buChar char="Ø"/>
            </a:pPr>
            <a:r>
              <a:rPr lang="en-US" sz="2000" dirty="0"/>
              <a:t>Depression was only column to have close to none relationship towards all other columns (mental illnesses) and even negative for some and had negative relationship towards DALY</a:t>
            </a:r>
          </a:p>
          <a:p>
            <a:pPr>
              <a:buFont typeface="Wingdings" panose="05000000000000000000" pitchFamily="2" charset="2"/>
              <a:buChar char="Ø"/>
            </a:pPr>
            <a:r>
              <a:rPr lang="en-US" sz="2000" dirty="0"/>
              <a:t>Alcohol column has the highest correlation with DALY</a:t>
            </a:r>
          </a:p>
          <a:p>
            <a:pPr>
              <a:buFont typeface="Wingdings" panose="05000000000000000000" pitchFamily="2" charset="2"/>
              <a:buChar char="Ø"/>
            </a:pPr>
            <a:r>
              <a:rPr lang="en-US" sz="2000" dirty="0"/>
              <a:t>DALY increases with year leading to lower full heath life expectancy in future, there was a bump in DALY after 1994</a:t>
            </a:r>
          </a:p>
          <a:p>
            <a:pPr>
              <a:buFont typeface="Wingdings" panose="05000000000000000000" pitchFamily="2" charset="2"/>
              <a:buChar char="Ø"/>
            </a:pPr>
            <a:r>
              <a:rPr lang="en-US" sz="2000" dirty="0"/>
              <a:t>Highest DALY was reported in Qatar in 2017 with DALY as 13.76 and lowest was reported in Rwanda in 1994 with DALY as 0.21</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CAC6B-0051-5148-488B-AF361EAD2A31}"/>
              </a:ext>
            </a:extLst>
          </p:cNvPr>
          <p:cNvSpPr>
            <a:spLocks noGrp="1"/>
          </p:cNvSpPr>
          <p:nvPr>
            <p:ph idx="1"/>
          </p:nvPr>
        </p:nvSpPr>
        <p:spPr>
          <a:xfrm>
            <a:off x="581192" y="1150882"/>
            <a:ext cx="11029615" cy="4824467"/>
          </a:xfrm>
        </p:spPr>
        <p:txBody>
          <a:bodyPr anchor="t">
            <a:normAutofit/>
          </a:bodyPr>
          <a:lstStyle/>
          <a:p>
            <a:pPr algn="just">
              <a:buFont typeface="Wingdings" panose="05000000000000000000" pitchFamily="2" charset="2"/>
              <a:buChar char="Ø"/>
            </a:pPr>
            <a:r>
              <a:rPr lang="en-US" sz="2000" dirty="0"/>
              <a:t>Highest average DALY by Entity was Qatar with DALY as 10.95 and lowest average DALY by Entity was Niger with DALY as 1.12</a:t>
            </a:r>
          </a:p>
          <a:p>
            <a:pPr algn="just">
              <a:buFont typeface="Wingdings" panose="05000000000000000000" pitchFamily="2" charset="2"/>
              <a:buChar char="Ø"/>
            </a:pPr>
            <a:r>
              <a:rPr lang="en-US" sz="2000" dirty="0"/>
              <a:t>Random Forest Regression model</a:t>
            </a:r>
            <a:r>
              <a:rPr lang="en-IN" sz="1800" dirty="0"/>
              <a:t> has lower error rate in compared to Linear Regression model, leading to conclusion that Random Forest Regression model is better at predicting DALY in compared to Linear Regression model</a:t>
            </a:r>
            <a:endParaRPr lang="en-US" sz="2000" dirty="0"/>
          </a:p>
        </p:txBody>
      </p:sp>
    </p:spTree>
    <p:extLst>
      <p:ext uri="{BB962C8B-B14F-4D97-AF65-F5344CB8AC3E}">
        <p14:creationId xmlns:p14="http://schemas.microsoft.com/office/powerpoint/2010/main" val="91619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17581"/>
            <a:ext cx="11029616" cy="1188720"/>
          </a:xfrm>
        </p:spPr>
        <p:txBody>
          <a:bodyPr anchor="ctr"/>
          <a:lstStyle/>
          <a:p>
            <a:r>
              <a:rPr lang="en-GB" sz="3600"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chor="t"/>
          <a:lstStyle/>
          <a:p>
            <a:pPr marL="0" indent="0">
              <a:buNone/>
            </a:pPr>
            <a:r>
              <a:rPr lang="en-US" dirty="0">
                <a:hlinkClick r:id="rId2"/>
              </a:rPr>
              <a:t>https://scikit-learn.org/stable/index.html</a:t>
            </a:r>
            <a:endParaRPr lang="en-US" dirty="0"/>
          </a:p>
          <a:p>
            <a:pPr marL="0" indent="0">
              <a:buNone/>
            </a:pPr>
            <a:r>
              <a:rPr lang="en-US" dirty="0">
                <a:hlinkClick r:id="rId3"/>
              </a:rPr>
              <a:t>https://www.kaggle.com/datasets/programmerrdai/mental-health-dataset</a:t>
            </a:r>
            <a:endParaRPr lang="en-US" dirty="0"/>
          </a:p>
          <a:p>
            <a:pPr marL="0" indent="0">
              <a:buNone/>
            </a:pPr>
            <a:r>
              <a:rPr lang="en-US" dirty="0">
                <a:hlinkClick r:id="rId4"/>
              </a:rPr>
              <a:t>https://skills.yourlearning.ibm.com/activity/PLAN-E112D5AD3768</a:t>
            </a:r>
            <a:endParaRPr lang="en-US" dirty="0"/>
          </a:p>
          <a:p>
            <a:pPr marL="0" indent="0">
              <a:buNone/>
            </a:pP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882650"/>
            <a:ext cx="11029616" cy="1188720"/>
          </a:xfrm>
        </p:spPr>
        <p:txBody>
          <a:bodyPr>
            <a:normAutofit/>
          </a:bodyPr>
          <a:lstStyle/>
          <a:p>
            <a:r>
              <a:rPr lang="en-GB" sz="3600" dirty="0">
                <a:latin typeface="Cooper Black" panose="0208090404030B020404" pitchFamily="18" charset="0"/>
              </a:rPr>
              <a:t>PROJECT TITLE</a:t>
            </a:r>
            <a:br>
              <a:rPr lang="en-GB" dirty="0">
                <a:latin typeface="Cooper Black" panose="0208090404030B020404" pitchFamily="18" charset="0"/>
              </a:rPr>
            </a:br>
            <a:endParaRPr lang="en-US"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chor="t">
            <a:normAutofit/>
          </a:bodyPr>
          <a:lstStyle/>
          <a:p>
            <a:pPr marL="0" indent="0" algn="just">
              <a:buNone/>
            </a:pPr>
            <a:r>
              <a:rPr lang="en-US" sz="1800" spc="100" dirty="0">
                <a:solidFill>
                  <a:schemeClr val="accent1"/>
                </a:solidFill>
                <a:latin typeface="Century Gothic" panose="020B0502020202020204" pitchFamily="34" charset="0"/>
              </a:rPr>
              <a:t>MENTAL FITNESS TRACKER </a:t>
            </a:r>
            <a:r>
              <a:rPr lang="en-US" sz="1800" dirty="0"/>
              <a:t>– </a:t>
            </a:r>
            <a:r>
              <a:rPr lang="en-US" sz="1800" dirty="0">
                <a:ea typeface="Verdana" panose="020B0604030504040204" pitchFamily="34" charset="0"/>
              </a:rPr>
              <a:t>Training a linear regression model or random forest regression model to predict the decrease in life expectancy of full health or disability-adjusted life year (DALY) using the characteristics of a person</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33686"/>
            <a:ext cx="11029616" cy="1188720"/>
          </a:xfrm>
        </p:spPr>
        <p:txBody>
          <a:bodyPr anchor="ctr"/>
          <a:lstStyle/>
          <a:p>
            <a:r>
              <a:rPr lang="en-US" sz="3600" dirty="0">
                <a:latin typeface="Cooper Black" panose="0208090404030B020404" pitchFamily="18" charset="0"/>
              </a:rPr>
              <a:t>agenda</a:t>
            </a:r>
            <a:endParaRPr lang="en-US"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chor="t"/>
          <a:lstStyle/>
          <a:p>
            <a:pPr>
              <a:buFont typeface="Wingdings" panose="05000000000000000000" pitchFamily="2" charset="2"/>
              <a:buChar char="v"/>
            </a:pPr>
            <a:r>
              <a:rPr lang="en-US" sz="2000" dirty="0"/>
              <a:t>Project’s features and its usage</a:t>
            </a:r>
          </a:p>
          <a:p>
            <a:pPr>
              <a:buFont typeface="Wingdings" panose="05000000000000000000" pitchFamily="2" charset="2"/>
              <a:buChar char="v"/>
            </a:pPr>
            <a:r>
              <a:rPr lang="en-US" sz="2000" dirty="0"/>
              <a:t>End users – who are going to be benefitted through  this project </a:t>
            </a:r>
          </a:p>
          <a:p>
            <a:pPr>
              <a:buFont typeface="Wingdings" panose="05000000000000000000" pitchFamily="2" charset="2"/>
              <a:buChar char="v"/>
            </a:pPr>
            <a:r>
              <a:rPr lang="en-US" sz="2000" dirty="0"/>
              <a:t>What is my solution provided to the problem and its value</a:t>
            </a:r>
          </a:p>
          <a:p>
            <a:pPr>
              <a:buFont typeface="Wingdings" panose="05000000000000000000" pitchFamily="2" charset="2"/>
              <a:buChar char="v"/>
            </a:pPr>
            <a:r>
              <a:rPr lang="en-US" sz="2000" dirty="0"/>
              <a:t>My contribution towards the project</a:t>
            </a:r>
          </a:p>
          <a:p>
            <a:pPr>
              <a:buFont typeface="Wingdings" panose="05000000000000000000" pitchFamily="2" charset="2"/>
              <a:buChar char="v"/>
            </a:pPr>
            <a:r>
              <a:rPr lang="en-US" sz="2000" dirty="0"/>
              <a:t>Models, techniques, frameworks &amp; methodologies used in the project</a:t>
            </a:r>
          </a:p>
          <a:p>
            <a:pPr>
              <a:buFont typeface="Wingdings" panose="05000000000000000000" pitchFamily="2" charset="2"/>
              <a:buChar char="v"/>
            </a:pPr>
            <a:r>
              <a:rPr lang="en-US" sz="2000" dirty="0"/>
              <a:t>Outcomes of this project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33686"/>
            <a:ext cx="11029616" cy="1188720"/>
          </a:xfrm>
        </p:spPr>
        <p:txBody>
          <a:bodyPr anchor="ctr">
            <a:normAutofit/>
          </a:bodyPr>
          <a:lstStyle/>
          <a:p>
            <a:r>
              <a:rPr lang="en-US" sz="3600"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97269"/>
            <a:ext cx="11029615" cy="4776951"/>
          </a:xfrm>
        </p:spPr>
        <p:txBody>
          <a:bodyPr anchor="t">
            <a:normAutofit/>
          </a:bodyPr>
          <a:lstStyle/>
          <a:p>
            <a:pPr algn="just">
              <a:lnSpc>
                <a:spcPct val="120000"/>
              </a:lnSpc>
            </a:pPr>
            <a:r>
              <a:rPr lang="en-US" sz="2000" dirty="0">
                <a:solidFill>
                  <a:schemeClr val="accent1"/>
                </a:solidFill>
              </a:rPr>
              <a:t>Purpose</a:t>
            </a:r>
            <a:r>
              <a:rPr lang="en-US" sz="2000" dirty="0"/>
              <a:t> – To predict the DALY ( disability-adjusted life year ) of a person using a regression model</a:t>
            </a:r>
          </a:p>
          <a:p>
            <a:pPr algn="just">
              <a:lnSpc>
                <a:spcPct val="120000"/>
              </a:lnSpc>
            </a:pPr>
            <a:r>
              <a:rPr lang="en-US" sz="2000" dirty="0">
                <a:solidFill>
                  <a:schemeClr val="accent1"/>
                </a:solidFill>
              </a:rPr>
              <a:t>Scope</a:t>
            </a:r>
            <a:r>
              <a:rPr lang="en-US" sz="2000" dirty="0"/>
              <a:t> – Its scope is limited to given data. It might result in faulty result if the given features are outside the scope of the data used to train the model especially with features like year and country</a:t>
            </a:r>
          </a:p>
          <a:p>
            <a:pPr algn="just">
              <a:lnSpc>
                <a:spcPct val="100000"/>
              </a:lnSpc>
            </a:pPr>
            <a:r>
              <a:rPr lang="en-US" sz="2000" dirty="0">
                <a:solidFill>
                  <a:schemeClr val="accent1"/>
                </a:solidFill>
              </a:rPr>
              <a:t>Objectives</a:t>
            </a:r>
            <a:r>
              <a:rPr lang="en-US" sz="2000" dirty="0"/>
              <a:t> –</a:t>
            </a:r>
          </a:p>
          <a:p>
            <a:pPr marL="666900" lvl="1" indent="-342900" algn="just">
              <a:buFont typeface="+mj-lt"/>
              <a:buAutoNum type="arabicPeriod"/>
            </a:pPr>
            <a:r>
              <a:rPr lang="en-US" sz="1800" dirty="0"/>
              <a:t>To merge data from two different csv files</a:t>
            </a:r>
          </a:p>
          <a:p>
            <a:pPr marL="666900" lvl="1" indent="-342900" algn="just">
              <a:buFont typeface="+mj-lt"/>
              <a:buAutoNum type="arabicPeriod"/>
            </a:pPr>
            <a:r>
              <a:rPr lang="en-US" sz="1800" dirty="0"/>
              <a:t>Clean data in the merged data of null values and useless data</a:t>
            </a:r>
          </a:p>
          <a:p>
            <a:pPr marL="666900" lvl="1" indent="-342900" algn="just">
              <a:lnSpc>
                <a:spcPct val="120000"/>
              </a:lnSpc>
              <a:buFont typeface="+mj-lt"/>
              <a:buAutoNum type="arabicPeriod"/>
            </a:pPr>
            <a:r>
              <a:rPr lang="en-US" sz="1800" dirty="0"/>
              <a:t>Analyzing data using heatmap of correlation between features and other different visualization techniques</a:t>
            </a:r>
          </a:p>
          <a:p>
            <a:pPr marL="666900" lvl="1" indent="-342900" algn="just">
              <a:buFont typeface="+mj-lt"/>
              <a:buAutoNum type="arabicPeriod"/>
            </a:pPr>
            <a:r>
              <a:rPr lang="en-US" sz="1800" dirty="0"/>
              <a:t>Training and testing the regression models and choosing one with the minimum error </a:t>
            </a:r>
          </a:p>
          <a:p>
            <a:pPr marL="666900" lvl="1" indent="-342900" algn="just">
              <a:lnSpc>
                <a:spcPct val="120000"/>
              </a:lnSpc>
              <a:buFont typeface="+mj-lt"/>
              <a:buAutoNum type="arabicPeriod"/>
            </a:pPr>
            <a:endParaRPr lang="en-US" sz="12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normAutofit/>
          </a:bodyPr>
          <a:lstStyle/>
          <a:p>
            <a:r>
              <a:rPr lang="en-US" sz="3200" dirty="0"/>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chor="t">
            <a:normAutofit/>
          </a:bodyPr>
          <a:lstStyle/>
          <a:p>
            <a:pPr marL="0" indent="0" algn="just">
              <a:lnSpc>
                <a:spcPct val="130000"/>
              </a:lnSpc>
              <a:buNone/>
            </a:pPr>
            <a:r>
              <a:rPr lang="en-US" sz="2000" dirty="0"/>
              <a:t>A variety of users could use this project from doctors to engineers to banker. Everyone who wishes to see their mental fitness would benefit from this project. A busy Docter could simply see what would be a person’s life expectancy based on his/her features would decrease just by adding some details over the application and in seconds. Government can just predict happiness level of a particular area in comparison to a different area.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br>
              <a:rPr lang="en-US" sz="3200" dirty="0"/>
            </a:br>
            <a:r>
              <a:rPr lang="en-US" sz="3200" dirty="0"/>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70234"/>
            <a:ext cx="11029615" cy="3438898"/>
          </a:xfrm>
        </p:spPr>
        <p:txBody>
          <a:bodyPr anchor="t">
            <a:normAutofit/>
          </a:bodyPr>
          <a:lstStyle/>
          <a:p>
            <a:pPr marL="0" indent="0" algn="just">
              <a:lnSpc>
                <a:spcPct val="130000"/>
              </a:lnSpc>
              <a:buNone/>
            </a:pPr>
            <a:r>
              <a:rPr lang="en-US" sz="2000" dirty="0"/>
              <a:t>My solution is to train a model based on collected data to predict the </a:t>
            </a:r>
            <a:r>
              <a:rPr lang="en-US" sz="2000" dirty="0">
                <a:ea typeface="Verdana" panose="020B0604030504040204" pitchFamily="34" charset="0"/>
              </a:rPr>
              <a:t>disability- adjusted life year (DALY) using a model based on a better regression model (has lower error rate) out of linear regression oar random forest regression models. It could save a lot of time during one’s evaluation leading to faster treatments. </a:t>
            </a:r>
            <a:endParaRPr lang="en-US" sz="2000"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714529"/>
            <a:ext cx="11029616" cy="1019678"/>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10687" y="1903249"/>
            <a:ext cx="11029615" cy="4576379"/>
          </a:xfrm>
        </p:spPr>
        <p:txBody>
          <a:bodyPr anchor="t">
            <a:normAutofit/>
          </a:bodyPr>
          <a:lstStyle/>
          <a:p>
            <a:pPr marL="0" indent="0">
              <a:spcBef>
                <a:spcPts val="300"/>
              </a:spcBef>
              <a:spcAft>
                <a:spcPts val="300"/>
              </a:spcAft>
              <a:buNone/>
            </a:pPr>
            <a:r>
              <a:rPr lang="en-US" sz="2000" dirty="0"/>
              <a:t>I divided the project into smaller pieces :</a:t>
            </a:r>
          </a:p>
          <a:p>
            <a:pPr>
              <a:spcBef>
                <a:spcPts val="300"/>
              </a:spcBef>
              <a:spcAft>
                <a:spcPts val="300"/>
              </a:spcAft>
              <a:buFont typeface="Wingdings" panose="05000000000000000000" pitchFamily="2" charset="2"/>
              <a:buChar char="q"/>
            </a:pPr>
            <a:r>
              <a:rPr lang="en-US" sz="2000" dirty="0"/>
              <a:t>Data cleaning</a:t>
            </a:r>
          </a:p>
          <a:p>
            <a:pPr>
              <a:spcBef>
                <a:spcPts val="300"/>
              </a:spcBef>
              <a:spcAft>
                <a:spcPts val="300"/>
              </a:spcAft>
              <a:buFont typeface="Wingdings" panose="05000000000000000000" pitchFamily="2" charset="2"/>
              <a:buChar char="q"/>
            </a:pPr>
            <a:r>
              <a:rPr lang="en-US" sz="2000" dirty="0"/>
              <a:t>Data analysis and visualizations</a:t>
            </a:r>
          </a:p>
          <a:p>
            <a:pPr>
              <a:spcBef>
                <a:spcPts val="300"/>
              </a:spcBef>
              <a:spcAft>
                <a:spcPts val="300"/>
              </a:spcAft>
              <a:buFont typeface="Wingdings" panose="05000000000000000000" pitchFamily="2" charset="2"/>
              <a:buChar char="q"/>
            </a:pPr>
            <a:r>
              <a:rPr lang="en-US" sz="2000" dirty="0"/>
              <a:t>Model training and evaluation</a:t>
            </a:r>
          </a:p>
          <a:p>
            <a:pPr>
              <a:spcBef>
                <a:spcPts val="300"/>
              </a:spcBef>
              <a:spcAft>
                <a:spcPts val="300"/>
              </a:spcAft>
              <a:buFont typeface="Wingdings" panose="05000000000000000000" pitchFamily="2" charset="2"/>
              <a:buChar char="q"/>
            </a:pPr>
            <a:r>
              <a:rPr lang="en-US" sz="2000" dirty="0"/>
              <a:t>Mental fitness prediction </a:t>
            </a:r>
          </a:p>
          <a:p>
            <a:pPr marL="0" indent="0" algn="just">
              <a:lnSpc>
                <a:spcPct val="120000"/>
              </a:lnSpc>
              <a:buNone/>
            </a:pPr>
            <a:r>
              <a:rPr lang="en-US" sz="2000" dirty="0"/>
              <a:t>Using pickle I first dumped the merged data and removing useless data I got from </a:t>
            </a:r>
            <a:r>
              <a:rPr lang="en-US" sz="2000" b="1" dirty="0"/>
              <a:t>data cleaning </a:t>
            </a:r>
            <a:r>
              <a:rPr lang="en-US" sz="2000" dirty="0"/>
              <a:t>and used the same in </a:t>
            </a:r>
            <a:r>
              <a:rPr lang="en-US" sz="2000" b="1" dirty="0"/>
              <a:t>data analysis </a:t>
            </a:r>
            <a:r>
              <a:rPr lang="en-US" sz="2000" dirty="0"/>
              <a:t>and create correlation matrix and </a:t>
            </a:r>
            <a:r>
              <a:rPr lang="en-US" sz="2000" b="1" dirty="0"/>
              <a:t>different visualizations</a:t>
            </a:r>
            <a:r>
              <a:rPr lang="en-US" sz="2000" dirty="0"/>
              <a:t>. It was also used in </a:t>
            </a:r>
            <a:r>
              <a:rPr lang="en-US" sz="2000" b="1" dirty="0"/>
              <a:t>model training and testing </a:t>
            </a:r>
            <a:r>
              <a:rPr lang="en-US" sz="2000" dirty="0"/>
              <a:t>the linear regression model and random forest regression model. Since r2 score of random forest regression model is more than linear regression model. I only dumped random regression model which was used in </a:t>
            </a:r>
            <a:r>
              <a:rPr lang="en-US" sz="2000" b="1" dirty="0"/>
              <a:t>mental fitness prediction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14529"/>
            <a:ext cx="11029616" cy="1188720"/>
          </a:xfrm>
        </p:spPr>
        <p:txBody>
          <a:bodyPr anchor="ctr"/>
          <a:lstStyle/>
          <a:p>
            <a:r>
              <a:rPr lang="en-GB" sz="3600"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112579"/>
            <a:ext cx="11029615" cy="4030892"/>
          </a:xfrm>
        </p:spPr>
        <p:txBody>
          <a:bodyPr anchor="t">
            <a:noAutofit/>
          </a:bodyPr>
          <a:lstStyle/>
          <a:p>
            <a:pPr marL="0" indent="0" algn="just">
              <a:buNone/>
            </a:pPr>
            <a:r>
              <a:rPr lang="en-US" sz="2000" dirty="0"/>
              <a:t>I used heatmap to show the correlation matrix between different characteristics of the data. </a:t>
            </a:r>
            <a:r>
              <a:rPr lang="en-US" sz="2000" dirty="0" err="1"/>
              <a:t>Jointplot</a:t>
            </a:r>
            <a:r>
              <a:rPr lang="en-US" sz="2000" dirty="0"/>
              <a:t> was used to understand relationship between different mental illness (</a:t>
            </a:r>
            <a:r>
              <a:rPr lang="en-IN" sz="2000" b="0" dirty="0">
                <a:effectLst/>
              </a:rPr>
              <a:t>Schizophrenia</a:t>
            </a:r>
            <a:r>
              <a:rPr lang="en-US" sz="2000" b="0" dirty="0">
                <a:effectLst/>
              </a:rPr>
              <a:t>, </a:t>
            </a:r>
            <a:r>
              <a:rPr lang="en-IN" sz="2000" b="0" dirty="0">
                <a:effectLst/>
              </a:rPr>
              <a:t>Bipolar</a:t>
            </a:r>
            <a:r>
              <a:rPr lang="en-IN" sz="2000" dirty="0"/>
              <a:t> </a:t>
            </a:r>
            <a:r>
              <a:rPr lang="en-IN" sz="2000" b="0" dirty="0">
                <a:effectLst/>
              </a:rPr>
              <a:t>disorder) and DALY. </a:t>
            </a:r>
            <a:r>
              <a:rPr lang="en-IN" sz="2000" b="0" dirty="0" err="1">
                <a:effectLst/>
              </a:rPr>
              <a:t>Pairplot</a:t>
            </a:r>
            <a:r>
              <a:rPr lang="en-IN" sz="2000" b="0" dirty="0">
                <a:effectLst/>
              </a:rPr>
              <a:t> was used </a:t>
            </a:r>
            <a:r>
              <a:rPr lang="en-IN" sz="2000" b="0" i="0" dirty="0">
                <a:solidFill>
                  <a:srgbClr val="040C28"/>
                </a:solidFill>
                <a:effectLst/>
              </a:rPr>
              <a:t>to understand the best set of features to explain a relationship between different metal illnesses (two at a time). Pie and bar chart was used to analyse DALY score of each year and line chart was used to see trend of each country at each year.</a:t>
            </a:r>
          </a:p>
          <a:p>
            <a:pPr marL="0" indent="0" algn="just">
              <a:buNone/>
            </a:pPr>
            <a:r>
              <a:rPr lang="en-IN" sz="2000" dirty="0">
                <a:solidFill>
                  <a:srgbClr val="040C28"/>
                </a:solidFill>
              </a:rPr>
              <a:t>Pandas </a:t>
            </a:r>
            <a:r>
              <a:rPr lang="en-IN" sz="2000" dirty="0" err="1">
                <a:solidFill>
                  <a:srgbClr val="040C28"/>
                </a:solidFill>
              </a:rPr>
              <a:t>DataFrame</a:t>
            </a:r>
            <a:r>
              <a:rPr lang="en-IN" sz="2000" dirty="0">
                <a:solidFill>
                  <a:srgbClr val="040C28"/>
                </a:solidFill>
              </a:rPr>
              <a:t> framework was used to store the retrieved data and perform different operations on it. Pickle’s dump and load method was used to store and load different python data structure, here we used it to store and load the pandas </a:t>
            </a:r>
            <a:r>
              <a:rPr lang="en-IN" sz="2000" dirty="0" err="1">
                <a:solidFill>
                  <a:srgbClr val="040C28"/>
                </a:solidFill>
              </a:rPr>
              <a:t>dataframe</a:t>
            </a:r>
            <a:r>
              <a:rPr lang="en-IN" sz="2000" dirty="0">
                <a:solidFill>
                  <a:srgbClr val="040C28"/>
                </a:solidFill>
              </a:rPr>
              <a:t> and regression model.</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2EF35-08C0-BC15-7FC2-42B77059192E}"/>
              </a:ext>
            </a:extLst>
          </p:cNvPr>
          <p:cNvSpPr>
            <a:spLocks noGrp="1"/>
          </p:cNvSpPr>
          <p:nvPr>
            <p:ph idx="1"/>
          </p:nvPr>
        </p:nvSpPr>
        <p:spPr>
          <a:xfrm>
            <a:off x="581192" y="1087820"/>
            <a:ext cx="11029615" cy="4887529"/>
          </a:xfrm>
        </p:spPr>
        <p:txBody>
          <a:bodyPr anchor="t">
            <a:normAutofit/>
          </a:bodyPr>
          <a:lstStyle/>
          <a:p>
            <a:pPr marL="0" indent="0" algn="just">
              <a:buNone/>
            </a:pPr>
            <a:r>
              <a:rPr lang="en-IN" sz="2000" dirty="0">
                <a:solidFill>
                  <a:srgbClr val="040C28"/>
                </a:solidFill>
              </a:rPr>
              <a:t>I used </a:t>
            </a:r>
            <a:r>
              <a:rPr lang="en-IN" sz="2000" dirty="0" err="1">
                <a:solidFill>
                  <a:srgbClr val="040C28"/>
                </a:solidFill>
              </a:rPr>
              <a:t>sklearn</a:t>
            </a:r>
            <a:r>
              <a:rPr lang="en-IN" sz="2000" dirty="0">
                <a:solidFill>
                  <a:srgbClr val="040C28"/>
                </a:solidFill>
              </a:rPr>
              <a:t> module to convert object datatype (Country) to convert into int type using </a:t>
            </a:r>
            <a:r>
              <a:rPr lang="en-IN" sz="2000" dirty="0" err="1">
                <a:solidFill>
                  <a:srgbClr val="040C28"/>
                </a:solidFill>
              </a:rPr>
              <a:t>LabelEncoder</a:t>
            </a:r>
            <a:r>
              <a:rPr lang="en-IN" sz="2000" dirty="0">
                <a:solidFill>
                  <a:srgbClr val="040C28"/>
                </a:solidFill>
              </a:rPr>
              <a:t> and also </a:t>
            </a:r>
            <a:r>
              <a:rPr lang="en-IN" sz="2000" dirty="0" err="1">
                <a:solidFill>
                  <a:srgbClr val="040C28"/>
                </a:solidFill>
              </a:rPr>
              <a:t>train_test_split</a:t>
            </a:r>
            <a:r>
              <a:rPr lang="en-IN" sz="2000" dirty="0">
                <a:solidFill>
                  <a:srgbClr val="040C28"/>
                </a:solidFill>
              </a:rPr>
              <a:t> was used to split randomly the training and testing dataset. Mean Squared error, Root Mean Squared error and r2score was used check the error rate of each model (out of Linear Regression Model and Random Forest Regression Model).  Since during our training and testing period we found that the error rate of random forest regression model was minimum we used random forest regression model to predict the DALY later.</a:t>
            </a:r>
          </a:p>
          <a:p>
            <a:pPr marL="0" indent="0" algn="just">
              <a:buNone/>
            </a:pPr>
            <a:endParaRPr lang="en-IN" sz="1800" dirty="0"/>
          </a:p>
        </p:txBody>
      </p:sp>
    </p:spTree>
    <p:extLst>
      <p:ext uri="{BB962C8B-B14F-4D97-AF65-F5344CB8AC3E}">
        <p14:creationId xmlns:p14="http://schemas.microsoft.com/office/powerpoint/2010/main" val="35704483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2">
      <a:majorFont>
        <a:latin typeface="Cooper Black"/>
        <a:ea typeface=""/>
        <a:cs typeface=""/>
      </a:majorFont>
      <a:minorFont>
        <a:latin typeface="Century Gothic"/>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501</TotalTime>
  <Words>949</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Cooper Black</vt:lpstr>
      <vt:lpstr>Wingdings</vt:lpstr>
      <vt:lpstr>Wingdings 2</vt:lpstr>
      <vt:lpstr>DividendVTI</vt:lpstr>
      <vt:lpstr>Student Details</vt:lpstr>
      <vt:lpstr>PROJECT TITLE </vt:lpstr>
      <vt:lpstr>agenda</vt:lpstr>
      <vt:lpstr>PROJECT  OVERVIEW</vt:lpstr>
      <vt:lpstr>WHO ARE THE END USERS of this project?</vt:lpstr>
      <vt:lpstr> YOUR SOLUTION AND ITS VALUE PROPOSITION</vt:lpstr>
      <vt:lpstr>How did you customize the project and make it your own</vt:lpstr>
      <vt:lpstr>MODELLING</vt:lpstr>
      <vt:lpstr>PowerPoint Presentation</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Sahil Prusty</cp:lastModifiedBy>
  <cp:revision>8</cp:revision>
  <dcterms:created xsi:type="dcterms:W3CDTF">2021-05-26T16:50:10Z</dcterms:created>
  <dcterms:modified xsi:type="dcterms:W3CDTF">2023-07-12T11:22:48Z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