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Lo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Lora-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fc4f3a4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fc4f3a4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fc4f3a4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fc4f3a4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a098691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a098691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efc4f3a4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efc4f3a4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f0afabbc7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f0afabbc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efc4f3a4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efc4f3a4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fc4f3a4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fc4f3a4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fc4f3a4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fc4f3a4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efc4f3a4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efc4f3a4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efc4f3a4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efc4f3a4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efc4f3a4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fc4f3a4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fc4f3a4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fc4f3a4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efc4f3a4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efc4f3a4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efc4f3a4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efc4f3a4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Stop Wasting the Cloud</a:t>
            </a:r>
            <a:endParaRPr/>
          </a:p>
        </p:txBody>
      </p:sp>
      <p:sp>
        <p:nvSpPr>
          <p:cNvPr id="87" name="Google Shape;87;p13"/>
          <p:cNvSpPr txBox="1"/>
          <p:nvPr>
            <p:ph idx="1" type="subTitle"/>
          </p:nvPr>
        </p:nvSpPr>
        <p:spPr>
          <a:xfrm>
            <a:off x="72900" y="3175475"/>
            <a:ext cx="4496700" cy="20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Team Members:</a:t>
            </a:r>
            <a:r>
              <a:rPr lang="en-GB"/>
              <a:t> </a:t>
            </a:r>
            <a:endParaRPr/>
          </a:p>
          <a:p>
            <a:pPr indent="0" lvl="0" marL="0" rtl="0" algn="l">
              <a:spcBef>
                <a:spcPts val="0"/>
              </a:spcBef>
              <a:spcAft>
                <a:spcPts val="0"/>
              </a:spcAft>
              <a:buNone/>
            </a:pPr>
            <a:r>
              <a:rPr lang="en-GB"/>
              <a:t>Anshu Goel</a:t>
            </a:r>
            <a:endParaRPr/>
          </a:p>
          <a:p>
            <a:pPr indent="0" lvl="0" marL="0" rtl="0" algn="l">
              <a:spcBef>
                <a:spcPts val="0"/>
              </a:spcBef>
              <a:spcAft>
                <a:spcPts val="0"/>
              </a:spcAft>
              <a:buNone/>
            </a:pPr>
            <a:r>
              <a:rPr lang="en-GB"/>
              <a:t>Jhukhirtha Marhi Arokiasamy</a:t>
            </a:r>
            <a:endParaRPr/>
          </a:p>
          <a:p>
            <a:pPr indent="0" lvl="0" marL="0" rtl="0" algn="l">
              <a:spcBef>
                <a:spcPts val="0"/>
              </a:spcBef>
              <a:spcAft>
                <a:spcPts val="0"/>
              </a:spcAft>
              <a:buNone/>
            </a:pPr>
            <a:r>
              <a:rPr lang="en-GB"/>
              <a:t>Sahil Gupta</a:t>
            </a:r>
            <a:endParaRPr/>
          </a:p>
          <a:p>
            <a:pPr indent="0" lvl="0" marL="0" rtl="0" algn="l">
              <a:spcBef>
                <a:spcPts val="0"/>
              </a:spcBef>
              <a:spcAft>
                <a:spcPts val="0"/>
              </a:spcAft>
              <a:buNone/>
            </a:pPr>
            <a:r>
              <a:rPr lang="en-GB"/>
              <a:t>Sidharth Bakshi</a:t>
            </a:r>
            <a:endParaRPr/>
          </a:p>
          <a:p>
            <a:pPr indent="0" lvl="0" marL="0" rtl="0" algn="l">
              <a:spcBef>
                <a:spcPts val="0"/>
              </a:spcBef>
              <a:spcAft>
                <a:spcPts val="0"/>
              </a:spcAft>
              <a:buNone/>
            </a:pPr>
            <a:r>
              <a:rPr lang="en-GB"/>
              <a:t>Vedant Mahabaleshwarkar</a:t>
            </a:r>
            <a:endParaRPr/>
          </a:p>
        </p:txBody>
      </p:sp>
      <p:sp>
        <p:nvSpPr>
          <p:cNvPr id="88" name="Google Shape;88;p13"/>
          <p:cNvSpPr txBox="1"/>
          <p:nvPr>
            <p:ph type="ctrTitle"/>
          </p:nvPr>
        </p:nvSpPr>
        <p:spPr>
          <a:xfrm>
            <a:off x="1455900" y="527250"/>
            <a:ext cx="76881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CS 528 - DEMO 1</a:t>
            </a:r>
            <a:endParaRPr/>
          </a:p>
        </p:txBody>
      </p:sp>
      <p:sp>
        <p:nvSpPr>
          <p:cNvPr id="89" name="Google Shape;89;p13"/>
          <p:cNvSpPr txBox="1"/>
          <p:nvPr>
            <p:ph idx="1" type="subTitle"/>
          </p:nvPr>
        </p:nvSpPr>
        <p:spPr>
          <a:xfrm>
            <a:off x="4841550" y="3069600"/>
            <a:ext cx="4496700" cy="20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Mentors</a:t>
            </a:r>
            <a:r>
              <a:rPr b="1" lang="en-GB"/>
              <a:t>: </a:t>
            </a:r>
            <a:endParaRPr b="1"/>
          </a:p>
          <a:p>
            <a:pPr indent="0" lvl="0" marL="0" rtl="0" algn="l">
              <a:spcBef>
                <a:spcPts val="0"/>
              </a:spcBef>
              <a:spcAft>
                <a:spcPts val="0"/>
              </a:spcAft>
              <a:buNone/>
            </a:pPr>
            <a:r>
              <a:rPr lang="en-GB"/>
              <a:t>Dan Macpherson</a:t>
            </a:r>
            <a:endParaRPr/>
          </a:p>
          <a:p>
            <a:pPr indent="0" lvl="0" marL="0" rtl="0" algn="l">
              <a:spcBef>
                <a:spcPts val="0"/>
              </a:spcBef>
              <a:spcAft>
                <a:spcPts val="0"/>
              </a:spcAft>
              <a:buNone/>
            </a:pPr>
            <a:r>
              <a:rPr lang="en-GB"/>
              <a:t>Patrick Dillion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108475" y="557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Release Plannings</a:t>
            </a:r>
            <a:endParaRPr/>
          </a:p>
        </p:txBody>
      </p:sp>
      <p:sp>
        <p:nvSpPr>
          <p:cNvPr id="170" name="Google Shape;170;p22"/>
          <p:cNvSpPr txBox="1"/>
          <p:nvPr>
            <p:ph idx="1" type="body"/>
          </p:nvPr>
        </p:nvSpPr>
        <p:spPr>
          <a:xfrm>
            <a:off x="150" y="1441475"/>
            <a:ext cx="9144000" cy="3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Sprint 1: 14th February 2019</a:t>
            </a:r>
            <a:endParaRPr/>
          </a:p>
          <a:p>
            <a:pPr indent="0" lvl="0" marL="0" rtl="0" algn="l">
              <a:spcBef>
                <a:spcPts val="1600"/>
              </a:spcBef>
              <a:spcAft>
                <a:spcPts val="0"/>
              </a:spcAft>
              <a:buNone/>
            </a:pPr>
            <a:r>
              <a:rPr lang="en-GB"/>
              <a:t>Story: Create a BOINC based Docker Image</a:t>
            </a:r>
            <a:endParaRPr/>
          </a:p>
          <a:p>
            <a:pPr indent="0" lvl="0" marL="0" rtl="0" algn="l">
              <a:spcBef>
                <a:spcPts val="1600"/>
              </a:spcBef>
              <a:spcAft>
                <a:spcPts val="0"/>
              </a:spcAft>
              <a:buNone/>
            </a:pPr>
            <a:r>
              <a:rPr lang="en-GB"/>
              <a:t>Tasks: </a:t>
            </a:r>
            <a:endParaRPr/>
          </a:p>
          <a:p>
            <a:pPr indent="-311150" lvl="0" marL="457200" rtl="0" algn="l">
              <a:spcBef>
                <a:spcPts val="1600"/>
              </a:spcBef>
              <a:spcAft>
                <a:spcPts val="0"/>
              </a:spcAft>
              <a:buSzPts val="1300"/>
              <a:buAutoNum type="arabicPeriod"/>
            </a:pPr>
            <a:r>
              <a:rPr lang="en-GB"/>
              <a:t>Research and Learn about BOINC, Openshift, Docker, CentOS, WCG, MOC etc.</a:t>
            </a:r>
            <a:endParaRPr/>
          </a:p>
          <a:p>
            <a:pPr indent="-311150" lvl="0" marL="457200" rtl="0" algn="l">
              <a:spcBef>
                <a:spcPts val="0"/>
              </a:spcBef>
              <a:spcAft>
                <a:spcPts val="0"/>
              </a:spcAft>
              <a:buSzPts val="1300"/>
              <a:buAutoNum type="arabicPeriod"/>
            </a:pPr>
            <a:r>
              <a:rPr lang="en-GB"/>
              <a:t>Get Access to MOC</a:t>
            </a:r>
            <a:endParaRPr/>
          </a:p>
          <a:p>
            <a:pPr indent="-311150" lvl="0" marL="457200" rtl="0" algn="l">
              <a:spcBef>
                <a:spcPts val="0"/>
              </a:spcBef>
              <a:spcAft>
                <a:spcPts val="0"/>
              </a:spcAft>
              <a:buSzPts val="1300"/>
              <a:buAutoNum type="arabicPeriod"/>
            </a:pPr>
            <a:r>
              <a:rPr lang="en-GB"/>
              <a:t>Deploy container in Local Host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08475" y="557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Sprints</a:t>
            </a:r>
            <a:endParaRPr/>
          </a:p>
        </p:txBody>
      </p:sp>
      <p:sp>
        <p:nvSpPr>
          <p:cNvPr id="176" name="Google Shape;176;p23"/>
          <p:cNvSpPr txBox="1"/>
          <p:nvPr>
            <p:ph idx="1" type="body"/>
          </p:nvPr>
        </p:nvSpPr>
        <p:spPr>
          <a:xfrm>
            <a:off x="150" y="1441475"/>
            <a:ext cx="9144000" cy="3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Sprint 2: 28th February 2019</a:t>
            </a:r>
            <a:endParaRPr/>
          </a:p>
          <a:p>
            <a:pPr indent="-311150" lvl="0" marL="457200" rtl="0" algn="l">
              <a:spcBef>
                <a:spcPts val="1600"/>
              </a:spcBef>
              <a:spcAft>
                <a:spcPts val="0"/>
              </a:spcAft>
              <a:buSzPts val="1300"/>
              <a:buChar char="●"/>
            </a:pPr>
            <a:r>
              <a:rPr lang="en-GB"/>
              <a:t>Deploy BOINC based CentOS  image as a daemonset in OpenShift cluster</a:t>
            </a:r>
            <a:endParaRPr/>
          </a:p>
          <a:p>
            <a:pPr indent="0" lvl="0" marL="0" rtl="0" algn="l">
              <a:spcBef>
                <a:spcPts val="1600"/>
              </a:spcBef>
              <a:spcAft>
                <a:spcPts val="0"/>
              </a:spcAft>
              <a:buNone/>
            </a:pPr>
            <a:r>
              <a:rPr lang="en-GB"/>
              <a:t>Sprint 3: 21th March 2019</a:t>
            </a:r>
            <a:endParaRPr/>
          </a:p>
          <a:p>
            <a:pPr indent="-311150" lvl="0" marL="457200" rtl="0" algn="l">
              <a:spcBef>
                <a:spcPts val="1600"/>
              </a:spcBef>
              <a:spcAft>
                <a:spcPts val="0"/>
              </a:spcAft>
              <a:buSzPts val="1300"/>
              <a:buChar char="●"/>
            </a:pPr>
            <a:r>
              <a:rPr lang="en-GB"/>
              <a:t>Define the algorithm for resource allocation and scaling.</a:t>
            </a:r>
            <a:endParaRPr/>
          </a:p>
          <a:p>
            <a:pPr indent="0" lvl="0" marL="0" rtl="0" algn="l">
              <a:spcBef>
                <a:spcPts val="1600"/>
              </a:spcBef>
              <a:spcAft>
                <a:spcPts val="0"/>
              </a:spcAft>
              <a:buNone/>
            </a:pPr>
            <a:r>
              <a:rPr lang="en-GB"/>
              <a:t>Sprint 4: 4th April 2019</a:t>
            </a:r>
            <a:endParaRPr/>
          </a:p>
          <a:p>
            <a:pPr indent="-311150" lvl="0" marL="457200" rtl="0" algn="l">
              <a:spcBef>
                <a:spcPts val="1600"/>
              </a:spcBef>
              <a:spcAft>
                <a:spcPts val="0"/>
              </a:spcAft>
              <a:buSzPts val="1300"/>
              <a:buChar char="●"/>
            </a:pPr>
            <a:r>
              <a:rPr lang="en-GB"/>
              <a:t>Fine-tune the algorithm for resource allocation and scaling.</a:t>
            </a:r>
            <a:endParaRPr/>
          </a:p>
          <a:p>
            <a:pPr indent="0" lvl="0" marL="0" rtl="0" algn="l">
              <a:spcBef>
                <a:spcPts val="1600"/>
              </a:spcBef>
              <a:spcAft>
                <a:spcPts val="0"/>
              </a:spcAft>
              <a:buClr>
                <a:srgbClr val="000000"/>
              </a:buClr>
              <a:buSzPts val="1100"/>
              <a:buFont typeface="Arial"/>
              <a:buNone/>
            </a:pPr>
            <a:r>
              <a:rPr lang="en-GB"/>
              <a:t>Sprint 5: 18th April 2019</a:t>
            </a:r>
            <a:endParaRPr/>
          </a:p>
          <a:p>
            <a:pPr indent="-311150" lvl="0" marL="457200" rtl="0" algn="l">
              <a:spcBef>
                <a:spcPts val="1600"/>
              </a:spcBef>
              <a:spcAft>
                <a:spcPts val="0"/>
              </a:spcAft>
              <a:buSzPts val="1300"/>
              <a:buChar char="●"/>
            </a:pPr>
            <a:r>
              <a:rPr lang="en-GB"/>
              <a:t>Work towards stretch goals if possible/ complete backlog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Burndown Chart</a:t>
            </a:r>
            <a:endParaRPr/>
          </a:p>
        </p:txBody>
      </p:sp>
      <p:sp>
        <p:nvSpPr>
          <p:cNvPr id="182" name="Google Shape;18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4"/>
          <p:cNvPicPr preferRelativeResize="0"/>
          <p:nvPr/>
        </p:nvPicPr>
        <p:blipFill>
          <a:blip r:embed="rId3">
            <a:alphaModFix/>
          </a:blip>
          <a:stretch>
            <a:fillRect/>
          </a:stretch>
        </p:blipFill>
        <p:spPr>
          <a:xfrm>
            <a:off x="0" y="1772852"/>
            <a:ext cx="9144002" cy="281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sp>
        <p:nvSpPr>
          <p:cNvPr id="189" name="Google Shape;18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5"/>
          <p:cNvPicPr preferRelativeResize="0"/>
          <p:nvPr/>
        </p:nvPicPr>
        <p:blipFill>
          <a:blip r:embed="rId3">
            <a:alphaModFix/>
          </a:blip>
          <a:stretch>
            <a:fillRect/>
          </a:stretch>
        </p:blipFill>
        <p:spPr>
          <a:xfrm>
            <a:off x="729450" y="1908700"/>
            <a:ext cx="7688701" cy="315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152400" y="791300"/>
            <a:ext cx="8839200" cy="3970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sz="4800"/>
              <a:t>QUESTIONS?</a:t>
            </a:r>
            <a:endParaRPr sz="4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0" y="49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a:t>
            </a:r>
            <a:endParaRPr/>
          </a:p>
        </p:txBody>
      </p:sp>
      <p:pic>
        <p:nvPicPr>
          <p:cNvPr id="95" name="Google Shape;95;p14"/>
          <p:cNvPicPr preferRelativeResize="0"/>
          <p:nvPr/>
        </p:nvPicPr>
        <p:blipFill>
          <a:blip r:embed="rId3">
            <a:alphaModFix/>
          </a:blip>
          <a:stretch>
            <a:fillRect/>
          </a:stretch>
        </p:blipFill>
        <p:spPr>
          <a:xfrm>
            <a:off x="83900" y="1429475"/>
            <a:ext cx="4415277" cy="788500"/>
          </a:xfrm>
          <a:prstGeom prst="rect">
            <a:avLst/>
          </a:prstGeom>
          <a:noFill/>
          <a:ln>
            <a:noFill/>
          </a:ln>
        </p:spPr>
      </p:pic>
      <p:pic>
        <p:nvPicPr>
          <p:cNvPr id="96" name="Google Shape;96;p14"/>
          <p:cNvPicPr preferRelativeResize="0"/>
          <p:nvPr/>
        </p:nvPicPr>
        <p:blipFill>
          <a:blip r:embed="rId4">
            <a:alphaModFix/>
          </a:blip>
          <a:stretch>
            <a:fillRect/>
          </a:stretch>
        </p:blipFill>
        <p:spPr>
          <a:xfrm>
            <a:off x="5343675" y="498550"/>
            <a:ext cx="3800325" cy="2024225"/>
          </a:xfrm>
          <a:prstGeom prst="rect">
            <a:avLst/>
          </a:prstGeom>
          <a:noFill/>
          <a:ln>
            <a:noFill/>
          </a:ln>
        </p:spPr>
      </p:pic>
      <p:pic>
        <p:nvPicPr>
          <p:cNvPr id="97" name="Google Shape;97;p14"/>
          <p:cNvPicPr preferRelativeResize="0"/>
          <p:nvPr/>
        </p:nvPicPr>
        <p:blipFill>
          <a:blip r:embed="rId5">
            <a:alphaModFix/>
          </a:blip>
          <a:stretch>
            <a:fillRect/>
          </a:stretch>
        </p:blipFill>
        <p:spPr>
          <a:xfrm>
            <a:off x="-12" y="2522775"/>
            <a:ext cx="4492672" cy="2620725"/>
          </a:xfrm>
          <a:prstGeom prst="rect">
            <a:avLst/>
          </a:prstGeom>
          <a:noFill/>
          <a:ln>
            <a:noFill/>
          </a:ln>
        </p:spPr>
      </p:pic>
      <p:pic>
        <p:nvPicPr>
          <p:cNvPr id="98" name="Google Shape;98;p14"/>
          <p:cNvPicPr preferRelativeResize="0"/>
          <p:nvPr/>
        </p:nvPicPr>
        <p:blipFill>
          <a:blip r:embed="rId6">
            <a:alphaModFix/>
          </a:blip>
          <a:stretch>
            <a:fillRect/>
          </a:stretch>
        </p:blipFill>
        <p:spPr>
          <a:xfrm>
            <a:off x="5558920" y="2675175"/>
            <a:ext cx="2794950" cy="2315925"/>
          </a:xfrm>
          <a:prstGeom prst="rect">
            <a:avLst/>
          </a:prstGeom>
          <a:noFill/>
          <a:ln>
            <a:noFill/>
          </a:ln>
        </p:spPr>
      </p:pic>
      <p:sp>
        <p:nvSpPr>
          <p:cNvPr id="99" name="Google Shape;99;p14"/>
          <p:cNvSpPr txBox="1"/>
          <p:nvPr>
            <p:ph type="title"/>
          </p:nvPr>
        </p:nvSpPr>
        <p:spPr>
          <a:xfrm>
            <a:off x="795150" y="2139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600"/>
              <a:t>Peterson, B. (2017). Companies waste $62 billion on the cloud by paying for capacity they don't need, according to a report. Retrieved from https://www.businessinsider.com/companies-waste-62-billion-on-the-cloud-by-paying-for-storage-they-dont-need-according-to-a-report-2017-11</a:t>
            </a:r>
            <a:endParaRPr b="0"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0" y="49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Technologies being used: </a:t>
            </a:r>
            <a:endParaRPr/>
          </a:p>
        </p:txBody>
      </p:sp>
      <p:pic>
        <p:nvPicPr>
          <p:cNvPr id="105" name="Google Shape;105;p15"/>
          <p:cNvPicPr preferRelativeResize="0"/>
          <p:nvPr/>
        </p:nvPicPr>
        <p:blipFill>
          <a:blip r:embed="rId3">
            <a:alphaModFix/>
          </a:blip>
          <a:stretch>
            <a:fillRect/>
          </a:stretch>
        </p:blipFill>
        <p:spPr>
          <a:xfrm>
            <a:off x="0" y="1279825"/>
            <a:ext cx="2893950" cy="1087225"/>
          </a:xfrm>
          <a:prstGeom prst="rect">
            <a:avLst/>
          </a:prstGeom>
          <a:noFill/>
          <a:ln>
            <a:noFill/>
          </a:ln>
        </p:spPr>
      </p:pic>
      <p:pic>
        <p:nvPicPr>
          <p:cNvPr id="106" name="Google Shape;106;p15"/>
          <p:cNvPicPr preferRelativeResize="0"/>
          <p:nvPr/>
        </p:nvPicPr>
        <p:blipFill>
          <a:blip r:embed="rId4">
            <a:alphaModFix/>
          </a:blip>
          <a:stretch>
            <a:fillRect/>
          </a:stretch>
        </p:blipFill>
        <p:spPr>
          <a:xfrm>
            <a:off x="2893950" y="1279825"/>
            <a:ext cx="3198474" cy="1134100"/>
          </a:xfrm>
          <a:prstGeom prst="rect">
            <a:avLst/>
          </a:prstGeom>
          <a:noFill/>
          <a:ln>
            <a:noFill/>
          </a:ln>
        </p:spPr>
      </p:pic>
      <p:pic>
        <p:nvPicPr>
          <p:cNvPr id="107" name="Google Shape;107;p15"/>
          <p:cNvPicPr preferRelativeResize="0"/>
          <p:nvPr/>
        </p:nvPicPr>
        <p:blipFill>
          <a:blip r:embed="rId5">
            <a:alphaModFix/>
          </a:blip>
          <a:stretch>
            <a:fillRect/>
          </a:stretch>
        </p:blipFill>
        <p:spPr>
          <a:xfrm>
            <a:off x="6200700" y="1279825"/>
            <a:ext cx="2893950" cy="1087225"/>
          </a:xfrm>
          <a:prstGeom prst="rect">
            <a:avLst/>
          </a:prstGeom>
          <a:noFill/>
          <a:ln>
            <a:noFill/>
          </a:ln>
        </p:spPr>
      </p:pic>
      <p:pic>
        <p:nvPicPr>
          <p:cNvPr id="108" name="Google Shape;108;p15"/>
          <p:cNvPicPr preferRelativeResize="0"/>
          <p:nvPr/>
        </p:nvPicPr>
        <p:blipFill>
          <a:blip r:embed="rId6">
            <a:alphaModFix/>
          </a:blip>
          <a:stretch>
            <a:fillRect/>
          </a:stretch>
        </p:blipFill>
        <p:spPr>
          <a:xfrm>
            <a:off x="0" y="2519450"/>
            <a:ext cx="2893950" cy="1628500"/>
          </a:xfrm>
          <a:prstGeom prst="rect">
            <a:avLst/>
          </a:prstGeom>
          <a:noFill/>
          <a:ln>
            <a:noFill/>
          </a:ln>
        </p:spPr>
      </p:pic>
      <p:pic>
        <p:nvPicPr>
          <p:cNvPr id="109" name="Google Shape;109;p15"/>
          <p:cNvPicPr preferRelativeResize="0"/>
          <p:nvPr/>
        </p:nvPicPr>
        <p:blipFill>
          <a:blip r:embed="rId7">
            <a:alphaModFix/>
          </a:blip>
          <a:stretch>
            <a:fillRect/>
          </a:stretch>
        </p:blipFill>
        <p:spPr>
          <a:xfrm>
            <a:off x="2893950" y="2367050"/>
            <a:ext cx="3306750" cy="1780900"/>
          </a:xfrm>
          <a:prstGeom prst="rect">
            <a:avLst/>
          </a:prstGeom>
          <a:noFill/>
          <a:ln>
            <a:noFill/>
          </a:ln>
        </p:spPr>
      </p:pic>
      <p:pic>
        <p:nvPicPr>
          <p:cNvPr id="110" name="Google Shape;110;p15"/>
          <p:cNvPicPr preferRelativeResize="0"/>
          <p:nvPr/>
        </p:nvPicPr>
        <p:blipFill>
          <a:blip r:embed="rId8">
            <a:alphaModFix/>
          </a:blip>
          <a:stretch>
            <a:fillRect/>
          </a:stretch>
        </p:blipFill>
        <p:spPr>
          <a:xfrm>
            <a:off x="6200700" y="2519450"/>
            <a:ext cx="2893951" cy="172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5950" y="633700"/>
            <a:ext cx="392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What is BOINC?</a:t>
            </a:r>
            <a:endParaRPr/>
          </a:p>
        </p:txBody>
      </p:sp>
      <p:sp>
        <p:nvSpPr>
          <p:cNvPr id="116" name="Google Shape;116;p16"/>
          <p:cNvSpPr txBox="1"/>
          <p:nvPr>
            <p:ph idx="1" type="body"/>
          </p:nvPr>
        </p:nvSpPr>
        <p:spPr>
          <a:xfrm>
            <a:off x="0" y="1275800"/>
            <a:ext cx="3523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BOINC (Berkeley Open Infrastructure for Network Computing) is an open source middleware system which supports volunteer and grid computing. </a:t>
            </a:r>
            <a:endParaRPr sz="1400"/>
          </a:p>
        </p:txBody>
      </p:sp>
      <p:pic>
        <p:nvPicPr>
          <p:cNvPr id="117" name="Google Shape;117;p16"/>
          <p:cNvPicPr preferRelativeResize="0"/>
          <p:nvPr/>
        </p:nvPicPr>
        <p:blipFill>
          <a:blip r:embed="rId3">
            <a:alphaModFix/>
          </a:blip>
          <a:stretch>
            <a:fillRect/>
          </a:stretch>
        </p:blipFill>
        <p:spPr>
          <a:xfrm>
            <a:off x="0" y="713888"/>
            <a:ext cx="1066275" cy="374825"/>
          </a:xfrm>
          <a:prstGeom prst="rect">
            <a:avLst/>
          </a:prstGeom>
          <a:noFill/>
          <a:ln>
            <a:noFill/>
          </a:ln>
        </p:spPr>
      </p:pic>
      <p:pic>
        <p:nvPicPr>
          <p:cNvPr id="118" name="Google Shape;118;p16"/>
          <p:cNvPicPr preferRelativeResize="0"/>
          <p:nvPr/>
        </p:nvPicPr>
        <p:blipFill>
          <a:blip r:embed="rId4">
            <a:alphaModFix/>
          </a:blip>
          <a:stretch>
            <a:fillRect/>
          </a:stretch>
        </p:blipFill>
        <p:spPr>
          <a:xfrm>
            <a:off x="3726590" y="1011600"/>
            <a:ext cx="2225835" cy="1701901"/>
          </a:xfrm>
          <a:prstGeom prst="rect">
            <a:avLst/>
          </a:prstGeom>
          <a:noFill/>
          <a:ln>
            <a:noFill/>
          </a:ln>
        </p:spPr>
      </p:pic>
      <p:sp>
        <p:nvSpPr>
          <p:cNvPr id="119" name="Google Shape;119;p16"/>
          <p:cNvSpPr txBox="1"/>
          <p:nvPr>
            <p:ph type="title"/>
          </p:nvPr>
        </p:nvSpPr>
        <p:spPr>
          <a:xfrm>
            <a:off x="6275500" y="633700"/>
            <a:ext cx="2922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What is MOC?</a:t>
            </a:r>
            <a:endParaRPr/>
          </a:p>
        </p:txBody>
      </p:sp>
      <p:sp>
        <p:nvSpPr>
          <p:cNvPr id="120" name="Google Shape;120;p16"/>
          <p:cNvSpPr txBox="1"/>
          <p:nvPr/>
        </p:nvSpPr>
        <p:spPr>
          <a:xfrm>
            <a:off x="5952425" y="1275800"/>
            <a:ext cx="3000000" cy="13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1"/>
                </a:solidFill>
                <a:latin typeface="Lato"/>
                <a:ea typeface="Lato"/>
                <a:cs typeface="Lato"/>
                <a:sym typeface="Lato"/>
              </a:rPr>
              <a:t>The Mass Open Cloud (MOC) is a new production public cloud that is a collaborative effort between higher education, government, non-profit entities and industry.</a:t>
            </a:r>
            <a:endParaRPr>
              <a:solidFill>
                <a:schemeClr val="accent1"/>
              </a:solidFill>
              <a:latin typeface="Lato"/>
              <a:ea typeface="Lato"/>
              <a:cs typeface="Lato"/>
              <a:sym typeface="Lato"/>
            </a:endParaRPr>
          </a:p>
          <a:p>
            <a:pPr indent="0" lvl="0" marL="0" rtl="0" algn="l">
              <a:spcBef>
                <a:spcPts val="0"/>
              </a:spcBef>
              <a:spcAft>
                <a:spcPts val="0"/>
              </a:spcAft>
              <a:buNone/>
            </a:pPr>
            <a:r>
              <a:t/>
            </a:r>
            <a:endParaRPr sz="1200">
              <a:latin typeface="Lora"/>
              <a:ea typeface="Lora"/>
              <a:cs typeface="Lora"/>
              <a:sym typeface="Lora"/>
            </a:endParaRPr>
          </a:p>
        </p:txBody>
      </p:sp>
      <p:pic>
        <p:nvPicPr>
          <p:cNvPr id="121" name="Google Shape;121;p16"/>
          <p:cNvPicPr preferRelativeResize="0"/>
          <p:nvPr/>
        </p:nvPicPr>
        <p:blipFill>
          <a:blip r:embed="rId5">
            <a:alphaModFix/>
          </a:blip>
          <a:stretch>
            <a:fillRect/>
          </a:stretch>
        </p:blipFill>
        <p:spPr>
          <a:xfrm>
            <a:off x="5011825" y="633700"/>
            <a:ext cx="1675525" cy="455025"/>
          </a:xfrm>
          <a:prstGeom prst="rect">
            <a:avLst/>
          </a:prstGeom>
          <a:noFill/>
          <a:ln>
            <a:noFill/>
          </a:ln>
        </p:spPr>
      </p:pic>
      <p:sp>
        <p:nvSpPr>
          <p:cNvPr id="122" name="Google Shape;122;p16"/>
          <p:cNvSpPr txBox="1"/>
          <p:nvPr>
            <p:ph idx="1" type="body"/>
          </p:nvPr>
        </p:nvSpPr>
        <p:spPr>
          <a:xfrm>
            <a:off x="3257250" y="3643800"/>
            <a:ext cx="2922600" cy="14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World Community Grid (WCG) is an effort to create the world's largest public computing grid to tackle scientific research projects that benefit humanity.</a:t>
            </a:r>
            <a:endParaRPr sz="1400"/>
          </a:p>
        </p:txBody>
      </p:sp>
      <p:pic>
        <p:nvPicPr>
          <p:cNvPr id="123" name="Google Shape;123;p16"/>
          <p:cNvPicPr preferRelativeResize="0"/>
          <p:nvPr/>
        </p:nvPicPr>
        <p:blipFill>
          <a:blip r:embed="rId6">
            <a:alphaModFix/>
          </a:blip>
          <a:stretch>
            <a:fillRect/>
          </a:stretch>
        </p:blipFill>
        <p:spPr>
          <a:xfrm>
            <a:off x="3329800" y="2860050"/>
            <a:ext cx="2484401" cy="783747"/>
          </a:xfrm>
          <a:prstGeom prst="rect">
            <a:avLst/>
          </a:prstGeom>
          <a:noFill/>
          <a:ln>
            <a:noFill/>
          </a:ln>
        </p:spPr>
      </p:pic>
      <p:sp>
        <p:nvSpPr>
          <p:cNvPr id="124" name="Google Shape;124;p16"/>
          <p:cNvSpPr txBox="1"/>
          <p:nvPr>
            <p:ph idx="1" type="body"/>
          </p:nvPr>
        </p:nvSpPr>
        <p:spPr>
          <a:xfrm>
            <a:off x="67650" y="3081700"/>
            <a:ext cx="3321000" cy="17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rPr lang="en-GB" sz="1400"/>
              <a:t>Red Hat OpenShift is an open source container application platform by Red Hat based on top of Docker containers and the Kubernetes container cluster manager for enterprise app development and deployment.</a:t>
            </a:r>
            <a:endParaRPr sz="1400"/>
          </a:p>
        </p:txBody>
      </p:sp>
      <p:pic>
        <p:nvPicPr>
          <p:cNvPr id="125" name="Google Shape;125;p16"/>
          <p:cNvPicPr preferRelativeResize="0"/>
          <p:nvPr/>
        </p:nvPicPr>
        <p:blipFill>
          <a:blip r:embed="rId7">
            <a:alphaModFix/>
          </a:blip>
          <a:stretch>
            <a:fillRect/>
          </a:stretch>
        </p:blipFill>
        <p:spPr>
          <a:xfrm>
            <a:off x="67650" y="2860050"/>
            <a:ext cx="3198474" cy="783750"/>
          </a:xfrm>
          <a:prstGeom prst="rect">
            <a:avLst/>
          </a:prstGeom>
          <a:noFill/>
          <a:ln>
            <a:noFill/>
          </a:ln>
        </p:spPr>
      </p:pic>
      <p:sp>
        <p:nvSpPr>
          <p:cNvPr id="126" name="Google Shape;126;p16"/>
          <p:cNvSpPr txBox="1"/>
          <p:nvPr>
            <p:ph idx="1" type="body"/>
          </p:nvPr>
        </p:nvSpPr>
        <p:spPr>
          <a:xfrm>
            <a:off x="6275500" y="3536900"/>
            <a:ext cx="2922600" cy="14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Docker containers wrap up software and its dependencies into a standardized unit for software development that includes everything it needs to run: code, runtime, system tools and libraries.</a:t>
            </a:r>
            <a:endParaRPr sz="1400"/>
          </a:p>
        </p:txBody>
      </p:sp>
      <p:pic>
        <p:nvPicPr>
          <p:cNvPr id="127" name="Google Shape;127;p16"/>
          <p:cNvPicPr preferRelativeResize="0"/>
          <p:nvPr/>
        </p:nvPicPr>
        <p:blipFill>
          <a:blip r:embed="rId8">
            <a:alphaModFix/>
          </a:blip>
          <a:stretch>
            <a:fillRect/>
          </a:stretch>
        </p:blipFill>
        <p:spPr>
          <a:xfrm>
            <a:off x="6179850" y="2860050"/>
            <a:ext cx="2893950" cy="78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303575" y="1365525"/>
            <a:ext cx="5773200" cy="368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Develop an Open-Source solution to Optimize use of Slack Resources of Openshift Clusters on MOC without affecting other containers running in any given cluster</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GB" sz="2400"/>
              <a:t>Extend this solution to Openshift Clusters on other public clouds.</a:t>
            </a:r>
            <a:endParaRPr sz="2400"/>
          </a:p>
          <a:p>
            <a:pPr indent="0" lvl="0" marL="457200" rtl="0" algn="l">
              <a:spcBef>
                <a:spcPts val="0"/>
              </a:spcBef>
              <a:spcAft>
                <a:spcPts val="0"/>
              </a:spcAft>
              <a:buNone/>
            </a:pPr>
            <a:r>
              <a:t/>
            </a:r>
            <a:endParaRPr sz="2400"/>
          </a:p>
        </p:txBody>
      </p:sp>
      <p:sp>
        <p:nvSpPr>
          <p:cNvPr id="133" name="Google Shape;133;p17"/>
          <p:cNvSpPr txBox="1"/>
          <p:nvPr>
            <p:ph type="title"/>
          </p:nvPr>
        </p:nvSpPr>
        <p:spPr>
          <a:xfrm>
            <a:off x="0" y="498600"/>
            <a:ext cx="873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Vision and Goal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95125" y="603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Users/Personas</a:t>
            </a:r>
            <a:endParaRPr/>
          </a:p>
        </p:txBody>
      </p:sp>
      <p:sp>
        <p:nvSpPr>
          <p:cNvPr id="139" name="Google Shape;139;p18"/>
          <p:cNvSpPr txBox="1"/>
          <p:nvPr>
            <p:ph idx="1" type="body"/>
          </p:nvPr>
        </p:nvSpPr>
        <p:spPr>
          <a:xfrm>
            <a:off x="6080250" y="1289150"/>
            <a:ext cx="3063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Cloud Server </a:t>
            </a:r>
            <a:r>
              <a:rPr b="1" lang="en-GB" sz="1800"/>
              <a:t>Administrators (MOC Admins/Owners)</a:t>
            </a:r>
            <a:endParaRPr b="1" sz="1800"/>
          </a:p>
          <a:p>
            <a:pPr indent="0" lvl="0" marL="0" rtl="0" algn="l">
              <a:spcBef>
                <a:spcPts val="1600"/>
              </a:spcBef>
              <a:spcAft>
                <a:spcPts val="1600"/>
              </a:spcAft>
              <a:buNone/>
            </a:pPr>
            <a:r>
              <a:rPr b="1" lang="en-GB" sz="1800"/>
              <a:t>Wants/Needs:</a:t>
            </a:r>
            <a:endParaRPr b="1" sz="1800"/>
          </a:p>
        </p:txBody>
      </p:sp>
      <p:pic>
        <p:nvPicPr>
          <p:cNvPr id="140" name="Google Shape;140;p18"/>
          <p:cNvPicPr preferRelativeResize="0"/>
          <p:nvPr/>
        </p:nvPicPr>
        <p:blipFill>
          <a:blip r:embed="rId3">
            <a:alphaModFix/>
          </a:blip>
          <a:stretch>
            <a:fillRect/>
          </a:stretch>
        </p:blipFill>
        <p:spPr>
          <a:xfrm>
            <a:off x="0" y="1289150"/>
            <a:ext cx="1428750" cy="1428750"/>
          </a:xfrm>
          <a:prstGeom prst="rect">
            <a:avLst/>
          </a:prstGeom>
          <a:noFill/>
          <a:ln>
            <a:noFill/>
          </a:ln>
        </p:spPr>
      </p:pic>
      <p:sp>
        <p:nvSpPr>
          <p:cNvPr id="141" name="Google Shape;141;p18"/>
          <p:cNvSpPr txBox="1"/>
          <p:nvPr>
            <p:ph idx="1" type="body"/>
          </p:nvPr>
        </p:nvSpPr>
        <p:spPr>
          <a:xfrm>
            <a:off x="1488150" y="1394375"/>
            <a:ext cx="3163500" cy="12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Clients paying for Openshift Clusters</a:t>
            </a:r>
            <a:endParaRPr b="1" sz="1800"/>
          </a:p>
          <a:p>
            <a:pPr indent="0" lvl="0" marL="0" rtl="0" algn="l">
              <a:spcBef>
                <a:spcPts val="1600"/>
              </a:spcBef>
              <a:spcAft>
                <a:spcPts val="1600"/>
              </a:spcAft>
              <a:buNone/>
            </a:pPr>
            <a:r>
              <a:rPr b="1" lang="en-GB" sz="1800"/>
              <a:t>Wants/Needs:</a:t>
            </a:r>
            <a:endParaRPr b="1" sz="1800"/>
          </a:p>
        </p:txBody>
      </p:sp>
      <p:pic>
        <p:nvPicPr>
          <p:cNvPr id="142" name="Google Shape;142;p18"/>
          <p:cNvPicPr preferRelativeResize="0"/>
          <p:nvPr/>
        </p:nvPicPr>
        <p:blipFill>
          <a:blip r:embed="rId4">
            <a:alphaModFix/>
          </a:blip>
          <a:stretch>
            <a:fillRect/>
          </a:stretch>
        </p:blipFill>
        <p:spPr>
          <a:xfrm>
            <a:off x="4651500" y="1289150"/>
            <a:ext cx="1428750" cy="1428750"/>
          </a:xfrm>
          <a:prstGeom prst="rect">
            <a:avLst/>
          </a:prstGeom>
          <a:noFill/>
          <a:ln>
            <a:noFill/>
          </a:ln>
        </p:spPr>
      </p:pic>
      <p:sp>
        <p:nvSpPr>
          <p:cNvPr id="143" name="Google Shape;143;p18"/>
          <p:cNvSpPr txBox="1"/>
          <p:nvPr>
            <p:ph idx="1" type="body"/>
          </p:nvPr>
        </p:nvSpPr>
        <p:spPr>
          <a:xfrm>
            <a:off x="1160100" y="2717900"/>
            <a:ext cx="3491400" cy="25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600"/>
              </a:spcBef>
              <a:spcAft>
                <a:spcPts val="0"/>
              </a:spcAft>
              <a:buSzPts val="1600"/>
              <a:buChar char="-"/>
            </a:pPr>
            <a:r>
              <a:rPr lang="en-GB" sz="1600"/>
              <a:t>Use Slack Resources that I am paying for.</a:t>
            </a:r>
            <a:endParaRPr sz="1600"/>
          </a:p>
          <a:p>
            <a:pPr indent="-330200" lvl="0" marL="457200" rtl="0" algn="l">
              <a:spcBef>
                <a:spcPts val="0"/>
              </a:spcBef>
              <a:spcAft>
                <a:spcPts val="0"/>
              </a:spcAft>
              <a:buSzPts val="1600"/>
              <a:buChar char="-"/>
            </a:pPr>
            <a:r>
              <a:rPr lang="en-GB" sz="1600"/>
              <a:t>Unused cycles should run BOINC based applications such as computations of World Community Grid (WCG)</a:t>
            </a:r>
            <a:endParaRPr sz="1600"/>
          </a:p>
        </p:txBody>
      </p:sp>
      <p:sp>
        <p:nvSpPr>
          <p:cNvPr id="144" name="Google Shape;144;p18"/>
          <p:cNvSpPr txBox="1"/>
          <p:nvPr>
            <p:ph idx="1" type="body"/>
          </p:nvPr>
        </p:nvSpPr>
        <p:spPr>
          <a:xfrm>
            <a:off x="5471825" y="2717900"/>
            <a:ext cx="3491400" cy="25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600"/>
              </a:spcBef>
              <a:spcAft>
                <a:spcPts val="0"/>
              </a:spcAft>
              <a:buSzPts val="1600"/>
              <a:buChar char="-"/>
            </a:pPr>
            <a:r>
              <a:rPr lang="en-GB" sz="1600"/>
              <a:t>R</a:t>
            </a:r>
            <a:r>
              <a:rPr lang="en-GB" sz="1600"/>
              <a:t>un computations that consume slack resources of idle nodes that are not mapped to any clients/applications.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0" y="49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Concept:</a:t>
            </a:r>
            <a:endParaRPr/>
          </a:p>
        </p:txBody>
      </p:sp>
      <p:sp>
        <p:nvSpPr>
          <p:cNvPr id="150" name="Google Shape;150;p19"/>
          <p:cNvSpPr txBox="1"/>
          <p:nvPr>
            <p:ph idx="1" type="body"/>
          </p:nvPr>
        </p:nvSpPr>
        <p:spPr>
          <a:xfrm>
            <a:off x="0" y="1289150"/>
            <a:ext cx="9144000" cy="379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Deploying WCG projects  based on the BOINC framework.</a:t>
            </a:r>
            <a:endParaRPr sz="1400"/>
          </a:p>
          <a:p>
            <a:pPr indent="-317500" lvl="0" marL="457200" rtl="0" algn="l">
              <a:spcBef>
                <a:spcPts val="0"/>
              </a:spcBef>
              <a:spcAft>
                <a:spcPts val="0"/>
              </a:spcAft>
              <a:buSzPts val="1400"/>
              <a:buChar char="-"/>
            </a:pPr>
            <a:r>
              <a:rPr lang="en-GB" sz="1400"/>
              <a:t> BOINC Applications will be deployed on the cloud server as Docker containers. </a:t>
            </a:r>
            <a:endParaRPr sz="1400"/>
          </a:p>
          <a:p>
            <a:pPr indent="-317500" lvl="0" marL="457200" rtl="0" algn="l">
              <a:spcBef>
                <a:spcPts val="0"/>
              </a:spcBef>
              <a:spcAft>
                <a:spcPts val="0"/>
              </a:spcAft>
              <a:buSzPts val="1400"/>
              <a:buChar char="-"/>
            </a:pPr>
            <a:r>
              <a:rPr lang="en-GB" sz="1400"/>
              <a:t>The container will be able to scale according to the resources available to it, which will be handled by the script in the DaemonSet.</a:t>
            </a:r>
            <a:endParaRPr sz="1400"/>
          </a:p>
          <a:p>
            <a:pPr indent="-317500" lvl="0" marL="457200" rtl="0" algn="l">
              <a:spcBef>
                <a:spcPts val="0"/>
              </a:spcBef>
              <a:spcAft>
                <a:spcPts val="0"/>
              </a:spcAft>
              <a:buSzPts val="1400"/>
              <a:buChar char="-"/>
            </a:pPr>
            <a:r>
              <a:rPr lang="en-GB" sz="1400"/>
              <a:t>Tuning at the Kubernetes and BOINC tiers in order to scale the unused resources to the existing jobs.</a:t>
            </a:r>
            <a:endParaRPr sz="1400"/>
          </a:p>
          <a:p>
            <a:pPr indent="-317500" lvl="0" marL="457200" rtl="0" algn="l">
              <a:spcBef>
                <a:spcPts val="0"/>
              </a:spcBef>
              <a:spcAft>
                <a:spcPts val="0"/>
              </a:spcAft>
              <a:buSzPts val="1400"/>
              <a:buChar char="-"/>
            </a:pPr>
            <a:r>
              <a:rPr lang="en-GB" sz="1400"/>
              <a:t>Automated sizing which would enable us to create/kill instances of containers depending upon the available resources.</a:t>
            </a:r>
            <a:endParaRPr sz="1400"/>
          </a:p>
          <a:p>
            <a:pPr indent="-317500" lvl="0" marL="457200" rtl="0" algn="l">
              <a:spcBef>
                <a:spcPts val="0"/>
              </a:spcBef>
              <a:spcAft>
                <a:spcPts val="0"/>
              </a:spcAft>
              <a:buSzPts val="1400"/>
              <a:buChar char="-"/>
            </a:pPr>
            <a:r>
              <a:rPr lang="en-GB" sz="1400"/>
              <a:t>Allowing jobs to utilize persistent storage so that they can resume from their last state in case they get killed before completion.</a:t>
            </a:r>
            <a:endParaRPr sz="1400"/>
          </a:p>
          <a:p>
            <a:pPr indent="0" lvl="0" marL="0" rtl="0" algn="l">
              <a:spcBef>
                <a:spcPts val="1600"/>
              </a:spcBef>
              <a:spcAft>
                <a:spcPts val="0"/>
              </a:spcAft>
              <a:buNone/>
            </a:pPr>
            <a:br>
              <a:rPr lang="en-GB" sz="1400"/>
            </a:br>
            <a:r>
              <a:rPr lang="en-GB" sz="1400"/>
              <a:t>In order to achieve maximum utilization of the cloud server resources, the following two strategies can be employed:</a:t>
            </a:r>
            <a:endParaRPr sz="1400"/>
          </a:p>
          <a:p>
            <a:pPr indent="-317500" lvl="0" marL="457200" rtl="0" algn="l">
              <a:spcBef>
                <a:spcPts val="1600"/>
              </a:spcBef>
              <a:spcAft>
                <a:spcPts val="0"/>
              </a:spcAft>
              <a:buSzPts val="1400"/>
              <a:buChar char="-"/>
            </a:pPr>
            <a:r>
              <a:rPr lang="en-GB" sz="1400"/>
              <a:t>Having a single BOINC app per node that consumes all the slack resources on that node</a:t>
            </a:r>
            <a:endParaRPr sz="1400"/>
          </a:p>
          <a:p>
            <a:pPr indent="-317500" lvl="0" marL="457200" rtl="0" algn="l">
              <a:spcBef>
                <a:spcPts val="0"/>
              </a:spcBef>
              <a:spcAft>
                <a:spcPts val="0"/>
              </a:spcAft>
              <a:buSzPts val="1400"/>
              <a:buChar char="-"/>
            </a:pPr>
            <a:r>
              <a:rPr lang="en-GB" sz="1400"/>
              <a:t>Having multiple BOINC apps per node that divide the slack resources on a node between themselves. </a:t>
            </a:r>
            <a:br>
              <a:rPr lang="en-GB" sz="1400"/>
            </a:b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13100" y="545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a:t>
            </a:r>
            <a:endParaRPr/>
          </a:p>
        </p:txBody>
      </p:sp>
      <p:sp>
        <p:nvSpPr>
          <p:cNvPr id="156" name="Google Shape;156;p20"/>
          <p:cNvSpPr txBox="1"/>
          <p:nvPr>
            <p:ph type="title"/>
          </p:nvPr>
        </p:nvSpPr>
        <p:spPr>
          <a:xfrm>
            <a:off x="1488000" y="621300"/>
            <a:ext cx="6303600" cy="53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0" lvl="0" marL="0" rtl="0" algn="l">
              <a:spcBef>
                <a:spcPts val="0"/>
              </a:spcBef>
              <a:spcAft>
                <a:spcPts val="0"/>
              </a:spcAft>
              <a:buNone/>
            </a:pPr>
            <a:r>
              <a:rPr lang="en-GB" sz="1400"/>
              <a:t>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GB" sz="1800"/>
              <a:t>Deploy a BOINC based CentOS image on the Openshift cluster in the MOC as a daemonset.</a:t>
            </a:r>
            <a:endParaRPr sz="18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157" name="Google Shape;157;p20"/>
          <p:cNvPicPr preferRelativeResize="0"/>
          <p:nvPr/>
        </p:nvPicPr>
        <p:blipFill>
          <a:blip r:embed="rId3">
            <a:alphaModFix/>
          </a:blip>
          <a:stretch>
            <a:fillRect/>
          </a:stretch>
        </p:blipFill>
        <p:spPr>
          <a:xfrm>
            <a:off x="1503500" y="1921825"/>
            <a:ext cx="6136999" cy="303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54525" y="603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a:t>
            </a:r>
            <a:endParaRPr/>
          </a:p>
        </p:txBody>
      </p:sp>
      <p:sp>
        <p:nvSpPr>
          <p:cNvPr id="163" name="Google Shape;163;p21"/>
          <p:cNvSpPr txBox="1"/>
          <p:nvPr>
            <p:ph type="title"/>
          </p:nvPr>
        </p:nvSpPr>
        <p:spPr>
          <a:xfrm>
            <a:off x="0" y="1078200"/>
            <a:ext cx="4311600" cy="34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GB" sz="1800"/>
              <a:t>Define an algorithm that allows the container to scale dynamically according to the available resources on each node in the OpenShift cluster. This includes allowing the container to scale out to the size of the entire node when resources are available, and to scale down to practically consume nothing, or get killed when the resources are not available. If the container gets killed, it will be able efficiently re-execute when resources are available again.</a:t>
            </a:r>
            <a:endParaRPr sz="18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164" name="Google Shape;164;p21"/>
          <p:cNvPicPr preferRelativeResize="0"/>
          <p:nvPr/>
        </p:nvPicPr>
        <p:blipFill>
          <a:blip r:embed="rId3">
            <a:alphaModFix/>
          </a:blip>
          <a:stretch>
            <a:fillRect/>
          </a:stretch>
        </p:blipFill>
        <p:spPr>
          <a:xfrm>
            <a:off x="3971950" y="1305325"/>
            <a:ext cx="4944302"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