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
      <p:font typeface="Lor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3" name="Sahil Gupt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Lora-bold.fntdata"/><Relationship Id="rId10" Type="http://schemas.openxmlformats.org/officeDocument/2006/relationships/slide" Target="slides/slide5.xml"/><Relationship Id="rId32" Type="http://schemas.openxmlformats.org/officeDocument/2006/relationships/font" Target="fonts/Lora-regular.fntdata"/><Relationship Id="rId13" Type="http://schemas.openxmlformats.org/officeDocument/2006/relationships/slide" Target="slides/slide8.xml"/><Relationship Id="rId35" Type="http://schemas.openxmlformats.org/officeDocument/2006/relationships/font" Target="fonts/Lora-boldItalic.fntdata"/><Relationship Id="rId12" Type="http://schemas.openxmlformats.org/officeDocument/2006/relationships/slide" Target="slides/slide7.xml"/><Relationship Id="rId34" Type="http://schemas.openxmlformats.org/officeDocument/2006/relationships/font" Target="fonts/Lora-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2-28T02:32:52.957">
    <p:pos x="6000" y="0"/>
    <p:text>Sahil</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9-02-28T02:33:01.490">
    <p:pos x="6000" y="0"/>
    <p:text>sahil</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9-02-28T02:33:15.147">
    <p:pos x="6000" y="0"/>
    <p:text>Sahil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oinc.berkeley.edu/wiki/Preferences#List_of_computing_preference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aks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cf576b6f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cf576b6f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0130f5b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0130f5b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0117e9179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0117e9179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cf576b6f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cf576b6f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0130f5b8c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0130f5b8c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efc4f3a42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efc4f3a42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efc4f3a42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efc4f3a42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fa098691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fa098691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efc4f3a42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efc4f3a42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0117e9179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0117e9179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0029f32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0029f32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0029f320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0029f320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0029f320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0029f320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0029f3208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0029f3208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https://boinc.berkeley.edu/wiki/Preferences#List_of_computing_preferences</a:t>
            </a:r>
            <a:endParaRPr/>
          </a:p>
          <a:p>
            <a:pPr indent="-295275" lvl="0" marL="685800" rtl="0" algn="l">
              <a:lnSpc>
                <a:spcPct val="115000"/>
              </a:lnSpc>
              <a:spcBef>
                <a:spcPts val="600"/>
              </a:spcBef>
              <a:spcAft>
                <a:spcPts val="0"/>
              </a:spcAft>
              <a:buSzPts val="1050"/>
              <a:buFont typeface="Trebuchet MS"/>
              <a:buChar char="■"/>
            </a:pPr>
            <a:r>
              <a:rPr b="1" i="1" lang="en-GB" sz="1050">
                <a:latin typeface="Trebuchet MS"/>
                <a:ea typeface="Trebuchet MS"/>
                <a:cs typeface="Trebuchet MS"/>
                <a:sym typeface="Trebuchet MS"/>
              </a:rPr>
              <a:t>Usage limits</a:t>
            </a:r>
            <a:endParaRPr b="1" i="1" sz="1050">
              <a:latin typeface="Trebuchet MS"/>
              <a:ea typeface="Trebuchet MS"/>
              <a:cs typeface="Trebuchet MS"/>
              <a:sym typeface="Trebuchet MS"/>
            </a:endParaRPr>
          </a:p>
          <a:p>
            <a:pPr indent="-295275" lvl="1" marL="1358900" rtl="0" algn="l">
              <a:lnSpc>
                <a:spcPct val="115000"/>
              </a:lnSpc>
              <a:spcBef>
                <a:spcPts val="0"/>
              </a:spcBef>
              <a:spcAft>
                <a:spcPts val="0"/>
              </a:spcAft>
              <a:buSzPts val="1050"/>
              <a:buFont typeface="Trebuchet MS"/>
              <a:buChar char="■"/>
            </a:pPr>
            <a:r>
              <a:rPr b="1" lang="en-GB" sz="1050">
                <a:latin typeface="Trebuchet MS"/>
                <a:ea typeface="Trebuchet MS"/>
                <a:cs typeface="Trebuchet MS"/>
                <a:sym typeface="Trebuchet MS"/>
              </a:rPr>
              <a:t>Use at most N % of the CPUs</a:t>
            </a:r>
            <a:r>
              <a:rPr lang="en-GB" sz="1050">
                <a:latin typeface="Trebuchet MS"/>
                <a:ea typeface="Trebuchet MS"/>
                <a:cs typeface="Trebuchet MS"/>
                <a:sym typeface="Trebuchet MS"/>
              </a:rPr>
              <a:t>: Keeps some CPUs free for other applications. Example: 75% means use 6 cores on an 8-core CPU.</a:t>
            </a:r>
            <a:endParaRPr sz="1050">
              <a:latin typeface="Trebuchet MS"/>
              <a:ea typeface="Trebuchet MS"/>
              <a:cs typeface="Trebuchet MS"/>
              <a:sym typeface="Trebuchet MS"/>
            </a:endParaRPr>
          </a:p>
          <a:p>
            <a:pPr indent="-295275" lvl="1" marL="1358900" rtl="0" algn="l">
              <a:lnSpc>
                <a:spcPct val="115000"/>
              </a:lnSpc>
              <a:spcBef>
                <a:spcPts val="0"/>
              </a:spcBef>
              <a:spcAft>
                <a:spcPts val="0"/>
              </a:spcAft>
              <a:buSzPts val="1050"/>
              <a:buFont typeface="Trebuchet MS"/>
              <a:buChar char="■"/>
            </a:pPr>
            <a:r>
              <a:rPr b="1" lang="en-GB" sz="1050">
                <a:latin typeface="Trebuchet MS"/>
                <a:ea typeface="Trebuchet MS"/>
                <a:cs typeface="Trebuchet MS"/>
                <a:sym typeface="Trebuchet MS"/>
              </a:rPr>
              <a:t>Use at most N % CPU time</a:t>
            </a:r>
            <a:r>
              <a:rPr lang="en-GB" sz="1050">
                <a:latin typeface="Trebuchet MS"/>
                <a:ea typeface="Trebuchet MS"/>
                <a:cs typeface="Trebuchet MS"/>
                <a:sym typeface="Trebuchet MS"/>
              </a:rPr>
              <a:t>: Suspend/resume computing every few seconds to reduce CPU temperature and energy usage. Example: 75% means compute for 3 seconds, wait for 1 second, and repeat.</a:t>
            </a:r>
            <a:endParaRPr sz="1050">
              <a:latin typeface="Trebuchet MS"/>
              <a:ea typeface="Trebuchet MS"/>
              <a:cs typeface="Trebuchet MS"/>
              <a:sym typeface="Trebuchet MS"/>
            </a:endParaRPr>
          </a:p>
          <a:p>
            <a:pPr indent="-295275" lvl="0" marL="685800" rtl="0" algn="l">
              <a:lnSpc>
                <a:spcPct val="115000"/>
              </a:lnSpc>
              <a:spcBef>
                <a:spcPts val="0"/>
              </a:spcBef>
              <a:spcAft>
                <a:spcPts val="0"/>
              </a:spcAft>
              <a:buSzPts val="1050"/>
              <a:buFont typeface="Trebuchet MS"/>
              <a:buChar char="■"/>
            </a:pPr>
            <a:r>
              <a:rPr b="1" i="1" lang="en-GB" sz="1050">
                <a:latin typeface="Trebuchet MS"/>
                <a:ea typeface="Trebuchet MS"/>
                <a:cs typeface="Trebuchet MS"/>
                <a:sym typeface="Trebuchet MS"/>
              </a:rPr>
              <a:t>When to suspend</a:t>
            </a:r>
            <a:endParaRPr b="1" i="1" sz="1050">
              <a:latin typeface="Trebuchet MS"/>
              <a:ea typeface="Trebuchet MS"/>
              <a:cs typeface="Trebuchet MS"/>
              <a:sym typeface="Trebuchet MS"/>
            </a:endParaRPr>
          </a:p>
          <a:p>
            <a:pPr indent="-295275" lvl="1" marL="1358900" rtl="0" algn="l">
              <a:lnSpc>
                <a:spcPct val="115000"/>
              </a:lnSpc>
              <a:spcBef>
                <a:spcPts val="0"/>
              </a:spcBef>
              <a:spcAft>
                <a:spcPts val="0"/>
              </a:spcAft>
              <a:buSzPts val="1050"/>
              <a:buFont typeface="Trebuchet MS"/>
              <a:buChar char="■"/>
            </a:pPr>
            <a:r>
              <a:rPr b="1" lang="en-GB" sz="1050">
                <a:latin typeface="Trebuchet MS"/>
                <a:ea typeface="Trebuchet MS"/>
                <a:cs typeface="Trebuchet MS"/>
                <a:sym typeface="Trebuchet MS"/>
              </a:rPr>
              <a:t>Suspend when computer is on battery</a:t>
            </a:r>
            <a:r>
              <a:rPr lang="en-GB" sz="1050">
                <a:latin typeface="Trebuchet MS"/>
                <a:ea typeface="Trebuchet MS"/>
                <a:cs typeface="Trebuchet MS"/>
                <a:sym typeface="Trebuchet MS"/>
              </a:rPr>
              <a:t>: Check this to suspend computing when running on battery power.</a:t>
            </a:r>
            <a:endParaRPr sz="1050">
              <a:latin typeface="Trebuchet MS"/>
              <a:ea typeface="Trebuchet MS"/>
              <a:cs typeface="Trebuchet MS"/>
              <a:sym typeface="Trebuchet MS"/>
            </a:endParaRPr>
          </a:p>
          <a:p>
            <a:pPr indent="-295275" lvl="1" marL="1358900" rtl="0" algn="l">
              <a:lnSpc>
                <a:spcPct val="115000"/>
              </a:lnSpc>
              <a:spcBef>
                <a:spcPts val="0"/>
              </a:spcBef>
              <a:spcAft>
                <a:spcPts val="0"/>
              </a:spcAft>
              <a:buSzPts val="1050"/>
              <a:buFont typeface="Trebuchet MS"/>
              <a:buChar char="■"/>
            </a:pPr>
            <a:r>
              <a:rPr b="1" lang="en-GB" sz="1050">
                <a:latin typeface="Trebuchet MS"/>
                <a:ea typeface="Trebuchet MS"/>
                <a:cs typeface="Trebuchet MS"/>
                <a:sym typeface="Trebuchet MS"/>
              </a:rPr>
              <a:t>Suspend when computer is in use</a:t>
            </a:r>
            <a:r>
              <a:rPr lang="en-GB" sz="1050">
                <a:latin typeface="Trebuchet MS"/>
                <a:ea typeface="Trebuchet MS"/>
                <a:cs typeface="Trebuchet MS"/>
                <a:sym typeface="Trebuchet MS"/>
              </a:rPr>
              <a:t>: Check this to suspend computing and file transfers when you're using the computer.</a:t>
            </a:r>
            <a:endParaRPr sz="1050">
              <a:latin typeface="Trebuchet MS"/>
              <a:ea typeface="Trebuchet MS"/>
              <a:cs typeface="Trebuchet MS"/>
              <a:sym typeface="Trebuchet MS"/>
            </a:endParaRPr>
          </a:p>
          <a:p>
            <a:pPr indent="-295275" lvl="1" marL="1358900" rtl="0" algn="l">
              <a:lnSpc>
                <a:spcPct val="115000"/>
              </a:lnSpc>
              <a:spcBef>
                <a:spcPts val="0"/>
              </a:spcBef>
              <a:spcAft>
                <a:spcPts val="0"/>
              </a:spcAft>
              <a:buSzPts val="1050"/>
              <a:buFont typeface="Trebuchet MS"/>
              <a:buChar char="■"/>
            </a:pPr>
            <a:r>
              <a:rPr b="1" lang="en-GB" sz="1050">
                <a:latin typeface="Trebuchet MS"/>
                <a:ea typeface="Trebuchet MS"/>
                <a:cs typeface="Trebuchet MS"/>
                <a:sym typeface="Trebuchet MS"/>
              </a:rPr>
              <a:t>Suspend GPU computing when computer is in use</a:t>
            </a:r>
            <a:r>
              <a:rPr lang="en-GB" sz="1050">
                <a:latin typeface="Trebuchet MS"/>
                <a:ea typeface="Trebuchet MS"/>
                <a:cs typeface="Trebuchet MS"/>
                <a:sym typeface="Trebuchet MS"/>
              </a:rPr>
              <a:t>: Check this to suspend GPU computing when you're using the computer.</a:t>
            </a:r>
            <a:endParaRPr sz="1050">
              <a:latin typeface="Trebuchet MS"/>
              <a:ea typeface="Trebuchet MS"/>
              <a:cs typeface="Trebuchet MS"/>
              <a:sym typeface="Trebuchet MS"/>
            </a:endParaRPr>
          </a:p>
          <a:p>
            <a:pPr indent="-295275" lvl="1" marL="1358900" rtl="0" algn="l">
              <a:lnSpc>
                <a:spcPct val="115000"/>
              </a:lnSpc>
              <a:spcBef>
                <a:spcPts val="0"/>
              </a:spcBef>
              <a:spcAft>
                <a:spcPts val="0"/>
              </a:spcAft>
              <a:buSzPts val="1050"/>
              <a:buFont typeface="Trebuchet MS"/>
              <a:buChar char="■"/>
            </a:pPr>
            <a:r>
              <a:rPr lang="en-GB" sz="1050">
                <a:latin typeface="Trebuchet MS"/>
                <a:ea typeface="Trebuchet MS"/>
                <a:cs typeface="Trebuchet MS"/>
                <a:sym typeface="Trebuchet MS"/>
              </a:rPr>
              <a:t>'</a:t>
            </a:r>
            <a:r>
              <a:rPr b="1" lang="en-GB" sz="1050">
                <a:latin typeface="Trebuchet MS"/>
                <a:ea typeface="Trebuchet MS"/>
                <a:cs typeface="Trebuchet MS"/>
                <a:sym typeface="Trebuchet MS"/>
              </a:rPr>
              <a:t>In use' means mouse/keyboard input in last N minutes</a:t>
            </a:r>
            <a:r>
              <a:rPr lang="en-GB" sz="1050">
                <a:latin typeface="Trebuchet MS"/>
                <a:ea typeface="Trebuchet MS"/>
                <a:cs typeface="Trebuchet MS"/>
                <a:sym typeface="Trebuchet MS"/>
              </a:rPr>
              <a:t>: This determines when the computer is considered 'in use'.</a:t>
            </a:r>
            <a:endParaRPr sz="1050">
              <a:latin typeface="Trebuchet MS"/>
              <a:ea typeface="Trebuchet MS"/>
              <a:cs typeface="Trebuchet MS"/>
              <a:sym typeface="Trebuchet MS"/>
            </a:endParaRPr>
          </a:p>
          <a:p>
            <a:pPr indent="-295275" lvl="1" marL="1358900" rtl="0" algn="l">
              <a:lnSpc>
                <a:spcPct val="115000"/>
              </a:lnSpc>
              <a:spcBef>
                <a:spcPts val="0"/>
              </a:spcBef>
              <a:spcAft>
                <a:spcPts val="0"/>
              </a:spcAft>
              <a:buSzPts val="1050"/>
              <a:buFont typeface="Trebuchet MS"/>
              <a:buChar char="■"/>
            </a:pPr>
            <a:r>
              <a:rPr b="1" lang="en-GB" sz="1050">
                <a:latin typeface="Trebuchet MS"/>
                <a:ea typeface="Trebuchet MS"/>
                <a:cs typeface="Trebuchet MS"/>
                <a:sym typeface="Trebuchet MS"/>
              </a:rPr>
              <a:t>Suspend when non-BOINC CPU usage is above N %</a:t>
            </a:r>
            <a:r>
              <a:rPr lang="en-GB" sz="1050">
                <a:latin typeface="Trebuchet MS"/>
                <a:ea typeface="Trebuchet MS"/>
                <a:cs typeface="Trebuchet MS"/>
                <a:sym typeface="Trebuchet MS"/>
              </a:rPr>
              <a:t>: Suspend computing when your computer is busy running other programs.</a:t>
            </a:r>
            <a:endParaRPr sz="1050">
              <a:latin typeface="Trebuchet MS"/>
              <a:ea typeface="Trebuchet MS"/>
              <a:cs typeface="Trebuchet MS"/>
              <a:sym typeface="Trebuchet MS"/>
            </a:endParaRPr>
          </a:p>
          <a:p>
            <a:pPr indent="-295275" lvl="1" marL="1358900" rtl="0" algn="l">
              <a:lnSpc>
                <a:spcPct val="115000"/>
              </a:lnSpc>
              <a:spcBef>
                <a:spcPts val="0"/>
              </a:spcBef>
              <a:spcAft>
                <a:spcPts val="0"/>
              </a:spcAft>
              <a:buSzPts val="1050"/>
              <a:buFont typeface="Trebuchet MS"/>
              <a:buChar char="■"/>
            </a:pPr>
            <a:r>
              <a:rPr b="1" lang="en-GB" sz="1050">
                <a:latin typeface="Trebuchet MS"/>
                <a:ea typeface="Trebuchet MS"/>
                <a:cs typeface="Trebuchet MS"/>
                <a:sym typeface="Trebuchet MS"/>
              </a:rPr>
              <a:t>Compute only between HH:MM and HH:MM</a:t>
            </a:r>
            <a:r>
              <a:rPr lang="en-GB" sz="1050">
                <a:latin typeface="Trebuchet MS"/>
                <a:ea typeface="Trebuchet MS"/>
                <a:cs typeface="Trebuchet MS"/>
                <a:sym typeface="Trebuchet MS"/>
              </a:rPr>
              <a:t>: Specify time-of-day range.</a:t>
            </a:r>
            <a:endParaRPr sz="1050">
              <a:latin typeface="Trebuchet MS"/>
              <a:ea typeface="Trebuchet MS"/>
              <a:cs typeface="Trebuchet MS"/>
              <a:sym typeface="Trebuchet MS"/>
            </a:endParaRPr>
          </a:p>
          <a:p>
            <a:pPr indent="-295275" lvl="0" marL="685800" rtl="0" algn="l">
              <a:lnSpc>
                <a:spcPct val="115000"/>
              </a:lnSpc>
              <a:spcBef>
                <a:spcPts val="0"/>
              </a:spcBef>
              <a:spcAft>
                <a:spcPts val="0"/>
              </a:spcAft>
              <a:buSzPts val="1050"/>
              <a:buFont typeface="Trebuchet MS"/>
              <a:buChar char="■"/>
            </a:pPr>
            <a:r>
              <a:rPr b="1" i="1" lang="en-GB" sz="1050">
                <a:latin typeface="Trebuchet MS"/>
                <a:ea typeface="Trebuchet MS"/>
                <a:cs typeface="Trebuchet MS"/>
                <a:sym typeface="Trebuchet MS"/>
              </a:rPr>
              <a:t>Other</a:t>
            </a:r>
            <a:endParaRPr b="1" i="1" sz="1050">
              <a:latin typeface="Trebuchet MS"/>
              <a:ea typeface="Trebuchet MS"/>
              <a:cs typeface="Trebuchet MS"/>
              <a:sym typeface="Trebuchet MS"/>
            </a:endParaRPr>
          </a:p>
          <a:p>
            <a:pPr indent="-295275" lvl="1" marL="1358900" rtl="0" algn="l">
              <a:lnSpc>
                <a:spcPct val="115000"/>
              </a:lnSpc>
              <a:spcBef>
                <a:spcPts val="0"/>
              </a:spcBef>
              <a:spcAft>
                <a:spcPts val="0"/>
              </a:spcAft>
              <a:buSzPts val="1050"/>
              <a:buFont typeface="Trebuchet MS"/>
              <a:buChar char="■"/>
            </a:pPr>
            <a:r>
              <a:rPr b="1" lang="en-GB" sz="1050">
                <a:latin typeface="Trebuchet MS"/>
                <a:ea typeface="Trebuchet MS"/>
                <a:cs typeface="Trebuchet MS"/>
                <a:sym typeface="Trebuchet MS"/>
              </a:rPr>
              <a:t>Store at least N days of work</a:t>
            </a:r>
            <a:r>
              <a:rPr lang="en-GB" sz="1050">
                <a:latin typeface="Trebuchet MS"/>
                <a:ea typeface="Trebuchet MS"/>
                <a:cs typeface="Trebuchet MS"/>
                <a:sym typeface="Trebuchet MS"/>
              </a:rPr>
              <a:t>: Store at least enough tasks to keep the computer busy for this long.</a:t>
            </a:r>
            <a:endParaRPr sz="1050">
              <a:latin typeface="Trebuchet MS"/>
              <a:ea typeface="Trebuchet MS"/>
              <a:cs typeface="Trebuchet MS"/>
              <a:sym typeface="Trebuchet MS"/>
            </a:endParaRPr>
          </a:p>
          <a:p>
            <a:pPr indent="-295275" lvl="1" marL="1358900" rtl="0" algn="l">
              <a:lnSpc>
                <a:spcPct val="115000"/>
              </a:lnSpc>
              <a:spcBef>
                <a:spcPts val="0"/>
              </a:spcBef>
              <a:spcAft>
                <a:spcPts val="0"/>
              </a:spcAft>
              <a:buSzPts val="1050"/>
              <a:buFont typeface="Trebuchet MS"/>
              <a:buChar char="■"/>
            </a:pPr>
            <a:r>
              <a:rPr b="1" lang="en-GB" sz="1050">
                <a:latin typeface="Trebuchet MS"/>
                <a:ea typeface="Trebuchet MS"/>
                <a:cs typeface="Trebuchet MS"/>
                <a:sym typeface="Trebuchet MS"/>
              </a:rPr>
              <a:t>Store up to an additional N days of work</a:t>
            </a:r>
            <a:r>
              <a:rPr lang="en-GB" sz="1050">
                <a:latin typeface="Trebuchet MS"/>
                <a:ea typeface="Trebuchet MS"/>
                <a:cs typeface="Trebuchet MS"/>
                <a:sym typeface="Trebuchet MS"/>
              </a:rPr>
              <a:t>: Store additional tasks above the minimum level. Determines how much work is requested when contacting a project.</a:t>
            </a:r>
            <a:endParaRPr sz="1050">
              <a:latin typeface="Trebuchet MS"/>
              <a:ea typeface="Trebuchet MS"/>
              <a:cs typeface="Trebuchet MS"/>
              <a:sym typeface="Trebuchet MS"/>
            </a:endParaRPr>
          </a:p>
          <a:p>
            <a:pPr indent="-295275" lvl="1" marL="1358900" rtl="0" algn="l">
              <a:lnSpc>
                <a:spcPct val="115000"/>
              </a:lnSpc>
              <a:spcBef>
                <a:spcPts val="0"/>
              </a:spcBef>
              <a:spcAft>
                <a:spcPts val="0"/>
              </a:spcAft>
              <a:buSzPts val="1050"/>
              <a:buFont typeface="Trebuchet MS"/>
              <a:buChar char="■"/>
            </a:pPr>
            <a:r>
              <a:rPr b="1" lang="en-GB" sz="1050">
                <a:latin typeface="Trebuchet MS"/>
                <a:ea typeface="Trebuchet MS"/>
                <a:cs typeface="Trebuchet MS"/>
                <a:sym typeface="Trebuchet MS"/>
              </a:rPr>
              <a:t>Switch between tasks every N minutes</a:t>
            </a:r>
            <a:r>
              <a:rPr lang="en-GB" sz="1050">
                <a:latin typeface="Trebuchet MS"/>
                <a:ea typeface="Trebuchet MS"/>
                <a:cs typeface="Trebuchet MS"/>
                <a:sym typeface="Trebuchet MS"/>
              </a:rPr>
              <a:t>: If you run several projects, BOINC may switch between them this often.</a:t>
            </a:r>
            <a:endParaRPr sz="1050">
              <a:latin typeface="Trebuchet MS"/>
              <a:ea typeface="Trebuchet MS"/>
              <a:cs typeface="Trebuchet MS"/>
              <a:sym typeface="Trebuchet MS"/>
            </a:endParaRPr>
          </a:p>
          <a:p>
            <a:pPr indent="-295275" lvl="1" marL="1358900" rtl="0" algn="l">
              <a:lnSpc>
                <a:spcPct val="115000"/>
              </a:lnSpc>
              <a:spcBef>
                <a:spcPts val="0"/>
              </a:spcBef>
              <a:spcAft>
                <a:spcPts val="0"/>
              </a:spcAft>
              <a:buSzPts val="1050"/>
              <a:buFont typeface="Trebuchet MS"/>
              <a:buChar char="■"/>
            </a:pPr>
            <a:r>
              <a:rPr b="1" lang="en-GB" sz="1050">
                <a:latin typeface="Trebuchet MS"/>
                <a:ea typeface="Trebuchet MS"/>
                <a:cs typeface="Trebuchet MS"/>
                <a:sym typeface="Trebuchet MS"/>
              </a:rPr>
              <a:t>Request tasks to checkpoint at most every N seconds</a:t>
            </a:r>
            <a:r>
              <a:rPr lang="en-GB" sz="1050">
                <a:latin typeface="Trebuchet MS"/>
                <a:ea typeface="Trebuchet MS"/>
                <a:cs typeface="Trebuchet MS"/>
                <a:sym typeface="Trebuchet MS"/>
              </a:rPr>
              <a:t>: This controls how often tasks save their state to disk, so they can be restarted later.</a:t>
            </a:r>
            <a:endParaRPr sz="1050">
              <a:latin typeface="Trebuchet MS"/>
              <a:ea typeface="Trebuchet MS"/>
              <a:cs typeface="Trebuchet MS"/>
              <a:sym typeface="Trebuchet MS"/>
            </a:endParaRPr>
          </a:p>
          <a:p>
            <a:pPr indent="-295275" lvl="0" marL="685800" rtl="0" algn="l">
              <a:lnSpc>
                <a:spcPct val="115000"/>
              </a:lnSpc>
              <a:spcBef>
                <a:spcPts val="0"/>
              </a:spcBef>
              <a:spcAft>
                <a:spcPts val="0"/>
              </a:spcAft>
              <a:buSzPts val="1050"/>
              <a:buFont typeface="Trebuchet MS"/>
              <a:buChar char="■"/>
            </a:pPr>
            <a:r>
              <a:rPr b="1" i="1" lang="en-GB" sz="1050">
                <a:latin typeface="Trebuchet MS"/>
                <a:ea typeface="Trebuchet MS"/>
                <a:cs typeface="Trebuchet MS"/>
                <a:sym typeface="Trebuchet MS"/>
              </a:rPr>
              <a:t>Day-of-the-week limits</a:t>
            </a:r>
            <a:endParaRPr b="1" i="1" sz="1050">
              <a:latin typeface="Trebuchet MS"/>
              <a:ea typeface="Trebuchet MS"/>
              <a:cs typeface="Trebuchet MS"/>
              <a:sym typeface="Trebuchet MS"/>
            </a:endParaRPr>
          </a:p>
          <a:p>
            <a:pPr indent="-295275" lvl="1" marL="1358900" rtl="0" algn="l">
              <a:lnSpc>
                <a:spcPct val="115000"/>
              </a:lnSpc>
              <a:spcBef>
                <a:spcPts val="0"/>
              </a:spcBef>
              <a:spcAft>
                <a:spcPts val="0"/>
              </a:spcAft>
              <a:buSzPts val="1050"/>
              <a:buFont typeface="Trebuchet MS"/>
              <a:buChar char="■"/>
            </a:pPr>
            <a:r>
              <a:rPr lang="en-GB" sz="1050">
                <a:latin typeface="Trebuchet MS"/>
                <a:ea typeface="Trebuchet MS"/>
                <a:cs typeface="Trebuchet MS"/>
                <a:sym typeface="Trebuchet MS"/>
              </a:rPr>
              <a:t>Specify day-of-the-week time ranges when BOINC can compute.</a:t>
            </a:r>
            <a:endParaRPr sz="1050">
              <a:latin typeface="Trebuchet MS"/>
              <a:ea typeface="Trebuchet MS"/>
              <a:cs typeface="Trebuchet MS"/>
              <a:sym typeface="Trebuchet MS"/>
            </a:endParaRPr>
          </a:p>
          <a:p>
            <a:pPr indent="0" lvl="0" marL="0" rtl="0" algn="l">
              <a:lnSpc>
                <a:spcPct val="115000"/>
              </a:lnSpc>
              <a:spcBef>
                <a:spcPts val="200"/>
              </a:spcBef>
              <a:spcAft>
                <a:spcPts val="0"/>
              </a:spcAft>
              <a:buClr>
                <a:srgbClr val="000000"/>
              </a:buClr>
              <a:buSzPts val="1100"/>
              <a:buFont typeface="Arial"/>
              <a:buNone/>
            </a:pPr>
            <a:r>
              <a:rPr b="1" lang="en-GB" sz="1350">
                <a:highlight>
                  <a:srgbClr val="FFFFFF"/>
                </a:highlight>
                <a:latin typeface="Trebuchet MS"/>
                <a:ea typeface="Trebuchet MS"/>
                <a:cs typeface="Trebuchet MS"/>
                <a:sym typeface="Trebuchet MS"/>
              </a:rPr>
              <a:t>Disk</a:t>
            </a:r>
            <a:endParaRPr b="1" sz="1350">
              <a:highlight>
                <a:srgbClr val="FFFFFF"/>
              </a:highlight>
              <a:latin typeface="Trebuchet MS"/>
              <a:ea typeface="Trebuchet MS"/>
              <a:cs typeface="Trebuchet MS"/>
              <a:sym typeface="Trebuchet MS"/>
            </a:endParaRPr>
          </a:p>
          <a:p>
            <a:pPr indent="-295275" lvl="0" marL="685800" rtl="0" algn="l">
              <a:lnSpc>
                <a:spcPct val="115000"/>
              </a:lnSpc>
              <a:spcBef>
                <a:spcPts val="600"/>
              </a:spcBef>
              <a:spcAft>
                <a:spcPts val="0"/>
              </a:spcAft>
              <a:buSzPts val="1050"/>
              <a:buFont typeface="Trebuchet MS"/>
              <a:buChar char="■"/>
            </a:pPr>
            <a:r>
              <a:rPr b="1" lang="en-GB" sz="1050">
                <a:latin typeface="Trebuchet MS"/>
                <a:ea typeface="Trebuchet MS"/>
                <a:cs typeface="Trebuchet MS"/>
                <a:sym typeface="Trebuchet MS"/>
              </a:rPr>
              <a:t>Use no more than N GB</a:t>
            </a:r>
            <a:r>
              <a:rPr lang="en-GB" sz="1050">
                <a:latin typeface="Trebuchet MS"/>
                <a:ea typeface="Trebuchet MS"/>
                <a:cs typeface="Trebuchet MS"/>
                <a:sym typeface="Trebuchet MS"/>
              </a:rPr>
              <a:t>: Limit the total amount of disk space used by BOINC.</a:t>
            </a:r>
            <a:endParaRPr sz="1050">
              <a:latin typeface="Trebuchet MS"/>
              <a:ea typeface="Trebuchet MS"/>
              <a:cs typeface="Trebuchet MS"/>
              <a:sym typeface="Trebuchet MS"/>
            </a:endParaRPr>
          </a:p>
          <a:p>
            <a:pPr indent="-295275" lvl="0" marL="685800" rtl="0" algn="l">
              <a:lnSpc>
                <a:spcPct val="115000"/>
              </a:lnSpc>
              <a:spcBef>
                <a:spcPts val="0"/>
              </a:spcBef>
              <a:spcAft>
                <a:spcPts val="0"/>
              </a:spcAft>
              <a:buSzPts val="1050"/>
              <a:buFont typeface="Trebuchet MS"/>
              <a:buChar char="■"/>
            </a:pPr>
            <a:r>
              <a:rPr b="1" lang="en-GB" sz="1050">
                <a:latin typeface="Trebuchet MS"/>
                <a:ea typeface="Trebuchet MS"/>
                <a:cs typeface="Trebuchet MS"/>
                <a:sym typeface="Trebuchet MS"/>
              </a:rPr>
              <a:t>Leave at least N GB free</a:t>
            </a:r>
            <a:r>
              <a:rPr lang="en-GB" sz="1050">
                <a:latin typeface="Trebuchet MS"/>
                <a:ea typeface="Trebuchet MS"/>
                <a:cs typeface="Trebuchet MS"/>
                <a:sym typeface="Trebuchet MS"/>
              </a:rPr>
              <a:t>: Limit disk usage to leave this much free space on the volume where BOINC stores data.</a:t>
            </a:r>
            <a:endParaRPr sz="1050">
              <a:latin typeface="Trebuchet MS"/>
              <a:ea typeface="Trebuchet MS"/>
              <a:cs typeface="Trebuchet MS"/>
              <a:sym typeface="Trebuchet MS"/>
            </a:endParaRPr>
          </a:p>
          <a:p>
            <a:pPr indent="-295275" lvl="0" marL="685800" rtl="0" algn="l">
              <a:lnSpc>
                <a:spcPct val="115000"/>
              </a:lnSpc>
              <a:spcBef>
                <a:spcPts val="0"/>
              </a:spcBef>
              <a:spcAft>
                <a:spcPts val="0"/>
              </a:spcAft>
              <a:buSzPts val="1050"/>
              <a:buFont typeface="Trebuchet MS"/>
              <a:buChar char="■"/>
            </a:pPr>
            <a:r>
              <a:rPr b="1" lang="en-GB" sz="1050">
                <a:latin typeface="Trebuchet MS"/>
                <a:ea typeface="Trebuchet MS"/>
                <a:cs typeface="Trebuchet MS"/>
                <a:sym typeface="Trebuchet MS"/>
              </a:rPr>
              <a:t>Use no more than N% of total</a:t>
            </a:r>
            <a:r>
              <a:rPr lang="en-GB" sz="1050">
                <a:latin typeface="Trebuchet MS"/>
                <a:ea typeface="Trebuchet MS"/>
                <a:cs typeface="Trebuchet MS"/>
                <a:sym typeface="Trebuchet MS"/>
              </a:rPr>
              <a:t>: Limit the percentage of disk space used by BOINC on the volume where BOINC stores data.</a:t>
            </a:r>
            <a:endParaRPr sz="1050">
              <a:latin typeface="Trebuchet MS"/>
              <a:ea typeface="Trebuchet MS"/>
              <a:cs typeface="Trebuchet MS"/>
              <a:sym typeface="Trebuchet MS"/>
            </a:endParaRPr>
          </a:p>
          <a:p>
            <a:pPr indent="0" lvl="0" marL="0" rtl="0" algn="l">
              <a:lnSpc>
                <a:spcPct val="115000"/>
              </a:lnSpc>
              <a:spcBef>
                <a:spcPts val="100"/>
              </a:spcBef>
              <a:spcAft>
                <a:spcPts val="0"/>
              </a:spcAft>
              <a:buClr>
                <a:srgbClr val="000000"/>
              </a:buClr>
              <a:buSzPts val="1100"/>
              <a:buFont typeface="Arial"/>
              <a:buNone/>
            </a:pPr>
            <a:r>
              <a:rPr b="1" lang="en-GB" sz="1350">
                <a:highlight>
                  <a:srgbClr val="FFFFFF"/>
                </a:highlight>
                <a:latin typeface="Trebuchet MS"/>
                <a:ea typeface="Trebuchet MS"/>
                <a:cs typeface="Trebuchet MS"/>
                <a:sym typeface="Trebuchet MS"/>
              </a:rPr>
              <a:t>Memory</a:t>
            </a:r>
            <a:endParaRPr b="1" sz="1350">
              <a:highlight>
                <a:srgbClr val="FFFFFF"/>
              </a:highlight>
              <a:latin typeface="Trebuchet MS"/>
              <a:ea typeface="Trebuchet MS"/>
              <a:cs typeface="Trebuchet MS"/>
              <a:sym typeface="Trebuchet MS"/>
            </a:endParaRPr>
          </a:p>
          <a:p>
            <a:pPr indent="-295275" lvl="0" marL="685800" rtl="0" algn="l">
              <a:lnSpc>
                <a:spcPct val="115000"/>
              </a:lnSpc>
              <a:spcBef>
                <a:spcPts val="600"/>
              </a:spcBef>
              <a:spcAft>
                <a:spcPts val="0"/>
              </a:spcAft>
              <a:buSzPts val="1050"/>
              <a:buFont typeface="Trebuchet MS"/>
              <a:buChar char="■"/>
            </a:pPr>
            <a:r>
              <a:rPr b="1" lang="en-GB" sz="1050">
                <a:latin typeface="Trebuchet MS"/>
                <a:ea typeface="Trebuchet MS"/>
                <a:cs typeface="Trebuchet MS"/>
                <a:sym typeface="Trebuchet MS"/>
              </a:rPr>
              <a:t>When computer is in use, use at most N %</a:t>
            </a:r>
            <a:r>
              <a:rPr lang="en-GB" sz="1050">
                <a:latin typeface="Trebuchet MS"/>
                <a:ea typeface="Trebuchet MS"/>
                <a:cs typeface="Trebuchet MS"/>
                <a:sym typeface="Trebuchet MS"/>
              </a:rPr>
              <a:t>: Limit the memory used by BOINC when you're using the computer.</a:t>
            </a:r>
            <a:endParaRPr sz="1050">
              <a:latin typeface="Trebuchet MS"/>
              <a:ea typeface="Trebuchet MS"/>
              <a:cs typeface="Trebuchet MS"/>
              <a:sym typeface="Trebuchet MS"/>
            </a:endParaRPr>
          </a:p>
          <a:p>
            <a:pPr indent="-295275" lvl="0" marL="685800" rtl="0" algn="l">
              <a:lnSpc>
                <a:spcPct val="115000"/>
              </a:lnSpc>
              <a:spcBef>
                <a:spcPts val="0"/>
              </a:spcBef>
              <a:spcAft>
                <a:spcPts val="0"/>
              </a:spcAft>
              <a:buSzPts val="1050"/>
              <a:buFont typeface="Trebuchet MS"/>
              <a:buChar char="■"/>
            </a:pPr>
            <a:r>
              <a:rPr b="1" lang="en-GB" sz="1050">
                <a:latin typeface="Trebuchet MS"/>
                <a:ea typeface="Trebuchet MS"/>
                <a:cs typeface="Trebuchet MS"/>
                <a:sym typeface="Trebuchet MS"/>
              </a:rPr>
              <a:t>When computer is not in use, use at most N%</a:t>
            </a:r>
            <a:r>
              <a:rPr lang="en-GB" sz="1050">
                <a:latin typeface="Trebuchet MS"/>
                <a:ea typeface="Trebuchet MS"/>
                <a:cs typeface="Trebuchet MS"/>
                <a:sym typeface="Trebuchet MS"/>
              </a:rPr>
              <a:t>: Limit the memory used by BOINC when you're not using the computer.</a:t>
            </a:r>
            <a:endParaRPr sz="1050">
              <a:latin typeface="Trebuchet MS"/>
              <a:ea typeface="Trebuchet MS"/>
              <a:cs typeface="Trebuchet MS"/>
              <a:sym typeface="Trebuchet MS"/>
            </a:endParaRPr>
          </a:p>
          <a:p>
            <a:pPr indent="-295275" lvl="0" marL="685800" rtl="0" algn="l">
              <a:lnSpc>
                <a:spcPct val="115000"/>
              </a:lnSpc>
              <a:spcBef>
                <a:spcPts val="0"/>
              </a:spcBef>
              <a:spcAft>
                <a:spcPts val="0"/>
              </a:spcAft>
              <a:buSzPts val="1050"/>
              <a:buFont typeface="Trebuchet MS"/>
              <a:buChar char="■"/>
            </a:pPr>
            <a:r>
              <a:rPr b="1" lang="en-GB" sz="1050">
                <a:latin typeface="Trebuchet MS"/>
                <a:ea typeface="Trebuchet MS"/>
                <a:cs typeface="Trebuchet MS"/>
                <a:sym typeface="Trebuchet MS"/>
              </a:rPr>
              <a:t>Leave non-GPU tasks in memory while suspended</a:t>
            </a:r>
            <a:r>
              <a:rPr lang="en-GB" sz="1050">
                <a:latin typeface="Trebuchet MS"/>
                <a:ea typeface="Trebuchet MS"/>
                <a:cs typeface="Trebuchet MS"/>
                <a:sym typeface="Trebuchet MS"/>
              </a:rPr>
              <a:t>: If checked, suspended tasks stay in memory, and resume with no work lost. If unchecked, suspended tasks are removed from memory, and resume from their last checkpoint.</a:t>
            </a:r>
            <a:endParaRPr sz="1050">
              <a:latin typeface="Trebuchet MS"/>
              <a:ea typeface="Trebuchet MS"/>
              <a:cs typeface="Trebuchet MS"/>
              <a:sym typeface="Trebuchet MS"/>
            </a:endParaRPr>
          </a:p>
          <a:p>
            <a:pPr indent="-295275" lvl="0" marL="685800" rtl="0" algn="l">
              <a:lnSpc>
                <a:spcPct val="115000"/>
              </a:lnSpc>
              <a:spcBef>
                <a:spcPts val="0"/>
              </a:spcBef>
              <a:spcAft>
                <a:spcPts val="0"/>
              </a:spcAft>
              <a:buSzPts val="1050"/>
              <a:buFont typeface="Trebuchet MS"/>
              <a:buChar char="■"/>
            </a:pPr>
            <a:r>
              <a:rPr b="1" lang="en-GB" sz="1050">
                <a:latin typeface="Trebuchet MS"/>
                <a:ea typeface="Trebuchet MS"/>
                <a:cs typeface="Trebuchet MS"/>
                <a:sym typeface="Trebuchet MS"/>
              </a:rPr>
              <a:t>Page/swap file: use at most N %</a:t>
            </a:r>
            <a:r>
              <a:rPr lang="en-GB" sz="1050">
                <a:latin typeface="Trebuchet MS"/>
                <a:ea typeface="Trebuchet MS"/>
                <a:cs typeface="Trebuchet MS"/>
                <a:sym typeface="Trebuchet MS"/>
              </a:rPr>
              <a:t>: Limit the swap space (page file) used by BOINC.</a:t>
            </a:r>
            <a:endParaRPr sz="1050">
              <a:latin typeface="Trebuchet MS"/>
              <a:ea typeface="Trebuchet MS"/>
              <a:cs typeface="Trebuchet MS"/>
              <a:sym typeface="Trebuchet MS"/>
            </a:endParaRPr>
          </a:p>
          <a:p>
            <a:pPr indent="0" lvl="0" marL="0" rtl="0" algn="l">
              <a:lnSpc>
                <a:spcPct val="115000"/>
              </a:lnSpc>
              <a:spcBef>
                <a:spcPts val="100"/>
              </a:spcBef>
              <a:spcAft>
                <a:spcPts val="0"/>
              </a:spcAft>
              <a:buClr>
                <a:srgbClr val="000000"/>
              </a:buClr>
              <a:buSzPts val="1100"/>
              <a:buFont typeface="Arial"/>
              <a:buNone/>
            </a:pPr>
            <a:r>
              <a:rPr b="1" lang="en-GB" sz="1350">
                <a:highlight>
                  <a:srgbClr val="FFFFFF"/>
                </a:highlight>
                <a:latin typeface="Trebuchet MS"/>
                <a:ea typeface="Trebuchet MS"/>
                <a:cs typeface="Trebuchet MS"/>
                <a:sym typeface="Trebuchet MS"/>
              </a:rPr>
              <a:t>Network</a:t>
            </a:r>
            <a:endParaRPr b="1" sz="1350">
              <a:highlight>
                <a:srgbClr val="FFFFFF"/>
              </a:highlight>
              <a:latin typeface="Trebuchet MS"/>
              <a:ea typeface="Trebuchet MS"/>
              <a:cs typeface="Trebuchet MS"/>
              <a:sym typeface="Trebuchet MS"/>
            </a:endParaRPr>
          </a:p>
          <a:p>
            <a:pPr indent="-295275" lvl="0" marL="685800" rtl="0" algn="l">
              <a:lnSpc>
                <a:spcPct val="115000"/>
              </a:lnSpc>
              <a:spcBef>
                <a:spcPts val="600"/>
              </a:spcBef>
              <a:spcAft>
                <a:spcPts val="0"/>
              </a:spcAft>
              <a:buSzPts val="1050"/>
              <a:buFont typeface="Trebuchet MS"/>
              <a:buChar char="■"/>
            </a:pPr>
            <a:r>
              <a:rPr b="1" i="1" lang="en-GB" sz="1050">
                <a:latin typeface="Trebuchet MS"/>
                <a:ea typeface="Trebuchet MS"/>
                <a:cs typeface="Trebuchet MS"/>
                <a:sym typeface="Trebuchet MS"/>
              </a:rPr>
              <a:t>Usage limits</a:t>
            </a:r>
            <a:endParaRPr b="1" i="1" sz="1050">
              <a:latin typeface="Trebuchet MS"/>
              <a:ea typeface="Trebuchet MS"/>
              <a:cs typeface="Trebuchet MS"/>
              <a:sym typeface="Trebuchet MS"/>
            </a:endParaRPr>
          </a:p>
          <a:p>
            <a:pPr indent="-295275" lvl="1" marL="1358900" rtl="0" algn="l">
              <a:lnSpc>
                <a:spcPct val="115000"/>
              </a:lnSpc>
              <a:spcBef>
                <a:spcPts val="0"/>
              </a:spcBef>
              <a:spcAft>
                <a:spcPts val="0"/>
              </a:spcAft>
              <a:buSzPts val="1050"/>
              <a:buFont typeface="Trebuchet MS"/>
              <a:buChar char="■"/>
            </a:pPr>
            <a:r>
              <a:rPr b="1" lang="en-GB" sz="1050">
                <a:latin typeface="Trebuchet MS"/>
                <a:ea typeface="Trebuchet MS"/>
                <a:cs typeface="Trebuchet MS"/>
                <a:sym typeface="Trebuchet MS"/>
              </a:rPr>
              <a:t>Limit download rate to N KB/second</a:t>
            </a:r>
            <a:r>
              <a:rPr lang="en-GB" sz="1050">
                <a:latin typeface="Trebuchet MS"/>
                <a:ea typeface="Trebuchet MS"/>
                <a:cs typeface="Trebuchet MS"/>
                <a:sym typeface="Trebuchet MS"/>
              </a:rPr>
              <a:t>: Limit the download rate of file transfers.</a:t>
            </a:r>
            <a:endParaRPr sz="1050">
              <a:latin typeface="Trebuchet MS"/>
              <a:ea typeface="Trebuchet MS"/>
              <a:cs typeface="Trebuchet MS"/>
              <a:sym typeface="Trebuchet MS"/>
            </a:endParaRPr>
          </a:p>
          <a:p>
            <a:pPr indent="-295275" lvl="1" marL="1358900" rtl="0" algn="l">
              <a:lnSpc>
                <a:spcPct val="115000"/>
              </a:lnSpc>
              <a:spcBef>
                <a:spcPts val="0"/>
              </a:spcBef>
              <a:spcAft>
                <a:spcPts val="0"/>
              </a:spcAft>
              <a:buSzPts val="1050"/>
              <a:buFont typeface="Trebuchet MS"/>
              <a:buChar char="■"/>
            </a:pPr>
            <a:r>
              <a:rPr b="1" lang="en-GB" sz="1050">
                <a:latin typeface="Trebuchet MS"/>
                <a:ea typeface="Trebuchet MS"/>
                <a:cs typeface="Trebuchet MS"/>
                <a:sym typeface="Trebuchet MS"/>
              </a:rPr>
              <a:t>Limit upload rate to N KB/second</a:t>
            </a:r>
            <a:r>
              <a:rPr lang="en-GB" sz="1050">
                <a:latin typeface="Trebuchet MS"/>
                <a:ea typeface="Trebuchet MS"/>
                <a:cs typeface="Trebuchet MS"/>
                <a:sym typeface="Trebuchet MS"/>
              </a:rPr>
              <a:t>: Limit the upload rate of file transfers.</a:t>
            </a:r>
            <a:endParaRPr sz="1050">
              <a:latin typeface="Trebuchet MS"/>
              <a:ea typeface="Trebuchet MS"/>
              <a:cs typeface="Trebuchet MS"/>
              <a:sym typeface="Trebuchet MS"/>
            </a:endParaRPr>
          </a:p>
          <a:p>
            <a:pPr indent="-295275" lvl="1" marL="1358900" rtl="0" algn="l">
              <a:lnSpc>
                <a:spcPct val="115000"/>
              </a:lnSpc>
              <a:spcBef>
                <a:spcPts val="0"/>
              </a:spcBef>
              <a:spcAft>
                <a:spcPts val="0"/>
              </a:spcAft>
              <a:buSzPts val="1050"/>
              <a:buFont typeface="Trebuchet MS"/>
              <a:buChar char="■"/>
            </a:pPr>
            <a:r>
              <a:rPr b="1" lang="en-GB" sz="1050">
                <a:latin typeface="Trebuchet MS"/>
                <a:ea typeface="Trebuchet MS"/>
                <a:cs typeface="Trebuchet MS"/>
                <a:sym typeface="Trebuchet MS"/>
              </a:rPr>
              <a:t>Limit usage to X MB every Y days</a:t>
            </a:r>
            <a:r>
              <a:rPr lang="en-GB" sz="1050">
                <a:latin typeface="Trebuchet MS"/>
                <a:ea typeface="Trebuchet MS"/>
                <a:cs typeface="Trebuchet MS"/>
                <a:sym typeface="Trebuchet MS"/>
              </a:rPr>
              <a:t>: Example: BOINC should transfer at most 2000 MB of data every 30 days.</a:t>
            </a:r>
            <a:endParaRPr sz="1050">
              <a:latin typeface="Trebuchet MS"/>
              <a:ea typeface="Trebuchet MS"/>
              <a:cs typeface="Trebuchet MS"/>
              <a:sym typeface="Trebuchet MS"/>
            </a:endParaRPr>
          </a:p>
          <a:p>
            <a:pPr indent="-295275" lvl="0" marL="685800" rtl="0" algn="l">
              <a:lnSpc>
                <a:spcPct val="115000"/>
              </a:lnSpc>
              <a:spcBef>
                <a:spcPts val="0"/>
              </a:spcBef>
              <a:spcAft>
                <a:spcPts val="0"/>
              </a:spcAft>
              <a:buSzPts val="1050"/>
              <a:buFont typeface="Trebuchet MS"/>
              <a:buChar char="■"/>
            </a:pPr>
            <a:r>
              <a:rPr b="1" i="1" lang="en-GB" sz="1050">
                <a:latin typeface="Trebuchet MS"/>
                <a:ea typeface="Trebuchet MS"/>
                <a:cs typeface="Trebuchet MS"/>
                <a:sym typeface="Trebuchet MS"/>
              </a:rPr>
              <a:t>When to suspend</a:t>
            </a:r>
            <a:endParaRPr b="1" i="1" sz="1050">
              <a:latin typeface="Trebuchet MS"/>
              <a:ea typeface="Trebuchet MS"/>
              <a:cs typeface="Trebuchet MS"/>
              <a:sym typeface="Trebuchet MS"/>
            </a:endParaRPr>
          </a:p>
          <a:p>
            <a:pPr indent="-295275" lvl="1" marL="1358900" rtl="0" algn="l">
              <a:lnSpc>
                <a:spcPct val="115000"/>
              </a:lnSpc>
              <a:spcBef>
                <a:spcPts val="0"/>
              </a:spcBef>
              <a:spcAft>
                <a:spcPts val="0"/>
              </a:spcAft>
              <a:buSzPts val="1050"/>
              <a:buFont typeface="Trebuchet MS"/>
              <a:buChar char="■"/>
            </a:pPr>
            <a:r>
              <a:rPr lang="en-GB" sz="1050">
                <a:latin typeface="Trebuchet MS"/>
                <a:ea typeface="Trebuchet MS"/>
                <a:cs typeface="Trebuchet MS"/>
                <a:sym typeface="Trebuchet MS"/>
              </a:rPr>
              <a:t>Specify a range of times during which BOINC can transfer files.</a:t>
            </a:r>
            <a:endParaRPr sz="1050">
              <a:latin typeface="Trebuchet MS"/>
              <a:ea typeface="Trebuchet MS"/>
              <a:cs typeface="Trebuchet MS"/>
              <a:sym typeface="Trebuchet MS"/>
            </a:endParaRPr>
          </a:p>
          <a:p>
            <a:pPr indent="-295275" lvl="0" marL="685800" rtl="0" algn="l">
              <a:lnSpc>
                <a:spcPct val="115000"/>
              </a:lnSpc>
              <a:spcBef>
                <a:spcPts val="0"/>
              </a:spcBef>
              <a:spcAft>
                <a:spcPts val="0"/>
              </a:spcAft>
              <a:buSzPts val="1050"/>
              <a:buFont typeface="Trebuchet MS"/>
              <a:buChar char="■"/>
            </a:pPr>
            <a:r>
              <a:rPr b="1" i="1" lang="en-GB" sz="1050">
                <a:latin typeface="Trebuchet MS"/>
                <a:ea typeface="Trebuchet MS"/>
                <a:cs typeface="Trebuchet MS"/>
                <a:sym typeface="Trebuchet MS"/>
              </a:rPr>
              <a:t>Other</a:t>
            </a:r>
            <a:endParaRPr b="1" i="1" sz="1050">
              <a:latin typeface="Trebuchet MS"/>
              <a:ea typeface="Trebuchet MS"/>
              <a:cs typeface="Trebuchet MS"/>
              <a:sym typeface="Trebuchet MS"/>
            </a:endParaRPr>
          </a:p>
          <a:p>
            <a:pPr indent="-295275" lvl="1" marL="1358900" rtl="0" algn="l">
              <a:lnSpc>
                <a:spcPct val="115000"/>
              </a:lnSpc>
              <a:spcBef>
                <a:spcPts val="0"/>
              </a:spcBef>
              <a:spcAft>
                <a:spcPts val="0"/>
              </a:spcAft>
              <a:buSzPts val="1050"/>
              <a:buFont typeface="Trebuchet MS"/>
              <a:buChar char="■"/>
            </a:pPr>
            <a:r>
              <a:rPr b="1" lang="en-GB" sz="1050">
                <a:latin typeface="Trebuchet MS"/>
                <a:ea typeface="Trebuchet MS"/>
                <a:cs typeface="Trebuchet MS"/>
                <a:sym typeface="Trebuchet MS"/>
              </a:rPr>
              <a:t>Skip data verification for image files</a:t>
            </a:r>
            <a:r>
              <a:rPr lang="en-GB" sz="1050">
                <a:latin typeface="Trebuchet MS"/>
                <a:ea typeface="Trebuchet MS"/>
                <a:cs typeface="Trebuchet MS"/>
                <a:sym typeface="Trebuchet MS"/>
              </a:rPr>
              <a:t>: Check this ONLY if your Internet provider modifies image files (UMTS does this, for example). Skipping verification reduces the security of BOINC.</a:t>
            </a:r>
            <a:endParaRPr sz="1050">
              <a:latin typeface="Trebuchet MS"/>
              <a:ea typeface="Trebuchet MS"/>
              <a:cs typeface="Trebuchet MS"/>
              <a:sym typeface="Trebuchet MS"/>
            </a:endParaRPr>
          </a:p>
          <a:p>
            <a:pPr indent="-295275" lvl="1" marL="1358900" rtl="0" algn="l">
              <a:lnSpc>
                <a:spcPct val="115000"/>
              </a:lnSpc>
              <a:spcBef>
                <a:spcPts val="0"/>
              </a:spcBef>
              <a:spcAft>
                <a:spcPts val="0"/>
              </a:spcAft>
              <a:buSzPts val="1050"/>
              <a:buFont typeface="Trebuchet MS"/>
              <a:buChar char="■"/>
            </a:pPr>
            <a:r>
              <a:rPr b="1" lang="en-GB" sz="1050">
                <a:latin typeface="Trebuchet MS"/>
                <a:ea typeface="Trebuchet MS"/>
                <a:cs typeface="Trebuchet MS"/>
                <a:sym typeface="Trebuchet MS"/>
              </a:rPr>
              <a:t>Confirm before connecting to Internet</a:t>
            </a:r>
            <a:r>
              <a:rPr lang="en-GB" sz="1050">
                <a:latin typeface="Trebuchet MS"/>
                <a:ea typeface="Trebuchet MS"/>
                <a:cs typeface="Trebuchet MS"/>
                <a:sym typeface="Trebuchet MS"/>
              </a:rPr>
              <a:t>: Useful only if you have a modem, ISDN or VPN connection.</a:t>
            </a:r>
            <a:endParaRPr sz="1050">
              <a:latin typeface="Trebuchet MS"/>
              <a:ea typeface="Trebuchet MS"/>
              <a:cs typeface="Trebuchet MS"/>
              <a:sym typeface="Trebuchet MS"/>
            </a:endParaRPr>
          </a:p>
          <a:p>
            <a:pPr indent="-295275" lvl="1" marL="1358900" rtl="0" algn="l">
              <a:lnSpc>
                <a:spcPct val="115000"/>
              </a:lnSpc>
              <a:spcBef>
                <a:spcPts val="0"/>
              </a:spcBef>
              <a:spcAft>
                <a:spcPts val="0"/>
              </a:spcAft>
              <a:buSzPts val="1050"/>
              <a:buFont typeface="Trebuchet MS"/>
              <a:buChar char="■"/>
            </a:pPr>
            <a:r>
              <a:rPr b="1" lang="en-GB" sz="1050">
                <a:latin typeface="Trebuchet MS"/>
                <a:ea typeface="Trebuchet MS"/>
                <a:cs typeface="Trebuchet MS"/>
                <a:sym typeface="Trebuchet MS"/>
              </a:rPr>
              <a:t>Disconnect when done</a:t>
            </a:r>
            <a:r>
              <a:rPr lang="en-GB" sz="1050">
                <a:latin typeface="Trebuchet MS"/>
                <a:ea typeface="Trebuchet MS"/>
                <a:cs typeface="Trebuchet MS"/>
                <a:sym typeface="Trebuchet MS"/>
              </a:rPr>
              <a:t>: Useful only if you have a modem, ISDN or VPN connection.</a:t>
            </a:r>
            <a:endParaRPr sz="1050">
              <a:latin typeface="Trebuchet MS"/>
              <a:ea typeface="Trebuchet MS"/>
              <a:cs typeface="Trebuchet MS"/>
              <a:sym typeface="Trebuchet MS"/>
            </a:endParaRPr>
          </a:p>
          <a:p>
            <a:pPr indent="-295275" lvl="0" marL="685800" rtl="0" algn="l">
              <a:lnSpc>
                <a:spcPct val="115000"/>
              </a:lnSpc>
              <a:spcBef>
                <a:spcPts val="0"/>
              </a:spcBef>
              <a:spcAft>
                <a:spcPts val="0"/>
              </a:spcAft>
              <a:buSzPts val="1050"/>
              <a:buFont typeface="Trebuchet MS"/>
              <a:buChar char="■"/>
            </a:pPr>
            <a:r>
              <a:rPr b="1" i="1" lang="en-GB" sz="1050">
                <a:latin typeface="Trebuchet MS"/>
                <a:ea typeface="Trebuchet MS"/>
                <a:cs typeface="Trebuchet MS"/>
                <a:sym typeface="Trebuchet MS"/>
              </a:rPr>
              <a:t>Day-of-week limits</a:t>
            </a:r>
            <a:endParaRPr b="1" i="1" sz="1050">
              <a:latin typeface="Trebuchet MS"/>
              <a:ea typeface="Trebuchet MS"/>
              <a:cs typeface="Trebuchet MS"/>
              <a:sym typeface="Trebuchet MS"/>
            </a:endParaRPr>
          </a:p>
          <a:p>
            <a:pPr indent="-295275" lvl="1" marL="1358900" rtl="0" algn="l">
              <a:lnSpc>
                <a:spcPct val="115000"/>
              </a:lnSpc>
              <a:spcBef>
                <a:spcPts val="0"/>
              </a:spcBef>
              <a:spcAft>
                <a:spcPts val="0"/>
              </a:spcAft>
              <a:buSzPts val="1050"/>
              <a:buFont typeface="Trebuchet MS"/>
              <a:buChar char="■"/>
            </a:pPr>
            <a:r>
              <a:rPr lang="en-GB" sz="1050">
                <a:latin typeface="Trebuchet MS"/>
                <a:ea typeface="Trebuchet MS"/>
                <a:cs typeface="Trebuchet MS"/>
                <a:sym typeface="Trebuchet MS"/>
              </a:rPr>
              <a:t>Specify day-of-the-week time ranges when BOINC can transfer files.</a:t>
            </a:r>
            <a:endParaRPr sz="1050">
              <a:latin typeface="Trebuchet MS"/>
              <a:ea typeface="Trebuchet MS"/>
              <a:cs typeface="Trebuchet MS"/>
              <a:sym typeface="Trebuchet MS"/>
            </a:endParaRPr>
          </a:p>
          <a:p>
            <a:pPr indent="0" lvl="0" marL="0" rtl="0" algn="l">
              <a:spcBef>
                <a:spcPts val="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cf576b6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cf576b6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0130f5b8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0130f5b8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GB"/>
              <a:t>&lt;global_preferences&gt;</a:t>
            </a:r>
            <a:br>
              <a:rPr lang="en-GB"/>
            </a:br>
            <a:r>
              <a:rPr lang="en-GB"/>
              <a:t>    [ &lt;host_venue&gt;X&lt;/host_venue&gt; ]</a:t>
            </a:r>
            <a:br>
              <a:rPr lang="en-GB"/>
            </a:br>
            <a:r>
              <a:rPr lang="en-GB"/>
              <a:t>    &lt;run_on_batteries/&gt;</a:t>
            </a:r>
            <a:br>
              <a:rPr lang="en-GB"/>
            </a:br>
            <a:r>
              <a:rPr lang="en-GB"/>
              <a:t>    &lt;run_if_user_active/&gt;</a:t>
            </a:r>
            <a:br>
              <a:rPr lang="en-GB"/>
            </a:br>
            <a:r>
              <a:rPr lang="en-GB"/>
              <a:t>    &lt;suspend_if_no_recent_input&gt;%f&lt;/suspend_if_no_recent_input&gt;</a:t>
            </a:r>
            <a:br>
              <a:rPr lang="en-GB"/>
            </a:br>
            <a:r>
              <a:rPr lang="en-GB"/>
              <a:t>    &lt;start_hour&gt;%f&lt;/start_hour&gt;</a:t>
            </a:r>
            <a:br>
              <a:rPr lang="en-GB"/>
            </a:br>
            <a:r>
              <a:rPr lang="en-GB"/>
              <a:t>    &lt;end_hour&gt;%f&lt;/end_hour&gt;</a:t>
            </a:r>
            <a:br>
              <a:rPr lang="en-GB"/>
            </a:br>
            <a:r>
              <a:rPr lang="en-GB"/>
              <a:t>    &lt;net_start_hour&gt;%f&lt;/net_start_hour&gt;</a:t>
            </a:r>
            <a:br>
              <a:rPr lang="en-GB"/>
            </a:br>
            <a:r>
              <a:rPr lang="en-GB"/>
              <a:t>    &lt;net_end_hour&gt;%f&lt;/net_end_hour&gt;</a:t>
            </a:r>
            <a:br>
              <a:rPr lang="en-GB"/>
            </a:br>
            <a:r>
              <a:rPr lang="en-GB"/>
              <a:t>    &lt;leave_apps_in_memory/&gt;</a:t>
            </a:r>
            <a:br>
              <a:rPr lang="en-GB"/>
            </a:br>
            <a:r>
              <a:rPr lang="en-GB"/>
              <a:t>    &lt;confirm_before_connecting/&gt;</a:t>
            </a:r>
            <a:br>
              <a:rPr lang="en-GB"/>
            </a:br>
            <a:r>
              <a:rPr lang="en-GB"/>
              <a:t>    &lt;hangup_if_dialed/&gt;</a:t>
            </a:r>
            <a:br>
              <a:rPr lang="en-GB"/>
            </a:br>
            <a:r>
              <a:rPr lang="en-GB"/>
              <a:t>    &lt;dont_verify_images/&gt;</a:t>
            </a:r>
            <a:br>
              <a:rPr lang="en-GB"/>
            </a:br>
            <a:r>
              <a:rPr lang="en-GB"/>
              <a:t>    &lt;work_buf_min_days&gt;%f&lt;/work_buf_min_days&gt;</a:t>
            </a:r>
            <a:br>
              <a:rPr lang="en-GB"/>
            </a:br>
            <a:r>
              <a:rPr lang="en-GB"/>
              <a:t>    &lt;work_buf_additional_days&gt;%f&lt;/work_buf_additional_days&gt;</a:t>
            </a:r>
            <a:br>
              <a:rPr lang="en-GB"/>
            </a:br>
            <a:r>
              <a:rPr lang="en-GB"/>
              <a:t>    &lt;max_cpus&gt;%d&lt;/max_cpus&gt;</a:t>
            </a:r>
            <a:br>
              <a:rPr lang="en-GB"/>
            </a:br>
            <a:r>
              <a:rPr lang="en-GB"/>
              <a:t>    &lt;cpu_scheduling_period_minutes&gt;%f&lt;/cpu_scheduling_period_minutes&gt;</a:t>
            </a:r>
            <a:br>
              <a:rPr lang="en-GB"/>
            </a:br>
            <a:r>
              <a:rPr lang="en-GB"/>
              <a:t>    &lt;disk_interval&gt;%f&lt;/disk_interval&gt;</a:t>
            </a:r>
            <a:br>
              <a:rPr lang="en-GB"/>
            </a:br>
            <a:r>
              <a:rPr lang="en-GB"/>
              <a:t>    &lt;disk_max_used_gb&gt;%f&lt;/disk_max_used_gb&gt;</a:t>
            </a:r>
            <a:br>
              <a:rPr lang="en-GB"/>
            </a:br>
            <a:r>
              <a:rPr lang="en-GB"/>
              <a:t>    &lt;disk_max_used_pct&gt;%f&lt;/disk_max_used_pct&gt;</a:t>
            </a:r>
            <a:br>
              <a:rPr lang="en-GB"/>
            </a:br>
            <a:r>
              <a:rPr lang="en-GB"/>
              <a:t>    &lt;disk_min_free_gb&gt;%f&lt;/disk_min_free_gb&gt;</a:t>
            </a:r>
            <a:br>
              <a:rPr lang="en-GB"/>
            </a:br>
            <a:r>
              <a:rPr lang="en-GB"/>
              <a:t>    &lt;vm_max_used_pct&gt;%f&lt;/vm_max_used_pct&gt;</a:t>
            </a:r>
            <a:br>
              <a:rPr lang="en-GB"/>
            </a:br>
            <a:r>
              <a:rPr lang="en-GB"/>
              <a:t>    &lt;ram_max_used_busy_pct&gt;%f&lt;/ram_max_used_busy_pct&gt;</a:t>
            </a:r>
            <a:br>
              <a:rPr lang="en-GB"/>
            </a:br>
            <a:r>
              <a:rPr lang="en-GB"/>
              <a:t>    &lt;ram_max_used_idle_pct&gt;%f&lt;/ram_max_used_idle_pct&gt;</a:t>
            </a:r>
            <a:br>
              <a:rPr lang="en-GB"/>
            </a:br>
            <a:r>
              <a:rPr lang="en-GB"/>
              <a:t>    &lt;idle_time_to_run&gt;%f&lt;/idle_time_to_run&gt;</a:t>
            </a:r>
            <a:br>
              <a:rPr lang="en-GB"/>
            </a:br>
            <a:r>
              <a:rPr lang="en-GB"/>
              <a:t>    &lt;max_bytes_sec_up&gt;%f&lt;/max_bytes_sec_up&gt;</a:t>
            </a:r>
            <a:br>
              <a:rPr lang="en-GB"/>
            </a:br>
            <a:r>
              <a:rPr lang="en-GB"/>
              <a:t>    &lt;max_bytes_sec_down&gt;%f&lt;/max_bytes_sec_down&gt;</a:t>
            </a:r>
            <a:br>
              <a:rPr lang="en-GB"/>
            </a:br>
            <a:r>
              <a:rPr lang="en-GB"/>
              <a:t>    &lt;cpu_usage_limit&gt;%f&lt;/cpu_usage_limit&gt;</a:t>
            </a:r>
            <a:br>
              <a:rPr lang="en-GB"/>
            </a:br>
            <a:r>
              <a:rPr lang="en-GB"/>
              <a:t>    &lt;day_prefs&gt;			</a:t>
            </a:r>
            <a:br>
              <a:rPr lang="en-GB"/>
            </a:br>
            <a:r>
              <a:rPr lang="en-GB"/>
              <a:t>        &lt;day_of_week&gt;%d&lt;/day_of_week&gt;</a:t>
            </a:r>
            <a:br>
              <a:rPr lang="en-GB"/>
            </a:br>
            <a:r>
              <a:rPr lang="en-GB"/>
              <a:t>        &lt;start_hour&gt;%.02f&lt;/start_hour&gt;</a:t>
            </a:r>
            <a:br>
              <a:rPr lang="en-GB"/>
            </a:br>
            <a:r>
              <a:rPr lang="en-GB"/>
              <a:t>        &lt;end_hour&gt;%.02f&lt;/end_hour&gt;</a:t>
            </a:r>
            <a:br>
              <a:rPr lang="en-GB"/>
            </a:br>
            <a:r>
              <a:rPr lang="en-GB"/>
              <a:t>        &lt;net_start_hour&gt;%.02f&lt;/net_start_hour&gt;</a:t>
            </a:r>
            <a:br>
              <a:rPr lang="en-GB"/>
            </a:br>
            <a:r>
              <a:rPr lang="en-GB"/>
              <a:t>        &lt;net_end_hour&gt;%.02f&lt;/net_end_hour&gt;</a:t>
            </a:r>
            <a:br>
              <a:rPr lang="en-GB"/>
            </a:br>
            <a:r>
              <a:rPr lang="en-GB"/>
              <a:t>    &lt;/day_prefs&gt;</a:t>
            </a:r>
            <a:br>
              <a:rPr lang="en-GB"/>
            </a:br>
            <a:r>
              <a:rPr lang="en-GB"/>
              <a:t>&lt;/global_preferences&gt;</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0029f3208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0029f320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comments" Target="../comments/commen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comments" Target="../comments/comment3.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prometheus/node_exporter" TargetMode="External"/><Relationship Id="rId4" Type="http://schemas.openxmlformats.org/officeDocument/2006/relationships/hyperlink" Target="https://www.dynatrace.com/technologies/kubernetes-monitoring/" TargetMode="External"/><Relationship Id="rId5" Type="http://schemas.openxmlformats.org/officeDocument/2006/relationships/hyperlink" Target="https://docs.appdynamics.com/display/CLOUD/Container+Visibility+with+Kubernet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Stop Wasting the Cloud</a:t>
            </a:r>
            <a:endParaRPr/>
          </a:p>
        </p:txBody>
      </p:sp>
      <p:sp>
        <p:nvSpPr>
          <p:cNvPr id="87" name="Google Shape;87;p13"/>
          <p:cNvSpPr txBox="1"/>
          <p:nvPr>
            <p:ph idx="1" type="subTitle"/>
          </p:nvPr>
        </p:nvSpPr>
        <p:spPr>
          <a:xfrm>
            <a:off x="72900" y="3175475"/>
            <a:ext cx="4496700" cy="20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Team Members:</a:t>
            </a:r>
            <a:r>
              <a:rPr lang="en-GB"/>
              <a:t> </a:t>
            </a:r>
            <a:endParaRPr/>
          </a:p>
          <a:p>
            <a:pPr indent="0" lvl="0" marL="0" rtl="0" algn="l">
              <a:spcBef>
                <a:spcPts val="0"/>
              </a:spcBef>
              <a:spcAft>
                <a:spcPts val="0"/>
              </a:spcAft>
              <a:buNone/>
            </a:pPr>
            <a:r>
              <a:rPr lang="en-GB"/>
              <a:t>Anshu Goel</a:t>
            </a:r>
            <a:endParaRPr/>
          </a:p>
          <a:p>
            <a:pPr indent="0" lvl="0" marL="0" rtl="0" algn="l">
              <a:spcBef>
                <a:spcPts val="0"/>
              </a:spcBef>
              <a:spcAft>
                <a:spcPts val="0"/>
              </a:spcAft>
              <a:buNone/>
            </a:pPr>
            <a:r>
              <a:rPr lang="en-GB"/>
              <a:t>Jhukhirtha Marhi Arokiasamy</a:t>
            </a:r>
            <a:endParaRPr/>
          </a:p>
          <a:p>
            <a:pPr indent="0" lvl="0" marL="0" rtl="0" algn="l">
              <a:spcBef>
                <a:spcPts val="0"/>
              </a:spcBef>
              <a:spcAft>
                <a:spcPts val="0"/>
              </a:spcAft>
              <a:buNone/>
            </a:pPr>
            <a:r>
              <a:rPr lang="en-GB"/>
              <a:t>Sahil Gupta</a:t>
            </a:r>
            <a:endParaRPr/>
          </a:p>
          <a:p>
            <a:pPr indent="0" lvl="0" marL="0" rtl="0" algn="l">
              <a:spcBef>
                <a:spcPts val="0"/>
              </a:spcBef>
              <a:spcAft>
                <a:spcPts val="0"/>
              </a:spcAft>
              <a:buNone/>
            </a:pPr>
            <a:r>
              <a:rPr lang="en-GB"/>
              <a:t>Sidharth Bakshi</a:t>
            </a:r>
            <a:endParaRPr/>
          </a:p>
          <a:p>
            <a:pPr indent="0" lvl="0" marL="0" rtl="0" algn="l">
              <a:spcBef>
                <a:spcPts val="0"/>
              </a:spcBef>
              <a:spcAft>
                <a:spcPts val="0"/>
              </a:spcAft>
              <a:buNone/>
            </a:pPr>
            <a:r>
              <a:rPr lang="en-GB"/>
              <a:t>Vedant Mahabaleshwarkar</a:t>
            </a:r>
            <a:endParaRPr/>
          </a:p>
        </p:txBody>
      </p:sp>
      <p:sp>
        <p:nvSpPr>
          <p:cNvPr id="88" name="Google Shape;88;p13"/>
          <p:cNvSpPr txBox="1"/>
          <p:nvPr>
            <p:ph type="ctrTitle"/>
          </p:nvPr>
        </p:nvSpPr>
        <p:spPr>
          <a:xfrm>
            <a:off x="1455900" y="527250"/>
            <a:ext cx="7688100" cy="4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CS 528 - DEMO 2</a:t>
            </a:r>
            <a:endParaRPr/>
          </a:p>
        </p:txBody>
      </p:sp>
      <p:sp>
        <p:nvSpPr>
          <p:cNvPr id="89" name="Google Shape;89;p13"/>
          <p:cNvSpPr txBox="1"/>
          <p:nvPr>
            <p:ph idx="1" type="subTitle"/>
          </p:nvPr>
        </p:nvSpPr>
        <p:spPr>
          <a:xfrm>
            <a:off x="4841550" y="3069600"/>
            <a:ext cx="4496700" cy="20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Mentors</a:t>
            </a:r>
            <a:r>
              <a:rPr b="1" lang="en-GB"/>
              <a:t>: </a:t>
            </a:r>
            <a:endParaRPr b="1"/>
          </a:p>
          <a:p>
            <a:pPr indent="0" lvl="0" marL="0" rtl="0" algn="l">
              <a:spcBef>
                <a:spcPts val="0"/>
              </a:spcBef>
              <a:spcAft>
                <a:spcPts val="0"/>
              </a:spcAft>
              <a:buNone/>
            </a:pPr>
            <a:r>
              <a:rPr lang="en-GB"/>
              <a:t>Dan Macpherson</a:t>
            </a:r>
            <a:endParaRPr/>
          </a:p>
          <a:p>
            <a:pPr indent="0" lvl="0" marL="0" rtl="0" algn="l">
              <a:spcBef>
                <a:spcPts val="0"/>
              </a:spcBef>
              <a:spcAft>
                <a:spcPts val="0"/>
              </a:spcAft>
              <a:buNone/>
            </a:pPr>
            <a:r>
              <a:rPr lang="en-GB"/>
              <a:t>Patrick Dillion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Understanding resource allocation on pods</a:t>
            </a:r>
            <a:endParaRPr/>
          </a:p>
        </p:txBody>
      </p:sp>
      <p:sp>
        <p:nvSpPr>
          <p:cNvPr id="146" name="Google Shape;146;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Lora"/>
              <a:buChar char="●"/>
            </a:pPr>
            <a:r>
              <a:rPr b="1" lang="en-GB" sz="1400">
                <a:solidFill>
                  <a:srgbClr val="000000"/>
                </a:solidFill>
                <a:latin typeface="Lora"/>
                <a:ea typeface="Lora"/>
                <a:cs typeface="Lora"/>
                <a:sym typeface="Lora"/>
              </a:rPr>
              <a:t>Understanding how non-boinc jobs affect boinc workloads</a:t>
            </a:r>
            <a:br>
              <a:rPr b="1" lang="en-GB" sz="1400">
                <a:solidFill>
                  <a:srgbClr val="000000"/>
                </a:solidFill>
                <a:latin typeface="Lora"/>
                <a:ea typeface="Lora"/>
                <a:cs typeface="Lora"/>
                <a:sym typeface="Lora"/>
              </a:rPr>
            </a:br>
            <a:endParaRPr b="1" sz="1400">
              <a:solidFill>
                <a:srgbClr val="000000"/>
              </a:solidFill>
              <a:latin typeface="Lora"/>
              <a:ea typeface="Lora"/>
              <a:cs typeface="Lora"/>
              <a:sym typeface="Lora"/>
            </a:endParaRPr>
          </a:p>
          <a:p>
            <a:pPr indent="-317500" lvl="0" marL="457200" rtl="0" algn="l">
              <a:spcBef>
                <a:spcPts val="0"/>
              </a:spcBef>
              <a:spcAft>
                <a:spcPts val="0"/>
              </a:spcAft>
              <a:buClr>
                <a:srgbClr val="000000"/>
              </a:buClr>
              <a:buSzPts val="1400"/>
              <a:buFont typeface="Lora"/>
              <a:buChar char="●"/>
            </a:pPr>
            <a:r>
              <a:rPr b="1" lang="en-GB" sz="1400">
                <a:solidFill>
                  <a:srgbClr val="000000"/>
                </a:solidFill>
                <a:latin typeface="Lora"/>
                <a:ea typeface="Lora"/>
                <a:cs typeface="Lora"/>
                <a:sym typeface="Lora"/>
              </a:rPr>
              <a:t>In a container, resources consumed will be according to preferences set for the container or boinc. If nothing is set, defaults are used. </a:t>
            </a:r>
            <a:br>
              <a:rPr b="1" lang="en-GB" sz="1400">
                <a:solidFill>
                  <a:srgbClr val="000000"/>
                </a:solidFill>
                <a:latin typeface="Lora"/>
                <a:ea typeface="Lora"/>
                <a:cs typeface="Lora"/>
                <a:sym typeface="Lora"/>
              </a:rPr>
            </a:br>
            <a:endParaRPr b="1" sz="1400">
              <a:solidFill>
                <a:srgbClr val="000000"/>
              </a:solidFill>
              <a:latin typeface="Lora"/>
              <a:ea typeface="Lora"/>
              <a:cs typeface="Lora"/>
              <a:sym typeface="Lora"/>
            </a:endParaRPr>
          </a:p>
          <a:p>
            <a:pPr indent="-317500" lvl="0" marL="457200" rtl="0" algn="l">
              <a:spcBef>
                <a:spcPts val="0"/>
              </a:spcBef>
              <a:spcAft>
                <a:spcPts val="0"/>
              </a:spcAft>
              <a:buClr>
                <a:srgbClr val="000000"/>
              </a:buClr>
              <a:buSzPts val="1400"/>
              <a:buFont typeface="Lora"/>
              <a:buChar char="●"/>
            </a:pPr>
            <a:r>
              <a:rPr b="1" lang="en-GB" sz="1400">
                <a:solidFill>
                  <a:srgbClr val="000000"/>
                </a:solidFill>
                <a:latin typeface="Lora"/>
                <a:ea typeface="Lora"/>
                <a:cs typeface="Lora"/>
                <a:sym typeface="Lora"/>
              </a:rPr>
              <a:t>Boinc as an app scales down when other applications are taking up the resources (on a standalone machine). </a:t>
            </a:r>
            <a:br>
              <a:rPr b="1" lang="en-GB" sz="1400">
                <a:solidFill>
                  <a:srgbClr val="000000"/>
                </a:solidFill>
                <a:latin typeface="Lora"/>
                <a:ea typeface="Lora"/>
                <a:cs typeface="Lora"/>
                <a:sym typeface="Lora"/>
              </a:rPr>
            </a:br>
            <a:r>
              <a:rPr b="1" lang="en-GB" sz="1400">
                <a:solidFill>
                  <a:srgbClr val="000000"/>
                </a:solidFill>
                <a:latin typeface="Lora"/>
                <a:ea typeface="Lora"/>
                <a:cs typeface="Lora"/>
                <a:sym typeface="Lora"/>
              </a:rPr>
              <a:t>But, in a container boinc is unaware of other processes due to isolation and is unable to scale down.</a:t>
            </a:r>
            <a:endParaRPr b="1" sz="1400">
              <a:solidFill>
                <a:srgbClr val="000000"/>
              </a:solidFill>
              <a:latin typeface="Lora"/>
              <a:ea typeface="Lora"/>
              <a:cs typeface="Lora"/>
              <a:sym typeface="Lo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Lora"/>
              <a:buChar char="●"/>
            </a:pPr>
            <a:r>
              <a:rPr b="1" lang="en-GB" sz="1400">
                <a:solidFill>
                  <a:srgbClr val="000000"/>
                </a:solidFill>
                <a:latin typeface="Lora"/>
                <a:ea typeface="Lora"/>
                <a:cs typeface="Lora"/>
                <a:sym typeface="Lora"/>
              </a:rPr>
              <a:t>Using “top” to monitor resource usage on the MOC deployment. </a:t>
            </a:r>
            <a:br>
              <a:rPr b="1" lang="en-GB" sz="1400">
                <a:solidFill>
                  <a:srgbClr val="000000"/>
                </a:solidFill>
                <a:latin typeface="Lora"/>
                <a:ea typeface="Lora"/>
                <a:cs typeface="Lora"/>
                <a:sym typeface="Lora"/>
              </a:rPr>
            </a:br>
            <a:endParaRPr b="1" sz="1400">
              <a:solidFill>
                <a:srgbClr val="000000"/>
              </a:solidFill>
              <a:latin typeface="Lora"/>
              <a:ea typeface="Lora"/>
              <a:cs typeface="Lora"/>
              <a:sym typeface="Lora"/>
            </a:endParaRPr>
          </a:p>
          <a:p>
            <a:pPr indent="-317500" lvl="0" marL="457200" rtl="0" algn="l">
              <a:spcBef>
                <a:spcPts val="0"/>
              </a:spcBef>
              <a:spcAft>
                <a:spcPts val="0"/>
              </a:spcAft>
              <a:buClr>
                <a:srgbClr val="000000"/>
              </a:buClr>
              <a:buSzPts val="1400"/>
              <a:buFont typeface="Lora"/>
              <a:buChar char="●"/>
            </a:pPr>
            <a:r>
              <a:rPr b="1" lang="en-GB" sz="1400">
                <a:solidFill>
                  <a:srgbClr val="000000"/>
                </a:solidFill>
                <a:latin typeface="Lora"/>
                <a:ea typeface="Lora"/>
                <a:cs typeface="Lora"/>
                <a:sym typeface="Lora"/>
              </a:rPr>
              <a:t>Trying to figure out if the percentages top returns are relative to the container or to the node.  </a:t>
            </a:r>
            <a:br>
              <a:rPr b="1" lang="en-GB" sz="1400">
                <a:solidFill>
                  <a:srgbClr val="000000"/>
                </a:solidFill>
                <a:latin typeface="Lora"/>
                <a:ea typeface="Lora"/>
                <a:cs typeface="Lora"/>
                <a:sym typeface="Lora"/>
              </a:rPr>
            </a:br>
            <a:endParaRPr b="1" sz="1400">
              <a:solidFill>
                <a:srgbClr val="000000"/>
              </a:solidFill>
              <a:latin typeface="Lora"/>
              <a:ea typeface="Lora"/>
              <a:cs typeface="Lora"/>
              <a:sym typeface="Lora"/>
            </a:endParaRPr>
          </a:p>
          <a:p>
            <a:pPr indent="-317500" lvl="0" marL="457200" rtl="0" algn="l">
              <a:spcBef>
                <a:spcPts val="0"/>
              </a:spcBef>
              <a:spcAft>
                <a:spcPts val="0"/>
              </a:spcAft>
              <a:buClr>
                <a:srgbClr val="000000"/>
              </a:buClr>
              <a:buSzPts val="1400"/>
              <a:buFont typeface="Lora"/>
              <a:buChar char="●"/>
            </a:pPr>
            <a:r>
              <a:rPr b="1" lang="en-GB" sz="1400">
                <a:solidFill>
                  <a:srgbClr val="000000"/>
                </a:solidFill>
                <a:latin typeface="Lora"/>
                <a:ea typeface="Lora"/>
                <a:cs typeface="Lora"/>
                <a:sym typeface="Lora"/>
              </a:rPr>
              <a:t>A big task in order to use the inbuilt scaling down capacities of the boinc platform will be to make boinc aware of the </a:t>
            </a:r>
            <a:r>
              <a:rPr b="1" i="1" lang="en-GB" sz="1400">
                <a:solidFill>
                  <a:srgbClr val="000000"/>
                </a:solidFill>
                <a:latin typeface="Lora"/>
                <a:ea typeface="Lora"/>
                <a:cs typeface="Lora"/>
                <a:sym typeface="Lora"/>
              </a:rPr>
              <a:t>cgroup</a:t>
            </a:r>
            <a:r>
              <a:rPr b="1" lang="en-GB" sz="1400">
                <a:solidFill>
                  <a:srgbClr val="000000"/>
                </a:solidFill>
                <a:latin typeface="Lora"/>
                <a:ea typeface="Lora"/>
                <a:cs typeface="Lora"/>
                <a:sym typeface="Lora"/>
              </a:rPr>
              <a:t> it is in. This is basically trying to make boinc aware that there are other processes on the node and it should scale down when the other processes need resources. </a:t>
            </a:r>
            <a:endParaRPr b="1" sz="1400">
              <a:solidFill>
                <a:srgbClr val="000000"/>
              </a:solidFill>
              <a:latin typeface="Lora"/>
              <a:ea typeface="Lora"/>
              <a:cs typeface="Lora"/>
              <a:sym typeface="Lora"/>
            </a:endParaRPr>
          </a:p>
        </p:txBody>
      </p:sp>
      <p:sp>
        <p:nvSpPr>
          <p:cNvPr id="152" name="Google Shape;152;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Understanding resource allocation on pods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260275" y="5600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Quality of Service</a:t>
            </a:r>
            <a:endParaRPr/>
          </a:p>
        </p:txBody>
      </p:sp>
      <p:sp>
        <p:nvSpPr>
          <p:cNvPr id="158" name="Google Shape;158;p24"/>
          <p:cNvSpPr txBox="1"/>
          <p:nvPr>
            <p:ph idx="1" type="body"/>
          </p:nvPr>
        </p:nvSpPr>
        <p:spPr>
          <a:xfrm>
            <a:off x="246450" y="1462475"/>
            <a:ext cx="8651100" cy="26895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None/>
            </a:pPr>
            <a:r>
              <a:rPr b="1" lang="en-GB" sz="1400">
                <a:solidFill>
                  <a:srgbClr val="000000"/>
                </a:solidFill>
                <a:highlight>
                  <a:srgbClr val="FFFFFF"/>
                </a:highlight>
                <a:latin typeface="Lora"/>
                <a:ea typeface="Lora"/>
                <a:cs typeface="Lora"/>
                <a:sym typeface="Lora"/>
              </a:rPr>
              <a:t>When Kubernetes creates a Pod it assigns one of these QoS classes to the Pod:</a:t>
            </a:r>
            <a:endParaRPr b="1" sz="1400">
              <a:solidFill>
                <a:srgbClr val="000000"/>
              </a:solidFill>
              <a:highlight>
                <a:srgbClr val="FFFFFF"/>
              </a:highlight>
              <a:latin typeface="Lora"/>
              <a:ea typeface="Lora"/>
              <a:cs typeface="Lora"/>
              <a:sym typeface="Lora"/>
            </a:endParaRPr>
          </a:p>
          <a:p>
            <a:pPr indent="-317500" lvl="0" marL="457200" rtl="0" algn="l">
              <a:lnSpc>
                <a:spcPct val="175000"/>
              </a:lnSpc>
              <a:spcBef>
                <a:spcPts val="0"/>
              </a:spcBef>
              <a:spcAft>
                <a:spcPts val="0"/>
              </a:spcAft>
              <a:buClr>
                <a:srgbClr val="000000"/>
              </a:buClr>
              <a:buSzPts val="1400"/>
              <a:buFont typeface="Lora"/>
              <a:buAutoNum type="arabicPeriod"/>
            </a:pPr>
            <a:r>
              <a:rPr b="1" lang="en-GB" sz="1400">
                <a:solidFill>
                  <a:srgbClr val="000000"/>
                </a:solidFill>
                <a:highlight>
                  <a:srgbClr val="FFFFFF"/>
                </a:highlight>
                <a:latin typeface="Lora"/>
                <a:ea typeface="Lora"/>
                <a:cs typeface="Lora"/>
                <a:sym typeface="Lora"/>
              </a:rPr>
              <a:t>Guaranteed: Every Container in the Pod must have a memory/CPU limit and a memory/CPU request, and they must be the same.</a:t>
            </a:r>
            <a:endParaRPr b="1" sz="1400">
              <a:solidFill>
                <a:srgbClr val="000000"/>
              </a:solidFill>
              <a:highlight>
                <a:srgbClr val="FFFFFF"/>
              </a:highlight>
              <a:latin typeface="Lora"/>
              <a:ea typeface="Lora"/>
              <a:cs typeface="Lora"/>
              <a:sym typeface="Lora"/>
            </a:endParaRPr>
          </a:p>
          <a:p>
            <a:pPr indent="-317500" lvl="0" marL="457200" rtl="0" algn="l">
              <a:lnSpc>
                <a:spcPct val="175000"/>
              </a:lnSpc>
              <a:spcBef>
                <a:spcPts val="0"/>
              </a:spcBef>
              <a:spcAft>
                <a:spcPts val="0"/>
              </a:spcAft>
              <a:buClr>
                <a:srgbClr val="000000"/>
              </a:buClr>
              <a:buSzPts val="1400"/>
              <a:buFont typeface="Lora"/>
              <a:buAutoNum type="arabicPeriod"/>
            </a:pPr>
            <a:r>
              <a:rPr b="1" lang="en-GB" sz="1400">
                <a:solidFill>
                  <a:srgbClr val="000000"/>
                </a:solidFill>
                <a:highlight>
                  <a:srgbClr val="FFFFFF"/>
                </a:highlight>
                <a:latin typeface="Lora"/>
                <a:ea typeface="Lora"/>
                <a:cs typeface="Lora"/>
                <a:sym typeface="Lora"/>
              </a:rPr>
              <a:t>Burstable: Pod does not meet the criteria for QoS class Guaranteed but at least one Container in the Pod has a memory or CPU request.</a:t>
            </a:r>
            <a:endParaRPr b="1" sz="1400">
              <a:solidFill>
                <a:srgbClr val="000000"/>
              </a:solidFill>
              <a:highlight>
                <a:srgbClr val="FFFFFF"/>
              </a:highlight>
              <a:latin typeface="Lora"/>
              <a:ea typeface="Lora"/>
              <a:cs typeface="Lora"/>
              <a:sym typeface="Lora"/>
            </a:endParaRPr>
          </a:p>
          <a:p>
            <a:pPr indent="-317500" lvl="0" marL="457200" rtl="0" algn="l">
              <a:lnSpc>
                <a:spcPct val="175000"/>
              </a:lnSpc>
              <a:spcBef>
                <a:spcPts val="0"/>
              </a:spcBef>
              <a:spcAft>
                <a:spcPts val="0"/>
              </a:spcAft>
              <a:buClr>
                <a:srgbClr val="000000"/>
              </a:buClr>
              <a:buSzPts val="1400"/>
              <a:buFont typeface="Lora"/>
              <a:buAutoNum type="arabicPeriod"/>
            </a:pPr>
            <a:r>
              <a:rPr b="1" lang="en-GB" sz="1400">
                <a:solidFill>
                  <a:srgbClr val="000000"/>
                </a:solidFill>
                <a:highlight>
                  <a:srgbClr val="FFFFFF"/>
                </a:highlight>
                <a:latin typeface="Lora"/>
                <a:ea typeface="Lora"/>
                <a:cs typeface="Lora"/>
                <a:sym typeface="Lora"/>
              </a:rPr>
              <a:t>BestEffort: Containers in the Pod must not have any memory or CPU limits or requests.</a:t>
            </a:r>
            <a:endParaRPr b="1" sz="1400">
              <a:solidFill>
                <a:srgbClr val="000000"/>
              </a:solidFill>
              <a:highlight>
                <a:srgbClr val="FFFFFF"/>
              </a:highlight>
              <a:latin typeface="Lora"/>
              <a:ea typeface="Lora"/>
              <a:cs typeface="Lora"/>
              <a:sym typeface="Lora"/>
            </a:endParaRPr>
          </a:p>
          <a:p>
            <a:pPr indent="0" lvl="0" marL="0" rtl="0" algn="l">
              <a:spcBef>
                <a:spcPts val="0"/>
              </a:spcBef>
              <a:spcAft>
                <a:spcPts val="1600"/>
              </a:spcAft>
              <a:buNone/>
            </a:pPr>
            <a:r>
              <a:t/>
            </a:r>
            <a:endParaRPr b="1" sz="2600">
              <a:solidFill>
                <a:schemeClr val="dk2"/>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233975" y="575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Using </a:t>
            </a:r>
            <a:r>
              <a:rPr lang="en-GB"/>
              <a:t>Persistent</a:t>
            </a:r>
            <a:r>
              <a:rPr lang="en-GB"/>
              <a:t> Volumes</a:t>
            </a:r>
            <a:endParaRPr/>
          </a:p>
        </p:txBody>
      </p:sp>
      <p:sp>
        <p:nvSpPr>
          <p:cNvPr id="164" name="Google Shape;164;p25"/>
          <p:cNvSpPr txBox="1"/>
          <p:nvPr>
            <p:ph idx="1" type="body"/>
          </p:nvPr>
        </p:nvSpPr>
        <p:spPr>
          <a:xfrm>
            <a:off x="233975" y="1441200"/>
            <a:ext cx="8731800" cy="36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000000"/>
                </a:solidFill>
                <a:latin typeface="Lora"/>
                <a:ea typeface="Lora"/>
                <a:cs typeface="Lora"/>
                <a:sym typeface="Lora"/>
              </a:rPr>
              <a:t>Why persistent storage?</a:t>
            </a:r>
            <a:endParaRPr b="1" sz="1600">
              <a:solidFill>
                <a:srgbClr val="000000"/>
              </a:solidFill>
              <a:latin typeface="Lora"/>
              <a:ea typeface="Lora"/>
              <a:cs typeface="Lora"/>
              <a:sym typeface="Lora"/>
            </a:endParaRPr>
          </a:p>
          <a:p>
            <a:pPr indent="-317500" lvl="0" marL="457200" rtl="0" algn="l">
              <a:spcBef>
                <a:spcPts val="1600"/>
              </a:spcBef>
              <a:spcAft>
                <a:spcPts val="0"/>
              </a:spcAft>
              <a:buClr>
                <a:srgbClr val="000000"/>
              </a:buClr>
              <a:buSzPts val="1400"/>
              <a:buFont typeface="Lora"/>
              <a:buChar char="●"/>
            </a:pPr>
            <a:r>
              <a:rPr b="1" lang="en-GB" sz="1400">
                <a:solidFill>
                  <a:srgbClr val="000000"/>
                </a:solidFill>
                <a:latin typeface="Lora"/>
                <a:ea typeface="Lora"/>
                <a:cs typeface="Lora"/>
                <a:sym typeface="Lora"/>
              </a:rPr>
              <a:t>The containers might get killed due to heavy traffic</a:t>
            </a:r>
            <a:endParaRPr b="1" sz="1400">
              <a:solidFill>
                <a:srgbClr val="000000"/>
              </a:solidFill>
              <a:latin typeface="Lora"/>
              <a:ea typeface="Lora"/>
              <a:cs typeface="Lora"/>
              <a:sym typeface="Lora"/>
            </a:endParaRPr>
          </a:p>
          <a:p>
            <a:pPr indent="-317500" lvl="0" marL="457200" rtl="0" algn="l">
              <a:spcBef>
                <a:spcPts val="0"/>
              </a:spcBef>
              <a:spcAft>
                <a:spcPts val="0"/>
              </a:spcAft>
              <a:buClr>
                <a:srgbClr val="000000"/>
              </a:buClr>
              <a:buSzPts val="1400"/>
              <a:buFont typeface="Lora"/>
              <a:buChar char="●"/>
            </a:pPr>
            <a:r>
              <a:rPr b="1" lang="en-GB" sz="1400">
                <a:solidFill>
                  <a:srgbClr val="000000"/>
                </a:solidFill>
                <a:latin typeface="Lora"/>
                <a:ea typeface="Lora"/>
                <a:cs typeface="Lora"/>
                <a:sym typeface="Lora"/>
              </a:rPr>
              <a:t>Persistent storage allows the application from a previous state</a:t>
            </a:r>
            <a:endParaRPr b="1" sz="1400">
              <a:solidFill>
                <a:srgbClr val="000000"/>
              </a:solidFill>
              <a:latin typeface="Lora"/>
              <a:ea typeface="Lora"/>
              <a:cs typeface="Lora"/>
              <a:sym typeface="Lora"/>
            </a:endParaRPr>
          </a:p>
          <a:p>
            <a:pPr indent="0" lvl="0" marL="0" rtl="0" algn="l">
              <a:spcBef>
                <a:spcPts val="1600"/>
              </a:spcBef>
              <a:spcAft>
                <a:spcPts val="0"/>
              </a:spcAft>
              <a:buNone/>
            </a:pPr>
            <a:r>
              <a:rPr b="1" lang="en-GB" sz="1600">
                <a:solidFill>
                  <a:srgbClr val="000000"/>
                </a:solidFill>
                <a:latin typeface="Lora"/>
                <a:ea typeface="Lora"/>
                <a:cs typeface="Lora"/>
                <a:sym typeface="Lora"/>
              </a:rPr>
              <a:t>Process flow of persistent storage in OpenShift:</a:t>
            </a:r>
            <a:endParaRPr b="1" sz="1600">
              <a:solidFill>
                <a:srgbClr val="000000"/>
              </a:solidFill>
              <a:latin typeface="Lora"/>
              <a:ea typeface="Lora"/>
              <a:cs typeface="Lora"/>
              <a:sym typeface="Lora"/>
            </a:endParaRPr>
          </a:p>
          <a:p>
            <a:pPr indent="-317500" lvl="0" marL="457200" rtl="0" algn="l">
              <a:spcBef>
                <a:spcPts val="1600"/>
              </a:spcBef>
              <a:spcAft>
                <a:spcPts val="0"/>
              </a:spcAft>
              <a:buClr>
                <a:srgbClr val="000000"/>
              </a:buClr>
              <a:buSzPts val="1400"/>
              <a:buFont typeface="Lora"/>
              <a:buChar char="●"/>
            </a:pPr>
            <a:r>
              <a:rPr b="1" lang="en-GB" sz="1400">
                <a:solidFill>
                  <a:srgbClr val="000000"/>
                </a:solidFill>
                <a:latin typeface="Lora"/>
                <a:ea typeface="Lora"/>
                <a:cs typeface="Lora"/>
                <a:sym typeface="Lora"/>
              </a:rPr>
              <a:t>Create a persistent volume (PV) claim</a:t>
            </a:r>
            <a:endParaRPr b="1" sz="1400">
              <a:solidFill>
                <a:srgbClr val="000000"/>
              </a:solidFill>
              <a:latin typeface="Lora"/>
              <a:ea typeface="Lora"/>
              <a:cs typeface="Lora"/>
              <a:sym typeface="Lora"/>
            </a:endParaRPr>
          </a:p>
          <a:p>
            <a:pPr indent="-317500" lvl="0" marL="457200" rtl="0" algn="l">
              <a:spcBef>
                <a:spcPts val="0"/>
              </a:spcBef>
              <a:spcAft>
                <a:spcPts val="0"/>
              </a:spcAft>
              <a:buClr>
                <a:srgbClr val="000000"/>
              </a:buClr>
              <a:buSzPts val="1400"/>
              <a:buFont typeface="Lora"/>
              <a:buChar char="●"/>
            </a:pPr>
            <a:r>
              <a:rPr b="1" lang="en-GB" sz="1400">
                <a:solidFill>
                  <a:srgbClr val="000000"/>
                </a:solidFill>
                <a:latin typeface="Lora"/>
                <a:ea typeface="Lora"/>
                <a:cs typeface="Lora"/>
                <a:sym typeface="Lora"/>
              </a:rPr>
              <a:t>Bind claim to the deployment</a:t>
            </a:r>
            <a:endParaRPr b="1" sz="1400">
              <a:solidFill>
                <a:srgbClr val="000000"/>
              </a:solidFill>
              <a:latin typeface="Lora"/>
              <a:ea typeface="Lora"/>
              <a:cs typeface="Lora"/>
              <a:sym typeface="Lora"/>
            </a:endParaRPr>
          </a:p>
          <a:p>
            <a:pPr indent="-317500" lvl="0" marL="457200" rtl="0" algn="l">
              <a:spcBef>
                <a:spcPts val="0"/>
              </a:spcBef>
              <a:spcAft>
                <a:spcPts val="0"/>
              </a:spcAft>
              <a:buClr>
                <a:srgbClr val="000000"/>
              </a:buClr>
              <a:buSzPts val="1400"/>
              <a:buFont typeface="Lora"/>
              <a:buChar char="●"/>
            </a:pPr>
            <a:r>
              <a:rPr b="1" lang="en-GB" sz="1400">
                <a:solidFill>
                  <a:srgbClr val="000000"/>
                </a:solidFill>
                <a:latin typeface="Lora"/>
                <a:ea typeface="Lora"/>
                <a:cs typeface="Lora"/>
                <a:sym typeface="Lora"/>
              </a:rPr>
              <a:t>The deployment gets a PV</a:t>
            </a:r>
            <a:endParaRPr b="1" sz="1400">
              <a:solidFill>
                <a:srgbClr val="000000"/>
              </a:solidFill>
              <a:latin typeface="Lora"/>
              <a:ea typeface="Lora"/>
              <a:cs typeface="Lora"/>
              <a:sym typeface="Lora"/>
            </a:endParaRPr>
          </a:p>
          <a:p>
            <a:pPr indent="-317500" lvl="0" marL="457200" rtl="0" algn="l">
              <a:spcBef>
                <a:spcPts val="0"/>
              </a:spcBef>
              <a:spcAft>
                <a:spcPts val="0"/>
              </a:spcAft>
              <a:buClr>
                <a:srgbClr val="000000"/>
              </a:buClr>
              <a:buSzPts val="1400"/>
              <a:buFont typeface="Lora"/>
              <a:buChar char="●"/>
            </a:pPr>
            <a:r>
              <a:rPr b="1" lang="en-GB" sz="1400">
                <a:solidFill>
                  <a:srgbClr val="000000"/>
                </a:solidFill>
                <a:latin typeface="Lora"/>
                <a:ea typeface="Lora"/>
                <a:cs typeface="Lora"/>
                <a:sym typeface="Lora"/>
              </a:rPr>
              <a:t>Delete the PV claim to release the volume</a:t>
            </a:r>
            <a:endParaRPr b="1" sz="1400">
              <a:solidFill>
                <a:srgbClr val="000000"/>
              </a:solidFill>
              <a:latin typeface="Lora"/>
              <a:ea typeface="Lora"/>
              <a:cs typeface="Lora"/>
              <a:sym typeface="Lora"/>
            </a:endParaRPr>
          </a:p>
          <a:p>
            <a:pPr indent="-317500" lvl="0" marL="457200" rtl="0" algn="l">
              <a:spcBef>
                <a:spcPts val="0"/>
              </a:spcBef>
              <a:spcAft>
                <a:spcPts val="0"/>
              </a:spcAft>
              <a:buClr>
                <a:srgbClr val="000000"/>
              </a:buClr>
              <a:buSzPts val="1400"/>
              <a:buFont typeface="Lora"/>
              <a:buChar char="●"/>
            </a:pPr>
            <a:r>
              <a:rPr b="1" lang="en-GB" sz="1400">
                <a:solidFill>
                  <a:srgbClr val="000000"/>
                </a:solidFill>
                <a:latin typeface="Lora"/>
                <a:ea typeface="Lora"/>
                <a:cs typeface="Lora"/>
                <a:sym typeface="Lora"/>
              </a:rPr>
              <a:t>Define a reclaim policy in order to instruct the cluster what to do with the volume after its released</a:t>
            </a:r>
            <a:endParaRPr b="1" sz="1400">
              <a:solidFill>
                <a:srgbClr val="000000"/>
              </a:solidFill>
              <a:latin typeface="Lora"/>
              <a:ea typeface="Lora"/>
              <a:cs typeface="Lora"/>
              <a:sym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233975" y="575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Using Persistent Volumes</a:t>
            </a:r>
            <a:endParaRPr/>
          </a:p>
        </p:txBody>
      </p:sp>
      <p:sp>
        <p:nvSpPr>
          <p:cNvPr id="170" name="Google Shape;170;p26"/>
          <p:cNvSpPr txBox="1"/>
          <p:nvPr>
            <p:ph idx="1" type="body"/>
          </p:nvPr>
        </p:nvSpPr>
        <p:spPr>
          <a:xfrm>
            <a:off x="233975" y="1441200"/>
            <a:ext cx="8731800" cy="36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000000"/>
                </a:solidFill>
                <a:latin typeface="Lora"/>
                <a:ea typeface="Lora"/>
                <a:cs typeface="Lora"/>
                <a:sym typeface="Lora"/>
              </a:rPr>
              <a:t>How persistent storage works for BOINC in OpenShift</a:t>
            </a:r>
            <a:endParaRPr b="1" sz="1600">
              <a:solidFill>
                <a:srgbClr val="000000"/>
              </a:solidFill>
              <a:latin typeface="Lora"/>
              <a:ea typeface="Lora"/>
              <a:cs typeface="Lora"/>
              <a:sym typeface="Lora"/>
            </a:endParaRPr>
          </a:p>
          <a:p>
            <a:pPr indent="-317500" lvl="0" marL="457200" rtl="0" algn="l">
              <a:spcBef>
                <a:spcPts val="1600"/>
              </a:spcBef>
              <a:spcAft>
                <a:spcPts val="0"/>
              </a:spcAft>
              <a:buClr>
                <a:srgbClr val="000000"/>
              </a:buClr>
              <a:buSzPts val="1400"/>
              <a:buFont typeface="Lora"/>
              <a:buChar char="●"/>
            </a:pPr>
            <a:r>
              <a:rPr b="1" lang="en-GB" sz="1400">
                <a:solidFill>
                  <a:srgbClr val="000000"/>
                </a:solidFill>
                <a:latin typeface="Lora"/>
                <a:ea typeface="Lora"/>
                <a:cs typeface="Lora"/>
                <a:sym typeface="Lora"/>
              </a:rPr>
              <a:t>Every daemonset is assigned a PV</a:t>
            </a:r>
            <a:endParaRPr b="1" sz="1400">
              <a:solidFill>
                <a:srgbClr val="000000"/>
              </a:solidFill>
              <a:latin typeface="Lora"/>
              <a:ea typeface="Lora"/>
              <a:cs typeface="Lora"/>
              <a:sym typeface="Lora"/>
            </a:endParaRPr>
          </a:p>
          <a:p>
            <a:pPr indent="-317500" lvl="0" marL="457200" rtl="0" algn="l">
              <a:spcBef>
                <a:spcPts val="0"/>
              </a:spcBef>
              <a:spcAft>
                <a:spcPts val="0"/>
              </a:spcAft>
              <a:buClr>
                <a:srgbClr val="000000"/>
              </a:buClr>
              <a:buSzPts val="1400"/>
              <a:buFont typeface="Lora"/>
              <a:buChar char="●"/>
            </a:pPr>
            <a:r>
              <a:rPr b="1" lang="en-GB" sz="1400">
                <a:solidFill>
                  <a:srgbClr val="000000"/>
                </a:solidFill>
                <a:latin typeface="Lora"/>
                <a:ea typeface="Lora"/>
                <a:cs typeface="Lora"/>
                <a:sym typeface="Lora"/>
              </a:rPr>
              <a:t>Pods on the same daemonset have access to the same PV</a:t>
            </a:r>
            <a:endParaRPr b="1" sz="1400">
              <a:solidFill>
                <a:srgbClr val="000000"/>
              </a:solidFill>
              <a:latin typeface="Lora"/>
              <a:ea typeface="Lora"/>
              <a:cs typeface="Lora"/>
              <a:sym typeface="Lora"/>
            </a:endParaRPr>
          </a:p>
          <a:p>
            <a:pPr indent="-317500" lvl="0" marL="457200" rtl="0" algn="l">
              <a:spcBef>
                <a:spcPts val="0"/>
              </a:spcBef>
              <a:spcAft>
                <a:spcPts val="0"/>
              </a:spcAft>
              <a:buClr>
                <a:srgbClr val="000000"/>
              </a:buClr>
              <a:buSzPts val="1400"/>
              <a:buFont typeface="Lora"/>
              <a:buChar char="●"/>
            </a:pPr>
            <a:r>
              <a:rPr b="1" lang="en-GB" sz="1400">
                <a:solidFill>
                  <a:srgbClr val="000000"/>
                </a:solidFill>
                <a:latin typeface="Lora"/>
                <a:ea typeface="Lora"/>
                <a:cs typeface="Lora"/>
                <a:sym typeface="Lora"/>
              </a:rPr>
              <a:t>BOINC has option so that multiple instances of the application do not interfere with one another’s files </a:t>
            </a:r>
            <a:endParaRPr b="1" sz="1400">
              <a:solidFill>
                <a:srgbClr val="000000"/>
              </a:solidFill>
              <a:latin typeface="Lora"/>
              <a:ea typeface="Lora"/>
              <a:cs typeface="Lora"/>
              <a:sym typeface="Lor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108475" y="557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Release Plannings</a:t>
            </a:r>
            <a:endParaRPr/>
          </a:p>
        </p:txBody>
      </p:sp>
      <p:sp>
        <p:nvSpPr>
          <p:cNvPr id="176" name="Google Shape;176;p27"/>
          <p:cNvSpPr txBox="1"/>
          <p:nvPr>
            <p:ph idx="1" type="body"/>
          </p:nvPr>
        </p:nvSpPr>
        <p:spPr>
          <a:xfrm>
            <a:off x="150" y="1441475"/>
            <a:ext cx="9144000" cy="37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Sprint 2: 14th February 2019</a:t>
            </a:r>
            <a:endParaRPr/>
          </a:p>
          <a:p>
            <a:pPr indent="0" lvl="0" marL="0" rtl="0" algn="l">
              <a:spcBef>
                <a:spcPts val="1600"/>
              </a:spcBef>
              <a:spcAft>
                <a:spcPts val="0"/>
              </a:spcAft>
              <a:buNone/>
            </a:pPr>
            <a:r>
              <a:rPr lang="en-GB"/>
              <a:t>Story: Deploying daemonsets on MOC</a:t>
            </a:r>
            <a:endParaRPr/>
          </a:p>
          <a:p>
            <a:pPr indent="0" lvl="0" marL="0" rtl="0" algn="l">
              <a:spcBef>
                <a:spcPts val="1600"/>
              </a:spcBef>
              <a:spcAft>
                <a:spcPts val="0"/>
              </a:spcAft>
              <a:buNone/>
            </a:pPr>
            <a:r>
              <a:rPr lang="en-GB"/>
              <a:t>Tasks: </a:t>
            </a:r>
            <a:endParaRPr/>
          </a:p>
          <a:p>
            <a:pPr indent="-311150" lvl="0" marL="457200" rtl="0" algn="l">
              <a:spcBef>
                <a:spcPts val="1600"/>
              </a:spcBef>
              <a:spcAft>
                <a:spcPts val="0"/>
              </a:spcAft>
              <a:buSzPts val="1300"/>
              <a:buAutoNum type="arabicPeriod"/>
            </a:pPr>
            <a:r>
              <a:rPr lang="en-GB"/>
              <a:t>Deployment of daemonset</a:t>
            </a:r>
            <a:endParaRPr/>
          </a:p>
          <a:p>
            <a:pPr indent="-311150" lvl="0" marL="457200" rtl="0" algn="l">
              <a:spcBef>
                <a:spcPts val="0"/>
              </a:spcBef>
              <a:spcAft>
                <a:spcPts val="0"/>
              </a:spcAft>
              <a:buSzPts val="1300"/>
              <a:buAutoNum type="arabicPeriod"/>
            </a:pPr>
            <a:r>
              <a:rPr lang="en-GB"/>
              <a:t>Understanding resource allocation</a:t>
            </a:r>
            <a:endParaRPr/>
          </a:p>
          <a:p>
            <a:pPr indent="-311150" lvl="0" marL="457200" rtl="0" algn="l">
              <a:spcBef>
                <a:spcPts val="0"/>
              </a:spcBef>
              <a:spcAft>
                <a:spcPts val="0"/>
              </a:spcAft>
              <a:buSzPts val="1300"/>
              <a:buAutoNum type="arabicPeriod"/>
            </a:pPr>
            <a:r>
              <a:rPr lang="en-GB"/>
              <a:t>Understanding Persistent Volume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108475" y="557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Future Sprints</a:t>
            </a:r>
            <a:endParaRPr/>
          </a:p>
        </p:txBody>
      </p:sp>
      <p:sp>
        <p:nvSpPr>
          <p:cNvPr id="182" name="Google Shape;182;p28"/>
          <p:cNvSpPr txBox="1"/>
          <p:nvPr>
            <p:ph idx="1" type="body"/>
          </p:nvPr>
        </p:nvSpPr>
        <p:spPr>
          <a:xfrm>
            <a:off x="150" y="1441475"/>
            <a:ext cx="9144000" cy="37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solidFill>
                <a:srgbClr val="000000"/>
              </a:solidFill>
              <a:latin typeface="Lora"/>
              <a:ea typeface="Lora"/>
              <a:cs typeface="Lora"/>
              <a:sym typeface="Lora"/>
            </a:endParaRPr>
          </a:p>
          <a:p>
            <a:pPr indent="0" lvl="0" marL="0" rtl="0" algn="l">
              <a:spcBef>
                <a:spcPts val="1600"/>
              </a:spcBef>
              <a:spcAft>
                <a:spcPts val="0"/>
              </a:spcAft>
              <a:buNone/>
            </a:pPr>
            <a:r>
              <a:rPr b="1" lang="en-GB" sz="1400">
                <a:solidFill>
                  <a:srgbClr val="000000"/>
                </a:solidFill>
                <a:latin typeface="Lora"/>
                <a:ea typeface="Lora"/>
                <a:cs typeface="Lora"/>
                <a:sym typeface="Lora"/>
              </a:rPr>
              <a:t>Sprint 3: 21st March 2019</a:t>
            </a:r>
            <a:endParaRPr b="1" sz="1400">
              <a:solidFill>
                <a:srgbClr val="000000"/>
              </a:solidFill>
              <a:latin typeface="Lora"/>
              <a:ea typeface="Lora"/>
              <a:cs typeface="Lora"/>
              <a:sym typeface="Lora"/>
            </a:endParaRPr>
          </a:p>
          <a:p>
            <a:pPr indent="-317500" lvl="0" marL="457200" rtl="0" algn="l">
              <a:spcBef>
                <a:spcPts val="1600"/>
              </a:spcBef>
              <a:spcAft>
                <a:spcPts val="0"/>
              </a:spcAft>
              <a:buClr>
                <a:srgbClr val="000000"/>
              </a:buClr>
              <a:buSzPts val="1400"/>
              <a:buFont typeface="Lora"/>
              <a:buChar char="●"/>
            </a:pPr>
            <a:r>
              <a:rPr b="1" lang="en-GB" sz="1400">
                <a:solidFill>
                  <a:srgbClr val="000000"/>
                </a:solidFill>
                <a:latin typeface="Lora"/>
                <a:ea typeface="Lora"/>
                <a:cs typeface="Lora"/>
                <a:sym typeface="Lora"/>
              </a:rPr>
              <a:t>Define the algorithm for resource allocation and scaling.</a:t>
            </a:r>
            <a:endParaRPr b="1" sz="1400">
              <a:solidFill>
                <a:srgbClr val="000000"/>
              </a:solidFill>
              <a:latin typeface="Lora"/>
              <a:ea typeface="Lora"/>
              <a:cs typeface="Lora"/>
              <a:sym typeface="Lora"/>
            </a:endParaRPr>
          </a:p>
          <a:p>
            <a:pPr indent="0" lvl="0" marL="0" rtl="0" algn="l">
              <a:spcBef>
                <a:spcPts val="1600"/>
              </a:spcBef>
              <a:spcAft>
                <a:spcPts val="0"/>
              </a:spcAft>
              <a:buNone/>
            </a:pPr>
            <a:r>
              <a:rPr b="1" lang="en-GB" sz="1400">
                <a:solidFill>
                  <a:srgbClr val="000000"/>
                </a:solidFill>
                <a:latin typeface="Lora"/>
                <a:ea typeface="Lora"/>
                <a:cs typeface="Lora"/>
                <a:sym typeface="Lora"/>
              </a:rPr>
              <a:t>Sprint 4: 4th April 2019</a:t>
            </a:r>
            <a:endParaRPr b="1" sz="1400">
              <a:solidFill>
                <a:srgbClr val="000000"/>
              </a:solidFill>
              <a:latin typeface="Lora"/>
              <a:ea typeface="Lora"/>
              <a:cs typeface="Lora"/>
              <a:sym typeface="Lora"/>
            </a:endParaRPr>
          </a:p>
          <a:p>
            <a:pPr indent="-317500" lvl="0" marL="457200" rtl="0" algn="l">
              <a:spcBef>
                <a:spcPts val="1600"/>
              </a:spcBef>
              <a:spcAft>
                <a:spcPts val="0"/>
              </a:spcAft>
              <a:buClr>
                <a:srgbClr val="000000"/>
              </a:buClr>
              <a:buSzPts val="1400"/>
              <a:buFont typeface="Lora"/>
              <a:buChar char="●"/>
            </a:pPr>
            <a:r>
              <a:rPr b="1" lang="en-GB" sz="1400">
                <a:solidFill>
                  <a:srgbClr val="000000"/>
                </a:solidFill>
                <a:latin typeface="Lora"/>
                <a:ea typeface="Lora"/>
                <a:cs typeface="Lora"/>
                <a:sym typeface="Lora"/>
              </a:rPr>
              <a:t>Fine-tune the algorithm for resource allocation and scaling.</a:t>
            </a:r>
            <a:endParaRPr b="1" sz="1400">
              <a:solidFill>
                <a:srgbClr val="000000"/>
              </a:solidFill>
              <a:latin typeface="Lora"/>
              <a:ea typeface="Lora"/>
              <a:cs typeface="Lora"/>
              <a:sym typeface="Lora"/>
            </a:endParaRPr>
          </a:p>
          <a:p>
            <a:pPr indent="0" lvl="0" marL="0" rtl="0" algn="l">
              <a:spcBef>
                <a:spcPts val="1600"/>
              </a:spcBef>
              <a:spcAft>
                <a:spcPts val="0"/>
              </a:spcAft>
              <a:buClr>
                <a:srgbClr val="000000"/>
              </a:buClr>
              <a:buSzPts val="1100"/>
              <a:buFont typeface="Arial"/>
              <a:buNone/>
            </a:pPr>
            <a:r>
              <a:rPr b="1" lang="en-GB" sz="1400">
                <a:solidFill>
                  <a:srgbClr val="000000"/>
                </a:solidFill>
                <a:latin typeface="Lora"/>
                <a:ea typeface="Lora"/>
                <a:cs typeface="Lora"/>
                <a:sym typeface="Lora"/>
              </a:rPr>
              <a:t>Sprint 5: 18th April 2019</a:t>
            </a:r>
            <a:endParaRPr b="1" sz="1400">
              <a:solidFill>
                <a:srgbClr val="000000"/>
              </a:solidFill>
              <a:latin typeface="Lora"/>
              <a:ea typeface="Lora"/>
              <a:cs typeface="Lora"/>
              <a:sym typeface="Lora"/>
            </a:endParaRPr>
          </a:p>
          <a:p>
            <a:pPr indent="-317500" lvl="0" marL="457200" rtl="0" algn="l">
              <a:spcBef>
                <a:spcPts val="1600"/>
              </a:spcBef>
              <a:spcAft>
                <a:spcPts val="0"/>
              </a:spcAft>
              <a:buClr>
                <a:srgbClr val="000000"/>
              </a:buClr>
              <a:buSzPts val="1400"/>
              <a:buFont typeface="Lora"/>
              <a:buChar char="●"/>
            </a:pPr>
            <a:r>
              <a:rPr b="1" lang="en-GB" sz="1400">
                <a:solidFill>
                  <a:srgbClr val="000000"/>
                </a:solidFill>
                <a:latin typeface="Lora"/>
                <a:ea typeface="Lora"/>
                <a:cs typeface="Lora"/>
                <a:sym typeface="Lora"/>
              </a:rPr>
              <a:t>Work towards stretch goals if possible/ complete backlog</a:t>
            </a:r>
            <a:endParaRPr b="1" sz="1400">
              <a:solidFill>
                <a:srgbClr val="000000"/>
              </a:solidFill>
              <a:latin typeface="Lora"/>
              <a:ea typeface="Lora"/>
              <a:cs typeface="Lora"/>
              <a:sym typeface="Lor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Burndown Chart</a:t>
            </a:r>
            <a:endParaRPr/>
          </a:p>
        </p:txBody>
      </p:sp>
      <p:sp>
        <p:nvSpPr>
          <p:cNvPr id="188" name="Google Shape;188;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9" name="Google Shape;189;p29"/>
          <p:cNvPicPr preferRelativeResize="0"/>
          <p:nvPr/>
        </p:nvPicPr>
        <p:blipFill>
          <a:blip r:embed="rId4">
            <a:alphaModFix/>
          </a:blip>
          <a:stretch>
            <a:fillRect/>
          </a:stretch>
        </p:blipFill>
        <p:spPr>
          <a:xfrm>
            <a:off x="729450" y="2078875"/>
            <a:ext cx="7688699" cy="23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7650" y="2304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r>
              <a:rPr lang="en-GB" sz="4800"/>
              <a:t>QUESTIONS?</a:t>
            </a:r>
            <a:endParaRPr sz="4800"/>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Recap (Sprint 1)</a:t>
            </a:r>
            <a:endParaRPr/>
          </a:p>
        </p:txBody>
      </p:sp>
      <p:sp>
        <p:nvSpPr>
          <p:cNvPr id="95" name="Google Shape;95;p14"/>
          <p:cNvSpPr txBox="1"/>
          <p:nvPr>
            <p:ph idx="1" type="body"/>
          </p:nvPr>
        </p:nvSpPr>
        <p:spPr>
          <a:xfrm>
            <a:off x="678725" y="206872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400">
                <a:solidFill>
                  <a:srgbClr val="000000"/>
                </a:solidFill>
                <a:latin typeface="Lora"/>
                <a:ea typeface="Lora"/>
                <a:cs typeface="Lora"/>
                <a:sym typeface="Lora"/>
              </a:rPr>
              <a:t>Vision</a:t>
            </a:r>
            <a:r>
              <a:rPr b="1" lang="en-GB" sz="1400">
                <a:solidFill>
                  <a:srgbClr val="000000"/>
                </a:solidFill>
                <a:latin typeface="Lora"/>
                <a:ea typeface="Lora"/>
                <a:cs typeface="Lora"/>
                <a:sym typeface="Lora"/>
              </a:rPr>
              <a:t>: Utilize slack resource in each node to run BOINC jobs</a:t>
            </a:r>
            <a:endParaRPr b="1" sz="1400">
              <a:solidFill>
                <a:srgbClr val="000000"/>
              </a:solidFill>
              <a:latin typeface="Lora"/>
              <a:ea typeface="Lora"/>
              <a:cs typeface="Lora"/>
              <a:sym typeface="Lora"/>
            </a:endParaRPr>
          </a:p>
          <a:p>
            <a:pPr indent="0" lvl="0" marL="0" rtl="0" algn="l">
              <a:lnSpc>
                <a:spcPct val="100000"/>
              </a:lnSpc>
              <a:spcBef>
                <a:spcPts val="1600"/>
              </a:spcBef>
              <a:spcAft>
                <a:spcPts val="0"/>
              </a:spcAft>
              <a:buNone/>
            </a:pPr>
            <a:r>
              <a:rPr b="1" lang="en-GB" sz="1400">
                <a:solidFill>
                  <a:srgbClr val="000000"/>
                </a:solidFill>
                <a:latin typeface="Lora"/>
                <a:ea typeface="Lora"/>
                <a:cs typeface="Lora"/>
                <a:sym typeface="Lora"/>
              </a:rPr>
              <a:t>Sprint 1: We had already containerized  BOINC based CentOS image in our local machines.</a:t>
            </a:r>
            <a:endParaRPr b="1" sz="1400">
              <a:solidFill>
                <a:srgbClr val="000000"/>
              </a:solidFill>
              <a:latin typeface="Lora"/>
              <a:ea typeface="Lora"/>
              <a:cs typeface="Lora"/>
              <a:sym typeface="Lora"/>
            </a:endParaRPr>
          </a:p>
          <a:p>
            <a:pPr indent="0" lvl="0" marL="0" rtl="0" algn="l">
              <a:lnSpc>
                <a:spcPct val="100000"/>
              </a:lnSpc>
              <a:spcBef>
                <a:spcPts val="1600"/>
              </a:spcBef>
              <a:spcAft>
                <a:spcPts val="1600"/>
              </a:spcAft>
              <a:buNone/>
            </a:pPr>
            <a:r>
              <a:rPr b="1" lang="en-GB" sz="1400">
                <a:solidFill>
                  <a:srgbClr val="000000"/>
                </a:solidFill>
                <a:latin typeface="Lora"/>
                <a:ea typeface="Lora"/>
                <a:cs typeface="Lora"/>
                <a:sym typeface="Lora"/>
              </a:rPr>
              <a:t>Sprint 2 Goal: Deploy the image on MOC as Daemonset and research how it scales and interacts with other pods</a:t>
            </a:r>
            <a:endParaRPr b="1" sz="1400">
              <a:solidFill>
                <a:srgbClr val="000000"/>
              </a:solidFill>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351950" y="516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a:t>
            </a:r>
            <a:r>
              <a:rPr lang="en-GB"/>
              <a:t>Daemonset</a:t>
            </a:r>
            <a:r>
              <a:rPr lang="en-GB"/>
              <a:t>??</a:t>
            </a:r>
            <a:endParaRPr/>
          </a:p>
        </p:txBody>
      </p:sp>
      <p:sp>
        <p:nvSpPr>
          <p:cNvPr id="101" name="Google Shape;101;p15"/>
          <p:cNvSpPr txBox="1"/>
          <p:nvPr>
            <p:ph idx="1" type="body"/>
          </p:nvPr>
        </p:nvSpPr>
        <p:spPr>
          <a:xfrm>
            <a:off x="236075" y="1380775"/>
            <a:ext cx="8434800" cy="34683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Lora"/>
              <a:buChar char="●"/>
            </a:pPr>
            <a:r>
              <a:rPr b="1" lang="en-GB" sz="1400">
                <a:solidFill>
                  <a:srgbClr val="000000"/>
                </a:solidFill>
                <a:highlight>
                  <a:srgbClr val="FFFFFF"/>
                </a:highlight>
                <a:latin typeface="Lora"/>
                <a:ea typeface="Lora"/>
                <a:cs typeface="Lora"/>
                <a:sym typeface="Lora"/>
              </a:rPr>
              <a:t>A </a:t>
            </a:r>
            <a:r>
              <a:rPr b="1" i="1" lang="en-GB" sz="1400">
                <a:solidFill>
                  <a:srgbClr val="000000"/>
                </a:solidFill>
                <a:highlight>
                  <a:srgbClr val="FFFFFF"/>
                </a:highlight>
                <a:latin typeface="Lora"/>
                <a:ea typeface="Lora"/>
                <a:cs typeface="Lora"/>
                <a:sym typeface="Lora"/>
              </a:rPr>
              <a:t>DaemonSet is a controller in Kubernetes which</a:t>
            </a:r>
            <a:r>
              <a:rPr b="1" lang="en-GB" sz="1400">
                <a:solidFill>
                  <a:srgbClr val="000000"/>
                </a:solidFill>
                <a:highlight>
                  <a:srgbClr val="FFFFFF"/>
                </a:highlight>
                <a:latin typeface="Lora"/>
                <a:ea typeface="Lora"/>
                <a:cs typeface="Lora"/>
                <a:sym typeface="Lora"/>
              </a:rPr>
              <a:t> ensures that all (or some) Nodes run a copy of a Pod</a:t>
            </a:r>
            <a:endParaRPr b="1" sz="1400">
              <a:solidFill>
                <a:srgbClr val="000000"/>
              </a:solidFill>
              <a:highlight>
                <a:srgbClr val="FFFFFF"/>
              </a:highlight>
              <a:latin typeface="Lora"/>
              <a:ea typeface="Lora"/>
              <a:cs typeface="Lora"/>
              <a:sym typeface="Lora"/>
            </a:endParaRPr>
          </a:p>
          <a:p>
            <a:pPr indent="-317500" lvl="0" marL="457200" rtl="0" algn="l">
              <a:lnSpc>
                <a:spcPct val="100000"/>
              </a:lnSpc>
              <a:spcBef>
                <a:spcPts val="0"/>
              </a:spcBef>
              <a:spcAft>
                <a:spcPts val="0"/>
              </a:spcAft>
              <a:buClr>
                <a:srgbClr val="000000"/>
              </a:buClr>
              <a:buSzPts val="1400"/>
              <a:buFont typeface="Lora"/>
              <a:buChar char="●"/>
            </a:pPr>
            <a:r>
              <a:rPr b="1" lang="en-GB" sz="1400">
                <a:solidFill>
                  <a:srgbClr val="000000"/>
                </a:solidFill>
                <a:highlight>
                  <a:srgbClr val="FFFFFF"/>
                </a:highlight>
                <a:latin typeface="Lora"/>
                <a:ea typeface="Lora"/>
                <a:cs typeface="Lora"/>
                <a:sym typeface="Lora"/>
              </a:rPr>
              <a:t>As nodes are added to the cluster, Pods are added to them. As nodes are removed from the cluster, those Pods are garbage collected.</a:t>
            </a:r>
            <a:endParaRPr b="1" sz="1400">
              <a:solidFill>
                <a:srgbClr val="000000"/>
              </a:solidFill>
              <a:highlight>
                <a:srgbClr val="FFFFFF"/>
              </a:highlight>
              <a:latin typeface="Lora"/>
              <a:ea typeface="Lora"/>
              <a:cs typeface="Lora"/>
              <a:sym typeface="Lora"/>
            </a:endParaRPr>
          </a:p>
          <a:p>
            <a:pPr indent="-317500" lvl="0" marL="457200" rtl="0" algn="l">
              <a:lnSpc>
                <a:spcPct val="100000"/>
              </a:lnSpc>
              <a:spcBef>
                <a:spcPts val="0"/>
              </a:spcBef>
              <a:spcAft>
                <a:spcPts val="0"/>
              </a:spcAft>
              <a:buClr>
                <a:srgbClr val="000000"/>
              </a:buClr>
              <a:buSzPts val="1400"/>
              <a:buFont typeface="Lora"/>
              <a:buChar char="●"/>
            </a:pPr>
            <a:r>
              <a:rPr b="1" lang="en-GB" sz="1400">
                <a:solidFill>
                  <a:srgbClr val="000000"/>
                </a:solidFill>
                <a:highlight>
                  <a:srgbClr val="FFFFFF"/>
                </a:highlight>
                <a:latin typeface="Lora"/>
                <a:ea typeface="Lora"/>
                <a:cs typeface="Lora"/>
                <a:sym typeface="Lora"/>
              </a:rPr>
              <a:t>Deleting a DaemonSet will clean up the Pods it created.</a:t>
            </a:r>
            <a:endParaRPr b="1" sz="1400">
              <a:solidFill>
                <a:srgbClr val="000000"/>
              </a:solidFill>
              <a:highlight>
                <a:srgbClr val="FFFFFF"/>
              </a:highlight>
              <a:latin typeface="Lora"/>
              <a:ea typeface="Lora"/>
              <a:cs typeface="Lora"/>
              <a:sym typeface="Lora"/>
            </a:endParaRPr>
          </a:p>
          <a:p>
            <a:pPr indent="0" lvl="0" marL="0" rtl="0" algn="l">
              <a:lnSpc>
                <a:spcPct val="100000"/>
              </a:lnSpc>
              <a:spcBef>
                <a:spcPts val="1600"/>
              </a:spcBef>
              <a:spcAft>
                <a:spcPts val="0"/>
              </a:spcAft>
              <a:buClr>
                <a:srgbClr val="000000"/>
              </a:buClr>
              <a:buSzPts val="1100"/>
              <a:buFont typeface="Arial"/>
              <a:buNone/>
            </a:pPr>
            <a:r>
              <a:rPr b="1" lang="en-GB" sz="1400">
                <a:solidFill>
                  <a:srgbClr val="000000"/>
                </a:solidFill>
                <a:highlight>
                  <a:srgbClr val="FFFFFF"/>
                </a:highlight>
                <a:latin typeface="Lora"/>
                <a:ea typeface="Lora"/>
                <a:cs typeface="Lora"/>
                <a:sym typeface="Lora"/>
              </a:rPr>
              <a:t>Some typical uses of a DaemonSet are:</a:t>
            </a:r>
            <a:endParaRPr b="1" sz="1400">
              <a:solidFill>
                <a:srgbClr val="000000"/>
              </a:solidFill>
              <a:highlight>
                <a:srgbClr val="FFFFFF"/>
              </a:highlight>
              <a:latin typeface="Lora"/>
              <a:ea typeface="Lora"/>
              <a:cs typeface="Lora"/>
              <a:sym typeface="Lora"/>
            </a:endParaRPr>
          </a:p>
          <a:p>
            <a:pPr indent="-317500" lvl="0" marL="457200" rtl="0" algn="l">
              <a:lnSpc>
                <a:spcPct val="100000"/>
              </a:lnSpc>
              <a:spcBef>
                <a:spcPts val="3000"/>
              </a:spcBef>
              <a:spcAft>
                <a:spcPts val="0"/>
              </a:spcAft>
              <a:buClr>
                <a:srgbClr val="000000"/>
              </a:buClr>
              <a:buSzPts val="1400"/>
              <a:buFont typeface="Roboto"/>
              <a:buChar char="●"/>
            </a:pPr>
            <a:r>
              <a:rPr b="1" lang="en-GB" sz="1400">
                <a:solidFill>
                  <a:srgbClr val="000000"/>
                </a:solidFill>
                <a:highlight>
                  <a:srgbClr val="FFFFFF"/>
                </a:highlight>
                <a:latin typeface="Lora"/>
                <a:ea typeface="Lora"/>
                <a:cs typeface="Lora"/>
                <a:sym typeface="Lora"/>
              </a:rPr>
              <a:t>Running a cluster storage daemon, such as </a:t>
            </a:r>
            <a:r>
              <a:rPr b="1" lang="en-GB" sz="1400">
                <a:solidFill>
                  <a:srgbClr val="303030"/>
                </a:solidFill>
                <a:highlight>
                  <a:srgbClr val="F7F7F7"/>
                </a:highlight>
                <a:latin typeface="Lora"/>
                <a:ea typeface="Lora"/>
                <a:cs typeface="Lora"/>
                <a:sym typeface="Lora"/>
              </a:rPr>
              <a:t>glusterd</a:t>
            </a:r>
            <a:r>
              <a:rPr b="1" lang="en-GB" sz="1400">
                <a:solidFill>
                  <a:srgbClr val="000000"/>
                </a:solidFill>
                <a:highlight>
                  <a:srgbClr val="FFFFFF"/>
                </a:highlight>
                <a:latin typeface="Lora"/>
                <a:ea typeface="Lora"/>
                <a:cs typeface="Lora"/>
                <a:sym typeface="Lora"/>
              </a:rPr>
              <a:t>, </a:t>
            </a:r>
            <a:r>
              <a:rPr b="1" lang="en-GB" sz="1400">
                <a:solidFill>
                  <a:srgbClr val="303030"/>
                </a:solidFill>
                <a:highlight>
                  <a:srgbClr val="F7F7F7"/>
                </a:highlight>
                <a:latin typeface="Lora"/>
                <a:ea typeface="Lora"/>
                <a:cs typeface="Lora"/>
                <a:sym typeface="Lora"/>
              </a:rPr>
              <a:t>ceph</a:t>
            </a:r>
            <a:r>
              <a:rPr b="1" lang="en-GB" sz="1400">
                <a:solidFill>
                  <a:srgbClr val="000000"/>
                </a:solidFill>
                <a:highlight>
                  <a:srgbClr val="FFFFFF"/>
                </a:highlight>
                <a:latin typeface="Lora"/>
                <a:ea typeface="Lora"/>
                <a:cs typeface="Lora"/>
                <a:sym typeface="Lora"/>
              </a:rPr>
              <a:t>, on each node.</a:t>
            </a:r>
            <a:endParaRPr b="1" sz="1400">
              <a:solidFill>
                <a:srgbClr val="000000"/>
              </a:solidFill>
              <a:highlight>
                <a:srgbClr val="FFFFFF"/>
              </a:highlight>
              <a:latin typeface="Lora"/>
              <a:ea typeface="Lora"/>
              <a:cs typeface="Lora"/>
              <a:sym typeface="Lora"/>
            </a:endParaRPr>
          </a:p>
          <a:p>
            <a:pPr indent="-317500" lvl="0" marL="457200" rtl="0" algn="l">
              <a:lnSpc>
                <a:spcPct val="100000"/>
              </a:lnSpc>
              <a:spcBef>
                <a:spcPts val="0"/>
              </a:spcBef>
              <a:spcAft>
                <a:spcPts val="0"/>
              </a:spcAft>
              <a:buClr>
                <a:srgbClr val="000000"/>
              </a:buClr>
              <a:buSzPts val="1400"/>
              <a:buFont typeface="Roboto"/>
              <a:buChar char="●"/>
            </a:pPr>
            <a:r>
              <a:rPr b="1" lang="en-GB" sz="1400">
                <a:solidFill>
                  <a:srgbClr val="000000"/>
                </a:solidFill>
                <a:highlight>
                  <a:srgbClr val="FFFFFF"/>
                </a:highlight>
                <a:latin typeface="Lora"/>
                <a:ea typeface="Lora"/>
                <a:cs typeface="Lora"/>
                <a:sym typeface="Lora"/>
              </a:rPr>
              <a:t>Running a logs collection daemon on every node, such as </a:t>
            </a:r>
            <a:r>
              <a:rPr b="1" lang="en-GB" sz="1400">
                <a:solidFill>
                  <a:srgbClr val="303030"/>
                </a:solidFill>
                <a:highlight>
                  <a:srgbClr val="F7F7F7"/>
                </a:highlight>
                <a:latin typeface="Lora"/>
                <a:ea typeface="Lora"/>
                <a:cs typeface="Lora"/>
                <a:sym typeface="Lora"/>
              </a:rPr>
              <a:t>fluentd</a:t>
            </a:r>
            <a:r>
              <a:rPr b="1" lang="en-GB" sz="1400">
                <a:solidFill>
                  <a:srgbClr val="000000"/>
                </a:solidFill>
                <a:highlight>
                  <a:srgbClr val="FFFFFF"/>
                </a:highlight>
                <a:latin typeface="Lora"/>
                <a:ea typeface="Lora"/>
                <a:cs typeface="Lora"/>
                <a:sym typeface="Lora"/>
              </a:rPr>
              <a:t> or </a:t>
            </a:r>
            <a:r>
              <a:rPr b="1" lang="en-GB" sz="1400">
                <a:solidFill>
                  <a:srgbClr val="303030"/>
                </a:solidFill>
                <a:highlight>
                  <a:srgbClr val="F7F7F7"/>
                </a:highlight>
                <a:latin typeface="Lora"/>
                <a:ea typeface="Lora"/>
                <a:cs typeface="Lora"/>
                <a:sym typeface="Lora"/>
              </a:rPr>
              <a:t>logstash</a:t>
            </a:r>
            <a:r>
              <a:rPr b="1" lang="en-GB" sz="1400">
                <a:solidFill>
                  <a:srgbClr val="000000"/>
                </a:solidFill>
                <a:highlight>
                  <a:srgbClr val="FFFFFF"/>
                </a:highlight>
                <a:latin typeface="Lora"/>
                <a:ea typeface="Lora"/>
                <a:cs typeface="Lora"/>
                <a:sym typeface="Lora"/>
              </a:rPr>
              <a:t>.</a:t>
            </a:r>
            <a:endParaRPr b="1" sz="1400">
              <a:solidFill>
                <a:srgbClr val="000000"/>
              </a:solidFill>
              <a:highlight>
                <a:srgbClr val="FFFFFF"/>
              </a:highlight>
              <a:latin typeface="Lora"/>
              <a:ea typeface="Lora"/>
              <a:cs typeface="Lora"/>
              <a:sym typeface="Lora"/>
            </a:endParaRPr>
          </a:p>
          <a:p>
            <a:pPr indent="-317500" lvl="0" marL="457200" rtl="0" algn="l">
              <a:lnSpc>
                <a:spcPct val="100000"/>
              </a:lnSpc>
              <a:spcBef>
                <a:spcPts val="0"/>
              </a:spcBef>
              <a:spcAft>
                <a:spcPts val="0"/>
              </a:spcAft>
              <a:buClr>
                <a:srgbClr val="000000"/>
              </a:buClr>
              <a:buSzPts val="1400"/>
              <a:buFont typeface="Roboto"/>
              <a:buChar char="●"/>
            </a:pPr>
            <a:r>
              <a:rPr b="1" lang="en-GB" sz="1400">
                <a:solidFill>
                  <a:srgbClr val="000000"/>
                </a:solidFill>
                <a:highlight>
                  <a:srgbClr val="FFFFFF"/>
                </a:highlight>
                <a:latin typeface="Lora"/>
                <a:ea typeface="Lora"/>
                <a:cs typeface="Lora"/>
                <a:sym typeface="Lora"/>
              </a:rPr>
              <a:t>Running a node monitoring daemon on every node, such as </a:t>
            </a:r>
            <a:r>
              <a:rPr b="1" lang="en-GB" sz="1400" u="sng">
                <a:solidFill>
                  <a:schemeClr val="hlink"/>
                </a:solidFill>
                <a:highlight>
                  <a:srgbClr val="FFFFFF"/>
                </a:highlight>
                <a:latin typeface="Lora"/>
                <a:ea typeface="Lora"/>
                <a:cs typeface="Lora"/>
                <a:sym typeface="Lora"/>
                <a:hlinkClick r:id="rId3"/>
              </a:rPr>
              <a:t>Prometheus Node Exporter</a:t>
            </a:r>
            <a:r>
              <a:rPr b="1" lang="en-GB" sz="1400">
                <a:solidFill>
                  <a:srgbClr val="000000"/>
                </a:solidFill>
                <a:highlight>
                  <a:srgbClr val="FFFFFF"/>
                </a:highlight>
                <a:latin typeface="Lora"/>
                <a:ea typeface="Lora"/>
                <a:cs typeface="Lora"/>
                <a:sym typeface="Lora"/>
              </a:rPr>
              <a:t>, </a:t>
            </a:r>
            <a:r>
              <a:rPr b="1" lang="en-GB" sz="1400">
                <a:solidFill>
                  <a:srgbClr val="303030"/>
                </a:solidFill>
                <a:highlight>
                  <a:srgbClr val="F7F7F7"/>
                </a:highlight>
                <a:latin typeface="Lora"/>
                <a:ea typeface="Lora"/>
                <a:cs typeface="Lora"/>
                <a:sym typeface="Lora"/>
              </a:rPr>
              <a:t>collectd</a:t>
            </a:r>
            <a:r>
              <a:rPr b="1" lang="en-GB" sz="1400">
                <a:solidFill>
                  <a:srgbClr val="000000"/>
                </a:solidFill>
                <a:highlight>
                  <a:srgbClr val="FFFFFF"/>
                </a:highlight>
                <a:latin typeface="Lora"/>
                <a:ea typeface="Lora"/>
                <a:cs typeface="Lora"/>
                <a:sym typeface="Lora"/>
              </a:rPr>
              <a:t>, </a:t>
            </a:r>
            <a:r>
              <a:rPr b="1" lang="en-GB" sz="1400" u="sng">
                <a:solidFill>
                  <a:schemeClr val="hlink"/>
                </a:solidFill>
                <a:highlight>
                  <a:srgbClr val="FFFFFF"/>
                </a:highlight>
                <a:latin typeface="Lora"/>
                <a:ea typeface="Lora"/>
                <a:cs typeface="Lora"/>
                <a:sym typeface="Lora"/>
                <a:hlinkClick r:id="rId4"/>
              </a:rPr>
              <a:t>Dynatrace OneAgent</a:t>
            </a:r>
            <a:r>
              <a:rPr b="1" lang="en-GB" sz="1400">
                <a:solidFill>
                  <a:srgbClr val="000000"/>
                </a:solidFill>
                <a:highlight>
                  <a:srgbClr val="FFFFFF"/>
                </a:highlight>
                <a:latin typeface="Lora"/>
                <a:ea typeface="Lora"/>
                <a:cs typeface="Lora"/>
                <a:sym typeface="Lora"/>
              </a:rPr>
              <a:t>, </a:t>
            </a:r>
            <a:r>
              <a:rPr b="1" lang="en-GB" sz="1400" u="sng">
                <a:solidFill>
                  <a:schemeClr val="hlink"/>
                </a:solidFill>
                <a:highlight>
                  <a:srgbClr val="FFFFFF"/>
                </a:highlight>
                <a:latin typeface="Lora"/>
                <a:ea typeface="Lora"/>
                <a:cs typeface="Lora"/>
                <a:sym typeface="Lora"/>
                <a:hlinkClick r:id="rId5"/>
              </a:rPr>
              <a:t>AppDynamics Agent</a:t>
            </a:r>
            <a:r>
              <a:rPr b="1" lang="en-GB" sz="1400">
                <a:solidFill>
                  <a:srgbClr val="000000"/>
                </a:solidFill>
                <a:highlight>
                  <a:srgbClr val="FFFFFF"/>
                </a:highlight>
                <a:latin typeface="Lora"/>
                <a:ea typeface="Lora"/>
                <a:cs typeface="Lora"/>
                <a:sym typeface="Lora"/>
              </a:rPr>
              <a:t>, Datadog agent, New Relic agent, Ganglia </a:t>
            </a:r>
            <a:r>
              <a:rPr b="1" lang="en-GB" sz="1400">
                <a:solidFill>
                  <a:srgbClr val="303030"/>
                </a:solidFill>
                <a:highlight>
                  <a:srgbClr val="F7F7F7"/>
                </a:highlight>
                <a:latin typeface="Lora"/>
                <a:ea typeface="Lora"/>
                <a:cs typeface="Lora"/>
                <a:sym typeface="Lora"/>
              </a:rPr>
              <a:t>gmond</a:t>
            </a:r>
            <a:r>
              <a:rPr b="1" lang="en-GB" sz="1400">
                <a:solidFill>
                  <a:srgbClr val="000000"/>
                </a:solidFill>
                <a:highlight>
                  <a:srgbClr val="FFFFFF"/>
                </a:highlight>
                <a:latin typeface="Lora"/>
                <a:ea typeface="Lora"/>
                <a:cs typeface="Lora"/>
                <a:sym typeface="Lora"/>
              </a:rPr>
              <a:t> or Instana agent.</a:t>
            </a:r>
            <a:endParaRPr b="1" sz="1400">
              <a:solidFill>
                <a:srgbClr val="000000"/>
              </a:solidFill>
              <a:highlight>
                <a:srgbClr val="FFFFFF"/>
              </a:highlight>
              <a:latin typeface="Lora"/>
              <a:ea typeface="Lora"/>
              <a:cs typeface="Lora"/>
              <a:sym typeface="Lora"/>
            </a:endParaRPr>
          </a:p>
          <a:p>
            <a:pPr indent="0" lvl="0" marL="0" rtl="0" algn="l">
              <a:lnSpc>
                <a:spcPct val="100000"/>
              </a:lnSpc>
              <a:spcBef>
                <a:spcPts val="3800"/>
              </a:spcBef>
              <a:spcAft>
                <a:spcPts val="1600"/>
              </a:spcAft>
              <a:buNone/>
            </a:pPr>
            <a:r>
              <a:t/>
            </a:r>
            <a:endParaRPr b="1" sz="1400">
              <a:solidFill>
                <a:srgbClr val="000000"/>
              </a:solidFill>
              <a:highlight>
                <a:srgbClr val="FFFFFF"/>
              </a:highlight>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245775" y="610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Alternative Approach</a:t>
            </a:r>
            <a:endParaRPr/>
          </a:p>
        </p:txBody>
      </p:sp>
      <p:sp>
        <p:nvSpPr>
          <p:cNvPr id="107" name="Google Shape;107;p16"/>
          <p:cNvSpPr txBox="1"/>
          <p:nvPr>
            <p:ph idx="1" type="body"/>
          </p:nvPr>
        </p:nvSpPr>
        <p:spPr>
          <a:xfrm>
            <a:off x="245775" y="1404350"/>
            <a:ext cx="8767200" cy="360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rgbClr val="000000"/>
                </a:solidFill>
                <a:latin typeface="Lora"/>
                <a:ea typeface="Lora"/>
                <a:cs typeface="Lora"/>
                <a:sym typeface="Lora"/>
              </a:rPr>
              <a:t>An alternative approach to using DaemonSets would be to queue the containers having the BOINC application with the lowest priority in the Kubernetes scheduler. </a:t>
            </a:r>
            <a:endParaRPr b="1" sz="1400">
              <a:solidFill>
                <a:srgbClr val="000000"/>
              </a:solidFill>
              <a:latin typeface="Lora"/>
              <a:ea typeface="Lora"/>
              <a:cs typeface="Lora"/>
              <a:sym typeface="Lora"/>
            </a:endParaRPr>
          </a:p>
          <a:p>
            <a:pPr indent="0" lvl="0" marL="0" rtl="0" algn="l">
              <a:spcBef>
                <a:spcPts val="1600"/>
              </a:spcBef>
              <a:spcAft>
                <a:spcPts val="0"/>
              </a:spcAft>
              <a:buNone/>
            </a:pPr>
            <a:r>
              <a:rPr b="1" lang="en-GB" sz="1400">
                <a:solidFill>
                  <a:srgbClr val="000000"/>
                </a:solidFill>
                <a:latin typeface="Lora"/>
                <a:ea typeface="Lora"/>
                <a:cs typeface="Lora"/>
                <a:sym typeface="Lora"/>
              </a:rPr>
              <a:t>Comparison between two approaches:</a:t>
            </a:r>
            <a:endParaRPr b="1" sz="1400">
              <a:solidFill>
                <a:srgbClr val="000000"/>
              </a:solidFill>
              <a:latin typeface="Lora"/>
              <a:ea typeface="Lora"/>
              <a:cs typeface="Lora"/>
              <a:sym typeface="Lora"/>
            </a:endParaRPr>
          </a:p>
          <a:p>
            <a:pPr indent="-317500" lvl="0" marL="457200" rtl="0" algn="l">
              <a:spcBef>
                <a:spcPts val="1600"/>
              </a:spcBef>
              <a:spcAft>
                <a:spcPts val="0"/>
              </a:spcAft>
              <a:buClr>
                <a:srgbClr val="000000"/>
              </a:buClr>
              <a:buSzPts val="1400"/>
              <a:buFont typeface="Lora"/>
              <a:buChar char="●"/>
            </a:pPr>
            <a:r>
              <a:rPr b="1" lang="en-GB" sz="1400">
                <a:solidFill>
                  <a:srgbClr val="000000"/>
                </a:solidFill>
                <a:latin typeface="Lora"/>
                <a:ea typeface="Lora"/>
                <a:cs typeface="Lora"/>
                <a:sym typeface="Lora"/>
              </a:rPr>
              <a:t>The alternative approach will provide a generic solution to the problem but this comes with a downside of hampering user experience as they will have to do a lot of configuration in order to use our architecture </a:t>
            </a:r>
            <a:endParaRPr b="1" sz="1400">
              <a:solidFill>
                <a:srgbClr val="000000"/>
              </a:solidFill>
              <a:latin typeface="Lora"/>
              <a:ea typeface="Lora"/>
              <a:cs typeface="Lora"/>
              <a:sym typeface="Lora"/>
            </a:endParaRPr>
          </a:p>
          <a:p>
            <a:pPr indent="-317500" lvl="0" marL="457200" rtl="0" algn="l">
              <a:spcBef>
                <a:spcPts val="0"/>
              </a:spcBef>
              <a:spcAft>
                <a:spcPts val="0"/>
              </a:spcAft>
              <a:buClr>
                <a:srgbClr val="000000"/>
              </a:buClr>
              <a:buSzPts val="1400"/>
              <a:buFont typeface="Lora"/>
              <a:buChar char="●"/>
            </a:pPr>
            <a:r>
              <a:rPr b="1" lang="en-GB" sz="1400">
                <a:solidFill>
                  <a:srgbClr val="000000"/>
                </a:solidFill>
                <a:latin typeface="Lora"/>
                <a:ea typeface="Lora"/>
                <a:cs typeface="Lora"/>
                <a:sym typeface="Lora"/>
              </a:rPr>
              <a:t>Kubernetes might schedule multiple BOINC pods in the same nodes while our aim is to schedule these pods in every nodes which is what daemonset does</a:t>
            </a:r>
            <a:endParaRPr b="1" sz="1400">
              <a:solidFill>
                <a:srgbClr val="000000"/>
              </a:solidFill>
              <a:latin typeface="Lora"/>
              <a:ea typeface="Lora"/>
              <a:cs typeface="Lora"/>
              <a:sym typeface="Lora"/>
            </a:endParaRPr>
          </a:p>
          <a:p>
            <a:pPr indent="-317500" lvl="0" marL="457200" rtl="0" algn="l">
              <a:spcBef>
                <a:spcPts val="0"/>
              </a:spcBef>
              <a:spcAft>
                <a:spcPts val="0"/>
              </a:spcAft>
              <a:buClr>
                <a:srgbClr val="000000"/>
              </a:buClr>
              <a:buSzPts val="1400"/>
              <a:buFont typeface="Lora"/>
              <a:buChar char="●"/>
            </a:pPr>
            <a:r>
              <a:rPr b="1" lang="en-GB" sz="1400">
                <a:solidFill>
                  <a:srgbClr val="000000"/>
                </a:solidFill>
                <a:latin typeface="Lora"/>
                <a:ea typeface="Lora"/>
                <a:cs typeface="Lora"/>
                <a:sym typeface="Lora"/>
              </a:rPr>
              <a:t>Alternative approach will add extra workload to scheduler and nodes in case the pods are not efficiently spread across all nodes while daemonset will add extra workload on nodes only when kubernetes tries to kill the pods</a:t>
            </a:r>
            <a:endParaRPr b="1" sz="1400">
              <a:solidFill>
                <a:srgbClr val="000000"/>
              </a:solidFill>
              <a:latin typeface="Lora"/>
              <a:ea typeface="Lora"/>
              <a:cs typeface="Lora"/>
              <a:sym typeface="Lo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673975" y="1340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Handling credentials</a:t>
            </a:r>
            <a:endParaRPr/>
          </a:p>
        </p:txBody>
      </p:sp>
      <p:sp>
        <p:nvSpPr>
          <p:cNvPr id="113" name="Google Shape;113;p17"/>
          <p:cNvSpPr txBox="1"/>
          <p:nvPr>
            <p:ph idx="1" type="body"/>
          </p:nvPr>
        </p:nvSpPr>
        <p:spPr>
          <a:xfrm>
            <a:off x="673975" y="20122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solidFill>
                <a:srgbClr val="000000"/>
              </a:solidFill>
              <a:highlight>
                <a:srgbClr val="FFFFFF"/>
              </a:highlight>
              <a:latin typeface="Lora"/>
              <a:ea typeface="Lora"/>
              <a:cs typeface="Lora"/>
              <a:sym typeface="Lora"/>
            </a:endParaRPr>
          </a:p>
          <a:p>
            <a:pPr indent="0" lvl="0" marL="0" rtl="0" algn="l">
              <a:spcBef>
                <a:spcPts val="1600"/>
              </a:spcBef>
              <a:spcAft>
                <a:spcPts val="0"/>
              </a:spcAft>
              <a:buNone/>
            </a:pPr>
            <a:r>
              <a:rPr b="1" lang="en-GB" sz="1400">
                <a:solidFill>
                  <a:srgbClr val="000000"/>
                </a:solidFill>
                <a:highlight>
                  <a:srgbClr val="FFFFFF"/>
                </a:highlight>
                <a:latin typeface="Lora"/>
                <a:ea typeface="Lora"/>
                <a:cs typeface="Lora"/>
                <a:sym typeface="Lora"/>
              </a:rPr>
              <a:t>Kubernetes </a:t>
            </a:r>
            <a:r>
              <a:rPr b="1" lang="en-GB" sz="1400">
                <a:solidFill>
                  <a:srgbClr val="303030"/>
                </a:solidFill>
                <a:highlight>
                  <a:srgbClr val="F7F7F7"/>
                </a:highlight>
                <a:latin typeface="Lora"/>
                <a:ea typeface="Lora"/>
                <a:cs typeface="Lora"/>
                <a:sym typeface="Lora"/>
              </a:rPr>
              <a:t>secret</a:t>
            </a:r>
            <a:r>
              <a:rPr b="1" lang="en-GB" sz="1400">
                <a:solidFill>
                  <a:srgbClr val="000000"/>
                </a:solidFill>
                <a:highlight>
                  <a:srgbClr val="FFFFFF"/>
                </a:highlight>
                <a:latin typeface="Lora"/>
                <a:ea typeface="Lora"/>
                <a:cs typeface="Lora"/>
                <a:sym typeface="Lora"/>
              </a:rPr>
              <a:t> objects let you store and manage sensitive information, such as passwords, OAuth tokens, and ssh keys.</a:t>
            </a:r>
            <a:endParaRPr b="1" sz="1400">
              <a:solidFill>
                <a:srgbClr val="000000"/>
              </a:solidFill>
              <a:highlight>
                <a:srgbClr val="FFFFFF"/>
              </a:highlight>
              <a:latin typeface="Lora"/>
              <a:ea typeface="Lora"/>
              <a:cs typeface="Lora"/>
              <a:sym typeface="Lora"/>
            </a:endParaRPr>
          </a:p>
          <a:p>
            <a:pPr indent="-317500" lvl="0" marL="457200" rtl="0" algn="l">
              <a:spcBef>
                <a:spcPts val="1600"/>
              </a:spcBef>
              <a:spcAft>
                <a:spcPts val="0"/>
              </a:spcAft>
              <a:buClr>
                <a:srgbClr val="000000"/>
              </a:buClr>
              <a:buSzPts val="1400"/>
              <a:buFont typeface="Lora"/>
              <a:buChar char="●"/>
            </a:pPr>
            <a:r>
              <a:rPr b="1" lang="en-GB" sz="1400">
                <a:solidFill>
                  <a:srgbClr val="000000"/>
                </a:solidFill>
                <a:highlight>
                  <a:srgbClr val="FFFFFF"/>
                </a:highlight>
                <a:latin typeface="Lora"/>
                <a:ea typeface="Lora"/>
                <a:cs typeface="Lora"/>
                <a:sym typeface="Lora"/>
              </a:rPr>
              <a:t>We have used secret objects to pass World Community Grid URL and Account key </a:t>
            </a:r>
            <a:endParaRPr b="1" sz="1400">
              <a:solidFill>
                <a:srgbClr val="000000"/>
              </a:solidFill>
              <a:highlight>
                <a:srgbClr val="FFFFFF"/>
              </a:highlight>
              <a:latin typeface="Lora"/>
              <a:ea typeface="Lora"/>
              <a:cs typeface="Lora"/>
              <a:sym typeface="L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0" y="459050"/>
            <a:ext cx="7688700" cy="48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Tuning BOINC preferences</a:t>
            </a:r>
            <a:endParaRPr/>
          </a:p>
        </p:txBody>
      </p:sp>
      <p:sp>
        <p:nvSpPr>
          <p:cNvPr id="119" name="Google Shape;119;p18"/>
          <p:cNvSpPr txBox="1"/>
          <p:nvPr>
            <p:ph idx="1" type="body"/>
          </p:nvPr>
        </p:nvSpPr>
        <p:spPr>
          <a:xfrm>
            <a:off x="210375" y="1296650"/>
            <a:ext cx="8802600" cy="377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sz="1400">
              <a:solidFill>
                <a:srgbClr val="000000"/>
              </a:solidFill>
              <a:latin typeface="Lora"/>
              <a:ea typeface="Lora"/>
              <a:cs typeface="Lora"/>
              <a:sym typeface="Lora"/>
            </a:endParaRPr>
          </a:p>
          <a:p>
            <a:pPr indent="0" lvl="0" marL="0" rtl="0" algn="l">
              <a:lnSpc>
                <a:spcPct val="100000"/>
              </a:lnSpc>
              <a:spcBef>
                <a:spcPts val="1600"/>
              </a:spcBef>
              <a:spcAft>
                <a:spcPts val="0"/>
              </a:spcAft>
              <a:buNone/>
            </a:pPr>
            <a:r>
              <a:rPr b="1" lang="en-GB" sz="1400">
                <a:solidFill>
                  <a:srgbClr val="000000"/>
                </a:solidFill>
                <a:latin typeface="Lora"/>
                <a:ea typeface="Lora"/>
                <a:cs typeface="Lora"/>
                <a:sym typeface="Lora"/>
              </a:rPr>
              <a:t> </a:t>
            </a:r>
            <a:endParaRPr b="1" sz="1400">
              <a:solidFill>
                <a:srgbClr val="000000"/>
              </a:solidFill>
              <a:latin typeface="Lora"/>
              <a:ea typeface="Lora"/>
              <a:cs typeface="Lora"/>
              <a:sym typeface="Lora"/>
            </a:endParaRPr>
          </a:p>
          <a:p>
            <a:pPr indent="0" lvl="0" marL="0" rtl="0" algn="l">
              <a:lnSpc>
                <a:spcPct val="100000"/>
              </a:lnSpc>
              <a:spcBef>
                <a:spcPts val="1600"/>
              </a:spcBef>
              <a:spcAft>
                <a:spcPts val="0"/>
              </a:spcAft>
              <a:buNone/>
            </a:pPr>
            <a:r>
              <a:t/>
            </a:r>
            <a:endParaRPr b="1" sz="1400">
              <a:solidFill>
                <a:srgbClr val="000000"/>
              </a:solidFill>
              <a:latin typeface="Lora"/>
              <a:ea typeface="Lora"/>
              <a:cs typeface="Lora"/>
              <a:sym typeface="Lora"/>
            </a:endParaRPr>
          </a:p>
          <a:p>
            <a:pPr indent="0" lvl="0" marL="0" rtl="0" algn="l">
              <a:spcBef>
                <a:spcPts val="1600"/>
              </a:spcBef>
              <a:spcAft>
                <a:spcPts val="0"/>
              </a:spcAft>
              <a:buNone/>
            </a:pPr>
            <a:r>
              <a:rPr b="1" lang="en-GB" sz="1400">
                <a:solidFill>
                  <a:srgbClr val="000000"/>
                </a:solidFill>
                <a:latin typeface="Lora"/>
                <a:ea typeface="Lora"/>
                <a:cs typeface="Lora"/>
                <a:sym typeface="Lora"/>
              </a:rPr>
              <a:t> </a:t>
            </a:r>
            <a:endParaRPr b="1" sz="1400">
              <a:solidFill>
                <a:srgbClr val="000000"/>
              </a:solidFill>
              <a:latin typeface="Lora"/>
              <a:ea typeface="Lora"/>
              <a:cs typeface="Lora"/>
              <a:sym typeface="Lora"/>
            </a:endParaRPr>
          </a:p>
          <a:p>
            <a:pPr indent="0" lvl="0" marL="0" rtl="0" algn="l">
              <a:spcBef>
                <a:spcPts val="1600"/>
              </a:spcBef>
              <a:spcAft>
                <a:spcPts val="0"/>
              </a:spcAft>
              <a:buNone/>
            </a:pPr>
            <a:r>
              <a:rPr b="1" lang="en-GB" sz="1400">
                <a:solidFill>
                  <a:srgbClr val="000000"/>
                </a:solidFill>
                <a:latin typeface="Lora"/>
                <a:ea typeface="Lora"/>
                <a:cs typeface="Lora"/>
                <a:sym typeface="Lora"/>
              </a:rPr>
              <a:t>What are BOINC User Preferences? </a:t>
            </a:r>
            <a:endParaRPr b="1" sz="1400">
              <a:solidFill>
                <a:srgbClr val="000000"/>
              </a:solidFill>
              <a:latin typeface="Lora"/>
              <a:ea typeface="Lora"/>
              <a:cs typeface="Lora"/>
              <a:sym typeface="Lora"/>
            </a:endParaRPr>
          </a:p>
          <a:p>
            <a:pPr indent="-317500" lvl="0" marL="457200" rtl="0" algn="l">
              <a:spcBef>
                <a:spcPts val="1600"/>
              </a:spcBef>
              <a:spcAft>
                <a:spcPts val="0"/>
              </a:spcAft>
              <a:buClr>
                <a:srgbClr val="000000"/>
              </a:buClr>
              <a:buSzPts val="1400"/>
              <a:buFont typeface="Lora"/>
              <a:buChar char="●"/>
            </a:pPr>
            <a:r>
              <a:rPr b="1" lang="en-GB" sz="1400">
                <a:solidFill>
                  <a:srgbClr val="000000"/>
                </a:solidFill>
                <a:latin typeface="Lora"/>
                <a:ea typeface="Lora"/>
                <a:cs typeface="Lora"/>
                <a:sym typeface="Lora"/>
              </a:rPr>
              <a:t>Computing preferences that determine when and how BOINC uses your computer. Computing preferences mainly are: CPU Usage Limits, When to suspend, Day-of-the-week limits, Disk, Network Usage Limits, suspension and Day-of-the-week limits and Memory.</a:t>
            </a:r>
            <a:endParaRPr b="1" sz="1400">
              <a:solidFill>
                <a:srgbClr val="000000"/>
              </a:solidFill>
              <a:latin typeface="Lora"/>
              <a:ea typeface="Lora"/>
              <a:cs typeface="Lora"/>
              <a:sym typeface="Lora"/>
            </a:endParaRPr>
          </a:p>
          <a:p>
            <a:pPr indent="-317500" lvl="0" marL="457200" rtl="0" algn="l">
              <a:spcBef>
                <a:spcPts val="0"/>
              </a:spcBef>
              <a:spcAft>
                <a:spcPts val="0"/>
              </a:spcAft>
              <a:buClr>
                <a:srgbClr val="000000"/>
              </a:buClr>
              <a:buSzPts val="1400"/>
              <a:buFont typeface="Lora"/>
              <a:buChar char="●"/>
            </a:pPr>
            <a:r>
              <a:rPr b="1" lang="en-GB" sz="1400">
                <a:solidFill>
                  <a:srgbClr val="000000"/>
                </a:solidFill>
                <a:latin typeface="Lora"/>
                <a:ea typeface="Lora"/>
                <a:cs typeface="Lora"/>
                <a:sym typeface="Lora"/>
              </a:rPr>
              <a:t>Can be easily manipulated and changed using a GUI called BOINC Manager on your Personal Computer</a:t>
            </a:r>
            <a:endParaRPr b="1" sz="1400">
              <a:solidFill>
                <a:srgbClr val="000000"/>
              </a:solidFill>
              <a:latin typeface="Lora"/>
              <a:ea typeface="Lora"/>
              <a:cs typeface="Lora"/>
              <a:sym typeface="Lora"/>
            </a:endParaRPr>
          </a:p>
          <a:p>
            <a:pPr indent="0" lvl="0" marL="0" rtl="0" algn="l">
              <a:spcBef>
                <a:spcPts val="1600"/>
              </a:spcBef>
              <a:spcAft>
                <a:spcPts val="0"/>
              </a:spcAft>
              <a:buNone/>
            </a:pPr>
            <a:r>
              <a:t/>
            </a:r>
            <a:endParaRPr b="1" sz="1400">
              <a:solidFill>
                <a:srgbClr val="000000"/>
              </a:solidFill>
              <a:latin typeface="Lora"/>
              <a:ea typeface="Lora"/>
              <a:cs typeface="Lora"/>
              <a:sym typeface="Lora"/>
            </a:endParaRPr>
          </a:p>
          <a:p>
            <a:pPr indent="0" lvl="0" marL="0" rtl="0" algn="l">
              <a:spcBef>
                <a:spcPts val="1600"/>
              </a:spcBef>
              <a:spcAft>
                <a:spcPts val="0"/>
              </a:spcAft>
              <a:buNone/>
            </a:pPr>
            <a:r>
              <a:t/>
            </a:r>
            <a:endParaRPr b="1" sz="1400">
              <a:solidFill>
                <a:srgbClr val="000000"/>
              </a:solidFill>
              <a:latin typeface="Lora"/>
              <a:ea typeface="Lora"/>
              <a:cs typeface="Lora"/>
              <a:sym typeface="Lora"/>
            </a:endParaRPr>
          </a:p>
          <a:p>
            <a:pPr indent="0" lvl="0" marL="0" rtl="0" algn="l">
              <a:spcBef>
                <a:spcPts val="1600"/>
              </a:spcBef>
              <a:spcAft>
                <a:spcPts val="1600"/>
              </a:spcAft>
              <a:buNone/>
            </a:pPr>
            <a:r>
              <a:rPr b="1" lang="en-GB" sz="1400">
                <a:solidFill>
                  <a:srgbClr val="000000"/>
                </a:solidFill>
                <a:latin typeface="Lora"/>
                <a:ea typeface="Lora"/>
                <a:cs typeface="Lora"/>
                <a:sym typeface="Lora"/>
              </a:rPr>
              <a:t> </a:t>
            </a:r>
            <a:r>
              <a:rPr b="1" lang="en-GB">
                <a:solidFill>
                  <a:srgbClr val="000000"/>
                </a:solidFill>
              </a:rPr>
              <a:t> </a:t>
            </a:r>
            <a:endParaRPr b="1">
              <a:solidFill>
                <a:srgbClr val="000000"/>
              </a:solidFill>
            </a:endParaRPr>
          </a:p>
        </p:txBody>
      </p:sp>
      <p:sp>
        <p:nvSpPr>
          <p:cNvPr id="120" name="Google Shape;120;p18"/>
          <p:cNvSpPr/>
          <p:nvPr/>
        </p:nvSpPr>
        <p:spPr>
          <a:xfrm>
            <a:off x="118025" y="1349825"/>
            <a:ext cx="1931700" cy="12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BOINC Client (Host)</a:t>
            </a:r>
            <a:endParaRPr/>
          </a:p>
          <a:p>
            <a:pPr indent="0" lvl="0" marL="0" rtl="0" algn="l">
              <a:spcBef>
                <a:spcPts val="0"/>
              </a:spcBef>
              <a:spcAft>
                <a:spcPts val="0"/>
              </a:spcAft>
              <a:buNone/>
            </a:pPr>
            <a:r>
              <a:rPr lang="en-GB"/>
              <a:t>Sends Host Hardware availability information and request for Work Units</a:t>
            </a:r>
            <a:endParaRPr/>
          </a:p>
        </p:txBody>
      </p:sp>
      <p:sp>
        <p:nvSpPr>
          <p:cNvPr id="121" name="Google Shape;121;p18"/>
          <p:cNvSpPr/>
          <p:nvPr/>
        </p:nvSpPr>
        <p:spPr>
          <a:xfrm>
            <a:off x="7081275" y="1296650"/>
            <a:ext cx="1931700" cy="12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BOINC Project Server</a:t>
            </a:r>
            <a:endParaRPr/>
          </a:p>
          <a:p>
            <a:pPr indent="0" lvl="0" marL="0" rtl="0" algn="l">
              <a:spcBef>
                <a:spcPts val="0"/>
              </a:spcBef>
              <a:spcAft>
                <a:spcPts val="0"/>
              </a:spcAft>
              <a:buNone/>
            </a:pPr>
            <a:r>
              <a:rPr lang="en-GB"/>
              <a:t>Sends list of Work Units along with Default User </a:t>
            </a:r>
            <a:r>
              <a:rPr lang="en-GB"/>
              <a:t>Preferences</a:t>
            </a:r>
            <a:r>
              <a:rPr lang="en-GB"/>
              <a:t> set by the Project</a:t>
            </a:r>
            <a:endParaRPr/>
          </a:p>
        </p:txBody>
      </p:sp>
      <p:sp>
        <p:nvSpPr>
          <p:cNvPr id="122" name="Google Shape;122;p18"/>
          <p:cNvSpPr/>
          <p:nvPr/>
        </p:nvSpPr>
        <p:spPr>
          <a:xfrm>
            <a:off x="2330788" y="1609250"/>
            <a:ext cx="4469400" cy="6252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HTTP response and request using XML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57000" y="551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Tuning BOINC Preferences</a:t>
            </a:r>
            <a:endParaRPr/>
          </a:p>
        </p:txBody>
      </p:sp>
      <p:sp>
        <p:nvSpPr>
          <p:cNvPr id="128" name="Google Shape;128;p19"/>
          <p:cNvSpPr txBox="1"/>
          <p:nvPr>
            <p:ph idx="1" type="body"/>
          </p:nvPr>
        </p:nvSpPr>
        <p:spPr>
          <a:xfrm>
            <a:off x="57000" y="1251000"/>
            <a:ext cx="9087000" cy="38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rgbClr val="000000"/>
                </a:solidFill>
                <a:latin typeface="Lora"/>
                <a:ea typeface="Lora"/>
                <a:cs typeface="Lora"/>
                <a:sym typeface="Lora"/>
              </a:rPr>
              <a:t>Why are we tuning BOINC User Preferences?</a:t>
            </a:r>
            <a:endParaRPr b="1" sz="1400">
              <a:solidFill>
                <a:srgbClr val="000000"/>
              </a:solidFill>
              <a:latin typeface="Lora"/>
              <a:ea typeface="Lora"/>
              <a:cs typeface="Lora"/>
              <a:sym typeface="Lora"/>
            </a:endParaRPr>
          </a:p>
          <a:p>
            <a:pPr indent="-311150" lvl="0" marL="457200" rtl="0" algn="l">
              <a:spcBef>
                <a:spcPts val="1600"/>
              </a:spcBef>
              <a:spcAft>
                <a:spcPts val="0"/>
              </a:spcAft>
              <a:buClr>
                <a:srgbClr val="000000"/>
              </a:buClr>
              <a:buSzPts val="1300"/>
              <a:buChar char="-"/>
            </a:pPr>
            <a:r>
              <a:rPr b="1" lang="en-GB" sz="1400">
                <a:solidFill>
                  <a:srgbClr val="000000"/>
                </a:solidFill>
                <a:latin typeface="Lora"/>
                <a:ea typeface="Lora"/>
                <a:cs typeface="Lora"/>
                <a:sym typeface="Lora"/>
              </a:rPr>
              <a:t>Tune BOINC to efficiently consume resources of the nodes on Openshift cluster</a:t>
            </a:r>
            <a:r>
              <a:rPr b="1" lang="en-GB">
                <a:solidFill>
                  <a:srgbClr val="000000"/>
                </a:solidFill>
                <a:latin typeface="Lora"/>
                <a:ea typeface="Lora"/>
                <a:cs typeface="Lora"/>
                <a:sym typeface="Lora"/>
              </a:rPr>
              <a:t> </a:t>
            </a:r>
            <a:endParaRPr b="1">
              <a:solidFill>
                <a:srgbClr val="000000"/>
              </a:solidFill>
              <a:latin typeface="Lora"/>
              <a:ea typeface="Lora"/>
              <a:cs typeface="Lora"/>
              <a:sym typeface="Lora"/>
            </a:endParaRPr>
          </a:p>
          <a:p>
            <a:pPr indent="0" lvl="0" marL="0" rtl="0" algn="l">
              <a:spcBef>
                <a:spcPts val="1600"/>
              </a:spcBef>
              <a:spcAft>
                <a:spcPts val="0"/>
              </a:spcAft>
              <a:buNone/>
            </a:pPr>
            <a:r>
              <a:rPr b="1" lang="en-GB" sz="1400">
                <a:solidFill>
                  <a:srgbClr val="000000"/>
                </a:solidFill>
                <a:latin typeface="Lora"/>
                <a:ea typeface="Lora"/>
                <a:cs typeface="Lora"/>
                <a:sym typeface="Lora"/>
              </a:rPr>
              <a:t>How are we tuning BOINC User Preferences?</a:t>
            </a:r>
            <a:endParaRPr b="1" sz="1400">
              <a:solidFill>
                <a:srgbClr val="000000"/>
              </a:solidFill>
              <a:latin typeface="Lora"/>
              <a:ea typeface="Lora"/>
              <a:cs typeface="Lora"/>
              <a:sym typeface="Lora"/>
            </a:endParaRPr>
          </a:p>
          <a:p>
            <a:pPr indent="-317500" lvl="0" marL="457200" rtl="0" algn="l">
              <a:spcBef>
                <a:spcPts val="1600"/>
              </a:spcBef>
              <a:spcAft>
                <a:spcPts val="0"/>
              </a:spcAft>
              <a:buClr>
                <a:srgbClr val="000000"/>
              </a:buClr>
              <a:buSzPts val="1400"/>
              <a:buFont typeface="Lora"/>
              <a:buChar char="-"/>
            </a:pPr>
            <a:r>
              <a:rPr b="1" lang="en-GB" sz="1400">
                <a:solidFill>
                  <a:srgbClr val="000000"/>
                </a:solidFill>
                <a:latin typeface="Lora"/>
                <a:ea typeface="Lora"/>
                <a:cs typeface="Lora"/>
                <a:sym typeface="Lora"/>
              </a:rPr>
              <a:t>Customize Preferences by storing the new Preferences in new XML elements</a:t>
            </a:r>
            <a:endParaRPr b="1" sz="1400">
              <a:solidFill>
                <a:srgbClr val="000000"/>
              </a:solidFill>
              <a:latin typeface="Lora"/>
              <a:ea typeface="Lora"/>
              <a:cs typeface="Lora"/>
              <a:sym typeface="Lora"/>
            </a:endParaRPr>
          </a:p>
          <a:p>
            <a:pPr indent="-317500" lvl="0" marL="457200" rtl="0" algn="l">
              <a:spcBef>
                <a:spcPts val="0"/>
              </a:spcBef>
              <a:spcAft>
                <a:spcPts val="0"/>
              </a:spcAft>
              <a:buClr>
                <a:srgbClr val="000000"/>
              </a:buClr>
              <a:buSzPts val="1400"/>
              <a:buFont typeface="Lora"/>
              <a:buChar char="-"/>
            </a:pPr>
            <a:r>
              <a:rPr b="1" lang="en-GB" sz="1400">
                <a:solidFill>
                  <a:srgbClr val="000000"/>
                </a:solidFill>
                <a:latin typeface="Lora"/>
                <a:ea typeface="Lora"/>
                <a:cs typeface="Lora"/>
                <a:sym typeface="Lora"/>
              </a:rPr>
              <a:t>We created a 'preferences override file' in BOINC data directory. This file is read by the core client after it reads the preferences from the server, and it overrides those preferences. The preferences override file is named global_prefs_override.xml</a:t>
            </a:r>
            <a:endParaRPr b="1" sz="1400">
              <a:solidFill>
                <a:srgbClr val="000000"/>
              </a:solidFill>
              <a:latin typeface="Lora"/>
              <a:ea typeface="Lora"/>
              <a:cs typeface="Lora"/>
              <a:sym typeface="Lora"/>
            </a:endParaRPr>
          </a:p>
          <a:p>
            <a:pPr indent="-317500" lvl="0" marL="457200" rtl="0" algn="l">
              <a:spcBef>
                <a:spcPts val="0"/>
              </a:spcBef>
              <a:spcAft>
                <a:spcPts val="0"/>
              </a:spcAft>
              <a:buClr>
                <a:srgbClr val="000000"/>
              </a:buClr>
              <a:buSzPts val="1400"/>
              <a:buFont typeface="Lora"/>
              <a:buChar char="-"/>
            </a:pPr>
            <a:r>
              <a:rPr b="1" lang="en-GB" sz="1400">
                <a:solidFill>
                  <a:srgbClr val="000000"/>
                </a:solidFill>
                <a:latin typeface="Lora"/>
                <a:ea typeface="Lora"/>
                <a:cs typeface="Lora"/>
                <a:sym typeface="Lora"/>
              </a:rPr>
              <a:t>This configuration file global_prefs_override.xml for the BOINC core client</a:t>
            </a:r>
            <a:br>
              <a:rPr b="1" lang="en-GB" sz="1400">
                <a:solidFill>
                  <a:srgbClr val="000000"/>
                </a:solidFill>
                <a:latin typeface="Lora"/>
                <a:ea typeface="Lora"/>
                <a:cs typeface="Lora"/>
                <a:sym typeface="Lora"/>
              </a:rPr>
            </a:br>
            <a:r>
              <a:rPr b="1" lang="en-GB" sz="1400">
                <a:solidFill>
                  <a:srgbClr val="000000"/>
                </a:solidFill>
                <a:latin typeface="Lora"/>
                <a:ea typeface="Lora"/>
                <a:cs typeface="Lora"/>
                <a:sym typeface="Lora"/>
              </a:rPr>
              <a:t>can be used to override global preferences locally.</a:t>
            </a:r>
            <a:endParaRPr b="1" sz="1400">
              <a:solidFill>
                <a:srgbClr val="000000"/>
              </a:solidFill>
              <a:latin typeface="Lora"/>
              <a:ea typeface="Lora"/>
              <a:cs typeface="Lora"/>
              <a:sym typeface="Lora"/>
            </a:endParaRPr>
          </a:p>
          <a:p>
            <a:pPr indent="0" lvl="0" marL="0" rtl="0" algn="l">
              <a:spcBef>
                <a:spcPts val="1600"/>
              </a:spcBef>
              <a:spcAft>
                <a:spcPts val="0"/>
              </a:spcAft>
              <a:buNone/>
            </a:pPr>
            <a:r>
              <a:t/>
            </a:r>
            <a:endParaRPr b="1">
              <a:solidFill>
                <a:srgbClr val="000000"/>
              </a:solidFill>
              <a:latin typeface="Lora"/>
              <a:ea typeface="Lora"/>
              <a:cs typeface="Lora"/>
              <a:sym typeface="Lora"/>
            </a:endParaRPr>
          </a:p>
          <a:p>
            <a:pPr indent="0" lvl="0" marL="0" rtl="0" algn="l">
              <a:spcBef>
                <a:spcPts val="1600"/>
              </a:spcBef>
              <a:spcAft>
                <a:spcPts val="1600"/>
              </a:spcAft>
              <a:buNone/>
            </a:pPr>
            <a:r>
              <a:t/>
            </a:r>
            <a:endParaRPr b="1">
              <a:solidFill>
                <a:srgbClr val="000000"/>
              </a:solidFill>
              <a:latin typeface="Lora"/>
              <a:ea typeface="Lora"/>
              <a:cs typeface="Lora"/>
              <a:sym typeface="Lor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116000" y="575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Tuning BOINC Preferences</a:t>
            </a:r>
            <a:endParaRPr/>
          </a:p>
        </p:txBody>
      </p:sp>
      <p:pic>
        <p:nvPicPr>
          <p:cNvPr id="134" name="Google Shape;134;p20"/>
          <p:cNvPicPr preferRelativeResize="0"/>
          <p:nvPr/>
        </p:nvPicPr>
        <p:blipFill>
          <a:blip r:embed="rId3">
            <a:alphaModFix/>
          </a:blip>
          <a:stretch>
            <a:fillRect/>
          </a:stretch>
        </p:blipFill>
        <p:spPr>
          <a:xfrm>
            <a:off x="2329513" y="1298100"/>
            <a:ext cx="4484975" cy="3845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Research Work</a:t>
            </a:r>
            <a:endParaRPr/>
          </a:p>
        </p:txBody>
      </p:sp>
      <p:sp>
        <p:nvSpPr>
          <p:cNvPr id="140" name="Google Shape;140;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en-GB" sz="1400">
                <a:solidFill>
                  <a:srgbClr val="000000"/>
                </a:solidFill>
              </a:rPr>
              <a:t>How BOINC is influenced by Non-BOINC jobs?</a:t>
            </a:r>
            <a:br>
              <a:rPr b="1" lang="en-GB" sz="1400">
                <a:solidFill>
                  <a:srgbClr val="000000"/>
                </a:solidFill>
              </a:rPr>
            </a:br>
            <a:endParaRPr b="1" sz="1400">
              <a:solidFill>
                <a:srgbClr val="000000"/>
              </a:solidFill>
            </a:endParaRPr>
          </a:p>
          <a:p>
            <a:pPr indent="-317500" lvl="0" marL="457200" rtl="0" algn="l">
              <a:spcBef>
                <a:spcPts val="0"/>
              </a:spcBef>
              <a:spcAft>
                <a:spcPts val="0"/>
              </a:spcAft>
              <a:buClr>
                <a:srgbClr val="000000"/>
              </a:buClr>
              <a:buSzPts val="1400"/>
              <a:buChar char="●"/>
            </a:pPr>
            <a:r>
              <a:rPr b="1" lang="en-GB" sz="1400">
                <a:solidFill>
                  <a:srgbClr val="000000"/>
                </a:solidFill>
              </a:rPr>
              <a:t>At what frequency BOINC sends back result to server?</a:t>
            </a:r>
            <a:br>
              <a:rPr b="1" lang="en-GB" sz="1400">
                <a:solidFill>
                  <a:srgbClr val="000000"/>
                </a:solidFill>
              </a:rPr>
            </a:br>
            <a:endParaRPr b="1" sz="1400">
              <a:solidFill>
                <a:srgbClr val="000000"/>
              </a:solidFill>
            </a:endParaRPr>
          </a:p>
          <a:p>
            <a:pPr indent="-317500" lvl="0" marL="457200" rtl="0" algn="l">
              <a:spcBef>
                <a:spcPts val="0"/>
              </a:spcBef>
              <a:spcAft>
                <a:spcPts val="0"/>
              </a:spcAft>
              <a:buClr>
                <a:srgbClr val="000000"/>
              </a:buClr>
              <a:buSzPts val="1400"/>
              <a:buChar char="●"/>
            </a:pPr>
            <a:r>
              <a:rPr b="1" lang="en-GB" sz="1400">
                <a:solidFill>
                  <a:srgbClr val="000000"/>
                </a:solidFill>
              </a:rPr>
              <a:t>Quality of Service (QoS) tiers in Kubernetes. </a:t>
            </a:r>
            <a:br>
              <a:rPr b="1" lang="en-GB" sz="1400">
                <a:solidFill>
                  <a:srgbClr val="000000"/>
                </a:solidFill>
              </a:rPr>
            </a:br>
            <a:endParaRPr b="1" sz="1400">
              <a:solidFill>
                <a:srgbClr val="000000"/>
              </a:solidFill>
            </a:endParaRPr>
          </a:p>
          <a:p>
            <a:pPr indent="-317500" lvl="0" marL="457200" rtl="0" algn="l">
              <a:spcBef>
                <a:spcPts val="0"/>
              </a:spcBef>
              <a:spcAft>
                <a:spcPts val="0"/>
              </a:spcAft>
              <a:buClr>
                <a:srgbClr val="000000"/>
              </a:buClr>
              <a:buSzPts val="1400"/>
              <a:buChar char="●"/>
            </a:pPr>
            <a:r>
              <a:rPr b="1" lang="en-GB" sz="1400">
                <a:solidFill>
                  <a:srgbClr val="000000"/>
                </a:solidFill>
              </a:rPr>
              <a:t>Research on how can we save the state of BOINC jobs so that if it gets killed it does not restart from scratch. </a:t>
            </a:r>
            <a:endParaRPr b="1" sz="1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