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
      <p:font typeface="Lor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8.xml"/><Relationship Id="rId44" Type="http://schemas.openxmlformats.org/officeDocument/2006/relationships/font" Target="fonts/Lora-boldItalic.fntdata"/><Relationship Id="rId21" Type="http://schemas.openxmlformats.org/officeDocument/2006/relationships/slide" Target="slides/slide17.xml"/><Relationship Id="rId43" Type="http://schemas.openxmlformats.org/officeDocument/2006/relationships/font" Target="fonts/Lora-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13f4c0d0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13f4c0d0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8fa233b4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8fa233b4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0cd751c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70cd751c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6edfed7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6edfed7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8fa233b4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8fa233b4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fa233b4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fa233b4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fa233b45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fa233b45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fa233b4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fa233b4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edfed7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edfed7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fa233b4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fa233b4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fa233b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fa233b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Cloud technology has revolutionized the way organisations deploy their applications by allowing them to evade the capital cost of setting up the required infrastructure and only paying for renting the cloud “space”. However, a study has found out that on an average, only 12-18% of the resources that are being paid for are actually being used. Our objective is to come up with a proof of concept wherein these slack resources can be utilized to run other applications without affecting the primary load.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fa233b45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fa233b45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fa233b4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fa233b4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edfed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edfed7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6edfed7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6edfed7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6edfed7d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6edfed7d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a controller at a scheduler level is possible but ramps up the complexity significantly. Also, it will not be as efficient as BOINC pod will get killed rather than getting suspended.  This added complexity also means that using BOINC in a container might be too cumbersome for many people to take on, potentially limiting its usage.</a:t>
            </a:r>
            <a:endParaRPr/>
          </a:p>
          <a:p>
            <a:pPr indent="0" lvl="0" marL="0" rtl="0" algn="l">
              <a:spcBef>
                <a:spcPts val="0"/>
              </a:spcBef>
              <a:spcAft>
                <a:spcPts val="0"/>
              </a:spcAft>
              <a:buNone/>
            </a:pPr>
            <a:r>
              <a:rPr lang="en-GB"/>
              <a:t>Developing a wrapper around BOINC is not recommended. It is anti-pattern for one process to manage other process inside the container. Furthermore, if it is possible to build such a controller, it is also possible to make the changes into BOINC itself, which is a more robust solution.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edfed7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6edfed7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6edfed7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6edfed7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6edfed7d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6edfed7d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6ecdc0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6ecdc0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ecdc03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ecdc03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This is the tech stack used in the project. We will be deployed our project on MOC. For node management, MOC uses Openshift, which is an open source container application platform by Red Hat based on top of Kubernetes and Docker.</a:t>
            </a:r>
            <a:endParaRPr/>
          </a:p>
          <a:p>
            <a:pPr indent="0" lvl="0" marL="0" rtl="0" algn="l">
              <a:lnSpc>
                <a:spcPct val="115000"/>
              </a:lnSpc>
              <a:spcBef>
                <a:spcPts val="0"/>
              </a:spcBef>
              <a:spcAft>
                <a:spcPts val="0"/>
              </a:spcAft>
              <a:buNone/>
            </a:pPr>
            <a:r>
              <a:rPr lang="en-GB" sz="1150">
                <a:solidFill>
                  <a:srgbClr val="333333"/>
                </a:solidFill>
                <a:highlight>
                  <a:srgbClr val="FFFFFF"/>
                </a:highlight>
                <a:latin typeface="Trebuchet MS"/>
                <a:ea typeface="Trebuchet MS"/>
                <a:cs typeface="Trebuchet MS"/>
                <a:sym typeface="Trebuchet MS"/>
              </a:rPr>
              <a:t>In order to utilize the slack resources, we will be using BOINC, which is a distributed computing network for utilizing volunteered resources. There are a lot of research projects that use BOINC for getting the compute that they need, but in our case, we will be using World Community Grid, which requires compute for various complex computations for medical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f07b92b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f07b92b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Before we get into the details of the project, we would like to understand what containers are. In order to host multiple applications on the same hardware, the most common approach has been to utilize Virtual Machines, which are hosted on a host operating system with a hypervisor to handle the memory access. However, the recent adoption of containers take this abstraction away by leveraging Linux’s namespaces and cgroups in order to create isolated environments for processes running on the same shared kernel.</a:t>
            </a:r>
            <a:endParaRPr/>
          </a:p>
          <a:p>
            <a:pPr indent="0" lvl="0" marL="0" rtl="0" algn="l">
              <a:lnSpc>
                <a:spcPct val="115000"/>
              </a:lnSpc>
              <a:spcBef>
                <a:spcPts val="0"/>
              </a:spcBef>
              <a:spcAft>
                <a:spcPts val="0"/>
              </a:spcAft>
              <a:buNone/>
            </a:pPr>
            <a:r>
              <a:rPr lang="en-GB"/>
              <a:t>The result is an easy to manage and highly scalable setup which has a lower semantic gap with the hardware, resulting in better performance.</a:t>
            </a:r>
            <a:endParaRPr sz="1150">
              <a:solidFill>
                <a:srgbClr val="333333"/>
              </a:solidFill>
              <a:highlight>
                <a:srgbClr val="FFFFFF"/>
              </a:highlight>
              <a:latin typeface="Trebuchet MS"/>
              <a:ea typeface="Trebuchet MS"/>
              <a:cs typeface="Trebuchet MS"/>
              <a:sym typeface="Trebuchet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fa233b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fa233b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edfed7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edfed7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Lato"/>
                <a:ea typeface="Lato"/>
                <a:cs typeface="Lato"/>
                <a:sym typeface="Lato"/>
              </a:rPr>
              <a:t>The Openshift scheduler is responsible for determining placement of new pods onto nodes within the cluster. It reads data from the pod and tries to find a node that is a good fit based on configured policies.</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Openshift scheduler deploys BOINC images whenever there is resource available in any node but the distribution of the instances among the nodes is decided by the scheduler.</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It will add an additional overhead on the scheduler in figuring out when to add and move pods from nodes.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What is Persistent Volume ?</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A PersistentVolume (PV) is a piece of storage in the cluster that has been provisioned by an administrator. It is a resource in the cluster just like a node is a cluster resource</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PVs are volume plugins like Volumes, but have a life cycle independent of any individual pod that uses the PV.</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Persistent volume would have helped us store incomplete BOINC jobs in case pod got killed. Since, we are deploying our BOINC application as Daemonset we needed shared persistent volume which is not supported by MOC at the moment.</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edfed7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edfed7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DaemonSet ensures that all (or some) nodes run a copy of a Pod. As nodes are added to the cluster, Pods are added to them. As nodes are removed from the cluster, those Pods are garbage collected.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3f4c0d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13f4c0d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3f4c0d0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3f4c0d0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iopscience.iop.org/article/10.1088/1742-6596/256/1/012019/me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6811575" y="3217875"/>
            <a:ext cx="2348100" cy="15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Team Members:</a:t>
            </a:r>
            <a:r>
              <a:rPr lang="en-GB" sz="1600"/>
              <a:t> </a:t>
            </a:r>
            <a:endParaRPr sz="1600"/>
          </a:p>
          <a:p>
            <a:pPr indent="0" lvl="0" marL="0" rtl="0" algn="l">
              <a:spcBef>
                <a:spcPts val="0"/>
              </a:spcBef>
              <a:spcAft>
                <a:spcPts val="0"/>
              </a:spcAft>
              <a:buNone/>
            </a:pPr>
            <a:r>
              <a:rPr lang="en-GB"/>
              <a:t>Anshu Goel</a:t>
            </a:r>
            <a:endParaRPr/>
          </a:p>
          <a:p>
            <a:pPr indent="0" lvl="0" marL="0" rtl="0" algn="l">
              <a:spcBef>
                <a:spcPts val="0"/>
              </a:spcBef>
              <a:spcAft>
                <a:spcPts val="0"/>
              </a:spcAft>
              <a:buNone/>
            </a:pPr>
            <a:r>
              <a:rPr lang="en-GB"/>
              <a:t>Jhukhirtha Marhi Arokiasamy</a:t>
            </a:r>
            <a:endParaRPr/>
          </a:p>
          <a:p>
            <a:pPr indent="0" lvl="0" marL="0" rtl="0" algn="l">
              <a:spcBef>
                <a:spcPts val="0"/>
              </a:spcBef>
              <a:spcAft>
                <a:spcPts val="0"/>
              </a:spcAft>
              <a:buNone/>
            </a:pPr>
            <a:r>
              <a:rPr lang="en-GB"/>
              <a:t>Sahil Gupta</a:t>
            </a:r>
            <a:endParaRPr/>
          </a:p>
          <a:p>
            <a:pPr indent="0" lvl="0" marL="0" rtl="0" algn="l">
              <a:spcBef>
                <a:spcPts val="0"/>
              </a:spcBef>
              <a:spcAft>
                <a:spcPts val="0"/>
              </a:spcAft>
              <a:buNone/>
            </a:pPr>
            <a:r>
              <a:rPr lang="en-GB"/>
              <a:t>Siddharth Bakshi</a:t>
            </a:r>
            <a:endParaRPr/>
          </a:p>
          <a:p>
            <a:pPr indent="0" lvl="0" marL="0" rtl="0" algn="l">
              <a:spcBef>
                <a:spcPts val="0"/>
              </a:spcBef>
              <a:spcAft>
                <a:spcPts val="0"/>
              </a:spcAft>
              <a:buNone/>
            </a:pPr>
            <a:r>
              <a:rPr lang="en-GB"/>
              <a:t>Vedant Mahabaleshwarkar</a:t>
            </a:r>
            <a:endParaRPr/>
          </a:p>
        </p:txBody>
      </p:sp>
      <p:sp>
        <p:nvSpPr>
          <p:cNvPr id="135" name="Google Shape;135;p13"/>
          <p:cNvSpPr txBox="1"/>
          <p:nvPr>
            <p:ph type="ctrTitle"/>
          </p:nvPr>
        </p:nvSpPr>
        <p:spPr>
          <a:xfrm>
            <a:off x="2330075" y="1022925"/>
            <a:ext cx="6813900" cy="132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     CS 528 - Cloud Computing </a:t>
            </a:r>
            <a:endParaRPr sz="3500"/>
          </a:p>
          <a:p>
            <a:pPr indent="0" lvl="0" marL="0" rtl="0" algn="ctr">
              <a:spcBef>
                <a:spcPts val="0"/>
              </a:spcBef>
              <a:spcAft>
                <a:spcPts val="0"/>
              </a:spcAft>
              <a:buNone/>
            </a:pPr>
            <a:r>
              <a:rPr lang="en-GB" sz="3500"/>
              <a:t>    Stop Wasting the Cloud</a:t>
            </a:r>
            <a:endParaRPr sz="3500"/>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
        <p:nvSpPr>
          <p:cNvPr id="137" name="Google Shape;137;p13"/>
          <p:cNvSpPr txBox="1"/>
          <p:nvPr>
            <p:ph idx="1" type="subTitle"/>
          </p:nvPr>
        </p:nvSpPr>
        <p:spPr>
          <a:xfrm>
            <a:off x="4176675" y="3217875"/>
            <a:ext cx="2441700" cy="15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Mento</a:t>
            </a:r>
            <a:r>
              <a:rPr b="1" lang="en-GB" sz="1600"/>
              <a:t>rs:</a:t>
            </a:r>
            <a:r>
              <a:rPr lang="en-GB" sz="1600"/>
              <a:t> </a:t>
            </a:r>
            <a:endParaRPr sz="1600"/>
          </a:p>
          <a:p>
            <a:pPr indent="0" lvl="0" marL="0" rtl="0" algn="l">
              <a:spcBef>
                <a:spcPts val="0"/>
              </a:spcBef>
              <a:spcAft>
                <a:spcPts val="0"/>
              </a:spcAft>
              <a:buNone/>
            </a:pPr>
            <a:r>
              <a:rPr lang="en-GB"/>
              <a:t>Daniel McPherson - Red Hat</a:t>
            </a:r>
            <a:endParaRPr/>
          </a:p>
          <a:p>
            <a:pPr indent="0" lvl="0" marL="0" rtl="0" algn="l">
              <a:spcBef>
                <a:spcPts val="0"/>
              </a:spcBef>
              <a:spcAft>
                <a:spcPts val="0"/>
              </a:spcAft>
              <a:buNone/>
            </a:pPr>
            <a:r>
              <a:rPr lang="en-GB"/>
              <a:t>Patrick Dillon - Red 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066800" y="609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Bringing down the MOC</a:t>
            </a:r>
            <a:endParaRPr/>
          </a:p>
        </p:txBody>
      </p:sp>
      <p:sp>
        <p:nvSpPr>
          <p:cNvPr id="212" name="Google Shape;212;p22"/>
          <p:cNvSpPr txBox="1"/>
          <p:nvPr>
            <p:ph idx="1" type="body"/>
          </p:nvPr>
        </p:nvSpPr>
        <p:spPr>
          <a:xfrm>
            <a:off x="818000" y="1531525"/>
            <a:ext cx="7688700" cy="3131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The amount of maximum resources a container can consume is defined by </a:t>
            </a:r>
            <a:r>
              <a:rPr lang="en-GB" sz="1400"/>
              <a:t>its</a:t>
            </a:r>
            <a:r>
              <a:rPr lang="en-GB" sz="1400"/>
              <a:t> cgroup limit which BOINC is not naturally aware of</a:t>
            </a:r>
            <a:br>
              <a:rPr lang="en-GB" sz="1400"/>
            </a:br>
            <a:endParaRPr sz="1400"/>
          </a:p>
          <a:p>
            <a:pPr indent="-317500" lvl="0" marL="457200" rtl="0" algn="l">
              <a:lnSpc>
                <a:spcPct val="100000"/>
              </a:lnSpc>
              <a:spcBef>
                <a:spcPts val="0"/>
              </a:spcBef>
              <a:spcAft>
                <a:spcPts val="0"/>
              </a:spcAft>
              <a:buSzPts val="1400"/>
              <a:buChar char="●"/>
            </a:pPr>
            <a:r>
              <a:rPr lang="en-GB" sz="1400"/>
              <a:t>In our first deployment, we deployed BOINC in the BestEffort tier and did not pass the cgroup value to BOINC</a:t>
            </a:r>
            <a:br>
              <a:rPr lang="en-GB" sz="1400"/>
            </a:br>
            <a:endParaRPr sz="1400"/>
          </a:p>
          <a:p>
            <a:pPr indent="-317500" lvl="0" marL="457200" rtl="0" algn="l">
              <a:lnSpc>
                <a:spcPct val="100000"/>
              </a:lnSpc>
              <a:spcBef>
                <a:spcPts val="0"/>
              </a:spcBef>
              <a:spcAft>
                <a:spcPts val="0"/>
              </a:spcAft>
              <a:buSzPts val="1400"/>
              <a:buChar char="●"/>
            </a:pPr>
            <a:r>
              <a:rPr lang="en-GB" sz="1400"/>
              <a:t>Result:</a:t>
            </a:r>
            <a:endParaRPr sz="1400"/>
          </a:p>
          <a:p>
            <a:pPr indent="-317500" lvl="1" marL="914400" rtl="0" algn="l">
              <a:lnSpc>
                <a:spcPct val="100000"/>
              </a:lnSpc>
              <a:spcBef>
                <a:spcPts val="0"/>
              </a:spcBef>
              <a:spcAft>
                <a:spcPts val="0"/>
              </a:spcAft>
              <a:buSzPts val="1400"/>
              <a:buChar char="○"/>
            </a:pPr>
            <a:r>
              <a:rPr lang="en-GB" sz="1400"/>
              <a:t>BOINC has unrestricted access to resources</a:t>
            </a:r>
            <a:endParaRPr sz="1400"/>
          </a:p>
          <a:p>
            <a:pPr indent="-317500" lvl="1" marL="914400" rtl="0" algn="l">
              <a:lnSpc>
                <a:spcPct val="100000"/>
              </a:lnSpc>
              <a:spcBef>
                <a:spcPts val="0"/>
              </a:spcBef>
              <a:spcAft>
                <a:spcPts val="0"/>
              </a:spcAft>
              <a:buSzPts val="1400"/>
              <a:buChar char="○"/>
            </a:pPr>
            <a:r>
              <a:rPr lang="en-GB" sz="1400"/>
              <a:t>BOINC can’t see any processes outside its container and hence assumes it can use all the resources </a:t>
            </a:r>
            <a:br>
              <a:rPr lang="en-GB" sz="1400"/>
            </a:br>
            <a:endParaRPr sz="1400"/>
          </a:p>
          <a:p>
            <a:pPr indent="-317500" lvl="0" marL="457200" rtl="0" algn="l">
              <a:lnSpc>
                <a:spcPct val="100000"/>
              </a:lnSpc>
              <a:spcBef>
                <a:spcPts val="0"/>
              </a:spcBef>
              <a:spcAft>
                <a:spcPts val="0"/>
              </a:spcAft>
              <a:buSzPts val="1400"/>
              <a:buChar char="●"/>
            </a:pPr>
            <a:r>
              <a:rPr lang="en-GB" sz="1400"/>
              <a:t>Apart from being </a:t>
            </a:r>
            <a:r>
              <a:rPr lang="en-GB" sz="1400"/>
              <a:t>counterintuitive </a:t>
            </a:r>
            <a:r>
              <a:rPr lang="en-GB" sz="1400"/>
              <a:t> to the project’s objective, this also led to the system admin setting a resource quota (cap) for the total resource utilization project</a:t>
            </a:r>
            <a:endParaRPr sz="1400"/>
          </a:p>
        </p:txBody>
      </p:sp>
      <p:sp>
        <p:nvSpPr>
          <p:cNvPr id="213" name="Google Shape;21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061025" y="622400"/>
            <a:ext cx="70389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 Quota</a:t>
            </a:r>
            <a:endParaRPr/>
          </a:p>
        </p:txBody>
      </p:sp>
      <p:sp>
        <p:nvSpPr>
          <p:cNvPr id="219" name="Google Shape;219;p23"/>
          <p:cNvSpPr txBox="1"/>
          <p:nvPr>
            <p:ph idx="1" type="body"/>
          </p:nvPr>
        </p:nvSpPr>
        <p:spPr>
          <a:xfrm>
            <a:off x="1061025" y="1418875"/>
            <a:ext cx="7411200" cy="31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rPr>
              <a:t>Resource quota imposed to our project:</a:t>
            </a:r>
            <a:br>
              <a:rPr lang="en-GB" sz="1400">
                <a:solidFill>
                  <a:srgbClr val="FFFFFF"/>
                </a:solidFill>
              </a:rPr>
            </a:br>
            <a:r>
              <a:rPr lang="en-GB" sz="1400">
                <a:solidFill>
                  <a:srgbClr val="FFFFFF"/>
                </a:solidFill>
              </a:rPr>
              <a:t>Max CPU: 20 cores	Max Memory: 100 Gi	Max number of Pods: 20 </a:t>
            </a:r>
            <a:endParaRPr sz="1400">
              <a:solidFill>
                <a:srgbClr val="FFFFFF"/>
              </a:solidFill>
            </a:endParaRPr>
          </a:p>
          <a:p>
            <a:pPr indent="0" lvl="0" marL="0" rtl="0" algn="l">
              <a:spcBef>
                <a:spcPts val="1600"/>
              </a:spcBef>
              <a:spcAft>
                <a:spcPts val="0"/>
              </a:spcAft>
              <a:buNone/>
            </a:pPr>
            <a:r>
              <a:rPr lang="en-GB" sz="1400">
                <a:solidFill>
                  <a:srgbClr val="FFFFFF"/>
                </a:solidFill>
              </a:rPr>
              <a:t>Apart from being capped for resources, we also had to specify the limit and request for each deployment, killing our ability to deploy BestEffort pods </a:t>
            </a:r>
            <a:endParaRPr sz="1400">
              <a:solidFill>
                <a:srgbClr val="FFFFFF"/>
              </a:solidFill>
            </a:endParaRPr>
          </a:p>
          <a:p>
            <a:pPr indent="0" lvl="0" marL="0" rtl="0" algn="l">
              <a:spcBef>
                <a:spcPts val="1600"/>
              </a:spcBef>
              <a:spcAft>
                <a:spcPts val="0"/>
              </a:spcAft>
              <a:buNone/>
            </a:pPr>
            <a:r>
              <a:rPr lang="en-GB" sz="1400">
                <a:solidFill>
                  <a:srgbClr val="FFFFFF"/>
                </a:solidFill>
              </a:rPr>
              <a:t>The workaround:</a:t>
            </a:r>
            <a:endParaRPr sz="1400">
              <a:solidFill>
                <a:srgbClr val="FFFFFF"/>
              </a:solidFill>
            </a:endParaRPr>
          </a:p>
          <a:p>
            <a:pPr indent="-317500" lvl="0" marL="457200" rtl="0" algn="l">
              <a:spcBef>
                <a:spcPts val="1600"/>
              </a:spcBef>
              <a:spcAft>
                <a:spcPts val="0"/>
              </a:spcAft>
              <a:buClr>
                <a:srgbClr val="FFFFFF"/>
              </a:buClr>
              <a:buSzPts val="1400"/>
              <a:buChar char="●"/>
            </a:pPr>
            <a:r>
              <a:rPr lang="en-GB" sz="1400">
                <a:solidFill>
                  <a:srgbClr val="FFFFFF"/>
                </a:solidFill>
              </a:rPr>
              <a:t>Psuedo-BestEffort: Deploy Burstable pods with very low request and the system’s hardware specifications as the limit</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In order to test an entire node, deploy only on 2 nodes at a time (since each node has 10 cores and our quota is 20)</a:t>
            </a:r>
            <a:endParaRPr sz="1400">
              <a:solidFill>
                <a:srgbClr val="FFFFFF"/>
              </a:solidFill>
            </a:endParaRPr>
          </a:p>
        </p:txBody>
      </p:sp>
      <p:sp>
        <p:nvSpPr>
          <p:cNvPr id="220" name="Google Shape;22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074350" y="629250"/>
            <a:ext cx="76887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Tuning BOINC </a:t>
            </a:r>
            <a:r>
              <a:rPr lang="en-GB"/>
              <a:t>preferences</a:t>
            </a:r>
            <a:endParaRPr/>
          </a:p>
        </p:txBody>
      </p:sp>
      <p:sp>
        <p:nvSpPr>
          <p:cNvPr id="226" name="Google Shape;226;p24"/>
          <p:cNvSpPr txBox="1"/>
          <p:nvPr>
            <p:ph idx="1" type="body"/>
          </p:nvPr>
        </p:nvSpPr>
        <p:spPr>
          <a:xfrm>
            <a:off x="341400" y="2904150"/>
            <a:ext cx="8802600" cy="204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Computing preferences that determine when and how BOINC uses your computer. Computing preferences mainly are: CPU Usage Limits, When to suspend, Day-of-the-week limits, Disk, Network Usage Limits, suspension and Day-of-the-week limits and Memory.</a:t>
            </a:r>
            <a:endParaRPr sz="1400"/>
          </a:p>
          <a:p>
            <a:pPr indent="-317500" lvl="0" marL="457200" rtl="0" algn="l">
              <a:spcBef>
                <a:spcPts val="0"/>
              </a:spcBef>
              <a:spcAft>
                <a:spcPts val="0"/>
              </a:spcAft>
              <a:buSzPts val="1400"/>
              <a:buChar char="●"/>
            </a:pPr>
            <a:r>
              <a:rPr lang="en-GB" sz="1400"/>
              <a:t>Customize Preferences by storing the new Preferences in XML elements</a:t>
            </a:r>
            <a:endParaRPr sz="1400"/>
          </a:p>
          <a:p>
            <a:pPr indent="-317500" lvl="0" marL="457200" rtl="0" algn="l">
              <a:spcBef>
                <a:spcPts val="0"/>
              </a:spcBef>
              <a:spcAft>
                <a:spcPts val="0"/>
              </a:spcAft>
              <a:buSzPts val="1400"/>
              <a:buChar char="●"/>
            </a:pPr>
            <a:r>
              <a:rPr lang="en-GB" sz="1400"/>
              <a:t>We created a 'preferences override file' in BOINC data directory. This file is read by the core client after it reads the preferences from the server, and it overrides those preferences. The preferences override file is named global_prefs_override.xml</a:t>
            </a:r>
            <a:endParaRPr sz="1400"/>
          </a:p>
          <a:p>
            <a:pPr indent="-317500" lvl="0" marL="457200" rtl="0" algn="l">
              <a:spcBef>
                <a:spcPts val="0"/>
              </a:spcBef>
              <a:spcAft>
                <a:spcPts val="0"/>
              </a:spcAft>
              <a:buSzPts val="1400"/>
              <a:buChar char="●"/>
            </a:pPr>
            <a:r>
              <a:rPr lang="en-GB" sz="1400"/>
              <a:t>Suspend when non-BOINC CPU usage is above N % and Use at most N % of the CPUs were customized</a:t>
            </a:r>
            <a:endParaRPr sz="1400"/>
          </a:p>
          <a:p>
            <a:pPr indent="0" lvl="0" marL="0" rtl="0" algn="l">
              <a:spcBef>
                <a:spcPts val="1600"/>
              </a:spcBef>
              <a:spcAft>
                <a:spcPts val="0"/>
              </a:spcAft>
              <a:buNone/>
            </a:pPr>
            <a:r>
              <a:t/>
            </a:r>
            <a:endParaRPr b="1" sz="1400">
              <a:latin typeface="Lora"/>
              <a:ea typeface="Lora"/>
              <a:cs typeface="Lora"/>
              <a:sym typeface="Lora"/>
            </a:endParaRPr>
          </a:p>
          <a:p>
            <a:pPr indent="0" lvl="0" marL="0" rtl="0" algn="l">
              <a:spcBef>
                <a:spcPts val="1600"/>
              </a:spcBef>
              <a:spcAft>
                <a:spcPts val="0"/>
              </a:spcAft>
              <a:buNone/>
            </a:pPr>
            <a:r>
              <a:t/>
            </a:r>
            <a:endParaRPr b="1" sz="1400">
              <a:latin typeface="Lora"/>
              <a:ea typeface="Lora"/>
              <a:cs typeface="Lora"/>
              <a:sym typeface="Lora"/>
            </a:endParaRPr>
          </a:p>
          <a:p>
            <a:pPr indent="0" lvl="0" marL="0" rtl="0" algn="l">
              <a:spcBef>
                <a:spcPts val="1600"/>
              </a:spcBef>
              <a:spcAft>
                <a:spcPts val="1600"/>
              </a:spcAft>
              <a:buNone/>
            </a:pPr>
            <a:r>
              <a:rPr b="1" lang="en-GB" sz="1400">
                <a:latin typeface="Lora"/>
                <a:ea typeface="Lora"/>
                <a:cs typeface="Lora"/>
                <a:sym typeface="Lora"/>
              </a:rPr>
              <a:t> </a:t>
            </a:r>
            <a:r>
              <a:rPr b="1" lang="en-GB"/>
              <a:t> </a:t>
            </a:r>
            <a:endParaRPr b="1"/>
          </a:p>
        </p:txBody>
      </p:sp>
      <p:sp>
        <p:nvSpPr>
          <p:cNvPr id="227" name="Google Shape;227;p24"/>
          <p:cNvSpPr/>
          <p:nvPr/>
        </p:nvSpPr>
        <p:spPr>
          <a:xfrm>
            <a:off x="270425" y="1578425"/>
            <a:ext cx="19317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BOINC Client (Host)</a:t>
            </a:r>
            <a:endParaRPr/>
          </a:p>
          <a:p>
            <a:pPr indent="0" lvl="0" marL="0" rtl="0" algn="l">
              <a:spcBef>
                <a:spcPts val="0"/>
              </a:spcBef>
              <a:spcAft>
                <a:spcPts val="0"/>
              </a:spcAft>
              <a:buNone/>
            </a:pPr>
            <a:r>
              <a:rPr lang="en-GB"/>
              <a:t>Sends Host Hardware availability information and request for Work Units</a:t>
            </a:r>
            <a:endParaRPr/>
          </a:p>
        </p:txBody>
      </p:sp>
      <p:sp>
        <p:nvSpPr>
          <p:cNvPr id="228" name="Google Shape;228;p24"/>
          <p:cNvSpPr/>
          <p:nvPr/>
        </p:nvSpPr>
        <p:spPr>
          <a:xfrm>
            <a:off x="6928875" y="1525250"/>
            <a:ext cx="19317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BOINC Project Server</a:t>
            </a:r>
            <a:endParaRPr/>
          </a:p>
          <a:p>
            <a:pPr indent="0" lvl="0" marL="0" rtl="0" algn="l">
              <a:spcBef>
                <a:spcPts val="0"/>
              </a:spcBef>
              <a:spcAft>
                <a:spcPts val="0"/>
              </a:spcAft>
              <a:buNone/>
            </a:pPr>
            <a:r>
              <a:rPr lang="en-GB"/>
              <a:t>Sends list of Work Units along with Default User Preferences set by the Project</a:t>
            </a:r>
            <a:endParaRPr/>
          </a:p>
        </p:txBody>
      </p:sp>
      <p:sp>
        <p:nvSpPr>
          <p:cNvPr id="229" name="Google Shape;229;p24"/>
          <p:cNvSpPr/>
          <p:nvPr/>
        </p:nvSpPr>
        <p:spPr>
          <a:xfrm>
            <a:off x="2330788" y="1837850"/>
            <a:ext cx="4469400" cy="625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HTTP response and request using XML </a:t>
            </a:r>
            <a:endParaRPr/>
          </a:p>
        </p:txBody>
      </p:sp>
      <p:sp>
        <p:nvSpPr>
          <p:cNvPr id="230" name="Google Shape;23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068900" y="622350"/>
            <a:ext cx="7038900" cy="6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Setting BOINC’s preferences for resources</a:t>
            </a:r>
            <a:endParaRPr/>
          </a:p>
        </p:txBody>
      </p:sp>
      <p:sp>
        <p:nvSpPr>
          <p:cNvPr id="236" name="Google Shape;236;p25"/>
          <p:cNvSpPr txBox="1"/>
          <p:nvPr>
            <p:ph idx="1" type="body"/>
          </p:nvPr>
        </p:nvSpPr>
        <p:spPr>
          <a:xfrm>
            <a:off x="780825" y="1450975"/>
            <a:ext cx="7617000" cy="302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BOINC allows the user to set the maximum amount of CPU it can utilize</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This was used to pass the cgroup values to BOINC to make it respect the container’s resource limits. Below are the locations where these cgroup values are stored:</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CPU limit : /sys/fs/cgroup/cpu/cpu.cfs_quota_us</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Memory limit : /sys/fs/cgroup/memory/memory.limit_in_bytes</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These values are passed as percentage of the total resources on the node to BOINC </a:t>
            </a:r>
            <a:endParaRPr sz="1400">
              <a:solidFill>
                <a:srgbClr val="FFFFFF"/>
              </a:solidFill>
            </a:endParaRPr>
          </a:p>
          <a:p>
            <a:pPr indent="0" lvl="0" marL="0" rtl="0" algn="l">
              <a:lnSpc>
                <a:spcPct val="150000"/>
              </a:lnSpc>
              <a:spcBef>
                <a:spcPts val="1600"/>
              </a:spcBef>
              <a:spcAft>
                <a:spcPts val="1600"/>
              </a:spcAft>
              <a:buNone/>
            </a:pPr>
            <a:r>
              <a:rPr lang="en-GB" sz="1400">
                <a:solidFill>
                  <a:srgbClr val="FFFFFF"/>
                </a:solidFill>
              </a:rPr>
              <a:t>Note : 30% of 10 cores does not mean that BOINC will use 3 cores exclusively. It means that BOINC uses the equivalent of 3 cores on all the cores in the node. </a:t>
            </a:r>
            <a:endParaRPr sz="1400">
              <a:solidFill>
                <a:srgbClr val="FFFFFF"/>
              </a:solidFill>
            </a:endParaRPr>
          </a:p>
        </p:txBody>
      </p:sp>
      <p:sp>
        <p:nvSpPr>
          <p:cNvPr id="237" name="Google Shape;23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068900" y="622350"/>
            <a:ext cx="70389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Benchmarking</a:t>
            </a:r>
            <a:r>
              <a:rPr lang="en-GB">
                <a:solidFill>
                  <a:srgbClr val="1A1A1A"/>
                </a:solidFill>
              </a:rPr>
              <a:t> </a:t>
            </a:r>
            <a:r>
              <a:rPr lang="en-GB"/>
              <a:t>configurations</a:t>
            </a:r>
            <a:endParaRPr/>
          </a:p>
        </p:txBody>
      </p:sp>
      <p:sp>
        <p:nvSpPr>
          <p:cNvPr id="243" name="Google Shape;243;p26"/>
          <p:cNvSpPr txBox="1"/>
          <p:nvPr>
            <p:ph idx="1" type="body"/>
          </p:nvPr>
        </p:nvSpPr>
        <p:spPr>
          <a:xfrm>
            <a:off x="1068900" y="1165800"/>
            <a:ext cx="7155300" cy="314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400">
                <a:solidFill>
                  <a:srgbClr val="FFFFFF"/>
                </a:solidFill>
              </a:rPr>
              <a:t>For these set of benchmarks, we used BOINC itself to mock the existing workload on the cluster. </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Primary application with 50% load:</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No secondary load</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25%</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50%</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75%</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Primary application with 75% load:</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No secondary load</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25%</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50%</a:t>
            </a:r>
            <a:endParaRPr sz="1400">
              <a:solidFill>
                <a:srgbClr val="FFFFFF"/>
              </a:solidFill>
            </a:endParaRPr>
          </a:p>
          <a:p>
            <a:pPr indent="0" lvl="0" marL="914400" rtl="0" algn="l">
              <a:lnSpc>
                <a:spcPct val="150000"/>
              </a:lnSpc>
              <a:spcBef>
                <a:spcPts val="0"/>
              </a:spcBef>
              <a:spcAft>
                <a:spcPts val="0"/>
              </a:spcAft>
              <a:buNone/>
            </a:pPr>
            <a:r>
              <a:rPr lang="en-GB" sz="1400">
                <a:solidFill>
                  <a:srgbClr val="FFFFFF"/>
                </a:solidFill>
              </a:rPr>
              <a:t>○	Secondary BOINC - burstable upto 75%</a:t>
            </a:r>
            <a:endParaRPr sz="1400">
              <a:solidFill>
                <a:srgbClr val="FFFFFF"/>
              </a:solidFill>
            </a:endParaRPr>
          </a:p>
          <a:p>
            <a:pPr indent="0" lvl="0" marL="457200" rtl="0" algn="l">
              <a:spcBef>
                <a:spcPts val="0"/>
              </a:spcBef>
              <a:spcAft>
                <a:spcPts val="1600"/>
              </a:spcAft>
              <a:buNone/>
            </a:pPr>
            <a:r>
              <a:rPr lang="en-GB"/>
              <a:t>`</a:t>
            </a:r>
            <a:endParaRPr/>
          </a:p>
        </p:txBody>
      </p:sp>
      <p:sp>
        <p:nvSpPr>
          <p:cNvPr id="244" name="Google Shape;24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032450" y="637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pic>
        <p:nvPicPr>
          <p:cNvPr id="250" name="Google Shape;250;p27"/>
          <p:cNvPicPr preferRelativeResize="0"/>
          <p:nvPr/>
        </p:nvPicPr>
        <p:blipFill rotWithShape="1">
          <a:blip r:embed="rId3">
            <a:alphaModFix/>
          </a:blip>
          <a:srcRect b="6278" l="1921" r="10320" t="6400"/>
          <a:stretch/>
        </p:blipFill>
        <p:spPr>
          <a:xfrm>
            <a:off x="1147475" y="1445175"/>
            <a:ext cx="6849051" cy="2981375"/>
          </a:xfrm>
          <a:prstGeom prst="rect">
            <a:avLst/>
          </a:prstGeom>
          <a:noFill/>
          <a:ln>
            <a:noFill/>
          </a:ln>
        </p:spPr>
      </p:pic>
      <p:sp>
        <p:nvSpPr>
          <p:cNvPr id="251" name="Google Shape;251;p27"/>
          <p:cNvSpPr txBox="1"/>
          <p:nvPr/>
        </p:nvSpPr>
        <p:spPr>
          <a:xfrm>
            <a:off x="583425" y="4426550"/>
            <a:ext cx="4726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X axis: Burstable percentage limit of secondary application</a:t>
            </a:r>
            <a:endParaRPr>
              <a:solidFill>
                <a:srgbClr val="FFFFFF"/>
              </a:solidFill>
              <a:latin typeface="Lato"/>
              <a:ea typeface="Lato"/>
              <a:cs typeface="Lato"/>
              <a:sym typeface="Lato"/>
            </a:endParaRPr>
          </a:p>
          <a:p>
            <a:pPr indent="0" lvl="0" marL="0" rtl="0" algn="l">
              <a:spcBef>
                <a:spcPts val="0"/>
              </a:spcBef>
              <a:spcAft>
                <a:spcPts val="0"/>
              </a:spcAft>
              <a:buNone/>
            </a:pPr>
            <a:r>
              <a:rPr lang="en-GB">
                <a:solidFill>
                  <a:srgbClr val="FFFFFF"/>
                </a:solidFill>
                <a:latin typeface="Lato"/>
                <a:ea typeface="Lato"/>
                <a:cs typeface="Lato"/>
                <a:sym typeface="Lato"/>
              </a:rPr>
              <a:t>Y axis: Points generated per hour by primary application</a:t>
            </a:r>
            <a:endParaRPr>
              <a:solidFill>
                <a:srgbClr val="FFFFFF"/>
              </a:solidFill>
              <a:latin typeface="Lato"/>
              <a:ea typeface="Lato"/>
              <a:cs typeface="Lato"/>
              <a:sym typeface="Lato"/>
            </a:endParaRPr>
          </a:p>
        </p:txBody>
      </p:sp>
      <p:sp>
        <p:nvSpPr>
          <p:cNvPr id="252" name="Google Shape;252;p27"/>
          <p:cNvSpPr txBox="1"/>
          <p:nvPr/>
        </p:nvSpPr>
        <p:spPr>
          <a:xfrm>
            <a:off x="5309500" y="4426550"/>
            <a:ext cx="3567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Blue bar: Primary workload limit 50%</a:t>
            </a:r>
            <a:endParaRPr>
              <a:solidFill>
                <a:srgbClr val="FFFFFF"/>
              </a:solidFill>
              <a:latin typeface="Lato"/>
              <a:ea typeface="Lato"/>
              <a:cs typeface="Lato"/>
              <a:sym typeface="Lato"/>
            </a:endParaRPr>
          </a:p>
          <a:p>
            <a:pPr indent="0" lvl="0" marL="0" rtl="0" algn="l">
              <a:spcBef>
                <a:spcPts val="0"/>
              </a:spcBef>
              <a:spcAft>
                <a:spcPts val="0"/>
              </a:spcAft>
              <a:buNone/>
            </a:pPr>
            <a:r>
              <a:rPr lang="en-GB">
                <a:solidFill>
                  <a:srgbClr val="FFFFFF"/>
                </a:solidFill>
                <a:latin typeface="Lato"/>
                <a:ea typeface="Lato"/>
                <a:cs typeface="Lato"/>
                <a:sym typeface="Lato"/>
              </a:rPr>
              <a:t>Orange bar: Primary workload limit 75%</a:t>
            </a:r>
            <a:endParaRPr>
              <a:solidFill>
                <a:srgbClr val="FFFFFF"/>
              </a:solidFill>
              <a:latin typeface="Lato"/>
              <a:ea typeface="Lato"/>
              <a:cs typeface="Lato"/>
              <a:sym typeface="Lato"/>
            </a:endParaRPr>
          </a:p>
        </p:txBody>
      </p:sp>
      <p:sp>
        <p:nvSpPr>
          <p:cNvPr id="253" name="Google Shape;2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068900" y="622350"/>
            <a:ext cx="7038900" cy="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Inconsistency in results</a:t>
            </a:r>
            <a:endParaRPr/>
          </a:p>
        </p:txBody>
      </p:sp>
      <p:sp>
        <p:nvSpPr>
          <p:cNvPr id="259" name="Google Shape;259;p28"/>
          <p:cNvSpPr txBox="1"/>
          <p:nvPr>
            <p:ph idx="1" type="body"/>
          </p:nvPr>
        </p:nvSpPr>
        <p:spPr>
          <a:xfrm>
            <a:off x="1068900" y="1520675"/>
            <a:ext cx="7693500" cy="308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BOINC spawns </a:t>
            </a:r>
            <a:r>
              <a:rPr lang="en-GB" sz="1400">
                <a:solidFill>
                  <a:srgbClr val="FFFFFF"/>
                </a:solidFill>
              </a:rPr>
              <a:t>processes</a:t>
            </a:r>
            <a:r>
              <a:rPr lang="en-GB" sz="1400">
                <a:solidFill>
                  <a:srgbClr val="FFFFFF"/>
                </a:solidFill>
              </a:rPr>
              <a:t> based on the number of cores of the system</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For each node, BOINC sees 10 cores, hence spawning 10 </a:t>
            </a:r>
            <a:r>
              <a:rPr lang="en-GB" sz="1400">
                <a:solidFill>
                  <a:srgbClr val="FFFFFF"/>
                </a:solidFill>
              </a:rPr>
              <a:t>processes</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But the Cgroup limits the number of threads BOINC can utilize (3 threads for a 30% limit)</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This results in processes going in and out of sleep state (7 out of 10 processes in sleep state at any point of time)</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WCG only awards points for fully completed tasks</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Hence, even if 50 % of 10 tasks is completed, no points are awarded, even though 5 tasks worth of compute has been completed</a:t>
            </a:r>
            <a:endParaRPr sz="1400">
              <a:solidFill>
                <a:srgbClr val="FFFFFF"/>
              </a:solidFill>
            </a:endParaRPr>
          </a:p>
        </p:txBody>
      </p:sp>
      <p:sp>
        <p:nvSpPr>
          <p:cNvPr id="260" name="Google Shape;26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068900" y="62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for a different primary application</a:t>
            </a:r>
            <a:endParaRPr/>
          </a:p>
        </p:txBody>
      </p:sp>
      <p:sp>
        <p:nvSpPr>
          <p:cNvPr id="266" name="Google Shape;266;p29"/>
          <p:cNvSpPr txBox="1"/>
          <p:nvPr>
            <p:ph idx="1" type="body"/>
          </p:nvPr>
        </p:nvSpPr>
        <p:spPr>
          <a:xfrm>
            <a:off x="1068900" y="1470725"/>
            <a:ext cx="73077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BOINC is built in such a way that it tries not to contest much with other processes</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Therefore, using BOINC as both the primary and secondary load led to unpredictable behaviours from both the primary and secondary applications, which were both BOINC </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Hence, in order to get consistent benchmarking result, both primary and secondary applications cannot be BOINC</a:t>
            </a:r>
            <a:br>
              <a:rPr lang="en-GB" sz="1400">
                <a:solidFill>
                  <a:srgbClr val="FFFFFF"/>
                </a:solidFill>
              </a:rPr>
            </a:br>
            <a:endParaRPr sz="1400">
              <a:solidFill>
                <a:srgbClr val="FFFFFF"/>
              </a:solidFill>
            </a:endParaRPr>
          </a:p>
        </p:txBody>
      </p:sp>
      <p:sp>
        <p:nvSpPr>
          <p:cNvPr id="267" name="Google Shape;26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068900" y="622350"/>
            <a:ext cx="7038900" cy="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primary application: sysbench</a:t>
            </a:r>
            <a:endParaRPr/>
          </a:p>
        </p:txBody>
      </p:sp>
      <p:sp>
        <p:nvSpPr>
          <p:cNvPr id="273" name="Google Shape;273;p30"/>
          <p:cNvSpPr txBox="1"/>
          <p:nvPr>
            <p:ph idx="1" type="body"/>
          </p:nvPr>
        </p:nvSpPr>
        <p:spPr>
          <a:xfrm>
            <a:off x="1068900" y="1491200"/>
            <a:ext cx="7666800" cy="3341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Sysbench is a linux utility that is designed to benchmark hardware. </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Sysbench’s cpu test spawns multiple threads and calculates the count of prime numbers upto 100k on each thread</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Each time the count is generated, it is counted as an event. Sysbench outputs the number of events per second</a:t>
            </a:r>
            <a:br>
              <a:rPr lang="en-GB" sz="1400">
                <a:solidFill>
                  <a:srgbClr val="FFFFFF"/>
                </a:solidFill>
              </a:rPr>
            </a:b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Monitoring BOINC’s effect on the primary application would be done as follows.</a:t>
            </a:r>
            <a:endParaRPr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GB" sz="1400">
                <a:solidFill>
                  <a:srgbClr val="FFFFFF"/>
                </a:solidFill>
              </a:rPr>
              <a:t>Get the number of events per second when boinc was not running along with the primary</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Get the number of events per second when boinc was running along with the primary</a:t>
            </a:r>
            <a:endParaRPr sz="1400">
              <a:solidFill>
                <a:srgbClr val="FFFFFF"/>
              </a:solidFill>
            </a:endParaRPr>
          </a:p>
          <a:p>
            <a:pPr indent="0" lvl="0" marL="0" rtl="0" algn="l">
              <a:spcBef>
                <a:spcPts val="0"/>
              </a:spcBef>
              <a:spcAft>
                <a:spcPts val="1600"/>
              </a:spcAft>
              <a:buNone/>
            </a:pPr>
            <a:r>
              <a:t/>
            </a:r>
            <a:endParaRPr>
              <a:solidFill>
                <a:srgbClr val="000000"/>
              </a:solidFill>
            </a:endParaRPr>
          </a:p>
        </p:txBody>
      </p:sp>
      <p:sp>
        <p:nvSpPr>
          <p:cNvPr id="274" name="Google Shape;27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1068900" y="622350"/>
            <a:ext cx="70389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benchmarking strategy</a:t>
            </a:r>
            <a:endParaRPr/>
          </a:p>
        </p:txBody>
      </p:sp>
      <p:sp>
        <p:nvSpPr>
          <p:cNvPr id="280" name="Google Shape;280;p31"/>
          <p:cNvSpPr txBox="1"/>
          <p:nvPr>
            <p:ph idx="1" type="body"/>
          </p:nvPr>
        </p:nvSpPr>
        <p:spPr>
          <a:xfrm>
            <a:off x="1052550" y="165670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Node 1:  Primary application with workload of 70% </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Node 2:  Same as node 1 and running BOINC job with burst-able limit 60% while passing </a:t>
            </a:r>
            <a:r>
              <a:rPr lang="en-GB" sz="1400">
                <a:solidFill>
                  <a:srgbClr val="FFFFFF"/>
                </a:solidFill>
              </a:rPr>
              <a:t>min(.8, log((burstable limit percentage/total cores on the node) + 1.4)) * total_cpus_of_machines</a:t>
            </a:r>
            <a:r>
              <a:rPr lang="en-GB" sz="1400">
                <a:solidFill>
                  <a:srgbClr val="FFFFFF"/>
                </a:solidFill>
              </a:rPr>
              <a:t> in BOINC config file.</a:t>
            </a:r>
            <a:endParaRPr sz="1400">
              <a:solidFill>
                <a:srgbClr val="FFFFFF"/>
              </a:solidFill>
            </a:endParaRPr>
          </a:p>
          <a:p>
            <a:pPr indent="0" lvl="0" marL="0" rtl="0" algn="l">
              <a:lnSpc>
                <a:spcPct val="150000"/>
              </a:lnSpc>
              <a:spcBef>
                <a:spcPts val="0"/>
              </a:spcBef>
              <a:spcAft>
                <a:spcPts val="0"/>
              </a:spcAft>
              <a:buNone/>
            </a:pPr>
            <a:r>
              <a:t/>
            </a:r>
            <a:endParaRPr sz="1400">
              <a:solidFill>
                <a:srgbClr val="FFFFFF"/>
              </a:solidFill>
            </a:endParaRPr>
          </a:p>
          <a:p>
            <a:pPr indent="0" lvl="0" marL="0" rtl="0" algn="l">
              <a:lnSpc>
                <a:spcPct val="150000"/>
              </a:lnSpc>
              <a:spcBef>
                <a:spcPts val="0"/>
              </a:spcBef>
              <a:spcAft>
                <a:spcPts val="0"/>
              </a:spcAft>
              <a:buNone/>
            </a:pPr>
            <a:r>
              <a:t/>
            </a:r>
            <a:endParaRPr sz="1400">
              <a:solidFill>
                <a:srgbClr val="FFFFFF"/>
              </a:solidFill>
            </a:endParaRPr>
          </a:p>
          <a:p>
            <a:pPr indent="0" lvl="0" marL="0" rtl="0" algn="l">
              <a:lnSpc>
                <a:spcPct val="150000"/>
              </a:lnSpc>
              <a:spcBef>
                <a:spcPts val="0"/>
              </a:spcBef>
              <a:spcAft>
                <a:spcPts val="0"/>
              </a:spcAft>
              <a:buNone/>
            </a:pPr>
            <a:r>
              <a:t/>
            </a:r>
            <a:endParaRPr sz="1400">
              <a:solidFill>
                <a:srgbClr val="FFFFFF"/>
              </a:solidFill>
            </a:endParaRPr>
          </a:p>
          <a:p>
            <a:pPr indent="0" lvl="0" marL="0" rtl="0" algn="l">
              <a:lnSpc>
                <a:spcPct val="100000"/>
              </a:lnSpc>
              <a:spcBef>
                <a:spcPts val="0"/>
              </a:spcBef>
              <a:spcAft>
                <a:spcPts val="0"/>
              </a:spcAft>
              <a:buNone/>
            </a:pPr>
            <a:r>
              <a:t/>
            </a:r>
            <a:endParaRPr sz="1400">
              <a:solidFill>
                <a:srgbClr val="FFFFFF"/>
              </a:solidFill>
            </a:endParaRPr>
          </a:p>
          <a:p>
            <a:pPr indent="0" lvl="0" marL="0" rtl="0" algn="l">
              <a:lnSpc>
                <a:spcPct val="100000"/>
              </a:lnSpc>
              <a:spcBef>
                <a:spcPts val="0"/>
              </a:spcBef>
              <a:spcAft>
                <a:spcPts val="0"/>
              </a:spcAft>
              <a:buNone/>
            </a:pPr>
            <a:r>
              <a:rPr lang="en-GB" sz="1400">
                <a:solidFill>
                  <a:srgbClr val="FFFFFF"/>
                </a:solidFill>
              </a:rPr>
              <a:t>Note : The formula ensures that it takes up tasks worth slightly more than it’s cgroup limit, to ensure that we are never run out of tasks for BOINC to compute </a:t>
            </a:r>
            <a:endParaRPr sz="1400">
              <a:solidFill>
                <a:srgbClr val="FFFFFF"/>
              </a:solidFill>
            </a:endParaRPr>
          </a:p>
          <a:p>
            <a:pPr indent="0" lvl="0" marL="0" rtl="0" algn="l">
              <a:lnSpc>
                <a:spcPct val="115000"/>
              </a:lnSpc>
              <a:spcBef>
                <a:spcPts val="0"/>
              </a:spcBef>
              <a:spcAft>
                <a:spcPts val="0"/>
              </a:spcAft>
              <a:buNone/>
            </a:pPr>
            <a:r>
              <a:rPr lang="en-GB" sz="1400">
                <a:solidFill>
                  <a:srgbClr val="000000"/>
                </a:solidFill>
              </a:rPr>
              <a:t> </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281" name="Google Shape;28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072750" y="639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143" name="Google Shape;143;p14"/>
          <p:cNvSpPr txBox="1"/>
          <p:nvPr>
            <p:ph idx="1" type="body"/>
          </p:nvPr>
        </p:nvSpPr>
        <p:spPr>
          <a:xfrm>
            <a:off x="225675" y="1846225"/>
            <a:ext cx="4231200" cy="26310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sz="1400"/>
              <a:t>A survey shows that only 12-18% of compute capacity of cloud servers are actually utilized</a:t>
            </a:r>
            <a:br>
              <a:rPr lang="en-GB" sz="1400"/>
            </a:br>
            <a:endParaRPr sz="1400"/>
          </a:p>
          <a:p>
            <a:pPr indent="-317500" lvl="0" marL="457200" rtl="0" algn="l">
              <a:lnSpc>
                <a:spcPct val="150000"/>
              </a:lnSpc>
              <a:spcBef>
                <a:spcPts val="0"/>
              </a:spcBef>
              <a:spcAft>
                <a:spcPts val="0"/>
              </a:spcAft>
              <a:buSzPts val="1400"/>
              <a:buChar char="●"/>
            </a:pPr>
            <a:r>
              <a:rPr lang="en-GB" sz="1400"/>
              <a:t>Our objective is to optimally utilize the unutilized </a:t>
            </a:r>
            <a:r>
              <a:rPr lang="en-GB" sz="1400"/>
              <a:t>compute power by running jobs on the slack resources without affecting the performance of primary applications running on the clusters. </a:t>
            </a:r>
            <a:endParaRPr sz="1400"/>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pic>
        <p:nvPicPr>
          <p:cNvPr id="145" name="Google Shape;145;p14"/>
          <p:cNvPicPr preferRelativeResize="0"/>
          <p:nvPr/>
        </p:nvPicPr>
        <p:blipFill>
          <a:blip r:embed="rId3">
            <a:alphaModFix/>
          </a:blip>
          <a:stretch>
            <a:fillRect/>
          </a:stretch>
        </p:blipFill>
        <p:spPr>
          <a:xfrm>
            <a:off x="4600085" y="1914763"/>
            <a:ext cx="4292216" cy="2493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nvSpPr>
        <p:spPr>
          <a:xfrm>
            <a:off x="1587225" y="4371100"/>
            <a:ext cx="5734800" cy="4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Lato"/>
                <a:ea typeface="Lato"/>
                <a:cs typeface="Lato"/>
                <a:sym typeface="Lato"/>
              </a:rPr>
              <a:t>X axis: Burstable Limit of BOINC (secondary application)</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GB">
                <a:solidFill>
                  <a:srgbClr val="FFFFFF"/>
                </a:solidFill>
                <a:latin typeface="Lato"/>
                <a:ea typeface="Lato"/>
                <a:cs typeface="Lato"/>
                <a:sym typeface="Lato"/>
              </a:rPr>
              <a:t>Y axis: Number of events of primary application in logarithmic scale</a:t>
            </a:r>
            <a:endParaRPr>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7" name="Google Shape;28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pic>
        <p:nvPicPr>
          <p:cNvPr id="288" name="Google Shape;288;p32"/>
          <p:cNvPicPr preferRelativeResize="0"/>
          <p:nvPr/>
        </p:nvPicPr>
        <p:blipFill rotWithShape="1">
          <a:blip r:embed="rId3">
            <a:alphaModFix/>
          </a:blip>
          <a:srcRect b="10530" l="1832" r="1211" t="9514"/>
          <a:stretch/>
        </p:blipFill>
        <p:spPr>
          <a:xfrm>
            <a:off x="1768725" y="1329450"/>
            <a:ext cx="5371800" cy="2929400"/>
          </a:xfrm>
          <a:prstGeom prst="rect">
            <a:avLst/>
          </a:prstGeom>
          <a:noFill/>
          <a:ln>
            <a:noFill/>
          </a:ln>
        </p:spPr>
      </p:pic>
      <p:sp>
        <p:nvSpPr>
          <p:cNvPr id="289" name="Google Shape;289;p32"/>
          <p:cNvSpPr txBox="1"/>
          <p:nvPr>
            <p:ph type="title"/>
          </p:nvPr>
        </p:nvSpPr>
        <p:spPr>
          <a:xfrm>
            <a:off x="1068900" y="622350"/>
            <a:ext cx="70389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1034250" y="634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Problems with BOINC not suspending itself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p33"/>
          <p:cNvSpPr txBox="1"/>
          <p:nvPr>
            <p:ph idx="1" type="body"/>
          </p:nvPr>
        </p:nvSpPr>
        <p:spPr>
          <a:xfrm>
            <a:off x="88885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GB" sz="1400">
                <a:solidFill>
                  <a:srgbClr val="FFFFFF"/>
                </a:solidFill>
              </a:rPr>
              <a:t>In order to avoid CPU contention, the BOINC app needs to consume less resources when the primary application starts consuming more</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GB" sz="1400">
                <a:solidFill>
                  <a:srgbClr val="FFFFFF"/>
                </a:solidFill>
              </a:rPr>
              <a:t>BOINC has an option to suspend itself if non-BOINC load exceeds X%</a:t>
            </a:r>
            <a:endParaRPr sz="1400">
              <a:solidFill>
                <a:srgbClr val="FFFFFF"/>
              </a:solidFill>
            </a:endParaRPr>
          </a:p>
          <a:p>
            <a:pPr indent="-311150" lvl="0" marL="457200" rtl="0" algn="l">
              <a:lnSpc>
                <a:spcPct val="150000"/>
              </a:lnSpc>
              <a:spcBef>
                <a:spcPts val="0"/>
              </a:spcBef>
              <a:spcAft>
                <a:spcPts val="0"/>
              </a:spcAft>
              <a:buClr>
                <a:srgbClr val="FFFFFF"/>
              </a:buClr>
              <a:buSzPts val="1300"/>
              <a:buChar char="●"/>
            </a:pPr>
            <a:r>
              <a:rPr lang="en-GB" sz="1400">
                <a:solidFill>
                  <a:srgbClr val="FFFFFF"/>
                </a:solidFill>
              </a:rPr>
              <a:t>However, we observed that BOINC never suspended itself even though non-boinc load exceeded X% specified in the configuration file</a:t>
            </a:r>
            <a:endParaRPr sz="1400">
              <a:solidFill>
                <a:srgbClr val="FFFFFF"/>
              </a:solidFill>
            </a:endParaRPr>
          </a:p>
        </p:txBody>
      </p:sp>
      <p:sp>
        <p:nvSpPr>
          <p:cNvPr id="296" name="Google Shape;29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1068900" y="469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with propagating non-BOINC resource usage to BOINC</a:t>
            </a:r>
            <a:endParaRPr/>
          </a:p>
        </p:txBody>
      </p:sp>
      <p:sp>
        <p:nvSpPr>
          <p:cNvPr id="302" name="Google Shape;302;p34"/>
          <p:cNvSpPr txBox="1"/>
          <p:nvPr>
            <p:ph idx="1" type="body"/>
          </p:nvPr>
        </p:nvSpPr>
        <p:spPr>
          <a:xfrm>
            <a:off x="1052550" y="1569375"/>
            <a:ext cx="7038900" cy="3093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Char char="●"/>
            </a:pPr>
            <a:r>
              <a:rPr lang="en-GB" sz="1400">
                <a:solidFill>
                  <a:srgbClr val="FFFFFF"/>
                </a:solidFill>
              </a:rPr>
              <a:t>In a local machine environment where BOINC co-exists along with other processes as an application, it is easily able to suspend when the non-BOINC workload on the machine is high. </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BOINC generates a process map of all the processes running on the machine, and adds up the utilization of its processes to generate BOINC’s total CPU utilization. </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It sums up the utilization of all the other processes to generate the value for non-BOINC cpu utilization. </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However, in a container environment boinc can only see the processes inside </a:t>
            </a:r>
            <a:r>
              <a:rPr lang="en-GB" sz="1400">
                <a:solidFill>
                  <a:srgbClr val="FFFFFF"/>
                </a:solidFill>
              </a:rPr>
              <a:t>its</a:t>
            </a:r>
            <a:r>
              <a:rPr lang="en-GB" sz="1400">
                <a:solidFill>
                  <a:srgbClr val="FFFFFF"/>
                </a:solidFill>
              </a:rPr>
              <a:t> container, hence cannot see non-boinc workload. This leads to boinc never suspending even when non-boinc workload is intensive.</a:t>
            </a:r>
            <a:endParaRPr sz="1400">
              <a:solidFill>
                <a:srgbClr val="FFFFFF"/>
              </a:solidFill>
            </a:endParaRPr>
          </a:p>
        </p:txBody>
      </p:sp>
      <p:sp>
        <p:nvSpPr>
          <p:cNvPr id="303" name="Google Shape;30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1068900" y="622350"/>
            <a:ext cx="70389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Possible Solutions</a:t>
            </a:r>
            <a:endParaRPr/>
          </a:p>
        </p:txBody>
      </p:sp>
      <p:sp>
        <p:nvSpPr>
          <p:cNvPr id="309" name="Google Shape;309;p35"/>
          <p:cNvSpPr txBox="1"/>
          <p:nvPr>
            <p:ph idx="1" type="body"/>
          </p:nvPr>
        </p:nvSpPr>
        <p:spPr>
          <a:xfrm>
            <a:off x="843125" y="1414450"/>
            <a:ext cx="7688700" cy="3054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AutoNum type="arabicPeriod"/>
            </a:pPr>
            <a:r>
              <a:rPr lang="en-GB" sz="1400">
                <a:solidFill>
                  <a:srgbClr val="FFFFFF"/>
                </a:solidFill>
              </a:rPr>
              <a:t>The obvious solution is to develop an external controller at a scheduler-level (e.g. VPA) to kill/compress pod when non-boinc usage exceeds X%. </a:t>
            </a:r>
            <a:r>
              <a:rPr lang="en-GB" sz="1400">
                <a:solidFill>
                  <a:srgbClr val="FFFFFF"/>
                </a:solidFill>
              </a:rPr>
              <a:t>I</a:t>
            </a:r>
            <a:r>
              <a:rPr lang="en-GB" sz="1400">
                <a:solidFill>
                  <a:srgbClr val="FFFFFF"/>
                </a:solidFill>
              </a:rPr>
              <a:t>t is possible to look into total resource usage of the node from outside of the container</a:t>
            </a:r>
            <a:r>
              <a:rPr lang="en-GB" sz="1400">
                <a:solidFill>
                  <a:srgbClr val="FFFFFF"/>
                </a:solidFill>
              </a:rPr>
              <a:t>.</a:t>
            </a:r>
            <a:endParaRPr sz="1400">
              <a:solidFill>
                <a:srgbClr val="FFFFFF"/>
              </a:solidFill>
            </a:endParaRPr>
          </a:p>
          <a:p>
            <a:pPr indent="0" lvl="0" marL="0" rtl="0" algn="l">
              <a:lnSpc>
                <a:spcPct val="100000"/>
              </a:lnSpc>
              <a:spcBef>
                <a:spcPts val="1600"/>
              </a:spcBef>
              <a:spcAft>
                <a:spcPts val="0"/>
              </a:spcAft>
              <a:buNone/>
            </a:pPr>
            <a:r>
              <a:rPr lang="en-GB" sz="1400">
                <a:solidFill>
                  <a:srgbClr val="FFFFFF"/>
                </a:solidFill>
              </a:rPr>
              <a:t>Using a python utility called psutil, we verified that it was possible to see the total node usage from inside a container. This opened up two more solutions</a:t>
            </a:r>
            <a:endParaRPr sz="1400">
              <a:solidFill>
                <a:srgbClr val="FFFFFF"/>
              </a:solidFill>
            </a:endParaRPr>
          </a:p>
          <a:p>
            <a:pPr indent="-317500" lvl="0" marL="457200" rtl="0" algn="l">
              <a:lnSpc>
                <a:spcPct val="100000"/>
              </a:lnSpc>
              <a:spcBef>
                <a:spcPts val="1600"/>
              </a:spcBef>
              <a:spcAft>
                <a:spcPts val="0"/>
              </a:spcAft>
              <a:buClr>
                <a:srgbClr val="FFFFFF"/>
              </a:buClr>
              <a:buSzPts val="1400"/>
              <a:buAutoNum type="arabicPeriod"/>
            </a:pPr>
            <a:r>
              <a:rPr lang="en-GB" sz="1400">
                <a:solidFill>
                  <a:srgbClr val="FFFFFF"/>
                </a:solidFill>
              </a:rPr>
              <a:t>Build a  wrapper around BOINC, inside the container which would suspend BOINC when non-BOINC usage exceeds X%</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n-GB" sz="1400">
                <a:solidFill>
                  <a:srgbClr val="FFFFFF"/>
                </a:solidFill>
              </a:rPr>
              <a:t>Make changes to BOINC source code itself to make sure that the inbuilt option to suspend works in a container environment also. </a:t>
            </a:r>
            <a:endParaRPr/>
          </a:p>
        </p:txBody>
      </p:sp>
      <p:sp>
        <p:nvSpPr>
          <p:cNvPr id="310" name="Google Shape;31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1068900" y="622350"/>
            <a:ext cx="7038900" cy="6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with solutions 1 &amp; 2</a:t>
            </a:r>
            <a:endParaRPr/>
          </a:p>
        </p:txBody>
      </p:sp>
      <p:sp>
        <p:nvSpPr>
          <p:cNvPr id="316" name="Google Shape;316;p36"/>
          <p:cNvSpPr txBox="1"/>
          <p:nvPr>
            <p:ph idx="1" type="body"/>
          </p:nvPr>
        </p:nvSpPr>
        <p:spPr>
          <a:xfrm>
            <a:off x="792350" y="1415150"/>
            <a:ext cx="73155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AutoNum type="arabicPeriod"/>
            </a:pPr>
            <a:r>
              <a:rPr lang="en-GB" sz="1400">
                <a:solidFill>
                  <a:srgbClr val="FFFFFF"/>
                </a:solidFill>
              </a:rPr>
              <a:t>Scheduler-level controller:</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Highly complex to develop</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Pods will be killed rather than suspended</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Complex deployment, may steer away people from adopting it</a:t>
            </a:r>
            <a:br>
              <a:rPr lang="en-GB" sz="1400">
                <a:solidFill>
                  <a:srgbClr val="FFFFFF"/>
                </a:solidFill>
              </a:rPr>
            </a:b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GB" sz="1400">
                <a:solidFill>
                  <a:srgbClr val="FFFFFF"/>
                </a:solidFill>
              </a:rPr>
              <a:t>Wrapper around BOINC:</a:t>
            </a:r>
            <a:endParaRPr sz="1400">
              <a:solidFill>
                <a:srgbClr val="FFFFFF"/>
              </a:solidFill>
            </a:endParaRPr>
          </a:p>
          <a:p>
            <a:pPr indent="-317500" lvl="1" marL="914400" rtl="0" algn="l">
              <a:lnSpc>
                <a:spcPct val="150000"/>
              </a:lnSpc>
              <a:spcBef>
                <a:spcPts val="0"/>
              </a:spcBef>
              <a:spcAft>
                <a:spcPts val="0"/>
              </a:spcAft>
              <a:buClr>
                <a:srgbClr val="FFFFFF"/>
              </a:buClr>
              <a:buSzPts val="1400"/>
              <a:buChar char="○"/>
            </a:pPr>
            <a:r>
              <a:rPr lang="en-GB" sz="1400">
                <a:solidFill>
                  <a:srgbClr val="FFFFFF"/>
                </a:solidFill>
              </a:rPr>
              <a:t>Processes managing other processes not recommended</a:t>
            </a:r>
            <a:endParaRPr sz="1400">
              <a:solidFill>
                <a:srgbClr val="FFFFFF"/>
              </a:solidFill>
            </a:endParaRPr>
          </a:p>
          <a:p>
            <a:pPr indent="-317500" lvl="1" marL="914400" rtl="0" algn="l">
              <a:lnSpc>
                <a:spcPct val="100000"/>
              </a:lnSpc>
              <a:spcBef>
                <a:spcPts val="0"/>
              </a:spcBef>
              <a:spcAft>
                <a:spcPts val="0"/>
              </a:spcAft>
              <a:buClr>
                <a:srgbClr val="FFFFFF"/>
              </a:buClr>
              <a:buSzPts val="1400"/>
              <a:buChar char="○"/>
            </a:pPr>
            <a:r>
              <a:rPr lang="en-GB" sz="1400">
                <a:solidFill>
                  <a:srgbClr val="FFFFFF"/>
                </a:solidFill>
              </a:rPr>
              <a:t>If it is possible to build such a wrapper, then it is possible to make the changes inside BOINC</a:t>
            </a:r>
            <a:endParaRPr sz="1400">
              <a:solidFill>
                <a:srgbClr val="FFFFFF"/>
              </a:solidFill>
            </a:endParaRPr>
          </a:p>
        </p:txBody>
      </p:sp>
      <p:sp>
        <p:nvSpPr>
          <p:cNvPr id="317" name="Google Shape;31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1068900" y="622350"/>
            <a:ext cx="7038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Changes made to</a:t>
            </a:r>
            <a:r>
              <a:rPr lang="en-GB"/>
              <a:t> BOINC’s source code</a:t>
            </a:r>
            <a:endParaRPr/>
          </a:p>
        </p:txBody>
      </p:sp>
      <p:sp>
        <p:nvSpPr>
          <p:cNvPr id="323" name="Google Shape;323;p37"/>
          <p:cNvSpPr txBox="1"/>
          <p:nvPr>
            <p:ph idx="1" type="body"/>
          </p:nvPr>
        </p:nvSpPr>
        <p:spPr>
          <a:xfrm>
            <a:off x="792350" y="1384050"/>
            <a:ext cx="73155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Char char="●"/>
            </a:pPr>
            <a:r>
              <a:rPr lang="en-GB" sz="1400">
                <a:solidFill>
                  <a:srgbClr val="FFFFFF"/>
                </a:solidFill>
              </a:rPr>
              <a:t>For linux kernels, the total CPU utilization is available in the ‘/proc/stat’ file, which any process can read. </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Thus, even though boinc cannot see other processes running on different container</a:t>
            </a:r>
            <a:r>
              <a:rPr lang="en-GB" sz="1400">
                <a:solidFill>
                  <a:srgbClr val="FFFFFF"/>
                </a:solidFill>
              </a:rPr>
              <a:t>s</a:t>
            </a:r>
            <a:r>
              <a:rPr lang="en-GB" sz="1400">
                <a:solidFill>
                  <a:srgbClr val="FFFFFF"/>
                </a:solidFill>
              </a:rPr>
              <a:t>, it can definitely see the total machine utilization by reading the “proc/stat” file.</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The original boinc code to calculate BOINC’s cpu utilization works even in a container environment because it can see </a:t>
            </a:r>
            <a:r>
              <a:rPr lang="en-GB" sz="1400">
                <a:solidFill>
                  <a:srgbClr val="FFFFFF"/>
                </a:solidFill>
              </a:rPr>
              <a:t>its</a:t>
            </a:r>
            <a:r>
              <a:rPr lang="en-GB" sz="1400">
                <a:solidFill>
                  <a:srgbClr val="FFFFFF"/>
                </a:solidFill>
              </a:rPr>
              <a:t> own processes. </a:t>
            </a:r>
            <a:br>
              <a:rPr lang="en-GB" sz="1400">
                <a:solidFill>
                  <a:srgbClr val="FFFFFF"/>
                </a:solidFill>
              </a:rPr>
            </a:b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GB" sz="1400">
                <a:solidFill>
                  <a:srgbClr val="FFFFFF"/>
                </a:solidFill>
              </a:rPr>
              <a:t>Making use of this information, we change the way boinc calculates non-boinc cpu utilization as follows : </a:t>
            </a:r>
            <a:br>
              <a:rPr lang="en-GB" sz="1400">
                <a:solidFill>
                  <a:srgbClr val="FFFFFF"/>
                </a:solidFill>
              </a:rPr>
            </a:br>
            <a:r>
              <a:rPr lang="en-GB" sz="1400">
                <a:solidFill>
                  <a:srgbClr val="FFFFFF"/>
                </a:solidFill>
              </a:rPr>
              <a:t>Non-boinc cpu utilization = total machine cpu utilization - boinc cpu utilization. </a:t>
            </a:r>
            <a:endParaRPr sz="1400">
              <a:solidFill>
                <a:srgbClr val="FFFFFF"/>
              </a:solidFill>
            </a:endParaRPr>
          </a:p>
        </p:txBody>
      </p:sp>
      <p:sp>
        <p:nvSpPr>
          <p:cNvPr id="324" name="Google Shape;32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1068900" y="622350"/>
            <a:ext cx="70389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BOINC being responsive to non-BOINC jobs</a:t>
            </a:r>
            <a:endParaRPr/>
          </a:p>
        </p:txBody>
      </p:sp>
      <p:sp>
        <p:nvSpPr>
          <p:cNvPr id="330" name="Google Shape;330;p38"/>
          <p:cNvSpPr txBox="1"/>
          <p:nvPr>
            <p:ph idx="1" type="body"/>
          </p:nvPr>
        </p:nvSpPr>
        <p:spPr>
          <a:xfrm>
            <a:off x="1068900" y="1396675"/>
            <a:ext cx="7369500" cy="30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After making changes to the BOINC source code, all BOINC instances were running as expected when there was no other primary application running on the same node</a:t>
            </a:r>
            <a:endParaRPr sz="1400"/>
          </a:p>
          <a:p>
            <a:pPr indent="0" lvl="0" marL="0" rtl="0" algn="l">
              <a:spcBef>
                <a:spcPts val="1600"/>
              </a:spcBef>
              <a:spcAft>
                <a:spcPts val="0"/>
              </a:spcAft>
              <a:buNone/>
            </a:pPr>
            <a:r>
              <a:rPr lang="en-GB" sz="1400"/>
              <a:t>BOINC was able to suspend itself when a primary application was deployed using more than X% resource of the node. </a:t>
            </a:r>
            <a:endParaRPr sz="1400"/>
          </a:p>
          <a:p>
            <a:pPr indent="0" lvl="0" marL="0" rtl="0" algn="l">
              <a:spcBef>
                <a:spcPts val="1600"/>
              </a:spcBef>
              <a:spcAft>
                <a:spcPts val="0"/>
              </a:spcAft>
              <a:buNone/>
            </a:pPr>
            <a:r>
              <a:rPr lang="en-GB" sz="1400"/>
              <a:t>These changes helped BOINC stop consuming the node’s resources when required without getting killed</a:t>
            </a:r>
            <a:endParaRPr sz="1400"/>
          </a:p>
          <a:p>
            <a:pPr indent="0" lvl="0" marL="0" rtl="0" algn="l">
              <a:spcBef>
                <a:spcPts val="1600"/>
              </a:spcBef>
              <a:spcAft>
                <a:spcPts val="1600"/>
              </a:spcAft>
              <a:buNone/>
            </a:pPr>
            <a:r>
              <a:t/>
            </a:r>
            <a:endParaRPr sz="1400"/>
          </a:p>
        </p:txBody>
      </p:sp>
      <p:sp>
        <p:nvSpPr>
          <p:cNvPr id="331" name="Google Shape;33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1052550" y="2244900"/>
            <a:ext cx="7038900" cy="6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000"/>
              <a:t>Demo</a:t>
            </a:r>
            <a:endParaRPr sz="5000"/>
          </a:p>
        </p:txBody>
      </p:sp>
      <p:sp>
        <p:nvSpPr>
          <p:cNvPr id="337" name="Google Shape;33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1066950" y="620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343" name="Google Shape;343;p40"/>
          <p:cNvSpPr txBox="1"/>
          <p:nvPr>
            <p:ph idx="1" type="body"/>
          </p:nvPr>
        </p:nvSpPr>
        <p:spPr>
          <a:xfrm>
            <a:off x="778900" y="1356375"/>
            <a:ext cx="7688700" cy="284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As of now BOINC does not dynamically scale itself to consume resources depending upon the varying load of the primary application, rather it only suspends itself. Further improvements can be done to make BOINC more optimal.</a:t>
            </a:r>
            <a:br>
              <a:rPr lang="en-GB" sz="1400"/>
            </a:br>
            <a:endParaRPr sz="1400"/>
          </a:p>
          <a:p>
            <a:pPr indent="-317500" lvl="0" marL="457200" rtl="0" algn="l">
              <a:spcBef>
                <a:spcPts val="0"/>
              </a:spcBef>
              <a:spcAft>
                <a:spcPts val="0"/>
              </a:spcAft>
              <a:buSzPts val="1400"/>
              <a:buChar char="●"/>
            </a:pPr>
            <a:r>
              <a:rPr lang="en-GB" sz="1400"/>
              <a:t>Currently to </a:t>
            </a:r>
            <a:r>
              <a:rPr lang="en-GB" sz="1400"/>
              <a:t>apply</a:t>
            </a:r>
            <a:r>
              <a:rPr lang="en-GB" sz="1400"/>
              <a:t> any changes to User Preferences, the container has to be built again. Whereas, the paper below proposes an Optimization Middleware to dynamically adjust and update the global preferences file according to the constantly changing nature of its running environment.</a:t>
            </a:r>
            <a:br>
              <a:rPr lang="en-GB" sz="1400"/>
            </a:br>
            <a:r>
              <a:rPr lang="en-GB" sz="1400"/>
              <a:t>(</a:t>
            </a:r>
            <a:r>
              <a:rPr lang="en-GB" sz="1400" u="sng">
                <a:solidFill>
                  <a:schemeClr val="hlink"/>
                </a:solidFill>
                <a:hlinkClick r:id="rId3"/>
              </a:rPr>
              <a:t>Mnaouer, A., &amp; Ragoonath, C. (2010). An Adaptive Priority Tuning System for Optimized Local CPU Scheduling using BOINC Clients</a:t>
            </a:r>
            <a:r>
              <a:rPr lang="en-GB" sz="1400"/>
              <a:t>)</a:t>
            </a:r>
            <a:endParaRPr sz="1400">
              <a:latin typeface="Arial"/>
              <a:ea typeface="Arial"/>
              <a:cs typeface="Arial"/>
              <a:sym typeface="Arial"/>
            </a:endParaRPr>
          </a:p>
        </p:txBody>
      </p:sp>
      <p:sp>
        <p:nvSpPr>
          <p:cNvPr id="344" name="Google Shape;34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idx="1" type="body"/>
          </p:nvPr>
        </p:nvSpPr>
        <p:spPr>
          <a:xfrm>
            <a:off x="0" y="2342600"/>
            <a:ext cx="3321000" cy="13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O</a:t>
            </a:r>
            <a:r>
              <a:rPr lang="en-GB" sz="1400"/>
              <a:t>pen source middleware system for volunteer and grid computing. </a:t>
            </a:r>
            <a:endParaRPr sz="1400"/>
          </a:p>
        </p:txBody>
      </p:sp>
      <p:sp>
        <p:nvSpPr>
          <p:cNvPr id="151" name="Google Shape;151;p15"/>
          <p:cNvSpPr txBox="1"/>
          <p:nvPr/>
        </p:nvSpPr>
        <p:spPr>
          <a:xfrm>
            <a:off x="6048825" y="2318113"/>
            <a:ext cx="2851200" cy="13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Lato"/>
                <a:ea typeface="Lato"/>
                <a:cs typeface="Lato"/>
                <a:sym typeface="Lato"/>
              </a:rPr>
              <a:t>Mass Open Cloud -  A public production cloud </a:t>
            </a:r>
            <a:r>
              <a:rPr lang="en-GB">
                <a:solidFill>
                  <a:schemeClr val="lt1"/>
                </a:solidFill>
                <a:latin typeface="Lato"/>
                <a:ea typeface="Lato"/>
                <a:cs typeface="Lato"/>
                <a:sym typeface="Lato"/>
              </a:rPr>
              <a:t>based on the Open Cloud Exchange model</a:t>
            </a:r>
            <a:endParaRPr>
              <a:solidFill>
                <a:schemeClr val="lt1"/>
              </a:solidFill>
              <a:latin typeface="Lato"/>
              <a:ea typeface="Lato"/>
              <a:cs typeface="Lato"/>
              <a:sym typeface="Lato"/>
            </a:endParaRPr>
          </a:p>
          <a:p>
            <a:pPr indent="0" lvl="0" marL="0" rtl="0" algn="l">
              <a:spcBef>
                <a:spcPts val="0"/>
              </a:spcBef>
              <a:spcAft>
                <a:spcPts val="0"/>
              </a:spcAft>
              <a:buNone/>
            </a:pPr>
            <a:r>
              <a:t/>
            </a:r>
            <a:endParaRPr sz="1200">
              <a:latin typeface="Lora"/>
              <a:ea typeface="Lora"/>
              <a:cs typeface="Lora"/>
              <a:sym typeface="Lora"/>
            </a:endParaRPr>
          </a:p>
        </p:txBody>
      </p:sp>
      <p:sp>
        <p:nvSpPr>
          <p:cNvPr id="152" name="Google Shape;152;p15"/>
          <p:cNvSpPr txBox="1"/>
          <p:nvPr>
            <p:ph idx="1" type="body"/>
          </p:nvPr>
        </p:nvSpPr>
        <p:spPr>
          <a:xfrm>
            <a:off x="3110700" y="4110175"/>
            <a:ext cx="2922600" cy="149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Public computing grid to aid scientific research</a:t>
            </a:r>
            <a:endParaRPr sz="1400"/>
          </a:p>
        </p:txBody>
      </p:sp>
      <p:sp>
        <p:nvSpPr>
          <p:cNvPr id="153" name="Google Shape;153;p15"/>
          <p:cNvSpPr txBox="1"/>
          <p:nvPr>
            <p:ph idx="1" type="body"/>
          </p:nvPr>
        </p:nvSpPr>
        <p:spPr>
          <a:xfrm>
            <a:off x="92550" y="4101000"/>
            <a:ext cx="3135900" cy="108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C</a:t>
            </a:r>
            <a:r>
              <a:rPr lang="en-GB" sz="1400"/>
              <a:t>ontainer application platform based on Kubernetes</a:t>
            </a:r>
            <a:endParaRPr sz="1400"/>
          </a:p>
        </p:txBody>
      </p:sp>
      <p:sp>
        <p:nvSpPr>
          <p:cNvPr id="154" name="Google Shape;154;p15"/>
          <p:cNvSpPr txBox="1"/>
          <p:nvPr>
            <p:ph idx="1" type="body"/>
          </p:nvPr>
        </p:nvSpPr>
        <p:spPr>
          <a:xfrm>
            <a:off x="6074925" y="4101000"/>
            <a:ext cx="2799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Container platform</a:t>
            </a:r>
            <a:endParaRPr sz="1400"/>
          </a:p>
        </p:txBody>
      </p:sp>
      <p:sp>
        <p:nvSpPr>
          <p:cNvPr id="155" name="Google Shape;155;p15"/>
          <p:cNvSpPr txBox="1"/>
          <p:nvPr>
            <p:ph type="title"/>
          </p:nvPr>
        </p:nvSpPr>
        <p:spPr>
          <a:xfrm>
            <a:off x="1066800" y="582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Technologies</a:t>
            </a:r>
            <a:endParaRPr/>
          </a:p>
        </p:txBody>
      </p:sp>
      <p:sp>
        <p:nvSpPr>
          <p:cNvPr id="156" name="Google Shape;156;p15"/>
          <p:cNvSpPr txBox="1"/>
          <p:nvPr>
            <p:ph idx="1" type="body"/>
          </p:nvPr>
        </p:nvSpPr>
        <p:spPr>
          <a:xfrm>
            <a:off x="3337100" y="2346250"/>
            <a:ext cx="24321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400"/>
              <a:t>Stable Linux OS for servers</a:t>
            </a:r>
            <a:endParaRPr sz="1400"/>
          </a:p>
        </p:txBody>
      </p:sp>
      <p:sp>
        <p:nvSpPr>
          <p:cNvPr id="157" name="Google Shape;15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pic>
        <p:nvPicPr>
          <p:cNvPr id="158" name="Google Shape;158;p15"/>
          <p:cNvPicPr preferRelativeResize="0"/>
          <p:nvPr/>
        </p:nvPicPr>
        <p:blipFill>
          <a:blip r:embed="rId3">
            <a:alphaModFix/>
          </a:blip>
          <a:stretch>
            <a:fillRect/>
          </a:stretch>
        </p:blipFill>
        <p:spPr>
          <a:xfrm>
            <a:off x="603475" y="1449600"/>
            <a:ext cx="1954259" cy="816801"/>
          </a:xfrm>
          <a:prstGeom prst="rect">
            <a:avLst/>
          </a:prstGeom>
          <a:noFill/>
          <a:ln>
            <a:noFill/>
          </a:ln>
        </p:spPr>
      </p:pic>
      <p:pic>
        <p:nvPicPr>
          <p:cNvPr id="159" name="Google Shape;159;p15"/>
          <p:cNvPicPr preferRelativeResize="0"/>
          <p:nvPr/>
        </p:nvPicPr>
        <p:blipFill>
          <a:blip r:embed="rId4">
            <a:alphaModFix/>
          </a:blip>
          <a:stretch>
            <a:fillRect/>
          </a:stretch>
        </p:blipFill>
        <p:spPr>
          <a:xfrm>
            <a:off x="3537800" y="1315050"/>
            <a:ext cx="2068400" cy="1085900"/>
          </a:xfrm>
          <a:prstGeom prst="rect">
            <a:avLst/>
          </a:prstGeom>
          <a:noFill/>
          <a:ln>
            <a:noFill/>
          </a:ln>
        </p:spPr>
      </p:pic>
      <p:pic>
        <p:nvPicPr>
          <p:cNvPr id="160" name="Google Shape;160;p15"/>
          <p:cNvPicPr preferRelativeResize="0"/>
          <p:nvPr/>
        </p:nvPicPr>
        <p:blipFill>
          <a:blip r:embed="rId5">
            <a:alphaModFix/>
          </a:blip>
          <a:stretch>
            <a:fillRect/>
          </a:stretch>
        </p:blipFill>
        <p:spPr>
          <a:xfrm>
            <a:off x="6892844" y="1315050"/>
            <a:ext cx="1163165" cy="816800"/>
          </a:xfrm>
          <a:prstGeom prst="rect">
            <a:avLst/>
          </a:prstGeom>
          <a:noFill/>
          <a:ln>
            <a:noFill/>
          </a:ln>
        </p:spPr>
      </p:pic>
      <p:pic>
        <p:nvPicPr>
          <p:cNvPr id="161" name="Google Shape;161;p15"/>
          <p:cNvPicPr preferRelativeResize="0"/>
          <p:nvPr/>
        </p:nvPicPr>
        <p:blipFill>
          <a:blip r:embed="rId6">
            <a:alphaModFix/>
          </a:blip>
          <a:stretch>
            <a:fillRect/>
          </a:stretch>
        </p:blipFill>
        <p:spPr>
          <a:xfrm>
            <a:off x="362098" y="3274451"/>
            <a:ext cx="2596800" cy="668975"/>
          </a:xfrm>
          <a:prstGeom prst="rect">
            <a:avLst/>
          </a:prstGeom>
          <a:noFill/>
          <a:ln>
            <a:noFill/>
          </a:ln>
        </p:spPr>
      </p:pic>
      <p:pic>
        <p:nvPicPr>
          <p:cNvPr id="162" name="Google Shape;162;p15"/>
          <p:cNvPicPr preferRelativeResize="0"/>
          <p:nvPr/>
        </p:nvPicPr>
        <p:blipFill>
          <a:blip r:embed="rId7">
            <a:alphaModFix/>
          </a:blip>
          <a:stretch>
            <a:fillRect/>
          </a:stretch>
        </p:blipFill>
        <p:spPr>
          <a:xfrm>
            <a:off x="6074900" y="3274451"/>
            <a:ext cx="2799025" cy="668975"/>
          </a:xfrm>
          <a:prstGeom prst="rect">
            <a:avLst/>
          </a:prstGeom>
          <a:noFill/>
          <a:ln>
            <a:noFill/>
          </a:ln>
        </p:spPr>
      </p:pic>
      <p:pic>
        <p:nvPicPr>
          <p:cNvPr id="163" name="Google Shape;163;p15"/>
          <p:cNvPicPr preferRelativeResize="0"/>
          <p:nvPr/>
        </p:nvPicPr>
        <p:blipFill rotWithShape="1">
          <a:blip r:embed="rId8">
            <a:alphaModFix/>
          </a:blip>
          <a:srcRect b="29587" l="0" r="1019" t="0"/>
          <a:stretch/>
        </p:blipFill>
        <p:spPr>
          <a:xfrm>
            <a:off x="3273600" y="3393800"/>
            <a:ext cx="2596799" cy="4302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1068900" y="622350"/>
            <a:ext cx="7038900" cy="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containers</a:t>
            </a:r>
            <a:endParaRPr/>
          </a:p>
        </p:txBody>
      </p:sp>
      <p:sp>
        <p:nvSpPr>
          <p:cNvPr id="169" name="Google Shape;169;p16"/>
          <p:cNvSpPr txBox="1"/>
          <p:nvPr>
            <p:ph idx="1" type="body"/>
          </p:nvPr>
        </p:nvSpPr>
        <p:spPr>
          <a:xfrm>
            <a:off x="1279750" y="1290775"/>
            <a:ext cx="7038900" cy="87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sz="1400"/>
              <a:t>Linux container: A</a:t>
            </a:r>
            <a:r>
              <a:rPr lang="en-GB" sz="1400"/>
              <a:t> set of one or more isolated processes</a:t>
            </a:r>
            <a:br>
              <a:rPr lang="en-GB" sz="1400"/>
            </a:br>
            <a:r>
              <a:rPr b="1" lang="en-GB" sz="1400"/>
              <a:t>Namespaces</a:t>
            </a:r>
            <a:r>
              <a:rPr b="1" lang="en-GB" sz="1400"/>
              <a:t>: </a:t>
            </a:r>
            <a:r>
              <a:rPr lang="en-GB" sz="1400"/>
              <a:t> To isolate processes</a:t>
            </a:r>
            <a:br>
              <a:rPr lang="en-GB" sz="1400"/>
            </a:br>
            <a:r>
              <a:rPr b="1" lang="en-GB" sz="1400"/>
              <a:t>Cgroups: </a:t>
            </a:r>
            <a:r>
              <a:rPr lang="en-GB" sz="1400"/>
              <a:t>To allocate system resources used by the processes</a:t>
            </a:r>
            <a:endParaRPr sz="1400"/>
          </a:p>
        </p:txBody>
      </p:sp>
      <p:sp>
        <p:nvSpPr>
          <p:cNvPr id="170" name="Google Shape;1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pic>
        <p:nvPicPr>
          <p:cNvPr id="171" name="Google Shape;171;p16"/>
          <p:cNvPicPr preferRelativeResize="0"/>
          <p:nvPr/>
        </p:nvPicPr>
        <p:blipFill rotWithShape="1">
          <a:blip r:embed="rId3">
            <a:alphaModFix/>
          </a:blip>
          <a:srcRect b="0" l="0" r="0" t="0"/>
          <a:stretch/>
        </p:blipFill>
        <p:spPr>
          <a:xfrm>
            <a:off x="1940800" y="2335750"/>
            <a:ext cx="5262399" cy="264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1052550" y="636350"/>
            <a:ext cx="7038900" cy="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BOINC deployment strategy</a:t>
            </a:r>
            <a:endParaRPr/>
          </a:p>
        </p:txBody>
      </p:sp>
      <p:sp>
        <p:nvSpPr>
          <p:cNvPr id="177" name="Google Shape;177;p17"/>
          <p:cNvSpPr txBox="1"/>
          <p:nvPr>
            <p:ph idx="1" type="body"/>
          </p:nvPr>
        </p:nvSpPr>
        <p:spPr>
          <a:xfrm>
            <a:off x="1052550" y="1488625"/>
            <a:ext cx="7688700" cy="2908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400"/>
              <a:t>There are 2 deployment options for deploying boinc containers on the cluster to consume slack </a:t>
            </a:r>
            <a:r>
              <a:rPr lang="en-GB" sz="1400"/>
              <a:t>r</a:t>
            </a:r>
            <a:r>
              <a:rPr lang="en-GB" sz="1400"/>
              <a:t>esources:</a:t>
            </a:r>
            <a:endParaRPr sz="1400"/>
          </a:p>
          <a:p>
            <a:pPr indent="-317500" lvl="0" marL="457200" rtl="0" algn="l">
              <a:lnSpc>
                <a:spcPct val="150000"/>
              </a:lnSpc>
              <a:spcBef>
                <a:spcPts val="1600"/>
              </a:spcBef>
              <a:spcAft>
                <a:spcPts val="0"/>
              </a:spcAft>
              <a:buSzPts val="1400"/>
              <a:buAutoNum type="arabicPeriod"/>
            </a:pPr>
            <a:r>
              <a:rPr lang="en-GB" sz="1400"/>
              <a:t>Use the default Openshift Scheduler to schedule Boinc pods on nodes that are under-utilized.</a:t>
            </a:r>
            <a:endParaRPr sz="1400"/>
          </a:p>
          <a:p>
            <a:pPr indent="-317500" lvl="0" marL="457200" rtl="0" algn="l">
              <a:lnSpc>
                <a:spcPct val="150000"/>
              </a:lnSpc>
              <a:spcBef>
                <a:spcPts val="0"/>
              </a:spcBef>
              <a:spcAft>
                <a:spcPts val="0"/>
              </a:spcAft>
              <a:buSzPts val="1400"/>
              <a:buAutoNum type="arabicPeriod"/>
            </a:pPr>
            <a:r>
              <a:rPr lang="en-GB" sz="1400"/>
              <a:t>Deploy boinc containers as a daemonset on the cluster.</a:t>
            </a:r>
            <a:br>
              <a:rPr lang="en-GB" sz="1400"/>
            </a:br>
            <a:br>
              <a:rPr lang="en-GB" sz="1400"/>
            </a:br>
            <a:endParaRPr sz="1400"/>
          </a:p>
          <a:p>
            <a:pPr indent="0" lvl="0" marL="0" rtl="0" algn="l">
              <a:spcBef>
                <a:spcPts val="1600"/>
              </a:spcBef>
              <a:spcAft>
                <a:spcPts val="1600"/>
              </a:spcAft>
              <a:buNone/>
            </a:pPr>
            <a:r>
              <a:t/>
            </a:r>
            <a:endParaRPr sz="1400"/>
          </a:p>
        </p:txBody>
      </p:sp>
      <p:sp>
        <p:nvSpPr>
          <p:cNvPr id="178" name="Google Shape;17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068900" y="622350"/>
            <a:ext cx="70389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Option 1 : Use the Openshift Scheduler</a:t>
            </a:r>
            <a:endParaRPr/>
          </a:p>
        </p:txBody>
      </p:sp>
      <p:sp>
        <p:nvSpPr>
          <p:cNvPr id="184" name="Google Shape;184;p18"/>
          <p:cNvSpPr txBox="1"/>
          <p:nvPr>
            <p:ph idx="1" type="body"/>
          </p:nvPr>
        </p:nvSpPr>
        <p:spPr>
          <a:xfrm>
            <a:off x="1068900" y="1491200"/>
            <a:ext cx="7693500" cy="333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The scheduler decides where to deploy new pods.</a:t>
            </a:r>
            <a:br>
              <a:rPr lang="en-GB" sz="1400"/>
            </a:br>
            <a:endParaRPr sz="1400"/>
          </a:p>
          <a:p>
            <a:pPr indent="-317500" lvl="0" marL="457200" rtl="0" algn="l">
              <a:spcBef>
                <a:spcPts val="0"/>
              </a:spcBef>
              <a:spcAft>
                <a:spcPts val="0"/>
              </a:spcAft>
              <a:buSzPts val="1400"/>
              <a:buChar char="●"/>
            </a:pPr>
            <a:r>
              <a:rPr lang="en-GB" sz="1400"/>
              <a:t>New pods are deployed to nodes that have the available resources </a:t>
            </a:r>
            <a:endParaRPr sz="1400"/>
          </a:p>
          <a:p>
            <a:pPr indent="0" lvl="0" marL="0" rtl="0" algn="l">
              <a:spcBef>
                <a:spcPts val="1600"/>
              </a:spcBef>
              <a:spcAft>
                <a:spcPts val="0"/>
              </a:spcAft>
              <a:buNone/>
            </a:pPr>
            <a:r>
              <a:rPr lang="en-GB" sz="1400"/>
              <a:t>The downsides:</a:t>
            </a:r>
            <a:endParaRPr sz="1400"/>
          </a:p>
          <a:p>
            <a:pPr indent="-317500" lvl="0" marL="457200" rtl="0" algn="l">
              <a:spcBef>
                <a:spcPts val="1600"/>
              </a:spcBef>
              <a:spcAft>
                <a:spcPts val="0"/>
              </a:spcAft>
              <a:buSzPts val="1400"/>
              <a:buChar char="●"/>
            </a:pPr>
            <a:r>
              <a:rPr lang="en-GB" sz="1400"/>
              <a:t>BOINC might not be deployed to all nodes</a:t>
            </a:r>
            <a:endParaRPr sz="1400"/>
          </a:p>
          <a:p>
            <a:pPr indent="-317500" lvl="0" marL="457200" rtl="0" algn="l">
              <a:spcBef>
                <a:spcPts val="0"/>
              </a:spcBef>
              <a:spcAft>
                <a:spcPts val="0"/>
              </a:spcAft>
              <a:buSzPts val="1400"/>
              <a:buChar char="●"/>
            </a:pPr>
            <a:r>
              <a:rPr lang="en-GB" sz="1400"/>
              <a:t>More complex deployment process</a:t>
            </a:r>
            <a:endParaRPr sz="1400"/>
          </a:p>
          <a:p>
            <a:pPr indent="-317500" lvl="0" marL="457200" rtl="0" algn="l">
              <a:spcBef>
                <a:spcPts val="0"/>
              </a:spcBef>
              <a:spcAft>
                <a:spcPts val="0"/>
              </a:spcAft>
              <a:buSzPts val="1400"/>
              <a:buChar char="●"/>
            </a:pPr>
            <a:r>
              <a:rPr lang="en-GB" sz="1400"/>
              <a:t>Additional overhead for the scheduler</a:t>
            </a:r>
            <a:endParaRPr sz="1400"/>
          </a:p>
        </p:txBody>
      </p:sp>
      <p:sp>
        <p:nvSpPr>
          <p:cNvPr id="185" name="Google Shape;18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068900" y="622350"/>
            <a:ext cx="7038900" cy="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Option 2 : Deploy BOINC as a daemonset</a:t>
            </a:r>
            <a:endParaRPr/>
          </a:p>
        </p:txBody>
      </p:sp>
      <p:sp>
        <p:nvSpPr>
          <p:cNvPr id="191" name="Google Shape;191;p19"/>
          <p:cNvSpPr txBox="1"/>
          <p:nvPr/>
        </p:nvSpPr>
        <p:spPr>
          <a:xfrm>
            <a:off x="793225" y="1325250"/>
            <a:ext cx="7547700" cy="3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Lato"/>
                <a:ea typeface="Lato"/>
                <a:cs typeface="Lato"/>
                <a:sym typeface="Lato"/>
              </a:rPr>
              <a:t>Daemonset is a feature of Openshift that deploys a pod to every node</a:t>
            </a:r>
            <a:br>
              <a:rPr lang="en-GB">
                <a:solidFill>
                  <a:schemeClr val="lt1"/>
                </a:solidFill>
                <a:latin typeface="Lato"/>
                <a:ea typeface="Lato"/>
                <a:cs typeface="Lato"/>
                <a:sym typeface="Lato"/>
              </a:rPr>
            </a:b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Why it helps our case:</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It ensures that we have exactly one instance of BOINC running on all nodes</a:t>
            </a:r>
            <a:br>
              <a:rPr lang="en-GB">
                <a:solidFill>
                  <a:schemeClr val="lt1"/>
                </a:solidFill>
                <a:latin typeface="Lato"/>
                <a:ea typeface="Lato"/>
                <a:cs typeface="Lato"/>
                <a:sym typeface="Lato"/>
              </a:rPr>
            </a:b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Why it doesn’t: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BOINC will be killed when the other (primary) applications</a:t>
            </a:r>
            <a:r>
              <a:rPr lang="en-GB">
                <a:solidFill>
                  <a:schemeClr val="lt1"/>
                </a:solidFill>
                <a:latin typeface="Lato"/>
                <a:ea typeface="Lato"/>
                <a:cs typeface="Lato"/>
                <a:sym typeface="Lato"/>
              </a:rPr>
              <a:t> on the node</a:t>
            </a:r>
            <a:r>
              <a:rPr lang="en-GB">
                <a:solidFill>
                  <a:schemeClr val="lt1"/>
                </a:solidFill>
                <a:latin typeface="Lato"/>
                <a:ea typeface="Lato"/>
                <a:cs typeface="Lato"/>
                <a:sym typeface="Lato"/>
              </a:rPr>
              <a:t> contest for resources and the work done by it will be lost. This can be mitigated by using persistent volumes (PVs) to store the state of the BOINC application. However, it would require shared storage which can be accessed by all BOINC instances at the same time. As it stands, the implementation of PVs on MOC does not allow us to do so.</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Our approach:</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Deploy BOINC on every node as a Daemonset </a:t>
            </a:r>
            <a:r>
              <a:rPr lang="en-GB">
                <a:solidFill>
                  <a:schemeClr val="lt1"/>
                </a:solidFill>
                <a:latin typeface="Lato"/>
                <a:ea typeface="Lato"/>
                <a:cs typeface="Lato"/>
                <a:sym typeface="Lato"/>
              </a:rPr>
              <a:t>and</a:t>
            </a:r>
            <a:r>
              <a:rPr lang="en-GB">
                <a:solidFill>
                  <a:schemeClr val="lt1"/>
                </a:solidFill>
                <a:latin typeface="Lato"/>
                <a:ea typeface="Lato"/>
                <a:cs typeface="Lato"/>
                <a:sym typeface="Lato"/>
              </a:rPr>
              <a:t> make it less aggressive towards other (primary) applications in the cluster</a:t>
            </a:r>
            <a:endParaRPr>
              <a:solidFill>
                <a:schemeClr val="lt1"/>
              </a:solidFill>
              <a:latin typeface="Lato"/>
              <a:ea typeface="Lato"/>
              <a:cs typeface="Lato"/>
              <a:sym typeface="Lato"/>
            </a:endParaRPr>
          </a:p>
        </p:txBody>
      </p:sp>
      <p:sp>
        <p:nvSpPr>
          <p:cNvPr id="192" name="Google Shape;19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066800" y="609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of Service Tiers</a:t>
            </a:r>
            <a:endParaRPr/>
          </a:p>
        </p:txBody>
      </p:sp>
      <p:sp>
        <p:nvSpPr>
          <p:cNvPr id="198" name="Google Shape;198;p20"/>
          <p:cNvSpPr txBox="1"/>
          <p:nvPr>
            <p:ph idx="1" type="body"/>
          </p:nvPr>
        </p:nvSpPr>
        <p:spPr>
          <a:xfrm>
            <a:off x="805600" y="1386625"/>
            <a:ext cx="7950000" cy="34386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GB" sz="1400"/>
              <a:t>QoS tiers specify the amount the resources to be allocated to a pod.</a:t>
            </a:r>
            <a:br>
              <a:rPr lang="en-GB" sz="1400"/>
            </a:br>
            <a:r>
              <a:rPr lang="en-GB" sz="1400"/>
              <a:t>Limit: The maximum resources a pod can use.</a:t>
            </a:r>
            <a:br>
              <a:rPr lang="en-GB" sz="1400"/>
            </a:br>
            <a:r>
              <a:rPr lang="en-GB" sz="1400"/>
              <a:t>Request: The minimum resources to be </a:t>
            </a:r>
            <a:r>
              <a:rPr lang="en-GB" sz="1400"/>
              <a:t>guaranteed</a:t>
            </a:r>
            <a:r>
              <a:rPr lang="en-GB" sz="1400"/>
              <a:t> to a pod.</a:t>
            </a:r>
            <a:endParaRPr sz="1400"/>
          </a:p>
          <a:p>
            <a:pPr indent="-317500" lvl="0" marL="457200" rtl="0" algn="l">
              <a:lnSpc>
                <a:spcPct val="100000"/>
              </a:lnSpc>
              <a:spcBef>
                <a:spcPts val="0"/>
              </a:spcBef>
              <a:spcAft>
                <a:spcPts val="0"/>
              </a:spcAft>
              <a:buSzPts val="1400"/>
              <a:buChar char="●"/>
            </a:pPr>
            <a:r>
              <a:rPr lang="en-GB" sz="1400"/>
              <a:t>Guaranteed: Limit and request are the same. Pod is not deployed until the resource requirements are met </a:t>
            </a:r>
            <a:br>
              <a:rPr lang="en-GB" sz="1400"/>
            </a:br>
            <a:endParaRPr sz="1400"/>
          </a:p>
          <a:p>
            <a:pPr indent="-317500" lvl="0" marL="457200" rtl="0" algn="l">
              <a:lnSpc>
                <a:spcPct val="100000"/>
              </a:lnSpc>
              <a:spcBef>
                <a:spcPts val="0"/>
              </a:spcBef>
              <a:spcAft>
                <a:spcPts val="0"/>
              </a:spcAft>
              <a:buSzPts val="1400"/>
              <a:buChar char="●"/>
            </a:pPr>
            <a:r>
              <a:rPr lang="en-GB" sz="1400"/>
              <a:t>Burstable: </a:t>
            </a:r>
            <a:r>
              <a:rPr lang="en-GB" sz="1400"/>
              <a:t>Finite limit and request needs to be specified. Pod is deployed if the request is met and allowed to consume resources upto the values specified in the limit.</a:t>
            </a:r>
            <a:br>
              <a:rPr lang="en-GB" sz="1400"/>
            </a:br>
            <a:endParaRPr sz="1400"/>
          </a:p>
          <a:p>
            <a:pPr indent="-317500" lvl="0" marL="457200" rtl="0" algn="l">
              <a:lnSpc>
                <a:spcPct val="100000"/>
              </a:lnSpc>
              <a:spcBef>
                <a:spcPts val="0"/>
              </a:spcBef>
              <a:spcAft>
                <a:spcPts val="0"/>
              </a:spcAft>
              <a:buSzPts val="1400"/>
              <a:buChar char="●"/>
            </a:pPr>
            <a:r>
              <a:rPr lang="en-GB" sz="1400"/>
              <a:t>Best Effort: Limit and request are not specified. Pod is deployed if the free resources in the system is non-zero and is allowed to consume resources upto the amount supported by the hardware</a:t>
            </a:r>
            <a:endParaRPr sz="1400"/>
          </a:p>
          <a:p>
            <a:pPr indent="0" lvl="0" marL="0" rtl="0" algn="l">
              <a:spcBef>
                <a:spcPts val="0"/>
              </a:spcBef>
              <a:spcAft>
                <a:spcPts val="1600"/>
              </a:spcAft>
              <a:buNone/>
            </a:pPr>
            <a:r>
              <a:t/>
            </a:r>
            <a:endParaRPr sz="1400"/>
          </a:p>
        </p:txBody>
      </p:sp>
      <p:sp>
        <p:nvSpPr>
          <p:cNvPr id="199" name="Google Shape;19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068900" y="622350"/>
            <a:ext cx="7038900" cy="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Choosing</a:t>
            </a:r>
            <a:r>
              <a:rPr lang="en-GB"/>
              <a:t> a QoS Tier</a:t>
            </a:r>
            <a:endParaRPr/>
          </a:p>
        </p:txBody>
      </p:sp>
      <p:sp>
        <p:nvSpPr>
          <p:cNvPr id="205" name="Google Shape;205;p21"/>
          <p:cNvSpPr txBox="1"/>
          <p:nvPr>
            <p:ph idx="1" type="body"/>
          </p:nvPr>
        </p:nvSpPr>
        <p:spPr>
          <a:xfrm>
            <a:off x="706450" y="1544775"/>
            <a:ext cx="7766100" cy="294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Guaranteed</a:t>
            </a:r>
            <a:r>
              <a:rPr lang="en-GB" sz="1400"/>
              <a:t>: Does not fit our requirements as we would need to scale BOINC’s resource usage</a:t>
            </a:r>
            <a:br>
              <a:rPr lang="en-GB" sz="1400"/>
            </a:br>
            <a:endParaRPr sz="1400"/>
          </a:p>
          <a:p>
            <a:pPr indent="-317500" lvl="0" marL="457200" rtl="0" algn="l">
              <a:spcBef>
                <a:spcPts val="0"/>
              </a:spcBef>
              <a:spcAft>
                <a:spcPts val="0"/>
              </a:spcAft>
              <a:buSzPts val="1400"/>
              <a:buChar char="●"/>
            </a:pPr>
            <a:r>
              <a:rPr lang="en-GB" sz="1400"/>
              <a:t>Burstable: A viable option to deploy the BOINC application with a very low request. May lead to under utilization if the limit is lower than the system’s hardware specs </a:t>
            </a:r>
            <a:br>
              <a:rPr lang="en-GB" sz="1400"/>
            </a:br>
            <a:endParaRPr sz="1400"/>
          </a:p>
          <a:p>
            <a:pPr indent="-317500" lvl="0" marL="457200" rtl="0" algn="l">
              <a:spcBef>
                <a:spcPts val="0"/>
              </a:spcBef>
              <a:spcAft>
                <a:spcPts val="0"/>
              </a:spcAft>
              <a:buSzPts val="1400"/>
              <a:buChar char="●"/>
            </a:pPr>
            <a:r>
              <a:rPr lang="en-GB" sz="1400"/>
              <a:t>Best Effort: Most feasible since it does not have any boundaries and can scale according to </a:t>
            </a:r>
            <a:r>
              <a:rPr lang="en-GB" sz="1400"/>
              <a:t>availability</a:t>
            </a:r>
            <a:r>
              <a:rPr lang="en-GB" sz="1400"/>
              <a:t> of resource</a:t>
            </a:r>
            <a:endParaRPr sz="1400"/>
          </a:p>
        </p:txBody>
      </p:sp>
      <p:sp>
        <p:nvSpPr>
          <p:cNvPr id="206" name="Google Shape;20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