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72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68"/>
  </p:normalViewPr>
  <p:slideViewPr>
    <p:cSldViewPr snapToGrid="0" snapToObjects="1">
      <p:cViewPr>
        <p:scale>
          <a:sx n="105" d="100"/>
          <a:sy n="105" d="100"/>
        </p:scale>
        <p:origin x="84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5F56A-C536-5D42-A81B-82BD72B3862B}" type="doc">
      <dgm:prSet loTypeId="urn:microsoft.com/office/officeart/2005/8/layout/process4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34D3DD-D4AA-EB4E-B15C-508F53AD7A3E}">
      <dgm:prSet phldrT="[Text]"/>
      <dgm:spPr/>
      <dgm:t>
        <a:bodyPr/>
        <a:lstStyle/>
        <a:p>
          <a:r>
            <a:rPr lang="en-US" dirty="0"/>
            <a:t>Fingerprint Template Formulation(Minutiae Extraction)</a:t>
          </a:r>
        </a:p>
      </dgm:t>
    </dgm:pt>
    <dgm:pt modelId="{C722210A-DE85-344B-BED8-896CA7254130}" type="parTrans" cxnId="{366532F3-9846-F44B-9EE9-4CB0C5E5D22B}">
      <dgm:prSet/>
      <dgm:spPr/>
      <dgm:t>
        <a:bodyPr/>
        <a:lstStyle/>
        <a:p>
          <a:endParaRPr lang="en-US"/>
        </a:p>
      </dgm:t>
    </dgm:pt>
    <dgm:pt modelId="{C04236B8-C6DF-DD4A-93BA-A75DC9BBA4F5}" type="sibTrans" cxnId="{366532F3-9846-F44B-9EE9-4CB0C5E5D22B}">
      <dgm:prSet/>
      <dgm:spPr/>
      <dgm:t>
        <a:bodyPr/>
        <a:lstStyle/>
        <a:p>
          <a:endParaRPr lang="en-US"/>
        </a:p>
      </dgm:t>
    </dgm:pt>
    <dgm:pt modelId="{D05EB58F-4BE1-5046-B35D-9FB408008EA0}">
      <dgm:prSet phldrT="[Text]"/>
      <dgm:spPr/>
      <dgm:t>
        <a:bodyPr/>
        <a:lstStyle/>
        <a:p>
          <a:r>
            <a:rPr lang="en-US" dirty="0"/>
            <a:t>Scanning into a monochrome grayscale of 8 bit then converting into a 01 scalar </a:t>
          </a:r>
        </a:p>
      </dgm:t>
    </dgm:pt>
    <dgm:pt modelId="{DF4DDF2D-83C2-6441-939C-6A6CAFF628C6}" type="parTrans" cxnId="{3E9DAF6E-502F-1544-8BE6-B54B79E133AF}">
      <dgm:prSet/>
      <dgm:spPr/>
      <dgm:t>
        <a:bodyPr/>
        <a:lstStyle/>
        <a:p>
          <a:endParaRPr lang="en-US"/>
        </a:p>
      </dgm:t>
    </dgm:pt>
    <dgm:pt modelId="{2169B5DE-6013-5C4F-B2E7-7EF85106518E}" type="sibTrans" cxnId="{3E9DAF6E-502F-1544-8BE6-B54B79E133AF}">
      <dgm:prSet/>
      <dgm:spPr/>
      <dgm:t>
        <a:bodyPr/>
        <a:lstStyle/>
        <a:p>
          <a:endParaRPr lang="en-US"/>
        </a:p>
      </dgm:t>
    </dgm:pt>
    <dgm:pt modelId="{A1E6AEC6-871E-E240-B213-8701519006E5}">
      <dgm:prSet phldrT="[Text]"/>
      <dgm:spPr/>
      <dgm:t>
        <a:bodyPr/>
        <a:lstStyle/>
        <a:p>
          <a:r>
            <a:rPr lang="en-US" dirty="0"/>
            <a:t>Image is processed then to thin lines sharp image , then passing through </a:t>
          </a:r>
          <a:r>
            <a:rPr lang="en-US" dirty="0" err="1"/>
            <a:t>Gobar</a:t>
          </a:r>
          <a:r>
            <a:rPr lang="en-US" dirty="0"/>
            <a:t> filter</a:t>
          </a:r>
        </a:p>
      </dgm:t>
    </dgm:pt>
    <dgm:pt modelId="{43BF6C45-030F-3C46-B834-C8C5FCC906B8}" type="parTrans" cxnId="{CC13D1A9-D543-7346-87C4-00D6830F8253}">
      <dgm:prSet/>
      <dgm:spPr/>
      <dgm:t>
        <a:bodyPr/>
        <a:lstStyle/>
        <a:p>
          <a:endParaRPr lang="en-US"/>
        </a:p>
      </dgm:t>
    </dgm:pt>
    <dgm:pt modelId="{57B8A609-9382-6242-AD17-FA6516ADF75D}" type="sibTrans" cxnId="{CC13D1A9-D543-7346-87C4-00D6830F8253}">
      <dgm:prSet/>
      <dgm:spPr/>
      <dgm:t>
        <a:bodyPr/>
        <a:lstStyle/>
        <a:p>
          <a:endParaRPr lang="en-US"/>
        </a:p>
      </dgm:t>
    </dgm:pt>
    <dgm:pt modelId="{ABAB0154-F216-B94C-99EF-630C204D49B0}">
      <dgm:prSet phldrT="[Text]"/>
      <dgm:spPr/>
      <dgm:t>
        <a:bodyPr/>
        <a:lstStyle/>
        <a:p>
          <a:r>
            <a:rPr lang="en-US" dirty="0"/>
            <a:t>Creates a matrix of pixel of size 4 times then ridges , valleys and bifurcations are marked</a:t>
          </a:r>
        </a:p>
      </dgm:t>
    </dgm:pt>
    <dgm:pt modelId="{294AC3D9-FC5E-9247-BA62-2511C331CE95}" type="parTrans" cxnId="{7D43E7E4-E129-BD42-B1C1-F4950FFBEDFC}">
      <dgm:prSet/>
      <dgm:spPr/>
      <dgm:t>
        <a:bodyPr/>
        <a:lstStyle/>
        <a:p>
          <a:endParaRPr lang="en-US"/>
        </a:p>
      </dgm:t>
    </dgm:pt>
    <dgm:pt modelId="{4326E1FE-4935-CD4E-908B-CA4D8F1DC7EE}" type="sibTrans" cxnId="{7D43E7E4-E129-BD42-B1C1-F4950FFBEDFC}">
      <dgm:prSet/>
      <dgm:spPr/>
      <dgm:t>
        <a:bodyPr/>
        <a:lstStyle/>
        <a:p>
          <a:endParaRPr lang="en-US"/>
        </a:p>
      </dgm:t>
    </dgm:pt>
    <dgm:pt modelId="{6F9B018E-26C2-4543-81C2-388D1588CF6E}">
      <dgm:prSet phldrT="[Text]"/>
      <dgm:spPr/>
      <dgm:t>
        <a:bodyPr/>
        <a:lstStyle/>
        <a:p>
          <a:r>
            <a:rPr lang="en-US" dirty="0"/>
            <a:t>Fingerprint Matching Algorithm</a:t>
          </a:r>
        </a:p>
      </dgm:t>
    </dgm:pt>
    <dgm:pt modelId="{75D8F441-A24A-3E4E-BBBF-13B3D5481D07}" type="parTrans" cxnId="{14DACEAD-DC6C-D74E-B32C-66FC5B6CECA8}">
      <dgm:prSet/>
      <dgm:spPr/>
      <dgm:t>
        <a:bodyPr/>
        <a:lstStyle/>
        <a:p>
          <a:endParaRPr lang="en-US"/>
        </a:p>
      </dgm:t>
    </dgm:pt>
    <dgm:pt modelId="{CA1DA9B0-A0B4-ED49-9037-0BEB1C3F7C0E}" type="sibTrans" cxnId="{14DACEAD-DC6C-D74E-B32C-66FC5B6CECA8}">
      <dgm:prSet/>
      <dgm:spPr/>
      <dgm:t>
        <a:bodyPr/>
        <a:lstStyle/>
        <a:p>
          <a:endParaRPr lang="en-US"/>
        </a:p>
      </dgm:t>
    </dgm:pt>
    <dgm:pt modelId="{EA525E1F-227A-7A4D-AC51-BD7C613B5456}">
      <dgm:prSet phldrT="[Text]"/>
      <dgm:spPr/>
      <dgm:t>
        <a:bodyPr/>
        <a:lstStyle/>
        <a:p>
          <a:r>
            <a:rPr lang="en-US" dirty="0"/>
            <a:t>1:1 matching</a:t>
          </a:r>
        </a:p>
      </dgm:t>
    </dgm:pt>
    <dgm:pt modelId="{788D2985-8403-094D-8F4A-7ABA37B30A72}" type="parTrans" cxnId="{E671C247-A7F8-7140-8F00-8B217A1DC777}">
      <dgm:prSet/>
      <dgm:spPr/>
      <dgm:t>
        <a:bodyPr/>
        <a:lstStyle/>
        <a:p>
          <a:endParaRPr lang="en-US"/>
        </a:p>
      </dgm:t>
    </dgm:pt>
    <dgm:pt modelId="{D0891E95-0A0B-F947-A54F-0BA0111A4707}" type="sibTrans" cxnId="{E671C247-A7F8-7140-8F00-8B217A1DC777}">
      <dgm:prSet/>
      <dgm:spPr/>
      <dgm:t>
        <a:bodyPr/>
        <a:lstStyle/>
        <a:p>
          <a:endParaRPr lang="en-US"/>
        </a:p>
      </dgm:t>
    </dgm:pt>
    <dgm:pt modelId="{7AFF2F61-9569-B24A-AB8C-ADED5B2C5B72}">
      <dgm:prSet phldrT="[Text]"/>
      <dgm:spPr/>
      <dgm:t>
        <a:bodyPr/>
        <a:lstStyle/>
        <a:p>
          <a:r>
            <a:rPr lang="en-US" dirty="0"/>
            <a:t>1:n matching</a:t>
          </a:r>
        </a:p>
      </dgm:t>
    </dgm:pt>
    <dgm:pt modelId="{44D3CEDC-C924-7E4D-A3B4-2F7F598AE339}" type="parTrans" cxnId="{9C584861-A662-A441-A154-779D5ADCC4B8}">
      <dgm:prSet/>
      <dgm:spPr/>
      <dgm:t>
        <a:bodyPr/>
        <a:lstStyle/>
        <a:p>
          <a:endParaRPr lang="en-US"/>
        </a:p>
      </dgm:t>
    </dgm:pt>
    <dgm:pt modelId="{FD17E28F-7918-1448-A46D-8B1809CD9EDD}" type="sibTrans" cxnId="{9C584861-A662-A441-A154-779D5ADCC4B8}">
      <dgm:prSet/>
      <dgm:spPr/>
      <dgm:t>
        <a:bodyPr/>
        <a:lstStyle/>
        <a:p>
          <a:endParaRPr lang="en-US"/>
        </a:p>
      </dgm:t>
    </dgm:pt>
    <dgm:pt modelId="{A46FF430-E532-7F4A-8C3B-428F381AF775}" type="pres">
      <dgm:prSet presAssocID="{7D95F56A-C536-5D42-A81B-82BD72B3862B}" presName="Name0" presStyleCnt="0">
        <dgm:presLayoutVars>
          <dgm:dir/>
          <dgm:animLvl val="lvl"/>
          <dgm:resizeHandles val="exact"/>
        </dgm:presLayoutVars>
      </dgm:prSet>
      <dgm:spPr/>
    </dgm:pt>
    <dgm:pt modelId="{731C58FF-CEDA-8E40-A676-A9796F583750}" type="pres">
      <dgm:prSet presAssocID="{6F9B018E-26C2-4543-81C2-388D1588CF6E}" presName="boxAndChildren" presStyleCnt="0"/>
      <dgm:spPr/>
    </dgm:pt>
    <dgm:pt modelId="{81FFB5F2-B313-6644-8AE1-0D100C95F35C}" type="pres">
      <dgm:prSet presAssocID="{6F9B018E-26C2-4543-81C2-388D1588CF6E}" presName="parentTextBox" presStyleLbl="node1" presStyleIdx="0" presStyleCnt="3"/>
      <dgm:spPr/>
    </dgm:pt>
    <dgm:pt modelId="{258BDCD1-CF73-7E47-A07E-2D34645ABBC7}" type="pres">
      <dgm:prSet presAssocID="{6F9B018E-26C2-4543-81C2-388D1588CF6E}" presName="entireBox" presStyleLbl="node1" presStyleIdx="0" presStyleCnt="3"/>
      <dgm:spPr/>
    </dgm:pt>
    <dgm:pt modelId="{FB935C0B-DA66-8B41-A89F-83788D795613}" type="pres">
      <dgm:prSet presAssocID="{6F9B018E-26C2-4543-81C2-388D1588CF6E}" presName="descendantBox" presStyleCnt="0"/>
      <dgm:spPr/>
    </dgm:pt>
    <dgm:pt modelId="{FF016F32-22CA-2442-AAB9-96BEE7388396}" type="pres">
      <dgm:prSet presAssocID="{EA525E1F-227A-7A4D-AC51-BD7C613B5456}" presName="childTextBox" presStyleLbl="fgAccFollowNode1" presStyleIdx="0" presStyleCnt="4">
        <dgm:presLayoutVars>
          <dgm:bulletEnabled val="1"/>
        </dgm:presLayoutVars>
      </dgm:prSet>
      <dgm:spPr/>
    </dgm:pt>
    <dgm:pt modelId="{9B098A06-510D-3149-9D2A-4DC60B9002CA}" type="pres">
      <dgm:prSet presAssocID="{7AFF2F61-9569-B24A-AB8C-ADED5B2C5B72}" presName="childTextBox" presStyleLbl="fgAccFollowNode1" presStyleIdx="1" presStyleCnt="4">
        <dgm:presLayoutVars>
          <dgm:bulletEnabled val="1"/>
        </dgm:presLayoutVars>
      </dgm:prSet>
      <dgm:spPr/>
    </dgm:pt>
    <dgm:pt modelId="{7C58B742-80DD-E84D-9518-E2BE4B95864A}" type="pres">
      <dgm:prSet presAssocID="{57B8A609-9382-6242-AD17-FA6516ADF75D}" presName="sp" presStyleCnt="0"/>
      <dgm:spPr/>
    </dgm:pt>
    <dgm:pt modelId="{BE7CA519-5799-704E-8C5B-C9E64879A8F3}" type="pres">
      <dgm:prSet presAssocID="{A1E6AEC6-871E-E240-B213-8701519006E5}" presName="arrowAndChildren" presStyleCnt="0"/>
      <dgm:spPr/>
    </dgm:pt>
    <dgm:pt modelId="{876DAF23-9F71-0544-B67B-584BE8A87479}" type="pres">
      <dgm:prSet presAssocID="{A1E6AEC6-871E-E240-B213-8701519006E5}" presName="parentTextArrow" presStyleLbl="node1" presStyleIdx="0" presStyleCnt="3"/>
      <dgm:spPr/>
    </dgm:pt>
    <dgm:pt modelId="{89C16980-C8AF-9D42-8DDE-8ACA7B1B3385}" type="pres">
      <dgm:prSet presAssocID="{A1E6AEC6-871E-E240-B213-8701519006E5}" presName="arrow" presStyleLbl="node1" presStyleIdx="1" presStyleCnt="3"/>
      <dgm:spPr/>
    </dgm:pt>
    <dgm:pt modelId="{9D36A0F3-3AE3-5E48-8324-00E359ED625C}" type="pres">
      <dgm:prSet presAssocID="{A1E6AEC6-871E-E240-B213-8701519006E5}" presName="descendantArrow" presStyleCnt="0"/>
      <dgm:spPr/>
    </dgm:pt>
    <dgm:pt modelId="{4DC5414C-6541-E143-A50F-CFAC087DF4A5}" type="pres">
      <dgm:prSet presAssocID="{ABAB0154-F216-B94C-99EF-630C204D49B0}" presName="childTextArrow" presStyleLbl="fgAccFollowNode1" presStyleIdx="2" presStyleCnt="4">
        <dgm:presLayoutVars>
          <dgm:bulletEnabled val="1"/>
        </dgm:presLayoutVars>
      </dgm:prSet>
      <dgm:spPr/>
    </dgm:pt>
    <dgm:pt modelId="{32E9DA4B-6EA7-0D46-889F-D43B05EA03F6}" type="pres">
      <dgm:prSet presAssocID="{C04236B8-C6DF-DD4A-93BA-A75DC9BBA4F5}" presName="sp" presStyleCnt="0"/>
      <dgm:spPr/>
    </dgm:pt>
    <dgm:pt modelId="{F998298A-ECD9-2745-8AB7-BD48F55B8C02}" type="pres">
      <dgm:prSet presAssocID="{A634D3DD-D4AA-EB4E-B15C-508F53AD7A3E}" presName="arrowAndChildren" presStyleCnt="0"/>
      <dgm:spPr/>
    </dgm:pt>
    <dgm:pt modelId="{90263CAC-B56C-A44A-BA2E-946BD071CC02}" type="pres">
      <dgm:prSet presAssocID="{A634D3DD-D4AA-EB4E-B15C-508F53AD7A3E}" presName="parentTextArrow" presStyleLbl="node1" presStyleIdx="1" presStyleCnt="3"/>
      <dgm:spPr/>
    </dgm:pt>
    <dgm:pt modelId="{9C59ED48-8FD4-D34F-8229-F17CA8108AE1}" type="pres">
      <dgm:prSet presAssocID="{A634D3DD-D4AA-EB4E-B15C-508F53AD7A3E}" presName="arrow" presStyleLbl="node1" presStyleIdx="2" presStyleCnt="3"/>
      <dgm:spPr/>
    </dgm:pt>
    <dgm:pt modelId="{B00455BF-E85E-6349-AD2B-7B543EF6D522}" type="pres">
      <dgm:prSet presAssocID="{A634D3DD-D4AA-EB4E-B15C-508F53AD7A3E}" presName="descendantArrow" presStyleCnt="0"/>
      <dgm:spPr/>
    </dgm:pt>
    <dgm:pt modelId="{36F11EEE-3983-3144-963B-5583894DBE79}" type="pres">
      <dgm:prSet presAssocID="{D05EB58F-4BE1-5046-B35D-9FB408008EA0}" presName="childTextArrow" presStyleLbl="fgAccFollowNode1" presStyleIdx="3" presStyleCnt="4" custScaleX="2000000">
        <dgm:presLayoutVars>
          <dgm:bulletEnabled val="1"/>
        </dgm:presLayoutVars>
      </dgm:prSet>
      <dgm:spPr/>
    </dgm:pt>
  </dgm:ptLst>
  <dgm:cxnLst>
    <dgm:cxn modelId="{9A0D4303-9DD7-0A4D-A7EC-1A7884F5B486}" type="presOf" srcId="{6F9B018E-26C2-4543-81C2-388D1588CF6E}" destId="{81FFB5F2-B313-6644-8AE1-0D100C95F35C}" srcOrd="0" destOrd="0" presId="urn:microsoft.com/office/officeart/2005/8/layout/process4"/>
    <dgm:cxn modelId="{68C8B80D-4050-2E4B-8F2B-3A47138A3C7F}" type="presOf" srcId="{D05EB58F-4BE1-5046-B35D-9FB408008EA0}" destId="{36F11EEE-3983-3144-963B-5583894DBE79}" srcOrd="0" destOrd="0" presId="urn:microsoft.com/office/officeart/2005/8/layout/process4"/>
    <dgm:cxn modelId="{E671C247-A7F8-7140-8F00-8B217A1DC777}" srcId="{6F9B018E-26C2-4543-81C2-388D1588CF6E}" destId="{EA525E1F-227A-7A4D-AC51-BD7C613B5456}" srcOrd="0" destOrd="0" parTransId="{788D2985-8403-094D-8F4A-7ABA37B30A72}" sibTransId="{D0891E95-0A0B-F947-A54F-0BA0111A4707}"/>
    <dgm:cxn modelId="{9C584861-A662-A441-A154-779D5ADCC4B8}" srcId="{6F9B018E-26C2-4543-81C2-388D1588CF6E}" destId="{7AFF2F61-9569-B24A-AB8C-ADED5B2C5B72}" srcOrd="1" destOrd="0" parTransId="{44D3CEDC-C924-7E4D-A3B4-2F7F598AE339}" sibTransId="{FD17E28F-7918-1448-A46D-8B1809CD9EDD}"/>
    <dgm:cxn modelId="{51D7F362-B031-7F40-8629-37C8AB4D4E14}" type="presOf" srcId="{7AFF2F61-9569-B24A-AB8C-ADED5B2C5B72}" destId="{9B098A06-510D-3149-9D2A-4DC60B9002CA}" srcOrd="0" destOrd="0" presId="urn:microsoft.com/office/officeart/2005/8/layout/process4"/>
    <dgm:cxn modelId="{686F5F63-07E9-0D41-B59D-1683C130129F}" type="presOf" srcId="{6F9B018E-26C2-4543-81C2-388D1588CF6E}" destId="{258BDCD1-CF73-7E47-A07E-2D34645ABBC7}" srcOrd="1" destOrd="0" presId="urn:microsoft.com/office/officeart/2005/8/layout/process4"/>
    <dgm:cxn modelId="{D9C6596D-1448-C942-BDC9-38DC92D5D912}" type="presOf" srcId="{A634D3DD-D4AA-EB4E-B15C-508F53AD7A3E}" destId="{90263CAC-B56C-A44A-BA2E-946BD071CC02}" srcOrd="0" destOrd="0" presId="urn:microsoft.com/office/officeart/2005/8/layout/process4"/>
    <dgm:cxn modelId="{61683D6E-6FF2-AC47-804B-BE0F129C7D0A}" type="presOf" srcId="{7D95F56A-C536-5D42-A81B-82BD72B3862B}" destId="{A46FF430-E532-7F4A-8C3B-428F381AF775}" srcOrd="0" destOrd="0" presId="urn:microsoft.com/office/officeart/2005/8/layout/process4"/>
    <dgm:cxn modelId="{3E9DAF6E-502F-1544-8BE6-B54B79E133AF}" srcId="{A634D3DD-D4AA-EB4E-B15C-508F53AD7A3E}" destId="{D05EB58F-4BE1-5046-B35D-9FB408008EA0}" srcOrd="0" destOrd="0" parTransId="{DF4DDF2D-83C2-6441-939C-6A6CAFF628C6}" sibTransId="{2169B5DE-6013-5C4F-B2E7-7EF85106518E}"/>
    <dgm:cxn modelId="{093D336F-2C1F-0C47-85A2-9E8FD3CA2074}" type="presOf" srcId="{A1E6AEC6-871E-E240-B213-8701519006E5}" destId="{89C16980-C8AF-9D42-8DDE-8ACA7B1B3385}" srcOrd="1" destOrd="0" presId="urn:microsoft.com/office/officeart/2005/8/layout/process4"/>
    <dgm:cxn modelId="{D512DC7C-BFAA-9945-BC08-85FDB6BF836B}" type="presOf" srcId="{A1E6AEC6-871E-E240-B213-8701519006E5}" destId="{876DAF23-9F71-0544-B67B-584BE8A87479}" srcOrd="0" destOrd="0" presId="urn:microsoft.com/office/officeart/2005/8/layout/process4"/>
    <dgm:cxn modelId="{1747B787-7AD1-E741-ACFE-1E0D3FF05F5F}" type="presOf" srcId="{A634D3DD-D4AA-EB4E-B15C-508F53AD7A3E}" destId="{9C59ED48-8FD4-D34F-8229-F17CA8108AE1}" srcOrd="1" destOrd="0" presId="urn:microsoft.com/office/officeart/2005/8/layout/process4"/>
    <dgm:cxn modelId="{CC13D1A9-D543-7346-87C4-00D6830F8253}" srcId="{7D95F56A-C536-5D42-A81B-82BD72B3862B}" destId="{A1E6AEC6-871E-E240-B213-8701519006E5}" srcOrd="1" destOrd="0" parTransId="{43BF6C45-030F-3C46-B834-C8C5FCC906B8}" sibTransId="{57B8A609-9382-6242-AD17-FA6516ADF75D}"/>
    <dgm:cxn modelId="{C18C54AB-6482-044B-9ACC-44189EA5FB44}" type="presOf" srcId="{EA525E1F-227A-7A4D-AC51-BD7C613B5456}" destId="{FF016F32-22CA-2442-AAB9-96BEE7388396}" srcOrd="0" destOrd="0" presId="urn:microsoft.com/office/officeart/2005/8/layout/process4"/>
    <dgm:cxn modelId="{14DACEAD-DC6C-D74E-B32C-66FC5B6CECA8}" srcId="{7D95F56A-C536-5D42-A81B-82BD72B3862B}" destId="{6F9B018E-26C2-4543-81C2-388D1588CF6E}" srcOrd="2" destOrd="0" parTransId="{75D8F441-A24A-3E4E-BBBF-13B3D5481D07}" sibTransId="{CA1DA9B0-A0B4-ED49-9037-0BEB1C3F7C0E}"/>
    <dgm:cxn modelId="{7D43E7E4-E129-BD42-B1C1-F4950FFBEDFC}" srcId="{A1E6AEC6-871E-E240-B213-8701519006E5}" destId="{ABAB0154-F216-B94C-99EF-630C204D49B0}" srcOrd="0" destOrd="0" parTransId="{294AC3D9-FC5E-9247-BA62-2511C331CE95}" sibTransId="{4326E1FE-4935-CD4E-908B-CA4D8F1DC7EE}"/>
    <dgm:cxn modelId="{366532F3-9846-F44B-9EE9-4CB0C5E5D22B}" srcId="{7D95F56A-C536-5D42-A81B-82BD72B3862B}" destId="{A634D3DD-D4AA-EB4E-B15C-508F53AD7A3E}" srcOrd="0" destOrd="0" parTransId="{C722210A-DE85-344B-BED8-896CA7254130}" sibTransId="{C04236B8-C6DF-DD4A-93BA-A75DC9BBA4F5}"/>
    <dgm:cxn modelId="{9D420CFB-F39F-5A42-AC83-64F94E36A4CC}" type="presOf" srcId="{ABAB0154-F216-B94C-99EF-630C204D49B0}" destId="{4DC5414C-6541-E143-A50F-CFAC087DF4A5}" srcOrd="0" destOrd="0" presId="urn:microsoft.com/office/officeart/2005/8/layout/process4"/>
    <dgm:cxn modelId="{8C8A0FA0-E690-504C-83E9-E6B25126E5DD}" type="presParOf" srcId="{A46FF430-E532-7F4A-8C3B-428F381AF775}" destId="{731C58FF-CEDA-8E40-A676-A9796F583750}" srcOrd="0" destOrd="0" presId="urn:microsoft.com/office/officeart/2005/8/layout/process4"/>
    <dgm:cxn modelId="{0B3538B7-FF48-2740-911D-3172683665E1}" type="presParOf" srcId="{731C58FF-CEDA-8E40-A676-A9796F583750}" destId="{81FFB5F2-B313-6644-8AE1-0D100C95F35C}" srcOrd="0" destOrd="0" presId="urn:microsoft.com/office/officeart/2005/8/layout/process4"/>
    <dgm:cxn modelId="{E249C757-2E22-A04F-8CD5-8C4BAD92B165}" type="presParOf" srcId="{731C58FF-CEDA-8E40-A676-A9796F583750}" destId="{258BDCD1-CF73-7E47-A07E-2D34645ABBC7}" srcOrd="1" destOrd="0" presId="urn:microsoft.com/office/officeart/2005/8/layout/process4"/>
    <dgm:cxn modelId="{ABE4FBD0-8786-954B-9F5C-79E59F0718E3}" type="presParOf" srcId="{731C58FF-CEDA-8E40-A676-A9796F583750}" destId="{FB935C0B-DA66-8B41-A89F-83788D795613}" srcOrd="2" destOrd="0" presId="urn:microsoft.com/office/officeart/2005/8/layout/process4"/>
    <dgm:cxn modelId="{34000FB2-F072-CA4A-B559-DFC23CCD0FF8}" type="presParOf" srcId="{FB935C0B-DA66-8B41-A89F-83788D795613}" destId="{FF016F32-22CA-2442-AAB9-96BEE7388396}" srcOrd="0" destOrd="0" presId="urn:microsoft.com/office/officeart/2005/8/layout/process4"/>
    <dgm:cxn modelId="{CD3A1660-4C45-2848-9DC1-3EA0D7F3C3F6}" type="presParOf" srcId="{FB935C0B-DA66-8B41-A89F-83788D795613}" destId="{9B098A06-510D-3149-9D2A-4DC60B9002CA}" srcOrd="1" destOrd="0" presId="urn:microsoft.com/office/officeart/2005/8/layout/process4"/>
    <dgm:cxn modelId="{290CD54C-4F78-6A4F-A712-B8F896169DE0}" type="presParOf" srcId="{A46FF430-E532-7F4A-8C3B-428F381AF775}" destId="{7C58B742-80DD-E84D-9518-E2BE4B95864A}" srcOrd="1" destOrd="0" presId="urn:microsoft.com/office/officeart/2005/8/layout/process4"/>
    <dgm:cxn modelId="{D4D08DDB-8DE0-074D-B044-0F30FB696CEA}" type="presParOf" srcId="{A46FF430-E532-7F4A-8C3B-428F381AF775}" destId="{BE7CA519-5799-704E-8C5B-C9E64879A8F3}" srcOrd="2" destOrd="0" presId="urn:microsoft.com/office/officeart/2005/8/layout/process4"/>
    <dgm:cxn modelId="{C517CCCB-FAB4-E84C-B7DD-292A37554A8A}" type="presParOf" srcId="{BE7CA519-5799-704E-8C5B-C9E64879A8F3}" destId="{876DAF23-9F71-0544-B67B-584BE8A87479}" srcOrd="0" destOrd="0" presId="urn:microsoft.com/office/officeart/2005/8/layout/process4"/>
    <dgm:cxn modelId="{23CF0773-8EAD-EA47-8681-FBD09CF9E91B}" type="presParOf" srcId="{BE7CA519-5799-704E-8C5B-C9E64879A8F3}" destId="{89C16980-C8AF-9D42-8DDE-8ACA7B1B3385}" srcOrd="1" destOrd="0" presId="urn:microsoft.com/office/officeart/2005/8/layout/process4"/>
    <dgm:cxn modelId="{3DD49176-FEB8-0241-8298-95568BA75161}" type="presParOf" srcId="{BE7CA519-5799-704E-8C5B-C9E64879A8F3}" destId="{9D36A0F3-3AE3-5E48-8324-00E359ED625C}" srcOrd="2" destOrd="0" presId="urn:microsoft.com/office/officeart/2005/8/layout/process4"/>
    <dgm:cxn modelId="{D93D7158-FA3F-C844-9432-9B08F5A0B242}" type="presParOf" srcId="{9D36A0F3-3AE3-5E48-8324-00E359ED625C}" destId="{4DC5414C-6541-E143-A50F-CFAC087DF4A5}" srcOrd="0" destOrd="0" presId="urn:microsoft.com/office/officeart/2005/8/layout/process4"/>
    <dgm:cxn modelId="{EDDAB7B0-85D7-9B4F-9DB4-FB6E7ED51862}" type="presParOf" srcId="{A46FF430-E532-7F4A-8C3B-428F381AF775}" destId="{32E9DA4B-6EA7-0D46-889F-D43B05EA03F6}" srcOrd="3" destOrd="0" presId="urn:microsoft.com/office/officeart/2005/8/layout/process4"/>
    <dgm:cxn modelId="{1E9D0F7F-B07E-354B-AD7A-345E8161250C}" type="presParOf" srcId="{A46FF430-E532-7F4A-8C3B-428F381AF775}" destId="{F998298A-ECD9-2745-8AB7-BD48F55B8C02}" srcOrd="4" destOrd="0" presId="urn:microsoft.com/office/officeart/2005/8/layout/process4"/>
    <dgm:cxn modelId="{DC02C5F6-3E1A-C24D-AF8A-BA5A18E542BF}" type="presParOf" srcId="{F998298A-ECD9-2745-8AB7-BD48F55B8C02}" destId="{90263CAC-B56C-A44A-BA2E-946BD071CC02}" srcOrd="0" destOrd="0" presId="urn:microsoft.com/office/officeart/2005/8/layout/process4"/>
    <dgm:cxn modelId="{7DA5FC73-EC76-A344-8F22-752742CF584E}" type="presParOf" srcId="{F998298A-ECD9-2745-8AB7-BD48F55B8C02}" destId="{9C59ED48-8FD4-D34F-8229-F17CA8108AE1}" srcOrd="1" destOrd="0" presId="urn:microsoft.com/office/officeart/2005/8/layout/process4"/>
    <dgm:cxn modelId="{157F9D80-714F-4148-9C48-4C1AE3CC4A4D}" type="presParOf" srcId="{F998298A-ECD9-2745-8AB7-BD48F55B8C02}" destId="{B00455BF-E85E-6349-AD2B-7B543EF6D522}" srcOrd="2" destOrd="0" presId="urn:microsoft.com/office/officeart/2005/8/layout/process4"/>
    <dgm:cxn modelId="{F6904974-2D24-0845-8E44-B1CFD9415046}" type="presParOf" srcId="{B00455BF-E85E-6349-AD2B-7B543EF6D522}" destId="{36F11EEE-3983-3144-963B-5583894DBE7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8BDCD1-CF73-7E47-A07E-2D34645ABBC7}">
      <dsp:nvSpPr>
        <dsp:cNvPr id="0" name=""/>
        <dsp:cNvSpPr/>
      </dsp:nvSpPr>
      <dsp:spPr>
        <a:xfrm>
          <a:off x="0" y="3275482"/>
          <a:ext cx="10515600" cy="10750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Fingerprint Matching Algorithm</a:t>
          </a:r>
        </a:p>
      </dsp:txBody>
      <dsp:txXfrm>
        <a:off x="0" y="3275482"/>
        <a:ext cx="10515600" cy="580546"/>
      </dsp:txXfrm>
    </dsp:sp>
    <dsp:sp modelId="{FF016F32-22CA-2442-AAB9-96BEE7388396}">
      <dsp:nvSpPr>
        <dsp:cNvPr id="0" name=""/>
        <dsp:cNvSpPr/>
      </dsp:nvSpPr>
      <dsp:spPr>
        <a:xfrm>
          <a:off x="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1:1 matching</a:t>
          </a:r>
        </a:p>
      </dsp:txBody>
      <dsp:txXfrm>
        <a:off x="0" y="3834527"/>
        <a:ext cx="5257799" cy="494539"/>
      </dsp:txXfrm>
    </dsp:sp>
    <dsp:sp modelId="{9B098A06-510D-3149-9D2A-4DC60B9002CA}">
      <dsp:nvSpPr>
        <dsp:cNvPr id="0" name=""/>
        <dsp:cNvSpPr/>
      </dsp:nvSpPr>
      <dsp:spPr>
        <a:xfrm>
          <a:off x="5257800" y="3834527"/>
          <a:ext cx="5257799" cy="4945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1:n matching</a:t>
          </a:r>
        </a:p>
      </dsp:txBody>
      <dsp:txXfrm>
        <a:off x="5257800" y="3834527"/>
        <a:ext cx="5257799" cy="494539"/>
      </dsp:txXfrm>
    </dsp:sp>
    <dsp:sp modelId="{89C16980-C8AF-9D42-8DDE-8ACA7B1B3385}">
      <dsp:nvSpPr>
        <dsp:cNvPr id="0" name=""/>
        <dsp:cNvSpPr/>
      </dsp:nvSpPr>
      <dsp:spPr>
        <a:xfrm rot="10800000">
          <a:off x="0" y="1638125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Image is processed then to thin lines sharp image , then passing through </a:t>
          </a:r>
          <a:r>
            <a:rPr lang="en-US" sz="2000" kern="1200" dirty="0" err="1"/>
            <a:t>Gobar</a:t>
          </a:r>
          <a:r>
            <a:rPr lang="en-US" sz="2000" kern="1200" dirty="0"/>
            <a:t> filter</a:t>
          </a:r>
        </a:p>
      </dsp:txBody>
      <dsp:txXfrm rot="-10800000">
        <a:off x="0" y="1638125"/>
        <a:ext cx="10515600" cy="580372"/>
      </dsp:txXfrm>
    </dsp:sp>
    <dsp:sp modelId="{4DC5414C-6541-E143-A50F-CFAC087DF4A5}">
      <dsp:nvSpPr>
        <dsp:cNvPr id="0" name=""/>
        <dsp:cNvSpPr/>
      </dsp:nvSpPr>
      <dsp:spPr>
        <a:xfrm>
          <a:off x="0" y="2218498"/>
          <a:ext cx="10515600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Creates a matrix of pixel of size 4 times then ridges , valleys and bifurcations are marked</a:t>
          </a:r>
        </a:p>
      </dsp:txBody>
      <dsp:txXfrm>
        <a:off x="0" y="2218498"/>
        <a:ext cx="10515600" cy="494391"/>
      </dsp:txXfrm>
    </dsp:sp>
    <dsp:sp modelId="{9C59ED48-8FD4-D34F-8229-F17CA8108AE1}">
      <dsp:nvSpPr>
        <dsp:cNvPr id="0" name=""/>
        <dsp:cNvSpPr/>
      </dsp:nvSpPr>
      <dsp:spPr>
        <a:xfrm rot="10800000">
          <a:off x="0" y="769"/>
          <a:ext cx="10515600" cy="165348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Fingerprint Template Formulation(Minutiae Extraction)</a:t>
          </a:r>
        </a:p>
      </dsp:txBody>
      <dsp:txXfrm rot="-10800000">
        <a:off x="0" y="769"/>
        <a:ext cx="10515600" cy="580372"/>
      </dsp:txXfrm>
    </dsp:sp>
    <dsp:sp modelId="{36F11EEE-3983-3144-963B-5583894DBE79}">
      <dsp:nvSpPr>
        <dsp:cNvPr id="0" name=""/>
        <dsp:cNvSpPr/>
      </dsp:nvSpPr>
      <dsp:spPr>
        <a:xfrm>
          <a:off x="1283" y="581141"/>
          <a:ext cx="10513032" cy="49439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Scanning into a monochrome grayscale of 8 bit then converting into a 01 scalar </a:t>
          </a:r>
        </a:p>
      </dsp:txBody>
      <dsp:txXfrm>
        <a:off x="1283" y="581141"/>
        <a:ext cx="10513032" cy="49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F5AB-F284-1E4A-8B4B-E250F5351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3ABBA-2515-1C46-8C56-A2FC20926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91489-9019-B848-8C69-C58BDD5DC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D607-802A-EE48-A742-D23B4FA8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739E0-23E8-E14C-83DA-1A2370D8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30756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0E39-A452-7149-89AD-1CD1A704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C9B95-4433-444A-BF61-B68B6F755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ADEE4-7E5A-4441-8026-985A350FC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C84A2-B817-7F43-A8A3-B2D8AF78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D9EA4-6706-F847-B6CB-D0D40B50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379762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B5B0DC-C4E5-D245-A0DF-6C1A485B4D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EDD87-A3F0-D04A-9E58-90E1294EAB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368E3-25DC-D74F-B380-0B03F48B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A6E5-F9E2-4942-89A5-542607D86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CD0E0-921B-554F-BB59-099D0C4B7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63805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936A-A48B-9641-A6B4-D4F27B14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2F2C-10FE-E445-BC62-46036CBA6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3FA21-1B13-754D-8140-1D8D59509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FA9D4-E812-DA43-A96B-43479541D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B5191-6B61-A44D-92F6-8808488D9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37899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C5CB-6D2C-C848-8855-75894E73A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B0DB5-6251-634B-A139-78EF59B8E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32BB-7C07-ED4C-B86D-C6B18A32F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BDAB0-F707-3D4F-8FB2-64F58CB95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3FC77-076F-D94A-912C-95C521FB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396776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2D292-9269-0142-97E0-6CCE4AE6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E208A-20EE-D840-A496-80BF1BD70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59E98-D82F-B946-909E-8B3424DC7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7C0E-9CAE-1347-B654-3B77886B6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61D15-FEE8-214D-9E31-D1C63459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453FA-FF99-4444-9530-908C99EE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76548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F300-6A18-D844-AF51-F3B4A188A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2B24D-75B6-E24A-8D28-2057F1208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A8892-885A-1E4B-9D47-9AC510977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D9250E-8067-2649-A8D0-AC867E34F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238A9-E8C9-A34E-A54D-D2FA26BF2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37DB1-C94D-364E-A153-F838E3CF3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D9A1F3-F55A-4642-9655-55DC5AC22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5AFE78-DE76-0D43-8317-25E8562DA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0234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DC9AE-D929-F042-90FC-4C461103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3585A-9515-CA45-820B-0EF0D105E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5DCBC-F00F-9247-AB2F-6CECCB022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D745C-416E-C148-8178-56827D1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4216007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1C16FD-3602-764A-B000-02BC389A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C862-471D-DA46-8A00-5E5CC8FC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1480F-0D51-AF48-AF42-B7A4B693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280096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1CFD5-6182-D24E-BBA3-B0AAEAB1A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D1180-9266-B54F-AD6E-8E90A7CC8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A5DE8-BB2B-4B40-B29E-663FAF702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48E47-CE29-8546-9F9A-02CA1B25E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6DA5A-436E-AD47-80EE-224CCCC22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65F027-69E2-6847-AE82-A4AE0407D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021032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7B25-0B3C-7E4B-B45A-F19CDA02E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4FA6F1-DA81-754F-B56D-3E32315FC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i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DAF29-C0D5-1A4D-BD16-8C007B05A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6B8C4-78A8-3241-9581-EEEAD882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B05D4-67FC-0F48-9E93-4D1F02C90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i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FF65B-AFE9-E844-8D21-CB176CCC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84925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1367A0-348A-4A40-B83F-D016F9749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i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413BE3-DF5D-7544-A1F5-03349545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i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7B0CD-408C-9B45-846D-806A51C22C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1DD09-2C0C-E74B-A20C-E4BD4C360677}" type="datetimeFigureOut">
              <a:rPr lang="hi-IN" smtClean="0"/>
              <a:t>सोमवार, 13 ज्येष्ट 1941</a:t>
            </a:fld>
            <a:endParaRPr lang="hi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84FEC-4584-BE4C-AD7B-73D7C790D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i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CA457-2F64-864A-8A68-75CA1AA7E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26E50-A8A2-CB4C-995F-61938BB6DDCC}" type="slidenum">
              <a:rPr lang="hi-IN" smtClean="0"/>
              <a:t>‹#›</a:t>
            </a:fld>
            <a:endParaRPr lang="hi-IN"/>
          </a:p>
        </p:txBody>
      </p:sp>
    </p:spTree>
    <p:extLst>
      <p:ext uri="{BB962C8B-B14F-4D97-AF65-F5344CB8AC3E}">
        <p14:creationId xmlns:p14="http://schemas.microsoft.com/office/powerpoint/2010/main" val="170851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098F-E10F-3B4C-823E-0969EB9447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Generalizing Fingerprint Spoof Detection </a:t>
            </a:r>
            <a:endParaRPr lang="hi-IN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2FD52A-D0FA-8C47-935C-FBCFCF0B5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u="sng" dirty="0"/>
          </a:p>
          <a:p>
            <a:r>
              <a:rPr lang="en-US" i="1" dirty="0"/>
              <a:t>Using : A One Class classifier</a:t>
            </a:r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9905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1BC4-B352-E441-A802-2946B8F0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Improvements in approach proposed in this paper?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9323F-8238-6347-9045-45583FAE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347" y="1825624"/>
            <a:ext cx="12059653" cy="4912059"/>
          </a:xfrm>
        </p:spPr>
        <p:txBody>
          <a:bodyPr/>
          <a:lstStyle/>
          <a:p>
            <a:r>
              <a:rPr lang="en-US" dirty="0"/>
              <a:t>Firstly diverse dataset was collected by </a:t>
            </a:r>
            <a:r>
              <a:rPr lang="en-US" dirty="0" err="1"/>
              <a:t>RaspiReader</a:t>
            </a:r>
            <a:r>
              <a:rPr lang="en-US" dirty="0"/>
              <a:t> of 11800 Live samples from 6000 unique fingers and 5531 spoof impressions . Thus the dataset is large enough and diverse.</a:t>
            </a:r>
          </a:p>
          <a:p>
            <a:r>
              <a:rPr lang="en-US" dirty="0" err="1"/>
              <a:t>RaspiReader</a:t>
            </a:r>
            <a:r>
              <a:rPr lang="en-US" dirty="0"/>
              <a:t> used two cameras to capture direct view image &amp; raw FTIR images at 1900 </a:t>
            </a:r>
            <a:r>
              <a:rPr lang="en-US" dirty="0" err="1"/>
              <a:t>ppi</a:t>
            </a:r>
            <a:r>
              <a:rPr lang="en-US" dirty="0"/>
              <a:t> , mounted at different angles to a glass prism.</a:t>
            </a:r>
          </a:p>
          <a:p>
            <a:r>
              <a:rPr lang="en-US" dirty="0"/>
              <a:t>Then on each complimentary output of </a:t>
            </a:r>
            <a:r>
              <a:rPr lang="en-US" dirty="0" err="1"/>
              <a:t>RaspiReader</a:t>
            </a:r>
            <a:r>
              <a:rPr lang="en-US" dirty="0"/>
              <a:t> was trained with 3 GANs (</a:t>
            </a:r>
            <a:r>
              <a:rPr lang="en-US" dirty="0" err="1"/>
              <a:t>i</a:t>
            </a:r>
            <a:r>
              <a:rPr lang="en-US" dirty="0"/>
              <a:t>) Generator attempts to synthesize live fingerprints (ii) After training generator was discarded and sigmoid output of each discriminator acted as a “</a:t>
            </a:r>
            <a:r>
              <a:rPr lang="en-US" dirty="0" err="1"/>
              <a:t>Spoofness</a:t>
            </a:r>
            <a:r>
              <a:rPr lang="en-US" dirty="0"/>
              <a:t> Score”</a:t>
            </a:r>
          </a:p>
          <a:p>
            <a:pPr marL="0" indent="0">
              <a:buNone/>
            </a:pPr>
            <a:r>
              <a:rPr lang="en-US" dirty="0"/>
              <a:t>Hence solutions gave a better performance than solution in using ensemble SVM.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15652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49D8-CB6D-B14E-8CF1-C084774A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5" y="0"/>
            <a:ext cx="10515600" cy="1325563"/>
          </a:xfrm>
        </p:spPr>
        <p:txBody>
          <a:bodyPr/>
          <a:lstStyle/>
          <a:p>
            <a:r>
              <a:rPr lang="en-US" b="1" i="1" u="sng" dirty="0"/>
              <a:t>Detailed Analysis of Solution Proposed!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45A21-B80F-0442-9BFB-F06EE4D18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5" y="1143000"/>
            <a:ext cx="11971421" cy="5594684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1.Dataset: </a:t>
            </a:r>
            <a:r>
              <a:rPr lang="en-US" dirty="0"/>
              <a:t>      5531 spoof images from 12 different materials were extracted .</a:t>
            </a:r>
          </a:p>
          <a:p>
            <a:r>
              <a:rPr lang="en-US" dirty="0"/>
              <a:t>11880 Live fingerprints at 3 different locations over a course of 6 months from 6000 unique individuals.</a:t>
            </a:r>
          </a:p>
          <a:p>
            <a:r>
              <a:rPr lang="en-US" dirty="0"/>
              <a:t>For training two sets of 6-6 materials were divided , thus testing our algorithm on two sets 1 &amp; 2.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2.PreProcessing:</a:t>
            </a:r>
            <a:r>
              <a:rPr lang="en-US" dirty="0"/>
              <a:t>      Prior Training using ROI(Region of Interest) extraction algorithm used for preprocessing the images . </a:t>
            </a:r>
          </a:p>
          <a:p>
            <a:r>
              <a:rPr lang="en-US" dirty="0"/>
              <a:t>As preprocessing scale is very much required for image before feeding then to the network having uniform aspect ratio and size.</a:t>
            </a:r>
          </a:p>
          <a:p>
            <a:r>
              <a:rPr lang="en-US" dirty="0"/>
              <a:t>This ROI algorithm also removes the noise background details as noise made live and spoof image more similar.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079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5BEF4-BCCF-5146-A81C-C3B8124D5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228600"/>
            <a:ext cx="11947358" cy="6497053"/>
          </a:xfrm>
        </p:spPr>
        <p:txBody>
          <a:bodyPr>
            <a:normAutofit/>
          </a:bodyPr>
          <a:lstStyle/>
          <a:p>
            <a:r>
              <a:rPr lang="en-US" dirty="0"/>
              <a:t>So there were 3 sets of images </a:t>
            </a:r>
            <a:r>
              <a:rPr lang="en-US" dirty="0" err="1"/>
              <a:t>I</a:t>
            </a:r>
            <a:r>
              <a:rPr lang="en-US" baseline="-25000" dirty="0" err="1"/>
              <a:t>direct</a:t>
            </a:r>
            <a:r>
              <a:rPr lang="en-US" baseline="-25000" dirty="0"/>
              <a:t>   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baseline="-25000" dirty="0" err="1"/>
              <a:t>raw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baseline="-25000" dirty="0" err="1"/>
              <a:t>processed</a:t>
            </a:r>
            <a:r>
              <a:rPr lang="en-US" dirty="0"/>
              <a:t> , so we first find ROI of </a:t>
            </a:r>
            <a:r>
              <a:rPr lang="en-US" dirty="0" err="1"/>
              <a:t>I</a:t>
            </a:r>
            <a:r>
              <a:rPr lang="en-US" baseline="-25000" dirty="0" err="1"/>
              <a:t>direct</a:t>
            </a:r>
            <a:r>
              <a:rPr lang="en-US" baseline="-25000" dirty="0"/>
              <a:t> </a:t>
            </a:r>
            <a:r>
              <a:rPr lang="en-US" dirty="0"/>
              <a:t>then map it with ROI of </a:t>
            </a:r>
            <a:r>
              <a:rPr lang="en-US" dirty="0" err="1"/>
              <a:t>I</a:t>
            </a:r>
            <a:r>
              <a:rPr lang="en-US" baseline="-25000" dirty="0" err="1"/>
              <a:t>raw</a:t>
            </a:r>
            <a:r>
              <a:rPr lang="en-US" baseline="-25000" dirty="0"/>
              <a:t> </a:t>
            </a:r>
            <a:r>
              <a:rPr lang="en-US" dirty="0"/>
              <a:t>&amp; </a:t>
            </a:r>
            <a:r>
              <a:rPr lang="en-US" dirty="0" err="1"/>
              <a:t>I</a:t>
            </a:r>
            <a:r>
              <a:rPr lang="en-US" baseline="-25000" dirty="0" err="1"/>
              <a:t>processed</a:t>
            </a:r>
            <a:r>
              <a:rPr lang="en-US" dirty="0"/>
              <a:t> .</a:t>
            </a:r>
          </a:p>
          <a:p>
            <a:r>
              <a:rPr lang="en-IN" dirty="0"/>
              <a:t>A raw, direct-view fingerprint (a) is converted to grayscale and contrast enhanced (b). Next, the gradient image (c ) of (b) is computed from </a:t>
            </a:r>
          </a:p>
          <a:p>
            <a:r>
              <a:rPr lang="en-IN" dirty="0"/>
              <a:t>using the Laplacian filter and smoothened using a 30x30 gaussian filter. Finally, is binarized and denoised with morphological operations and used to</a:t>
            </a:r>
          </a:p>
          <a:p>
            <a:r>
              <a:rPr lang="en-IN" dirty="0"/>
              <a:t>locate centroids for cropping ROI patches from the 3 image outputs (direct-view, raw FTIR, and processed FTIR) of </a:t>
            </a:r>
            <a:r>
              <a:rPr lang="en-IN" dirty="0" err="1"/>
              <a:t>RaspiReader</a:t>
            </a:r>
            <a:endParaRPr lang="en-IN" dirty="0"/>
          </a:p>
          <a:p>
            <a:r>
              <a:rPr lang="en-IN" dirty="0"/>
              <a:t>This centroid is then used as a </a:t>
            </a:r>
            <a:r>
              <a:rPr lang="en-IN" dirty="0" err="1"/>
              <a:t>center</a:t>
            </a:r>
            <a:r>
              <a:rPr lang="en-IN" dirty="0"/>
              <a:t> point for our alignment window of size 768 × 768 .</a:t>
            </a:r>
          </a:p>
          <a:p>
            <a:r>
              <a:rPr lang="en-IN" dirty="0"/>
              <a:t>Finally, a mapping is found between the direct-view ROI and the ROIs of the raw FTIR and processed FTIR images. </a:t>
            </a:r>
          </a:p>
          <a:p>
            <a:r>
              <a:rPr lang="en-IN" dirty="0"/>
              <a:t> The ROIs of all three images {</a:t>
            </a:r>
            <a:r>
              <a:rPr lang="en-IN" dirty="0" err="1"/>
              <a:t>ROIdirect</a:t>
            </a:r>
            <a:r>
              <a:rPr lang="en-IN" dirty="0"/>
              <a:t>, </a:t>
            </a:r>
            <a:r>
              <a:rPr lang="en-IN" dirty="0" err="1"/>
              <a:t>ROIraw</a:t>
            </a:r>
            <a:r>
              <a:rPr lang="en-IN" dirty="0"/>
              <a:t>, </a:t>
            </a:r>
            <a:r>
              <a:rPr lang="en-IN" dirty="0" err="1"/>
              <a:t>ROIprocessed</a:t>
            </a:r>
            <a:r>
              <a:rPr lang="en-IN" dirty="0"/>
              <a:t>} after extraction and resizing to 256 × 256.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85302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F3ADB-4CFD-9040-81FF-3D9E6DCBE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58496"/>
            <a:ext cx="11923776" cy="652272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3.GAN Training :     </a:t>
            </a:r>
            <a:r>
              <a:rPr lang="en-US" dirty="0"/>
              <a:t>We used DCGAN instead of GAN as they include classification loss for training discriminator and end goal was to train the discriminator to classify between live and spoof fingerprints.</a:t>
            </a:r>
          </a:p>
          <a:p>
            <a:r>
              <a:rPr lang="en-US" dirty="0"/>
              <a:t>All 3 DCGANs DC1 , DC2 , DC3 are trained only on live fingerprints. Each </a:t>
            </a:r>
            <a:r>
              <a:rPr lang="en-US" dirty="0" err="1"/>
              <a:t>DCi</a:t>
            </a:r>
            <a:r>
              <a:rPr lang="en-US" dirty="0"/>
              <a:t> consist of </a:t>
            </a:r>
            <a:r>
              <a:rPr lang="en-US" dirty="0" err="1"/>
              <a:t>Gi</a:t>
            </a:r>
            <a:r>
              <a:rPr lang="en-US" dirty="0"/>
              <a:t> a generator and Di a discriminator</a:t>
            </a:r>
          </a:p>
          <a:p>
            <a:r>
              <a:rPr lang="en-US" dirty="0"/>
              <a:t>Generator takes input as random vector , z belongs R</a:t>
            </a:r>
            <a:r>
              <a:rPr lang="en-US" baseline="30000" dirty="0"/>
              <a:t>100 </a:t>
            </a:r>
            <a:r>
              <a:rPr lang="en-US" dirty="0"/>
              <a:t>and outputs a synthesized live fingerprints.</a:t>
            </a:r>
          </a:p>
          <a:p>
            <a:r>
              <a:rPr lang="en-US" dirty="0"/>
              <a:t>Discriminator D</a:t>
            </a:r>
            <a:r>
              <a:rPr lang="en-US" baseline="-25000" dirty="0"/>
              <a:t>i </a:t>
            </a:r>
            <a:r>
              <a:rPr lang="en-US" dirty="0"/>
              <a:t>takes input both real live fingerprint images and also synthesized live fingerprint images output by generator.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Hence in this manner , the discriminator learns features which separated live fingerprint images , the ultimate goal of our one class spoof detection.</a:t>
            </a:r>
          </a:p>
          <a:p>
            <a:pPr marL="0" indent="0">
              <a:buNone/>
            </a:pPr>
            <a:r>
              <a:rPr lang="en-US" dirty="0"/>
              <a:t>So goal of DCGAN is to optimize the adversarial loss function </a:t>
            </a:r>
          </a:p>
        </p:txBody>
      </p:sp>
    </p:spTree>
    <p:extLst>
      <p:ext uri="{BB962C8B-B14F-4D97-AF65-F5344CB8AC3E}">
        <p14:creationId xmlns:p14="http://schemas.microsoft.com/office/powerpoint/2010/main" val="3360108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45236-CC7E-9442-9BC3-D374EF5E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231648"/>
            <a:ext cx="11899392" cy="6510528"/>
          </a:xfrm>
        </p:spPr>
        <p:txBody>
          <a:bodyPr/>
          <a:lstStyle/>
          <a:p>
            <a:r>
              <a:rPr lang="en-US" dirty="0"/>
              <a:t>In the experiment DCGAN to take input fingerprint of size 256x256x3 for raw FTIR accomplished by adding several convolution layers.</a:t>
            </a:r>
          </a:p>
          <a:p>
            <a:r>
              <a:rPr lang="en-US" dirty="0"/>
              <a:t>Architecture discriminator had 5 convolution layers each having 5x5 filter and stride of 2 , an average pooling layer, and two fully connected layers (128-dimensional for feature representation, followed by 1-dimensional for sigmoid classification layer). Every convolution layer is followed by Leaky </a:t>
            </a:r>
            <a:r>
              <a:rPr lang="en-US" dirty="0" err="1"/>
              <a:t>Relu</a:t>
            </a:r>
            <a:r>
              <a:rPr lang="en-US" dirty="0"/>
              <a:t> activation.</a:t>
            </a:r>
          </a:p>
          <a:p>
            <a:r>
              <a:rPr lang="en-US" dirty="0"/>
              <a:t>Initially batch normalization brought some instability which was improved by group normalization</a:t>
            </a:r>
          </a:p>
          <a:p>
            <a:r>
              <a:rPr lang="en-IN" dirty="0"/>
              <a:t>We trained our GANS with a batch size of 64, a learning rate of 0.0002, and the Adam optimizer.</a:t>
            </a:r>
          </a:p>
          <a:p>
            <a:r>
              <a:rPr lang="en-IN" dirty="0"/>
              <a:t>Here to stop training we used spoof data for validation to determine when to stop training or tune hyper – parameters</a:t>
            </a:r>
          </a:p>
          <a:p>
            <a:r>
              <a:rPr lang="en-IN" dirty="0"/>
              <a:t>Then we also used Minutiae patch based </a:t>
            </a:r>
            <a:r>
              <a:rPr lang="en-IN" dirty="0" err="1"/>
              <a:t>Gans</a:t>
            </a:r>
            <a:r>
              <a:rPr lang="en-IN" dirty="0"/>
              <a:t> and Variational Auto encoders both were fused into final score.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576638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DC8F-6710-654E-A75E-9C9B96A68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134112"/>
            <a:ext cx="11972544" cy="6723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4. Score Fusion </a:t>
            </a:r>
            <a:r>
              <a:rPr lang="en-US" dirty="0"/>
              <a:t>: During testing generator are removed and input directly given to discriminator used for spoof detection. So for three images </a:t>
            </a:r>
            <a:r>
              <a:rPr lang="en-US" dirty="0" err="1"/>
              <a:t>I</a:t>
            </a:r>
            <a:r>
              <a:rPr lang="en-US" baseline="-25000" dirty="0" err="1"/>
              <a:t>direct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baseline="-25000" dirty="0" err="1"/>
              <a:t>raw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baseline="-25000" dirty="0" err="1"/>
              <a:t>processed</a:t>
            </a:r>
            <a:r>
              <a:rPr lang="en-US" baseline="-25000" dirty="0"/>
              <a:t> </a:t>
            </a:r>
            <a:r>
              <a:rPr lang="en-US" dirty="0"/>
              <a:t>have three scores </a:t>
            </a:r>
            <a:r>
              <a:rPr lang="en-US" dirty="0" err="1"/>
              <a:t>s</a:t>
            </a:r>
            <a:r>
              <a:rPr lang="en-US" baseline="-25000" dirty="0" err="1"/>
              <a:t>direct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raw</a:t>
            </a:r>
            <a:r>
              <a:rPr lang="en-US" baseline="-25000" dirty="0"/>
              <a:t> </a:t>
            </a:r>
            <a:r>
              <a:rPr lang="en-US" dirty="0"/>
              <a:t>, </a:t>
            </a:r>
            <a:r>
              <a:rPr lang="en-US" dirty="0" err="1"/>
              <a:t>s</a:t>
            </a:r>
            <a:r>
              <a:rPr lang="en-US" baseline="-25000" dirty="0" err="1"/>
              <a:t>processed</a:t>
            </a:r>
            <a:r>
              <a:rPr lang="en-US" baseline="-25000" dirty="0"/>
              <a:t> </a:t>
            </a:r>
            <a:r>
              <a:rPr lang="en-US" dirty="0"/>
              <a:t>. </a:t>
            </a:r>
          </a:p>
          <a:p>
            <a:r>
              <a:rPr lang="en-US" dirty="0"/>
              <a:t>We further obtain a score from minutiae patches </a:t>
            </a:r>
            <a:r>
              <a:rPr lang="en-US" dirty="0" err="1"/>
              <a:t>s</a:t>
            </a:r>
            <a:r>
              <a:rPr lang="en-US" baseline="-25000" dirty="0" err="1"/>
              <a:t>patches</a:t>
            </a:r>
            <a:r>
              <a:rPr lang="en-US" baseline="-25000" dirty="0"/>
              <a:t> </a:t>
            </a:r>
            <a:r>
              <a:rPr lang="en-US" dirty="0"/>
              <a:t>, and also from VAE </a:t>
            </a:r>
            <a:r>
              <a:rPr lang="en-US" dirty="0" err="1"/>
              <a:t>s</a:t>
            </a:r>
            <a:r>
              <a:rPr lang="en-US" baseline="-25000" dirty="0" err="1"/>
              <a:t>vae</a:t>
            </a:r>
            <a:r>
              <a:rPr lang="en-US" dirty="0"/>
              <a:t> and then average of 5 give the final spoof score s</a:t>
            </a:r>
            <a:r>
              <a:rPr lang="en-US" baseline="-25000" dirty="0"/>
              <a:t>f</a:t>
            </a:r>
            <a:r>
              <a:rPr lang="en-US" dirty="0"/>
              <a:t> </a:t>
            </a:r>
          </a:p>
          <a:p>
            <a:endParaRPr lang="en-US" dirty="0"/>
          </a:p>
          <a:p>
            <a:pPr marL="0" indent="0">
              <a:buNone/>
            </a:pPr>
            <a:r>
              <a:rPr lang="en-IN" dirty="0"/>
              <a:t>Training different one-class classifiers such as One-Class SVMs and Gaussian Mixture Models  on top of the 128-dimensional features extracted by the discriminators given their prior use in fingerprint and face spoof detection, but found no performance improvement over directly using the sigmoid output of the discriminators.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119153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EE8E-5009-8E47-8981-1185A251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5435"/>
            <a:ext cx="10515600" cy="1325563"/>
          </a:xfrm>
        </p:spPr>
        <p:txBody>
          <a:bodyPr/>
          <a:lstStyle/>
          <a:p>
            <a:r>
              <a:rPr lang="en-US" b="1" i="1" u="sng" dirty="0"/>
              <a:t>Experimental Results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A3133-1504-AC4A-A096-9F8A8A90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816864"/>
            <a:ext cx="11887200" cy="5900928"/>
          </a:xfrm>
        </p:spPr>
        <p:txBody>
          <a:bodyPr/>
          <a:lstStyle/>
          <a:p>
            <a:r>
              <a:rPr lang="en-US" dirty="0"/>
              <a:t>So we used spoof data for validation while in binary classifier spoof data was used while training the classifier.</a:t>
            </a:r>
          </a:p>
          <a:p>
            <a:r>
              <a:rPr lang="en-US" dirty="0"/>
              <a:t>Conventional approach extracted 5 textural features from FTIR image and then trained it on OCSVM while in out approach we had 3 output so extracted 5 textural features from them.</a:t>
            </a:r>
          </a:p>
          <a:p>
            <a:r>
              <a:rPr lang="en-US" dirty="0"/>
              <a:t>In total 15 OCSVMs and extracted FTIR </a:t>
            </a:r>
            <a:r>
              <a:rPr lang="en-US" dirty="0" err="1"/>
              <a:t>coloured</a:t>
            </a:r>
            <a:r>
              <a:rPr lang="en-US" dirty="0"/>
              <a:t> textural features unlike the conventional feature.</a:t>
            </a:r>
          </a:p>
          <a:p>
            <a:r>
              <a:rPr lang="en-US" dirty="0"/>
              <a:t>So these modifications increased the computation time for the algorithm but increased the performance of the spoof detection.</a:t>
            </a:r>
          </a:p>
          <a:p>
            <a:r>
              <a:rPr lang="en-US" dirty="0"/>
              <a:t>So our approach had an average of true detection rate of 49.8% for all 12 spoof materials as compared to any other CNN model with TDR = 40%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64493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380D8-CFCB-0B46-9569-9B40EA8BE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1" u="sng" dirty="0"/>
              <a:t>CONCLUSION:</a:t>
            </a:r>
            <a:endParaRPr lang="hi-IN" sz="6000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9B91-64FF-EF4B-B928-D2B3DA94C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Hence we proposed a one class classifier built from the discriminator of the GANs trained only on live fingerprints </a:t>
            </a:r>
          </a:p>
          <a:p>
            <a:r>
              <a:rPr lang="en-US" dirty="0"/>
              <a:t>And we proposed improvements in conventional one class and binary classifiers by diversifying the dataset .</a:t>
            </a:r>
          </a:p>
          <a:p>
            <a:r>
              <a:rPr lang="en-US" dirty="0"/>
              <a:t>Hence </a:t>
            </a:r>
            <a:r>
              <a:rPr lang="en-US" dirty="0" err="1"/>
              <a:t>Gans</a:t>
            </a:r>
            <a:r>
              <a:rPr lang="en-US" dirty="0"/>
              <a:t> work well for materials which are anomalous such as playdoh and gold fingers.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906936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0BFAA-7449-BC4E-B9BC-697F3CE3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Future Problem: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3230B-67D9-A649-8F8A-E9D1C4B83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Finally, we acknowledge that the proposed spoof detection system still leaves room for improvement on transparent spoof materials. </a:t>
            </a:r>
          </a:p>
          <a:p>
            <a:r>
              <a:rPr lang="en-IN" dirty="0"/>
              <a:t>Indeed, transparent spoofs were also reported as the most challenging materials due to the fact that much of the live finger </a:t>
            </a:r>
            <a:r>
              <a:rPr lang="en-IN" dirty="0" err="1"/>
              <a:t>color</a:t>
            </a:r>
            <a:r>
              <a:rPr lang="en-IN" dirty="0"/>
              <a:t> transmits through the clear spoof materials</a:t>
            </a:r>
          </a:p>
          <a:p>
            <a:r>
              <a:rPr lang="en-IN" dirty="0"/>
              <a:t>GANs struggle to distinguish clear spoofs like </a:t>
            </a:r>
            <a:r>
              <a:rPr lang="en-IN" dirty="0" err="1"/>
              <a:t>ecoflex</a:t>
            </a:r>
            <a:r>
              <a:rPr lang="en-IN" dirty="0"/>
              <a:t> from live fingers, since much of the live finger can be seen from behind the spoof.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79184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4A64-F4FA-604A-ACD2-F2DCB9F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16" y="-104107"/>
            <a:ext cx="10515600" cy="1325563"/>
          </a:xfrm>
        </p:spPr>
        <p:txBody>
          <a:bodyPr/>
          <a:lstStyle/>
          <a:p>
            <a:r>
              <a:rPr lang="en-US" b="1" i="1" u="sng" dirty="0"/>
              <a:t>Why Fingerprint detection is important?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C8808-4101-A545-A04B-67AE812FA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631" y="1221456"/>
            <a:ext cx="11434011" cy="5886617"/>
          </a:xfrm>
        </p:spPr>
        <p:txBody>
          <a:bodyPr vert="horz" anchor="t"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IN" sz="8000" i="1" dirty="0">
                <a:cs typeface="Al Bayan Plain" pitchFamily="2" charset="-78"/>
              </a:rPr>
              <a:t>Gaining access to one`s physical and logical assets need some authentication initially they used passwords and tokens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cs typeface="Al Bayan Plain" pitchFamily="2" charset="-78"/>
              </a:rPr>
              <a:t>Passwords and tokens are highly vulnerable to being lost or stolen..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cs typeface="Al Bayan Plain" pitchFamily="2" charset="-78"/>
              </a:rPr>
              <a:t>Further, the costs of maintaining password and token based systems are very high and inefficient. Resetting lost or forgotten passwords takes up IT support time and reduces employee productivity.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cs typeface="Al Bayan Plain" pitchFamily="2" charset="-78"/>
              </a:rPr>
              <a:t>Fingerprint recognition looks for the unique patterns of ridges and valleys that are present in an individual’s fingerprint.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cs typeface="Al Bayan Plain" pitchFamily="2" charset="-78"/>
              </a:rPr>
              <a:t> These </a:t>
            </a:r>
            <a:r>
              <a:rPr lang="en-IN" sz="8000" dirty="0">
                <a:solidFill>
                  <a:srgbClr val="FF0000"/>
                </a:solidFill>
                <a:cs typeface="Al Bayan Plain" pitchFamily="2" charset="-78"/>
              </a:rPr>
              <a:t>patterns are unique to every individual </a:t>
            </a:r>
            <a:r>
              <a:rPr lang="en-IN" sz="8000" dirty="0">
                <a:cs typeface="Al Bayan Plain" pitchFamily="2" charset="-78"/>
              </a:rPr>
              <a:t>and thus help to identify individuals from an entire population. Fingerprints are inherent to individuals and can </a:t>
            </a:r>
            <a:r>
              <a:rPr lang="en-IN" sz="8000" dirty="0">
                <a:solidFill>
                  <a:srgbClr val="FF0000"/>
                </a:solidFill>
                <a:cs typeface="Al Bayan Plain" pitchFamily="2" charset="-78"/>
              </a:rPr>
              <a:t>neither be lost nor stolen which makes it highly accurate and reliable.</a:t>
            </a:r>
          </a:p>
          <a:p>
            <a:pPr>
              <a:lnSpc>
                <a:spcPct val="120000"/>
              </a:lnSpc>
            </a:pPr>
            <a:r>
              <a:rPr lang="en-IN" sz="8000" dirty="0">
                <a:cs typeface="Al Bayan Plain" pitchFamily="2" charset="-78"/>
              </a:rPr>
              <a:t> Moreover, the availability of low-cost fingerprint readers coupled with easy integration capabilities has led to the wide spread deployment of fingerprint biometrics in a variety of organizations.</a:t>
            </a:r>
            <a:endParaRPr lang="en-US" sz="8000" dirty="0">
              <a:cs typeface="Al Bayan Plain" pitchFamily="2" charset="-78"/>
            </a:endParaRPr>
          </a:p>
          <a:p>
            <a:pPr>
              <a:lnSpc>
                <a:spcPct val="120000"/>
              </a:lnSpc>
            </a:pPr>
            <a:r>
              <a:rPr lang="en-US" sz="8000" dirty="0">
                <a:cs typeface="Al Bayan Plain" pitchFamily="2" charset="-78"/>
              </a:rPr>
              <a:t>Today , Biometric , fingerprint in specific has taken place over tradition IDs , Mobile and Payment authentications , Forensics , Border Crossing Security and various others security , commercial and personal convenience use.</a:t>
            </a:r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612550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F0C18-0CCE-164A-A41E-9D70EFB0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Steps for fingerprint scanning in Biometrics!</a:t>
            </a:r>
            <a:endParaRPr lang="hi-IN" b="1" i="1" u="sng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E5AF9E0-CB58-CD4A-9F25-6567E6627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2658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477560-E88E-7C43-AB71-E090A4E91D57}"/>
              </a:ext>
            </a:extLst>
          </p:cNvPr>
          <p:cNvSpPr txBox="1"/>
          <p:nvPr/>
        </p:nvSpPr>
        <p:spPr>
          <a:xfrm>
            <a:off x="2926080" y="1388825"/>
            <a:ext cx="6101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Biometric usually take 3 characteristics : fingerprint | iris | Face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227646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AB7A-441A-5847-BA2A-2DFA1082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SPOOF ATTACKS AND DETECTION SYSTEM</a:t>
            </a:r>
            <a:endParaRPr lang="hi-IN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DFCB-7B00-144B-A723-A0B15857A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In general , spoof attack is providing false data to gain illegitimate access to the system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Spoof artifacts are provided to sensor to fool the system</a:t>
            </a:r>
          </a:p>
          <a:p>
            <a:r>
              <a:rPr lang="en-US" sz="2400" dirty="0"/>
              <a:t>These artificial objects imitates biological and behavioral characteristics</a:t>
            </a:r>
          </a:p>
          <a:p>
            <a:r>
              <a:rPr lang="en-US" sz="2400" dirty="0"/>
              <a:t>There are number of unknown &amp; known spoof materials &amp; techniques for the forgery of data or other resources.</a:t>
            </a:r>
          </a:p>
          <a:p>
            <a:pPr marL="0" indent="0">
              <a:buNone/>
            </a:pPr>
            <a:r>
              <a:rPr lang="en-US" sz="2400" b="1" u="sng" dirty="0"/>
              <a:t>Example of Spoof Attacks:</a:t>
            </a:r>
          </a:p>
          <a:p>
            <a:r>
              <a:rPr lang="en-US" sz="2400" dirty="0"/>
              <a:t>In smartphones unlocking and accessing with fingerprint has become very common , hackers are gaining access by scanning and printing fingerprints by using conductive inks and printing on paper cut accessing mobile phones.</a:t>
            </a:r>
          </a:p>
          <a:p>
            <a:r>
              <a:rPr lang="en-US" sz="2400" dirty="0"/>
              <a:t>In MSU , they have developed wearable finger that mimics human skin in optical , mechanical and electrical Properties</a:t>
            </a:r>
          </a:p>
          <a:p>
            <a:r>
              <a:rPr lang="en-US" sz="2400" dirty="0"/>
              <a:t>Similarly various other cloning materials like playdoh , dental molding, 3D fingerprinting</a:t>
            </a:r>
          </a:p>
          <a:p>
            <a:endParaRPr lang="en-US" sz="2400" dirty="0"/>
          </a:p>
          <a:p>
            <a:endParaRPr lang="en-US" sz="2400" b="1" u="sng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403158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4C08-F887-9249-8B56-6A9057AA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Solution Proposed in this Paper?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9EF92-1AB9-0842-81B4-73D8726B3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avoid spoof detection automated fingerprint detectors were trained to distinguish between live and </a:t>
            </a:r>
            <a:r>
              <a:rPr lang="en-US" dirty="0" err="1"/>
              <a:t>bonafide</a:t>
            </a:r>
            <a:r>
              <a:rPr lang="en-US" dirty="0"/>
              <a:t> fingerprint from known spoof materials.</a:t>
            </a:r>
          </a:p>
          <a:p>
            <a:r>
              <a:rPr lang="en-US" dirty="0"/>
              <a:t>But they were still vulnerable to spoofs made with materials not given in training</a:t>
            </a:r>
          </a:p>
          <a:p>
            <a:r>
              <a:rPr lang="en-US" dirty="0"/>
              <a:t>To </a:t>
            </a:r>
            <a:r>
              <a:rPr lang="en-US" dirty="0">
                <a:solidFill>
                  <a:srgbClr val="FF0000"/>
                </a:solidFill>
              </a:rPr>
              <a:t>solve this one class classification was proposed.</a:t>
            </a:r>
          </a:p>
          <a:p>
            <a:r>
              <a:rPr lang="en-US" dirty="0"/>
              <a:t>Goal is to train the detector only to detect live fingerprints then spoof of any other material will be rejected.</a:t>
            </a:r>
          </a:p>
          <a:p>
            <a:r>
              <a:rPr lang="en-US" dirty="0"/>
              <a:t>We accomplish this by training over our dataset with GANs network </a:t>
            </a:r>
          </a:p>
          <a:p>
            <a:r>
              <a:rPr lang="en-US" dirty="0"/>
              <a:t>Dataset is taken from open source , dual camera 1900 </a:t>
            </a:r>
            <a:r>
              <a:rPr lang="en-US" dirty="0" err="1"/>
              <a:t>ppi</a:t>
            </a:r>
            <a:r>
              <a:rPr lang="en-US" dirty="0"/>
              <a:t> , </a:t>
            </a:r>
            <a:r>
              <a:rPr lang="en-US" dirty="0" err="1"/>
              <a:t>RaspiReader</a:t>
            </a:r>
            <a:r>
              <a:rPr lang="en-US" dirty="0"/>
              <a:t> fingerprint reader.</a:t>
            </a:r>
          </a:p>
          <a:p>
            <a:r>
              <a:rPr lang="en-US" dirty="0"/>
              <a:t>We consider spoof detection as a one class classification problem.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1087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181-39A7-A349-9C5E-5F0C36A84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Contrast in Conventional fingerprint detection system and one proposed .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23CCF-8709-614E-B124-1A3565FEF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815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Conventional biometric fingerprint reader were accurate , have speed , secure but vulnerable to spoof attacks.</a:t>
            </a:r>
          </a:p>
          <a:p>
            <a:r>
              <a:rPr lang="en-US" dirty="0"/>
              <a:t>To avoid the problem , conventional system used hardware and software for detection of spoof attack prior to biometric authentication</a:t>
            </a:r>
          </a:p>
          <a:p>
            <a:r>
              <a:rPr lang="en-US" dirty="0"/>
              <a:t>Hardware included additional sensors to the reader , capturing characteristics like heartbeat , thermal output and blood flow , odor</a:t>
            </a:r>
          </a:p>
          <a:p>
            <a:r>
              <a:rPr lang="en-US" dirty="0"/>
              <a:t>Software not used any additional sensor rather use textural , </a:t>
            </a:r>
            <a:r>
              <a:rPr lang="en-US" dirty="0" err="1"/>
              <a:t>autonomical</a:t>
            </a:r>
            <a:r>
              <a:rPr lang="en-US" dirty="0"/>
              <a:t> , physiological features</a:t>
            </a:r>
          </a:p>
          <a:p>
            <a:r>
              <a:rPr lang="en-US" dirty="0"/>
              <a:t>It is binary classification problem , where you not to give unknown number of spoof classes as unknown number of spoof materials which is not feasible.</a:t>
            </a:r>
          </a:p>
          <a:p>
            <a:r>
              <a:rPr lang="en-US" dirty="0"/>
              <a:t>Hence , error increases if spoof detection with “unseen” spoof materials.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So to address these problem we proposed spoof detection problem as a open set classification problem using a novel material detection.</a:t>
            </a:r>
          </a:p>
        </p:txBody>
      </p:sp>
    </p:spTree>
    <p:extLst>
      <p:ext uri="{BB962C8B-B14F-4D97-AF65-F5344CB8AC3E}">
        <p14:creationId xmlns:p14="http://schemas.microsoft.com/office/powerpoint/2010/main" val="993426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D7B8B-DA3E-4140-87EE-5A19EF49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Terminologies Used: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06EEC-1A17-2643-B4EA-7DF28248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4"/>
            <a:ext cx="12082272" cy="4879975"/>
          </a:xfrm>
        </p:spPr>
        <p:txBody>
          <a:bodyPr>
            <a:normAutofit/>
          </a:bodyPr>
          <a:lstStyle/>
          <a:p>
            <a:r>
              <a:rPr lang="en-US" u="sng" dirty="0"/>
              <a:t>GANs</a:t>
            </a:r>
            <a:r>
              <a:rPr lang="en-US" dirty="0"/>
              <a:t> : Generative Adversarial Network where two networks compete with each other in a zero sum game</a:t>
            </a:r>
          </a:p>
          <a:p>
            <a:r>
              <a:rPr lang="en-US" u="sng" dirty="0"/>
              <a:t>One set classification </a:t>
            </a:r>
            <a:r>
              <a:rPr lang="en-US" dirty="0"/>
              <a:t>: I</a:t>
            </a:r>
            <a:r>
              <a:rPr lang="en-IN" dirty="0"/>
              <a:t>n one </a:t>
            </a:r>
            <a:r>
              <a:rPr lang="en-IN" b="1" dirty="0"/>
              <a:t>class classification</a:t>
            </a:r>
            <a:r>
              <a:rPr lang="en-IN" dirty="0"/>
              <a:t>, given samples of a single </a:t>
            </a:r>
            <a:r>
              <a:rPr lang="en-IN" b="1" dirty="0"/>
              <a:t>class</a:t>
            </a:r>
            <a:r>
              <a:rPr lang="en-IN" dirty="0"/>
              <a:t>, a </a:t>
            </a:r>
            <a:r>
              <a:rPr lang="en-IN" b="1" dirty="0"/>
              <a:t>classifier</a:t>
            </a:r>
            <a:r>
              <a:rPr lang="en-IN" dirty="0"/>
              <a:t> is required to learn so that it can identify out-</a:t>
            </a:r>
            <a:r>
              <a:rPr lang="en-IN" b="1" dirty="0"/>
              <a:t>of-class</a:t>
            </a:r>
            <a:r>
              <a:rPr lang="en-IN" dirty="0"/>
              <a:t>(alien) objects. </a:t>
            </a:r>
          </a:p>
          <a:p>
            <a:r>
              <a:rPr lang="en-IN" u="sng" dirty="0"/>
              <a:t>FTIR (frustrated total internal reflection) </a:t>
            </a:r>
            <a:r>
              <a:rPr lang="en-IN" dirty="0"/>
              <a:t>: image captured from the light reflected by the ridges only</a:t>
            </a:r>
          </a:p>
          <a:p>
            <a:r>
              <a:rPr lang="en-IN" u="sng" dirty="0"/>
              <a:t>Direct view image : </a:t>
            </a:r>
            <a:r>
              <a:rPr lang="en-IN" dirty="0"/>
              <a:t>Image captured from the light reflected from both the ridges and the valleys.</a:t>
            </a:r>
          </a:p>
          <a:p>
            <a:pPr marL="0" indent="0">
              <a:buNone/>
            </a:pPr>
            <a:endParaRPr lang="en-IN" dirty="0"/>
          </a:p>
          <a:p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305303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D63D-662D-A542-B825-54E80B0A3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Advantages of one class classifier over binary classifier?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49389-512F-F34C-B87C-F8CCD9893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live samples are needed for training thus eliminating task of fabricating large number of spoof impressions from multiple materials</a:t>
            </a:r>
          </a:p>
          <a:p>
            <a:r>
              <a:rPr lang="en-US" dirty="0">
                <a:solidFill>
                  <a:srgbClr val="FF0000"/>
                </a:solidFill>
              </a:rPr>
              <a:t>One class classifier do not overfit the data </a:t>
            </a:r>
            <a:r>
              <a:rPr lang="en-US" dirty="0"/>
              <a:t>while binary does hence cross performance decreases</a:t>
            </a:r>
          </a:p>
          <a:p>
            <a:r>
              <a:rPr lang="en-US" dirty="0"/>
              <a:t>It </a:t>
            </a:r>
            <a:r>
              <a:rPr lang="en-US" dirty="0">
                <a:solidFill>
                  <a:srgbClr val="FF0000"/>
                </a:solidFill>
              </a:rPr>
              <a:t>only learns what constitutes live fingerprint &amp; do not use spoof material </a:t>
            </a:r>
            <a:r>
              <a:rPr lang="en-US" dirty="0"/>
              <a:t>of any specific material during training.</a:t>
            </a:r>
          </a:p>
          <a:p>
            <a:r>
              <a:rPr lang="en-US" dirty="0"/>
              <a:t>So they </a:t>
            </a:r>
            <a:r>
              <a:rPr lang="en-US" dirty="0">
                <a:solidFill>
                  <a:srgbClr val="FF0000"/>
                </a:solidFill>
              </a:rPr>
              <a:t>have a tight decision boundary around one class</a:t>
            </a:r>
            <a:r>
              <a:rPr lang="en-US" dirty="0"/>
              <a:t> say live samples and all other class samples are unknown (i.e. spoof)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305331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E2C6-DB1C-B54A-AA30-7682F17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Limitations of previous One class classification Approaches?</a:t>
            </a:r>
            <a:endParaRPr lang="hi-IN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8F541-26C6-494C-85D9-78971E0C3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16" y="1825625"/>
            <a:ext cx="11815010" cy="4839870"/>
          </a:xfrm>
        </p:spPr>
        <p:txBody>
          <a:bodyPr>
            <a:normAutofit/>
          </a:bodyPr>
          <a:lstStyle/>
          <a:p>
            <a:r>
              <a:rPr lang="en-US" dirty="0"/>
              <a:t>Fist , Ding performed ensemble SVM classification where they extracted images from processed FTIR (Frustrated Total Internal Reflection) images to model distribution of live samples</a:t>
            </a:r>
          </a:p>
          <a:p>
            <a:r>
              <a:rPr lang="en-US" dirty="0"/>
              <a:t>But FTIR extracted images are both similar for both live and spoof fingerprint images.</a:t>
            </a:r>
          </a:p>
          <a:p>
            <a:r>
              <a:rPr lang="en-US" dirty="0"/>
              <a:t>Also modelling the live fingerprint distribution of one class classifier requires a diverse and large live sample which was not there in </a:t>
            </a:r>
            <a:r>
              <a:rPr lang="en-US" dirty="0" err="1"/>
              <a:t>LivDet</a:t>
            </a:r>
            <a:r>
              <a:rPr lang="en-US" dirty="0"/>
              <a:t> which has only 2000 impressions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Hence due to complex difference between live and spoof FTIR image and smaller limited dataset classification was not that accurate and efficient.</a:t>
            </a: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2117324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1780</TotalTime>
  <Words>1935</Words>
  <Application>Microsoft Macintosh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Al Bayan Plain</vt:lpstr>
      <vt:lpstr>Arial</vt:lpstr>
      <vt:lpstr>Calibri</vt:lpstr>
      <vt:lpstr>Calibri Light</vt:lpstr>
      <vt:lpstr>Mangal</vt:lpstr>
      <vt:lpstr>Office Theme</vt:lpstr>
      <vt:lpstr>Generalizing Fingerprint Spoof Detection </vt:lpstr>
      <vt:lpstr>Why Fingerprint detection is important?</vt:lpstr>
      <vt:lpstr>Steps for fingerprint scanning in Biometrics!</vt:lpstr>
      <vt:lpstr>SPOOF ATTACKS AND DETECTION SYSTEM</vt:lpstr>
      <vt:lpstr>Solution Proposed in this Paper?</vt:lpstr>
      <vt:lpstr>Contrast in Conventional fingerprint detection system and one proposed .</vt:lpstr>
      <vt:lpstr>Terminologies Used:</vt:lpstr>
      <vt:lpstr>Advantages of one class classifier over binary classifier?</vt:lpstr>
      <vt:lpstr>Limitations of previous One class classification Approaches?</vt:lpstr>
      <vt:lpstr>Improvements in approach proposed in this paper?</vt:lpstr>
      <vt:lpstr>Detailed Analysis of Solution Proposed!</vt:lpstr>
      <vt:lpstr>PowerPoint Presentation</vt:lpstr>
      <vt:lpstr>PowerPoint Presentation</vt:lpstr>
      <vt:lpstr>PowerPoint Presentation</vt:lpstr>
      <vt:lpstr>PowerPoint Presentation</vt:lpstr>
      <vt:lpstr>Experimental Results</vt:lpstr>
      <vt:lpstr>CONCLUSION:</vt:lpstr>
      <vt:lpstr>Future Problem: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Generalizing Fingerprint Spoof Detection </dc:title>
  <dc:creator>Microsoft Office User</dc:creator>
  <cp:lastModifiedBy>Microsoft Office User</cp:lastModifiedBy>
  <cp:revision>25</cp:revision>
  <dcterms:created xsi:type="dcterms:W3CDTF">2019-06-03T05:56:56Z</dcterms:created>
  <dcterms:modified xsi:type="dcterms:W3CDTF">2019-06-04T11:37:24Z</dcterms:modified>
</cp:coreProperties>
</file>