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bI5TsUB26BfAv4/91fslw5qC3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946c4fc9e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e946c4fc9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5" name="Shape 65"/>
        <p:cNvGrpSpPr/>
        <p:nvPr/>
      </p:nvGrpSpPr>
      <p:grpSpPr>
        <a:xfrm>
          <a:off x="0" y="0"/>
          <a:ext cx="0" cy="0"/>
          <a:chOff x="0" y="0"/>
          <a:chExt cx="0" cy="0"/>
        </a:xfrm>
      </p:grpSpPr>
      <p:sp>
        <p:nvSpPr>
          <p:cNvPr id="66" name="Google Shape;66;ge946c4fc9e_0_65"/>
          <p:cNvSpPr txBox="1"/>
          <p:nvPr/>
        </p:nvSpPr>
        <p:spPr>
          <a:xfrm>
            <a:off x="8890000" y="6508750"/>
            <a:ext cx="2844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67" name="Google Shape;67;ge946c4fc9e_0_65"/>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 name="Google Shape;68;ge946c4fc9e_0_65"/>
          <p:cNvSpPr txBox="1"/>
          <p:nvPr>
            <p:ph idx="1" type="body"/>
          </p:nvPr>
        </p:nvSpPr>
        <p:spPr>
          <a:xfrm>
            <a:off x="762000" y="1752601"/>
            <a:ext cx="10972800" cy="45261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ge946c4fc9e_0_65"/>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e946c4fc9e_0_65"/>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ge946c4fc9e_0_65"/>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98989"/>
                </a:solidFill>
                <a:latin typeface="Calibri"/>
                <a:ea typeface="Calibri"/>
                <a:cs typeface="Calibri"/>
                <a:sym typeface="Calibri"/>
              </a:defRPr>
            </a:lvl1pPr>
            <a:lvl2pPr indent="0" lvl="1" marL="0" rtl="0" algn="r">
              <a:spcBef>
                <a:spcPts val="0"/>
              </a:spcBef>
              <a:spcAft>
                <a:spcPts val="0"/>
              </a:spcAft>
              <a:buNone/>
              <a:defRPr sz="1200">
                <a:solidFill>
                  <a:srgbClr val="898989"/>
                </a:solidFill>
                <a:latin typeface="Calibri"/>
                <a:ea typeface="Calibri"/>
                <a:cs typeface="Calibri"/>
                <a:sym typeface="Calibri"/>
              </a:defRPr>
            </a:lvl2pPr>
            <a:lvl3pPr indent="0" lvl="2" marL="0" rtl="0" algn="r">
              <a:spcBef>
                <a:spcPts val="0"/>
              </a:spcBef>
              <a:spcAft>
                <a:spcPts val="0"/>
              </a:spcAft>
              <a:buNone/>
              <a:defRPr sz="1200">
                <a:solidFill>
                  <a:srgbClr val="898989"/>
                </a:solidFill>
                <a:latin typeface="Calibri"/>
                <a:ea typeface="Calibri"/>
                <a:cs typeface="Calibri"/>
                <a:sym typeface="Calibri"/>
              </a:defRPr>
            </a:lvl3pPr>
            <a:lvl4pPr indent="0" lvl="3" marL="0" rtl="0" algn="r">
              <a:spcBef>
                <a:spcPts val="0"/>
              </a:spcBef>
              <a:spcAft>
                <a:spcPts val="0"/>
              </a:spcAft>
              <a:buNone/>
              <a:defRPr sz="1200">
                <a:solidFill>
                  <a:srgbClr val="898989"/>
                </a:solidFill>
                <a:latin typeface="Calibri"/>
                <a:ea typeface="Calibri"/>
                <a:cs typeface="Calibri"/>
                <a:sym typeface="Calibri"/>
              </a:defRPr>
            </a:lvl4pPr>
            <a:lvl5pPr indent="0" lvl="4" marL="0" rtl="0" algn="r">
              <a:spcBef>
                <a:spcPts val="0"/>
              </a:spcBef>
              <a:spcAft>
                <a:spcPts val="0"/>
              </a:spcAft>
              <a:buNone/>
              <a:defRPr sz="1200">
                <a:solidFill>
                  <a:srgbClr val="898989"/>
                </a:solidFill>
                <a:latin typeface="Calibri"/>
                <a:ea typeface="Calibri"/>
                <a:cs typeface="Calibri"/>
                <a:sym typeface="Calibri"/>
              </a:defRPr>
            </a:lvl5pPr>
            <a:lvl6pPr indent="0" lvl="5" marL="0" rtl="0" algn="r">
              <a:spcBef>
                <a:spcPts val="0"/>
              </a:spcBef>
              <a:spcAft>
                <a:spcPts val="0"/>
              </a:spcAft>
              <a:buNone/>
              <a:defRPr sz="1200">
                <a:solidFill>
                  <a:srgbClr val="898989"/>
                </a:solidFill>
                <a:latin typeface="Calibri"/>
                <a:ea typeface="Calibri"/>
                <a:cs typeface="Calibri"/>
                <a:sym typeface="Calibri"/>
              </a:defRPr>
            </a:lvl6pPr>
            <a:lvl7pPr indent="0" lvl="6" marL="0" rtl="0" algn="r">
              <a:spcBef>
                <a:spcPts val="0"/>
              </a:spcBef>
              <a:spcAft>
                <a:spcPts val="0"/>
              </a:spcAft>
              <a:buNone/>
              <a:defRPr sz="1200">
                <a:solidFill>
                  <a:srgbClr val="898989"/>
                </a:solidFill>
                <a:latin typeface="Calibri"/>
                <a:ea typeface="Calibri"/>
                <a:cs typeface="Calibri"/>
                <a:sym typeface="Calibri"/>
              </a:defRPr>
            </a:lvl7pPr>
            <a:lvl8pPr indent="0" lvl="7" marL="0" rtl="0" algn="r">
              <a:spcBef>
                <a:spcPts val="0"/>
              </a:spcBef>
              <a:spcAft>
                <a:spcPts val="0"/>
              </a:spcAft>
              <a:buNone/>
              <a:defRPr sz="1200">
                <a:solidFill>
                  <a:srgbClr val="898989"/>
                </a:solidFill>
                <a:latin typeface="Calibri"/>
                <a:ea typeface="Calibri"/>
                <a:cs typeface="Calibri"/>
                <a:sym typeface="Calibri"/>
              </a:defRPr>
            </a:lvl8pPr>
            <a:lvl9pPr indent="0" lvl="8" marL="0" rt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ge946c4fc9e_0_72"/>
          <p:cNvSpPr txBox="1"/>
          <p:nvPr>
            <p:ph type="title"/>
          </p:nvPr>
        </p:nvSpPr>
        <p:spPr>
          <a:xfrm>
            <a:off x="0" y="2275826"/>
            <a:ext cx="12192000" cy="5649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b="0" sz="3600">
                <a:solidFill>
                  <a:srgbClr val="595959"/>
                </a:solidFill>
                <a:latin typeface="Calibri"/>
                <a:ea typeface="Calibri"/>
                <a:cs typeface="Calibri"/>
                <a:sym typeface="Calibri"/>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 name="Google Shape;74;ge946c4fc9e_0_72"/>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ge946c4fc9e_0_72"/>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ge946c4fc9e_0_72"/>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98989"/>
                </a:solidFill>
                <a:latin typeface="Calibri"/>
                <a:ea typeface="Calibri"/>
                <a:cs typeface="Calibri"/>
                <a:sym typeface="Calibri"/>
              </a:defRPr>
            </a:lvl1pPr>
            <a:lvl2pPr indent="0" lvl="1" marL="0" rtl="0" algn="r">
              <a:spcBef>
                <a:spcPts val="0"/>
              </a:spcBef>
              <a:spcAft>
                <a:spcPts val="0"/>
              </a:spcAft>
              <a:buNone/>
              <a:defRPr sz="1200">
                <a:solidFill>
                  <a:srgbClr val="898989"/>
                </a:solidFill>
                <a:latin typeface="Calibri"/>
                <a:ea typeface="Calibri"/>
                <a:cs typeface="Calibri"/>
                <a:sym typeface="Calibri"/>
              </a:defRPr>
            </a:lvl2pPr>
            <a:lvl3pPr indent="0" lvl="2" marL="0" rtl="0" algn="r">
              <a:spcBef>
                <a:spcPts val="0"/>
              </a:spcBef>
              <a:spcAft>
                <a:spcPts val="0"/>
              </a:spcAft>
              <a:buNone/>
              <a:defRPr sz="1200">
                <a:solidFill>
                  <a:srgbClr val="898989"/>
                </a:solidFill>
                <a:latin typeface="Calibri"/>
                <a:ea typeface="Calibri"/>
                <a:cs typeface="Calibri"/>
                <a:sym typeface="Calibri"/>
              </a:defRPr>
            </a:lvl3pPr>
            <a:lvl4pPr indent="0" lvl="3" marL="0" rtl="0" algn="r">
              <a:spcBef>
                <a:spcPts val="0"/>
              </a:spcBef>
              <a:spcAft>
                <a:spcPts val="0"/>
              </a:spcAft>
              <a:buNone/>
              <a:defRPr sz="1200">
                <a:solidFill>
                  <a:srgbClr val="898989"/>
                </a:solidFill>
                <a:latin typeface="Calibri"/>
                <a:ea typeface="Calibri"/>
                <a:cs typeface="Calibri"/>
                <a:sym typeface="Calibri"/>
              </a:defRPr>
            </a:lvl4pPr>
            <a:lvl5pPr indent="0" lvl="4" marL="0" rtl="0" algn="r">
              <a:spcBef>
                <a:spcPts val="0"/>
              </a:spcBef>
              <a:spcAft>
                <a:spcPts val="0"/>
              </a:spcAft>
              <a:buNone/>
              <a:defRPr sz="1200">
                <a:solidFill>
                  <a:srgbClr val="898989"/>
                </a:solidFill>
                <a:latin typeface="Calibri"/>
                <a:ea typeface="Calibri"/>
                <a:cs typeface="Calibri"/>
                <a:sym typeface="Calibri"/>
              </a:defRPr>
            </a:lvl5pPr>
            <a:lvl6pPr indent="0" lvl="5" marL="0" rtl="0" algn="r">
              <a:spcBef>
                <a:spcPts val="0"/>
              </a:spcBef>
              <a:spcAft>
                <a:spcPts val="0"/>
              </a:spcAft>
              <a:buNone/>
              <a:defRPr sz="1200">
                <a:solidFill>
                  <a:srgbClr val="898989"/>
                </a:solidFill>
                <a:latin typeface="Calibri"/>
                <a:ea typeface="Calibri"/>
                <a:cs typeface="Calibri"/>
                <a:sym typeface="Calibri"/>
              </a:defRPr>
            </a:lvl6pPr>
            <a:lvl7pPr indent="0" lvl="6" marL="0" rtl="0" algn="r">
              <a:spcBef>
                <a:spcPts val="0"/>
              </a:spcBef>
              <a:spcAft>
                <a:spcPts val="0"/>
              </a:spcAft>
              <a:buNone/>
              <a:defRPr sz="1200">
                <a:solidFill>
                  <a:srgbClr val="898989"/>
                </a:solidFill>
                <a:latin typeface="Calibri"/>
                <a:ea typeface="Calibri"/>
                <a:cs typeface="Calibri"/>
                <a:sym typeface="Calibri"/>
              </a:defRPr>
            </a:lvl7pPr>
            <a:lvl8pPr indent="0" lvl="7" marL="0" rtl="0" algn="r">
              <a:spcBef>
                <a:spcPts val="0"/>
              </a:spcBef>
              <a:spcAft>
                <a:spcPts val="0"/>
              </a:spcAft>
              <a:buNone/>
              <a:defRPr sz="1200">
                <a:solidFill>
                  <a:srgbClr val="898989"/>
                </a:solidFill>
                <a:latin typeface="Calibri"/>
                <a:ea typeface="Calibri"/>
                <a:cs typeface="Calibri"/>
                <a:sym typeface="Calibri"/>
              </a:defRPr>
            </a:lvl8pPr>
            <a:lvl9pPr indent="0" lvl="8" marL="0" rt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ge946c4fc9e_0_77"/>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ge946c4fc9e_0_77"/>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ge946c4fc9e_0_77"/>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sz="1200">
                <a:solidFill>
                  <a:srgbClr val="898989"/>
                </a:solidFill>
                <a:latin typeface="Calibri"/>
                <a:ea typeface="Calibri"/>
                <a:cs typeface="Calibri"/>
                <a:sym typeface="Calibri"/>
              </a:defRPr>
            </a:lvl1pPr>
            <a:lvl2pPr indent="0" lvl="1" marL="0" rtl="0" algn="r">
              <a:spcBef>
                <a:spcPts val="0"/>
              </a:spcBef>
              <a:spcAft>
                <a:spcPts val="0"/>
              </a:spcAft>
              <a:buNone/>
              <a:defRPr sz="1200">
                <a:solidFill>
                  <a:srgbClr val="898989"/>
                </a:solidFill>
                <a:latin typeface="Calibri"/>
                <a:ea typeface="Calibri"/>
                <a:cs typeface="Calibri"/>
                <a:sym typeface="Calibri"/>
              </a:defRPr>
            </a:lvl2pPr>
            <a:lvl3pPr indent="0" lvl="2" marL="0" rtl="0" algn="r">
              <a:spcBef>
                <a:spcPts val="0"/>
              </a:spcBef>
              <a:spcAft>
                <a:spcPts val="0"/>
              </a:spcAft>
              <a:buNone/>
              <a:defRPr sz="1200">
                <a:solidFill>
                  <a:srgbClr val="898989"/>
                </a:solidFill>
                <a:latin typeface="Calibri"/>
                <a:ea typeface="Calibri"/>
                <a:cs typeface="Calibri"/>
                <a:sym typeface="Calibri"/>
              </a:defRPr>
            </a:lvl3pPr>
            <a:lvl4pPr indent="0" lvl="3" marL="0" rtl="0" algn="r">
              <a:spcBef>
                <a:spcPts val="0"/>
              </a:spcBef>
              <a:spcAft>
                <a:spcPts val="0"/>
              </a:spcAft>
              <a:buNone/>
              <a:defRPr sz="1200">
                <a:solidFill>
                  <a:srgbClr val="898989"/>
                </a:solidFill>
                <a:latin typeface="Calibri"/>
                <a:ea typeface="Calibri"/>
                <a:cs typeface="Calibri"/>
                <a:sym typeface="Calibri"/>
              </a:defRPr>
            </a:lvl4pPr>
            <a:lvl5pPr indent="0" lvl="4" marL="0" rtl="0" algn="r">
              <a:spcBef>
                <a:spcPts val="0"/>
              </a:spcBef>
              <a:spcAft>
                <a:spcPts val="0"/>
              </a:spcAft>
              <a:buNone/>
              <a:defRPr sz="1200">
                <a:solidFill>
                  <a:srgbClr val="898989"/>
                </a:solidFill>
                <a:latin typeface="Calibri"/>
                <a:ea typeface="Calibri"/>
                <a:cs typeface="Calibri"/>
                <a:sym typeface="Calibri"/>
              </a:defRPr>
            </a:lvl5pPr>
            <a:lvl6pPr indent="0" lvl="5" marL="0" rtl="0" algn="r">
              <a:spcBef>
                <a:spcPts val="0"/>
              </a:spcBef>
              <a:spcAft>
                <a:spcPts val="0"/>
              </a:spcAft>
              <a:buNone/>
              <a:defRPr sz="1200">
                <a:solidFill>
                  <a:srgbClr val="898989"/>
                </a:solidFill>
                <a:latin typeface="Calibri"/>
                <a:ea typeface="Calibri"/>
                <a:cs typeface="Calibri"/>
                <a:sym typeface="Calibri"/>
              </a:defRPr>
            </a:lvl6pPr>
            <a:lvl7pPr indent="0" lvl="6" marL="0" rtl="0" algn="r">
              <a:spcBef>
                <a:spcPts val="0"/>
              </a:spcBef>
              <a:spcAft>
                <a:spcPts val="0"/>
              </a:spcAft>
              <a:buNone/>
              <a:defRPr sz="1200">
                <a:solidFill>
                  <a:srgbClr val="898989"/>
                </a:solidFill>
                <a:latin typeface="Calibri"/>
                <a:ea typeface="Calibri"/>
                <a:cs typeface="Calibri"/>
                <a:sym typeface="Calibri"/>
              </a:defRPr>
            </a:lvl7pPr>
            <a:lvl8pPr indent="0" lvl="7" marL="0" rtl="0" algn="r">
              <a:spcBef>
                <a:spcPts val="0"/>
              </a:spcBef>
              <a:spcAft>
                <a:spcPts val="0"/>
              </a:spcAft>
              <a:buNone/>
              <a:defRPr sz="1200">
                <a:solidFill>
                  <a:srgbClr val="898989"/>
                </a:solidFill>
                <a:latin typeface="Calibri"/>
                <a:ea typeface="Calibri"/>
                <a:cs typeface="Calibri"/>
                <a:sym typeface="Calibri"/>
              </a:defRPr>
            </a:lvl8pPr>
            <a:lvl9pPr indent="0" lvl="8" marL="0" rt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19" name="Shape 19"/>
        <p:cNvGrpSpPr/>
        <p:nvPr/>
      </p:nvGrpSpPr>
      <p:grpSpPr>
        <a:xfrm>
          <a:off x="0" y="0"/>
          <a:ext cx="0" cy="0"/>
          <a:chOff x="0" y="0"/>
          <a:chExt cx="0" cy="0"/>
        </a:xfrm>
      </p:grpSpPr>
      <p:sp>
        <p:nvSpPr>
          <p:cNvPr id="20" name="Google Shape;20;p14"/>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1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5"/>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5"/>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31" name="Shape 31"/>
        <p:cNvGrpSpPr/>
        <p:nvPr/>
      </p:nvGrpSpPr>
      <p:grpSpPr>
        <a:xfrm>
          <a:off x="0" y="0"/>
          <a:ext cx="0" cy="0"/>
          <a:chOff x="0" y="0"/>
          <a:chExt cx="0" cy="0"/>
        </a:xfrm>
      </p:grpSpPr>
      <p:sp>
        <p:nvSpPr>
          <p:cNvPr id="32" name="Google Shape;32;p1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18"/>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19"/>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ge946c4fc9e_0_56"/>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e946c4fc9e_0_56"/>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e946c4fc9e_0_56"/>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ge946c4fc9e_0_60"/>
          <p:cNvSpPr txBox="1"/>
          <p:nvPr>
            <p:ph type="title"/>
          </p:nvPr>
        </p:nvSpPr>
        <p:spPr>
          <a:xfrm>
            <a:off x="0" y="2275826"/>
            <a:ext cx="12192000" cy="5649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1400"/>
              <a:buNone/>
              <a:defRPr b="0" sz="3600">
                <a:solidFill>
                  <a:srgbClr val="595959"/>
                </a:solidFill>
                <a:latin typeface="Calibri"/>
                <a:ea typeface="Calibri"/>
                <a:cs typeface="Calibri"/>
                <a:sym typeface="Calibri"/>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 name="Google Shape;62;ge946c4fc9e_0_60"/>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e946c4fc9e_0_60"/>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e946c4fc9e_0_60"/>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ge946c4fc9e_0_5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ge946c4fc9e_0_5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ge946c4fc9e_0_50"/>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4" name="Google Shape;54;ge946c4fc9e_0_50"/>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5" name="Google Shape;55;ge946c4fc9e_0_50"/>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chive.ics.uci.edu/ml/datasets/AI4I+2020+Predictive+Maintenance+Dataset" TargetMode="External"/><Relationship Id="rId4" Type="http://schemas.openxmlformats.org/officeDocument/2006/relationships/hyperlink" Target="https://medium.com/swlh/logistic-regression-with-pyspark-60295d41221" TargetMode="External"/><Relationship Id="rId5" Type="http://schemas.openxmlformats.org/officeDocument/2006/relationships/hyperlink" Target="https://docs.microsoft.com/en-in/azure/event-hubs/event-hubs-abou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142" name="Google Shape;142;p10"/>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u="sng">
                <a:solidFill>
                  <a:schemeClr val="hlink"/>
                </a:solidFill>
                <a:hlinkClick r:id="rId3"/>
              </a:rPr>
              <a:t>https://archive.ics.uci.edu/ml/datasets/AI4I+2020+Predictive+Maintenance+Dataset</a:t>
            </a:r>
            <a:endParaRPr/>
          </a:p>
          <a:p>
            <a:pPr indent="-342900" lvl="0" marL="342900" rtl="0" algn="l">
              <a:spcBef>
                <a:spcPts val="640"/>
              </a:spcBef>
              <a:spcAft>
                <a:spcPts val="0"/>
              </a:spcAft>
              <a:buClr>
                <a:schemeClr val="dk1"/>
              </a:buClr>
              <a:buSzPts val="3200"/>
              <a:buChar char="•"/>
            </a:pPr>
            <a:r>
              <a:rPr lang="en-US" u="sng">
                <a:solidFill>
                  <a:schemeClr val="hlink"/>
                </a:solidFill>
                <a:hlinkClick r:id="rId4"/>
              </a:rPr>
              <a:t>https://medium.com/swlh/logistic-regression-with-pyspark-60295d41221</a:t>
            </a:r>
            <a:endParaRPr/>
          </a:p>
          <a:p>
            <a:pPr indent="-342900" lvl="0" marL="342900" rtl="0" algn="l">
              <a:spcBef>
                <a:spcPts val="640"/>
              </a:spcBef>
              <a:spcAft>
                <a:spcPts val="0"/>
              </a:spcAft>
              <a:buClr>
                <a:schemeClr val="dk1"/>
              </a:buClr>
              <a:buSzPts val="3200"/>
              <a:buChar char="•"/>
            </a:pPr>
            <a:r>
              <a:rPr lang="en-US" u="sng">
                <a:solidFill>
                  <a:schemeClr val="hlink"/>
                </a:solidFill>
                <a:hlinkClick r:id="rId5"/>
              </a:rPr>
              <a:t>https://docs.microsoft.com/en-in/azure/event-hubs/event-hubs-about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e946c4fc9e_0_43"/>
          <p:cNvSpPr txBox="1"/>
          <p:nvPr>
            <p:ph type="title"/>
          </p:nvPr>
        </p:nvSpPr>
        <p:spPr>
          <a:xfrm>
            <a:off x="609600" y="2419189"/>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u="sng">
                <a:solidFill>
                  <a:schemeClr val="dk1"/>
                </a:solidFill>
              </a:rPr>
              <a:t>REAL TIME PREDICTIVE MAINTENANCE</a:t>
            </a:r>
            <a:br>
              <a:rPr lang="en-US"/>
            </a:br>
            <a:endParaRPr/>
          </a:p>
        </p:txBody>
      </p:sp>
      <p:sp>
        <p:nvSpPr>
          <p:cNvPr id="90" name="Google Shape;90;ge946c4fc9e_0_43"/>
          <p:cNvSpPr txBox="1"/>
          <p:nvPr/>
        </p:nvSpPr>
        <p:spPr>
          <a:xfrm>
            <a:off x="444588" y="4126120"/>
            <a:ext cx="4485300" cy="281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900" u="sng" cap="none" strike="noStrike">
                <a:solidFill>
                  <a:schemeClr val="dk1"/>
                </a:solidFill>
                <a:latin typeface="Calibri"/>
                <a:ea typeface="Calibri"/>
                <a:cs typeface="Calibri"/>
                <a:sym typeface="Calibri"/>
              </a:rPr>
              <a:t>Presented by:</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Sahil Kumar Singh(102)</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Rishi Pandey(97)</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Parth</a:t>
            </a:r>
            <a:r>
              <a:rPr lang="en-US" sz="2400">
                <a:solidFill>
                  <a:schemeClr val="dk1"/>
                </a:solidFill>
                <a:latin typeface="Calibri"/>
                <a:ea typeface="Calibri"/>
                <a:cs typeface="Calibri"/>
                <a:sym typeface="Calibri"/>
              </a:rPr>
              <a:t>(85)</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Rajesh Yadav</a:t>
            </a:r>
            <a:r>
              <a:rPr lang="en-US" sz="2400">
                <a:solidFill>
                  <a:schemeClr val="dk1"/>
                </a:solidFill>
                <a:latin typeface="Calibri"/>
                <a:ea typeface="Calibri"/>
                <a:cs typeface="Calibri"/>
                <a:sym typeface="Calibri"/>
              </a:rPr>
              <a:t>(155)</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91" name="Google Shape;91;ge946c4fc9e_0_43"/>
          <p:cNvSpPr txBox="1"/>
          <p:nvPr/>
        </p:nvSpPr>
        <p:spPr>
          <a:xfrm>
            <a:off x="6304729" y="4126120"/>
            <a:ext cx="51738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Calibri"/>
                <a:ea typeface="Calibri"/>
                <a:cs typeface="Calibri"/>
                <a:sym typeface="Calibri"/>
              </a:rPr>
              <a:t>Under the guidance of:</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Mr. Gourav Bathla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Assistant Professor, Department of </a:t>
            </a:r>
            <a:r>
              <a:rPr lang="en-US" sz="2400">
                <a:solidFill>
                  <a:schemeClr val="dk1"/>
                </a:solidFill>
                <a:latin typeface="Calibri"/>
                <a:ea typeface="Calibri"/>
                <a:cs typeface="Calibri"/>
                <a:sym typeface="Calibri"/>
              </a:rPr>
              <a:t>Cybernetics</a:t>
            </a:r>
            <a:r>
              <a:rPr lang="en-US" sz="2400">
                <a:solidFill>
                  <a:schemeClr val="dk1"/>
                </a:solidFill>
                <a:latin typeface="Calibri"/>
                <a:ea typeface="Calibri"/>
                <a:cs typeface="Calibri"/>
                <a:sym typeface="Calibri"/>
              </a:rPr>
              <a:t>, School of Computer science, UNIVERSITY OF PETROLEUM &amp; ENERGY STUDIES</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92" name="Google Shape;92;ge946c4fc9e_0_43"/>
          <p:cNvSpPr txBox="1"/>
          <p:nvPr/>
        </p:nvSpPr>
        <p:spPr>
          <a:xfrm>
            <a:off x="529475" y="582975"/>
            <a:ext cx="56760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chemeClr val="dk1"/>
                </a:solidFill>
                <a:latin typeface="Calibri"/>
                <a:ea typeface="Calibri"/>
                <a:cs typeface="Calibri"/>
                <a:sym typeface="Calibri"/>
              </a:rPr>
              <a:t>Summer Internship</a:t>
            </a:r>
            <a:r>
              <a:rPr b="1" lang="en-US" sz="3200" u="sng">
                <a:solidFill>
                  <a:schemeClr val="dk1"/>
                </a:solidFill>
                <a:latin typeface="Calibri"/>
                <a:ea typeface="Calibri"/>
                <a:cs typeface="Calibri"/>
                <a:sym typeface="Calibri"/>
              </a:rPr>
              <a:t> Presentation</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4006873" y="292770"/>
            <a:ext cx="3039745" cy="8915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                     </a:t>
            </a:r>
            <a:r>
              <a:rPr b="1" lang="en-US" sz="3200">
                <a:solidFill>
                  <a:schemeClr val="dk1"/>
                </a:solidFill>
                <a:latin typeface="Calibri"/>
                <a:ea typeface="Calibri"/>
                <a:cs typeface="Calibri"/>
                <a:sym typeface="Calibri"/>
              </a:rPr>
              <a:t>CONTENT</a:t>
            </a:r>
            <a:r>
              <a:rPr b="1" lang="en-US" sz="20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98" name="Google Shape;98;p3"/>
          <p:cNvSpPr txBox="1"/>
          <p:nvPr/>
        </p:nvSpPr>
        <p:spPr>
          <a:xfrm>
            <a:off x="977288" y="1800534"/>
            <a:ext cx="11027400" cy="551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Introduction…………………………………………………………………...4</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Problem Statement…………………………………………………………5</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Objective(s)…………………………………………………………………....6</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Methodology…………………………………………………………………..7</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Flowchart………………………………………………………………………..8</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Results</a:t>
            </a:r>
            <a:r>
              <a:rPr lang="en-US" sz="3200">
                <a:solidFill>
                  <a:schemeClr val="dk1"/>
                </a:solidFill>
                <a:latin typeface="Calibri"/>
                <a:ea typeface="Calibri"/>
                <a:cs typeface="Calibri"/>
                <a:sym typeface="Calibri"/>
              </a:rPr>
              <a:t>…………………………………………………………………………....9</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References</a:t>
            </a:r>
            <a:r>
              <a:rPr lang="en-US" sz="3200">
                <a:solidFill>
                  <a:schemeClr val="dk1"/>
                </a:solidFill>
                <a:latin typeface="Calibri"/>
                <a:ea typeface="Calibri"/>
                <a:cs typeface="Calibri"/>
                <a:sym typeface="Calibri"/>
              </a:rPr>
              <a:t>………………………………………………………………………10</a:t>
            </a:r>
            <a:endParaRPr/>
          </a:p>
          <a:p>
            <a:pPr indent="0" lvl="0" marL="0" marR="0" rtl="0" algn="l">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82550" lvl="0" marL="285750" marR="0" rtl="0" algn="l">
              <a:spcBef>
                <a:spcPts val="0"/>
              </a:spcBef>
              <a:spcAft>
                <a:spcPts val="0"/>
              </a:spcAft>
              <a:buClr>
                <a:schemeClr val="dk1"/>
              </a:buClr>
              <a:buSzPts val="3200"/>
              <a:buFont typeface="Arial"/>
              <a:buNone/>
            </a:pPr>
            <a:r>
              <a:t/>
            </a:r>
            <a:endParaRPr b="1"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104" name="Google Shape;104;p4"/>
          <p:cNvSpPr txBox="1"/>
          <p:nvPr/>
        </p:nvSpPr>
        <p:spPr>
          <a:xfrm>
            <a:off x="892375" y="1417650"/>
            <a:ext cx="10592700" cy="46116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What is Predictive Maintenance?</a:t>
            </a:r>
            <a:endParaRPr sz="26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2600">
                <a:solidFill>
                  <a:schemeClr val="dk1"/>
                </a:solidFill>
                <a:latin typeface="Times New Roman"/>
                <a:ea typeface="Times New Roman"/>
                <a:cs typeface="Times New Roman"/>
                <a:sym typeface="Times New Roman"/>
              </a:rPr>
              <a:t>Predictive maintenance is a technique that uses data analysis tools and techniques to detect anomalies in your operation and possible defects in equipment and processes so you can fix them before they result in failure.</a:t>
            </a:r>
            <a:endParaRPr sz="2000"/>
          </a:p>
          <a:p>
            <a:pPr indent="457200" lvl="0" marL="0" marR="0" rtl="0" algn="l">
              <a:lnSpc>
                <a:spcPct val="115000"/>
              </a:lnSpc>
              <a:spcBef>
                <a:spcPts val="500"/>
              </a:spcBef>
              <a:spcAft>
                <a:spcPts val="0"/>
              </a:spcAft>
              <a:buNone/>
            </a:pPr>
            <a:r>
              <a:rPr b="1" lang="en-US" sz="2600">
                <a:solidFill>
                  <a:schemeClr val="dk1"/>
                </a:solidFill>
                <a:latin typeface="Times New Roman"/>
                <a:ea typeface="Times New Roman"/>
                <a:cs typeface="Times New Roman"/>
                <a:sym typeface="Times New Roman"/>
              </a:rPr>
              <a:t>Benefits of predictive maintenance</a:t>
            </a:r>
            <a:endParaRPr b="1" sz="2600">
              <a:solidFill>
                <a:schemeClr val="dk1"/>
              </a:solidFill>
              <a:latin typeface="Calibri"/>
              <a:ea typeface="Calibri"/>
              <a:cs typeface="Calibri"/>
              <a:sym typeface="Calibri"/>
            </a:endParaRPr>
          </a:p>
          <a:p>
            <a:pPr indent="-381000" lvl="1" marL="800100" marR="0" rtl="0" algn="l">
              <a:lnSpc>
                <a:spcPct val="115000"/>
              </a:lnSpc>
              <a:spcBef>
                <a:spcPts val="1500"/>
              </a:spcBef>
              <a:spcAft>
                <a:spcPts val="0"/>
              </a:spcAft>
              <a:buClr>
                <a:schemeClr val="dk1"/>
              </a:buClr>
              <a:buSzPts val="1600"/>
              <a:buFont typeface="Noto Sans Symbols"/>
              <a:buChar char="∙"/>
            </a:pPr>
            <a:r>
              <a:rPr b="0" i="0" lang="en-US" sz="2600" u="none" cap="none" strike="noStrike">
                <a:solidFill>
                  <a:schemeClr val="dk1"/>
                </a:solidFill>
                <a:latin typeface="Times New Roman"/>
                <a:ea typeface="Times New Roman"/>
                <a:cs typeface="Times New Roman"/>
                <a:sym typeface="Times New Roman"/>
              </a:rPr>
              <a:t>The time the equipment is being maintained</a:t>
            </a:r>
            <a:endParaRPr b="0" i="0" sz="2600" u="none" cap="none" strike="noStrike">
              <a:solidFill>
                <a:schemeClr val="dk1"/>
              </a:solidFill>
              <a:latin typeface="Calibri"/>
              <a:ea typeface="Calibri"/>
              <a:cs typeface="Calibri"/>
              <a:sym typeface="Calibri"/>
            </a:endParaRPr>
          </a:p>
          <a:p>
            <a:pPr indent="-381000" lvl="1" marL="800100" marR="0" rtl="0" algn="l">
              <a:lnSpc>
                <a:spcPct val="115000"/>
              </a:lnSpc>
              <a:spcBef>
                <a:spcPts val="1500"/>
              </a:spcBef>
              <a:spcAft>
                <a:spcPts val="0"/>
              </a:spcAft>
              <a:buClr>
                <a:schemeClr val="dk1"/>
              </a:buClr>
              <a:buSzPts val="1600"/>
              <a:buFont typeface="Noto Sans Symbols"/>
              <a:buChar char="∙"/>
            </a:pPr>
            <a:r>
              <a:rPr b="0" i="0" lang="en-US" sz="2600" u="none" cap="none" strike="noStrike">
                <a:solidFill>
                  <a:schemeClr val="dk1"/>
                </a:solidFill>
                <a:latin typeface="Times New Roman"/>
                <a:ea typeface="Times New Roman"/>
                <a:cs typeface="Times New Roman"/>
                <a:sym typeface="Times New Roman"/>
              </a:rPr>
              <a:t>Minimizing the production hours lost to maintenance</a:t>
            </a:r>
            <a:endParaRPr b="0" i="0" sz="2600" u="none" cap="none" strike="noStrike">
              <a:solidFill>
                <a:schemeClr val="dk1"/>
              </a:solidFill>
              <a:latin typeface="Calibri"/>
              <a:ea typeface="Calibri"/>
              <a:cs typeface="Calibri"/>
              <a:sym typeface="Calibri"/>
            </a:endParaRPr>
          </a:p>
          <a:p>
            <a:pPr indent="-381000" lvl="1" marL="800100" marR="0" rtl="0" algn="l">
              <a:lnSpc>
                <a:spcPct val="115000"/>
              </a:lnSpc>
              <a:spcBef>
                <a:spcPts val="1500"/>
              </a:spcBef>
              <a:spcAft>
                <a:spcPts val="0"/>
              </a:spcAft>
              <a:buClr>
                <a:schemeClr val="dk1"/>
              </a:buClr>
              <a:buSzPts val="1600"/>
              <a:buFont typeface="Noto Sans Symbols"/>
              <a:buChar char="∙"/>
            </a:pPr>
            <a:r>
              <a:rPr b="0" i="0" lang="en-US" sz="2600" u="none" cap="none" strike="noStrike">
                <a:solidFill>
                  <a:schemeClr val="dk1"/>
                </a:solidFill>
                <a:latin typeface="Times New Roman"/>
                <a:ea typeface="Times New Roman"/>
                <a:cs typeface="Times New Roman"/>
                <a:sym typeface="Times New Roman"/>
              </a:rPr>
              <a:t>Minimizing the cost of spare parts and supplies</a:t>
            </a:r>
            <a:endParaRPr b="0" i="0" sz="2600" u="none" cap="none" strike="noStrike">
              <a:solidFill>
                <a:schemeClr val="dk1"/>
              </a:solidFill>
              <a:latin typeface="Calibri"/>
              <a:ea typeface="Calibri"/>
              <a:cs typeface="Calibri"/>
              <a:sym typeface="Calibri"/>
            </a:endParaRPr>
          </a:p>
          <a:p>
            <a:pPr indent="0" lvl="0" marL="0" marR="0" rtl="0" algn="l">
              <a:spcBef>
                <a:spcPts val="100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5"/>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400"/>
              <a:buFont typeface="Calibri"/>
              <a:buNone/>
            </a:pPr>
            <a:r>
              <a:rPr lang="en-US" sz="5400"/>
              <a:t> PROBLEM STATEMENT</a:t>
            </a:r>
            <a:endParaRPr/>
          </a:p>
        </p:txBody>
      </p:sp>
      <p:sp>
        <p:nvSpPr>
          <p:cNvPr id="110" name="Google Shape;110;p5"/>
          <p:cNvSpPr txBox="1"/>
          <p:nvPr/>
        </p:nvSpPr>
        <p:spPr>
          <a:xfrm>
            <a:off x="975225" y="1933450"/>
            <a:ext cx="9633900" cy="3992700"/>
          </a:xfrm>
          <a:prstGeom prst="rect">
            <a:avLst/>
          </a:prstGeom>
          <a:noFill/>
          <a:ln>
            <a:noFill/>
          </a:ln>
        </p:spPr>
        <p:txBody>
          <a:bodyPr anchorCtr="0" anchor="t" bIns="45700" lIns="91425" spcFirstLastPara="1" rIns="91425" wrap="square" tIns="45700">
            <a:spAutoFit/>
          </a:bodyPr>
          <a:lstStyle/>
          <a:p>
            <a:pPr indent="-406400" lvl="0" marL="457200" rtl="0" algn="just">
              <a:lnSpc>
                <a:spcPct val="115000"/>
              </a:lnSpc>
              <a:spcBef>
                <a:spcPts val="400"/>
              </a:spcBef>
              <a:spcAft>
                <a:spcPts val="0"/>
              </a:spcAft>
              <a:buClr>
                <a:srgbClr val="202124"/>
              </a:buClr>
              <a:buSzPts val="2800"/>
              <a:buFont typeface="Calibri"/>
              <a:buChar char="●"/>
            </a:pPr>
            <a:r>
              <a:rPr lang="en-US" sz="2800">
                <a:solidFill>
                  <a:schemeClr val="dk1"/>
                </a:solidFill>
                <a:latin typeface="Calibri"/>
                <a:ea typeface="Calibri"/>
                <a:cs typeface="Calibri"/>
                <a:sym typeface="Calibri"/>
              </a:rPr>
              <a:t>The modern industries are growing rapidly. Each and every company wants to cut their </a:t>
            </a:r>
            <a:r>
              <a:rPr lang="en-US" sz="2800">
                <a:solidFill>
                  <a:schemeClr val="dk1"/>
                </a:solidFill>
                <a:latin typeface="Calibri"/>
                <a:ea typeface="Calibri"/>
                <a:cs typeface="Calibri"/>
                <a:sym typeface="Calibri"/>
              </a:rPr>
              <a:t>losses</a:t>
            </a:r>
            <a:r>
              <a:rPr lang="en-US" sz="2800">
                <a:solidFill>
                  <a:schemeClr val="dk1"/>
                </a:solidFill>
                <a:latin typeface="Calibri"/>
                <a:ea typeface="Calibri"/>
                <a:cs typeface="Calibri"/>
                <a:sym typeface="Calibri"/>
              </a:rPr>
              <a:t> on repairment of parts and replacing heavy machineries. Because of which </a:t>
            </a:r>
            <a:r>
              <a:rPr lang="en-US" sz="2800">
                <a:solidFill>
                  <a:schemeClr val="dk1"/>
                </a:solidFill>
                <a:latin typeface="Calibri"/>
                <a:ea typeface="Calibri"/>
                <a:cs typeface="Calibri"/>
                <a:sym typeface="Calibri"/>
              </a:rPr>
              <a:t>companies are investing huge sums of money on developing their AI and machine learning systems for managing their heavy machineries.</a:t>
            </a:r>
            <a:endParaRPr sz="2800">
              <a:solidFill>
                <a:srgbClr val="202124"/>
              </a:solidFill>
              <a:latin typeface="Calibri"/>
              <a:ea typeface="Calibri"/>
              <a:cs typeface="Calibri"/>
              <a:sym typeface="Calibri"/>
            </a:endParaRPr>
          </a:p>
          <a:p>
            <a:pPr indent="-406400" lvl="0" marL="457200" rtl="0" algn="just">
              <a:lnSpc>
                <a:spcPct val="115000"/>
              </a:lnSpc>
              <a:spcBef>
                <a:spcPts val="0"/>
              </a:spcBef>
              <a:spcAft>
                <a:spcPts val="0"/>
              </a:spcAft>
              <a:buClr>
                <a:srgbClr val="202124"/>
              </a:buClr>
              <a:buSzPts val="2800"/>
              <a:buFont typeface="Calibri"/>
              <a:buChar char="●"/>
            </a:pPr>
            <a:r>
              <a:rPr lang="en-US" sz="2800">
                <a:solidFill>
                  <a:srgbClr val="202124"/>
                </a:solidFill>
                <a:latin typeface="Calibri"/>
                <a:ea typeface="Calibri"/>
                <a:cs typeface="Calibri"/>
                <a:sym typeface="Calibri"/>
              </a:rPr>
              <a:t>How can we create a predictive maintenance system which can predict which machine is going to fail or not.</a:t>
            </a:r>
            <a:endParaRPr sz="2800">
              <a:solidFill>
                <a:srgbClr val="20212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OBJECTIVES</a:t>
            </a:r>
            <a:endParaRPr/>
          </a:p>
        </p:txBody>
      </p:sp>
      <p:sp>
        <p:nvSpPr>
          <p:cNvPr id="116" name="Google Shape;116;p6"/>
          <p:cNvSpPr txBox="1"/>
          <p:nvPr/>
        </p:nvSpPr>
        <p:spPr>
          <a:xfrm>
            <a:off x="1807845" y="1225550"/>
            <a:ext cx="893127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6"/>
          <p:cNvSpPr txBox="1"/>
          <p:nvPr/>
        </p:nvSpPr>
        <p:spPr>
          <a:xfrm>
            <a:off x="975219" y="2038254"/>
            <a:ext cx="9192238" cy="21698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700"/>
              <a:buFont typeface="Calibri"/>
              <a:buAutoNum type="arabicPeriod"/>
            </a:pPr>
            <a:r>
              <a:rPr lang="en-US" sz="2700">
                <a:solidFill>
                  <a:schemeClr val="dk1"/>
                </a:solidFill>
                <a:latin typeface="Calibri"/>
                <a:ea typeface="Calibri"/>
                <a:cs typeface="Calibri"/>
                <a:sym typeface="Calibri"/>
              </a:rPr>
              <a:t>Stream the dataset from Azure Event Hub to Azure Databricks.</a:t>
            </a:r>
            <a:endParaRPr/>
          </a:p>
          <a:p>
            <a:pPr indent="-171450" lvl="0" marL="342900" marR="0" rtl="0" algn="l">
              <a:spcBef>
                <a:spcPts val="0"/>
              </a:spcBef>
              <a:spcAft>
                <a:spcPts val="0"/>
              </a:spcAft>
              <a:buClr>
                <a:schemeClr val="dk1"/>
              </a:buClr>
              <a:buSzPts val="2700"/>
              <a:buFont typeface="Calibri"/>
              <a:buNone/>
            </a:pPr>
            <a:r>
              <a:t/>
            </a:r>
            <a:endParaRPr sz="27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700"/>
              <a:buFont typeface="Calibri"/>
              <a:buAutoNum type="arabicPeriod"/>
            </a:pPr>
            <a:r>
              <a:rPr lang="en-US" sz="2700">
                <a:solidFill>
                  <a:schemeClr val="dk1"/>
                </a:solidFill>
                <a:latin typeface="Calibri"/>
                <a:ea typeface="Calibri"/>
                <a:cs typeface="Calibri"/>
                <a:sym typeface="Calibri"/>
              </a:rPr>
              <a:t>Train the system using a logistic regression algorithm.</a:t>
            </a:r>
            <a:endParaRPr/>
          </a:p>
          <a:p>
            <a:pPr indent="-171450" lvl="0" marL="342900" marR="0" rtl="0" algn="l">
              <a:spcBef>
                <a:spcPts val="0"/>
              </a:spcBef>
              <a:spcAft>
                <a:spcPts val="0"/>
              </a:spcAft>
              <a:buClr>
                <a:schemeClr val="dk1"/>
              </a:buClr>
              <a:buSzPts val="2700"/>
              <a:buFont typeface="Calibri"/>
              <a:buNone/>
            </a:pPr>
            <a:r>
              <a:t/>
            </a:r>
            <a:endParaRPr sz="2700">
              <a:solidFill>
                <a:schemeClr val="dk1"/>
              </a:solidFill>
              <a:latin typeface="Calibri"/>
              <a:ea typeface="Calibri"/>
              <a:cs typeface="Calibri"/>
              <a:sym typeface="Calibri"/>
            </a:endParaRPr>
          </a:p>
          <a:p>
            <a:pPr indent="0" lvl="0" marL="0" marR="0" rtl="0" algn="l">
              <a:spcBef>
                <a:spcPts val="0"/>
              </a:spcBef>
              <a:spcAft>
                <a:spcPts val="0"/>
              </a:spcAft>
              <a:buNone/>
            </a:pPr>
            <a:r>
              <a:rPr lang="en-US" sz="2700">
                <a:solidFill>
                  <a:schemeClr val="dk1"/>
                </a:solidFill>
                <a:latin typeface="Calibri"/>
                <a:ea typeface="Calibri"/>
                <a:cs typeface="Calibri"/>
                <a:sym typeface="Calibri"/>
              </a:rPr>
              <a:t>3.  Predicting which machine is going to fail.</a:t>
            </a:r>
            <a:endParaRPr sz="27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METHODOLOGY</a:t>
            </a:r>
            <a:endParaRPr/>
          </a:p>
        </p:txBody>
      </p:sp>
      <p:sp>
        <p:nvSpPr>
          <p:cNvPr id="123" name="Google Shape;123;p7"/>
          <p:cNvSpPr txBox="1"/>
          <p:nvPr/>
        </p:nvSpPr>
        <p:spPr>
          <a:xfrm>
            <a:off x="1136650" y="1417639"/>
            <a:ext cx="9918600" cy="366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900">
                <a:solidFill>
                  <a:schemeClr val="dk1"/>
                </a:solidFill>
                <a:latin typeface="Calibri"/>
                <a:ea typeface="Calibri"/>
                <a:cs typeface="Calibri"/>
                <a:sym typeface="Calibri"/>
              </a:rPr>
              <a:t>The project runs as follows:</a:t>
            </a:r>
            <a:endParaRPr sz="1900"/>
          </a:p>
          <a:p>
            <a:pPr indent="-317500" lvl="0" marL="285750" marR="0" rtl="0" algn="l">
              <a:spcBef>
                <a:spcPts val="0"/>
              </a:spcBef>
              <a:spcAft>
                <a:spcPts val="0"/>
              </a:spcAft>
              <a:buClr>
                <a:schemeClr val="dk1"/>
              </a:buClr>
              <a:buSzPts val="2900"/>
              <a:buFont typeface="Noto Sans Symbols"/>
              <a:buChar char="▪"/>
            </a:pPr>
            <a:r>
              <a:rPr lang="en-US" sz="2900">
                <a:solidFill>
                  <a:schemeClr val="dk1"/>
                </a:solidFill>
                <a:latin typeface="Calibri"/>
                <a:ea typeface="Calibri"/>
                <a:cs typeface="Calibri"/>
                <a:sym typeface="Calibri"/>
              </a:rPr>
              <a:t>A csv file is streamed from Azure Event hub to Azure Databricks.</a:t>
            </a:r>
            <a:endParaRPr sz="1900"/>
          </a:p>
          <a:p>
            <a:pPr indent="-317500" lvl="0" marL="285750" marR="0" rtl="0" algn="l">
              <a:spcBef>
                <a:spcPts val="0"/>
              </a:spcBef>
              <a:spcAft>
                <a:spcPts val="0"/>
              </a:spcAft>
              <a:buClr>
                <a:schemeClr val="dk1"/>
              </a:buClr>
              <a:buSzPts val="2900"/>
              <a:buFont typeface="Noto Sans Symbols"/>
              <a:buChar char="▪"/>
            </a:pPr>
            <a:r>
              <a:rPr lang="en-US" sz="2900">
                <a:solidFill>
                  <a:schemeClr val="dk1"/>
                </a:solidFill>
                <a:latin typeface="Calibri"/>
                <a:ea typeface="Calibri"/>
                <a:cs typeface="Calibri"/>
                <a:sym typeface="Calibri"/>
              </a:rPr>
              <a:t>A dataframe is created using streamed dataset.</a:t>
            </a:r>
            <a:endParaRPr sz="1900"/>
          </a:p>
          <a:p>
            <a:pPr indent="-317500" lvl="0" marL="285750" marR="0" rtl="0" algn="l">
              <a:spcBef>
                <a:spcPts val="0"/>
              </a:spcBef>
              <a:spcAft>
                <a:spcPts val="0"/>
              </a:spcAft>
              <a:buClr>
                <a:schemeClr val="dk1"/>
              </a:buClr>
              <a:buSzPts val="2900"/>
              <a:buFont typeface="Noto Sans Symbols"/>
              <a:buChar char="▪"/>
            </a:pPr>
            <a:r>
              <a:rPr lang="en-US" sz="2900">
                <a:solidFill>
                  <a:schemeClr val="dk1"/>
                </a:solidFill>
                <a:latin typeface="Calibri"/>
                <a:ea typeface="Calibri"/>
                <a:cs typeface="Calibri"/>
                <a:sym typeface="Calibri"/>
              </a:rPr>
              <a:t>Train the system using logistic regression algorithm. </a:t>
            </a:r>
            <a:endParaRPr sz="1900"/>
          </a:p>
          <a:p>
            <a:pPr indent="-317500" lvl="0" marL="285750" marR="0" rtl="0" algn="l">
              <a:spcBef>
                <a:spcPts val="0"/>
              </a:spcBef>
              <a:spcAft>
                <a:spcPts val="0"/>
              </a:spcAft>
              <a:buClr>
                <a:schemeClr val="dk1"/>
              </a:buClr>
              <a:buSzPts val="2900"/>
              <a:buFont typeface="Noto Sans Symbols"/>
              <a:buChar char="▪"/>
            </a:pPr>
            <a:r>
              <a:rPr lang="en-US" sz="2900">
                <a:solidFill>
                  <a:schemeClr val="dk1"/>
                </a:solidFill>
                <a:latin typeface="Calibri"/>
                <a:ea typeface="Calibri"/>
                <a:cs typeface="Calibri"/>
                <a:sym typeface="Calibri"/>
              </a:rPr>
              <a:t>Checking the accuracies of the ML model. </a:t>
            </a:r>
            <a:endParaRPr sz="1900"/>
          </a:p>
          <a:p>
            <a:pPr indent="-317500" lvl="0" marL="285750" marR="0" rtl="0" algn="l">
              <a:spcBef>
                <a:spcPts val="0"/>
              </a:spcBef>
              <a:spcAft>
                <a:spcPts val="0"/>
              </a:spcAft>
              <a:buClr>
                <a:schemeClr val="dk1"/>
              </a:buClr>
              <a:buSzPts val="2900"/>
              <a:buFont typeface="Noto Sans Symbols"/>
              <a:buChar char="▪"/>
            </a:pPr>
            <a:r>
              <a:rPr lang="en-US" sz="2900">
                <a:solidFill>
                  <a:schemeClr val="dk1"/>
                </a:solidFill>
                <a:latin typeface="Calibri"/>
                <a:ea typeface="Calibri"/>
                <a:cs typeface="Calibri"/>
                <a:sym typeface="Calibri"/>
              </a:rPr>
              <a:t>Predictions are made using SQL queries.</a:t>
            </a:r>
            <a:endParaRPr sz="1900"/>
          </a:p>
          <a:p>
            <a:pPr indent="-317500" lvl="0" marL="285750" marR="0" rtl="0" algn="l">
              <a:spcBef>
                <a:spcPts val="0"/>
              </a:spcBef>
              <a:spcAft>
                <a:spcPts val="0"/>
              </a:spcAft>
              <a:buClr>
                <a:schemeClr val="dk1"/>
              </a:buClr>
              <a:buSzPts val="2900"/>
              <a:buFont typeface="Noto Sans Symbols"/>
              <a:buChar char="▪"/>
            </a:pPr>
            <a:r>
              <a:rPr lang="en-US" sz="2900">
                <a:solidFill>
                  <a:schemeClr val="dk1"/>
                </a:solidFill>
                <a:latin typeface="Calibri"/>
                <a:ea typeface="Calibri"/>
                <a:cs typeface="Calibri"/>
                <a:sym typeface="Calibri"/>
              </a:rPr>
              <a:t>The visualization of result is done through PowerBI.</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FLOWCHART</a:t>
            </a:r>
            <a:endParaRPr/>
          </a:p>
        </p:txBody>
      </p:sp>
      <p:pic>
        <p:nvPicPr>
          <p:cNvPr id="129" name="Google Shape;129;p8"/>
          <p:cNvPicPr preferRelativeResize="0"/>
          <p:nvPr/>
        </p:nvPicPr>
        <p:blipFill rotWithShape="1">
          <a:blip r:embed="rId3">
            <a:alphaModFix/>
          </a:blip>
          <a:srcRect b="0" l="0" r="0" t="0"/>
          <a:stretch/>
        </p:blipFill>
        <p:spPr>
          <a:xfrm>
            <a:off x="1892634" y="1610685"/>
            <a:ext cx="8073487" cy="47382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ECF40"/>
            </a:gs>
            <a:gs pos="45000">
              <a:srgbClr val="FECF40"/>
            </a:gs>
            <a:gs pos="100000">
              <a:srgbClr val="1479EA"/>
            </a:gs>
          </a:gsLst>
          <a:lin ang="5400000" scaled="0"/>
        </a:gradFill>
      </p:bgPr>
    </p:bg>
    <p:spTree>
      <p:nvGrpSpPr>
        <p:cNvPr id="133" name="Shape 133"/>
        <p:cNvGrpSpPr/>
        <p:nvPr/>
      </p:nvGrpSpPr>
      <p:grpSpPr>
        <a:xfrm>
          <a:off x="0" y="0"/>
          <a:ext cx="0" cy="0"/>
          <a:chOff x="0" y="0"/>
          <a:chExt cx="0" cy="0"/>
        </a:xfrm>
      </p:grpSpPr>
      <p:sp>
        <p:nvSpPr>
          <p:cNvPr id="134" name="Google Shape;134;p9"/>
          <p:cNvSpPr txBox="1"/>
          <p:nvPr/>
        </p:nvSpPr>
        <p:spPr>
          <a:xfrm>
            <a:off x="3369945" y="492125"/>
            <a:ext cx="5451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RESULTS</a:t>
            </a:r>
            <a:endParaRPr/>
          </a:p>
        </p:txBody>
      </p:sp>
      <p:pic>
        <p:nvPicPr>
          <p:cNvPr id="135" name="Google Shape;135;p9"/>
          <p:cNvPicPr preferRelativeResize="0"/>
          <p:nvPr/>
        </p:nvPicPr>
        <p:blipFill rotWithShape="1">
          <a:blip r:embed="rId3">
            <a:alphaModFix/>
          </a:blip>
          <a:srcRect b="0" l="0" r="0" t="0"/>
          <a:stretch/>
        </p:blipFill>
        <p:spPr>
          <a:xfrm>
            <a:off x="100668" y="1208015"/>
            <a:ext cx="5662570" cy="5314426"/>
          </a:xfrm>
          <a:prstGeom prst="rect">
            <a:avLst/>
          </a:prstGeom>
          <a:noFill/>
          <a:ln>
            <a:noFill/>
          </a:ln>
        </p:spPr>
      </p:pic>
      <p:pic>
        <p:nvPicPr>
          <p:cNvPr id="136" name="Google Shape;136;p9"/>
          <p:cNvPicPr preferRelativeResize="0"/>
          <p:nvPr/>
        </p:nvPicPr>
        <p:blipFill rotWithShape="1">
          <a:blip r:embed="rId4">
            <a:alphaModFix/>
          </a:blip>
          <a:srcRect b="0" l="0" r="0" t="0"/>
          <a:stretch/>
        </p:blipFill>
        <p:spPr>
          <a:xfrm>
            <a:off x="5791199" y="1208015"/>
            <a:ext cx="6400801" cy="5314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2020-10-21T13:57:00Z</dcterms:created>
  <dc:creator>Parth Duklan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