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6" r:id="rId2"/>
  </p:sldMasterIdLst>
  <p:sldIdLst>
    <p:sldId id="256" r:id="rId3"/>
    <p:sldId id="257" r:id="rId4"/>
    <p:sldId id="261" r:id="rId5"/>
    <p:sldId id="260" r:id="rId6"/>
    <p:sldId id="271" r:id="rId7"/>
    <p:sldId id="270" r:id="rId8"/>
    <p:sldId id="268" r:id="rId9"/>
    <p:sldId id="263" r:id="rId10"/>
    <p:sldId id="264" r:id="rId11"/>
    <p:sldId id="265" r:id="rId12"/>
    <p:sldId id="269" r:id="rId13"/>
    <p:sldId id="272" r:id="rId14"/>
    <p:sldId id="274" r:id="rId15"/>
    <p:sldId id="275" r:id="rId16"/>
    <p:sldId id="276" r:id="rId17"/>
    <p:sldId id="283" r:id="rId18"/>
    <p:sldId id="286" r:id="rId19"/>
    <p:sldId id="291" r:id="rId20"/>
    <p:sldId id="292" r:id="rId21"/>
    <p:sldId id="293" r:id="rId22"/>
    <p:sldId id="295" r:id="rId23"/>
    <p:sldId id="294" r:id="rId24"/>
    <p:sldId id="296" r:id="rId25"/>
    <p:sldId id="297" r:id="rId26"/>
    <p:sldId id="298" r:id="rId27"/>
    <p:sldId id="299" r:id="rId28"/>
    <p:sldId id="300" r:id="rId29"/>
    <p:sldId id="304" r:id="rId30"/>
    <p:sldId id="305" r:id="rId31"/>
    <p:sldId id="306" r:id="rId32"/>
    <p:sldId id="307" r:id="rId33"/>
    <p:sldId id="282" r:id="rId34"/>
    <p:sldId id="277" r:id="rId35"/>
    <p:sldId id="284" r:id="rId36"/>
    <p:sldId id="278" r:id="rId37"/>
    <p:sldId id="281" r:id="rId38"/>
    <p:sldId id="287" r:id="rId39"/>
    <p:sldId id="289" r:id="rId40"/>
    <p:sldId id="301" r:id="rId41"/>
    <p:sldId id="302" r:id="rId42"/>
    <p:sldId id="290" r:id="rId43"/>
    <p:sldId id="285" r:id="rId44"/>
    <p:sldId id="303" r:id="rId45"/>
    <p:sldId id="288" r:id="rId46"/>
    <p:sldId id="273" r:id="rId4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B387-89F1-44F1-83DA-A727426BF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B31EC-538A-4339-97E7-A82A0EEFC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598D8-42E8-4AF8-A055-5A2110AD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261005-DC65-4DEF-B54D-DA1B785CA74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45CA-63C9-4779-8003-A56F2B8B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C334-4A78-4F2C-90FD-4324F098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FF47C-296C-4219-AA8D-D73721C4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187A-4EF7-4B8E-A2A7-5037CDC1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0C81E-D325-499D-9655-DA2E045E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CD62-7246-41E0-B191-92D737F3C36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FD1B4-CBA1-4FD6-B7E5-7CAC821C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A272F-7846-454F-93B1-8B9FC64C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DC8D-3A30-47AA-A0F2-4F445B0B1A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9FBEA3-26B0-45D7-B3BA-EED1C89774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9554" y="-2664921"/>
            <a:ext cx="6863366" cy="1218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1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DB24E-C9AC-44D9-A586-B09C8C1E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CD62-7246-41E0-B191-92D737F3C36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3FD8B-E2DD-4D35-A6E2-0FB2E5C2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20219-4411-4472-85AF-DED03008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DC8D-3A30-47AA-A0F2-4F445B0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F01F-BEA6-4BF4-99B2-621073C3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E9F8-BAB5-4C86-81E0-DE17835BD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2999A-4DA1-4760-8A72-C3C7F13A9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FD4A8-A325-472F-ABC8-6F22D220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CD62-7246-41E0-B191-92D737F3C36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94741-6176-4A1B-85B9-73987707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ADC05-8ABF-48E4-AC35-BD081DB5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DC8D-3A30-47AA-A0F2-4F445B0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82DA-78E7-41C6-9189-FC3CF120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DB641-9E8A-4885-ADBF-1CC50D330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8AAEB-D750-475D-8D65-756F24258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77D93-8C66-419F-AD15-429ADD46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CD62-7246-41E0-B191-92D737F3C36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FF08F-D4EE-4AA6-8DFB-8EB0AFF8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F801C-54E2-45B3-828C-A3B33E75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DC8D-3A30-47AA-A0F2-4F445B0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23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F390-C5D6-4312-B92C-5C6E2870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2084E-FFF5-42FC-A62F-C3D759196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40457-4FFC-4C48-9A86-CA6BBD70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CD62-7246-41E0-B191-92D737F3C36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73270-027B-4DA5-8449-E5072E1A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0E782-A1E6-4E2C-B782-5DA671DC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DC8D-3A30-47AA-A0F2-4F445B0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78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5AE91-8A74-48AA-8107-ED60251FE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9CA90-89C7-40CD-AA98-5CA0C229B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5FD8-BE1A-4CF0-835D-3139324D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CD62-7246-41E0-B191-92D737F3C36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A2DEE-1036-408D-87B4-1F9A5B81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3D57-876E-4060-81A7-C8EECC77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DC8D-3A30-47AA-A0F2-4F445B0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1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7F5D-DFEF-4EEC-BC10-9D81FEFC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EA6F-05C6-4600-9CA4-461A59635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A3392-92F0-4AEB-B867-072DFA51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261005-DC65-4DEF-B54D-DA1B785CA74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57A9-825A-470C-BB40-F0546DF2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1A83-928F-4481-8AC8-866EB856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FF47C-296C-4219-AA8D-D73721C4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2AF8-0C64-4E93-BDC4-6D39317E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A6693-DA27-49C9-A3DC-3EF46D08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695C-5DF1-4FFB-A52E-C34A8F8066C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F7D41-BE4E-41A9-8D1E-C16D0519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A2C18-1A36-43E3-90A2-9DFEC5EF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20502-3706-4E2C-B8D8-F29DCD5ED7F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916E4-9D3D-40E7-8235-8328A1C77E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6" y="-2650786"/>
            <a:ext cx="6857999" cy="1215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0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1A33-F756-4C64-AECA-18DB4FC1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6163D-34F3-4E24-8CAE-000AD7C95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7126D-8C33-4716-A3B7-315F5AD4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CD62-7246-41E0-B191-92D737F3C36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A1C2C-D6BA-468E-8421-6B4124FD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A8E31-7303-456C-B2B2-7C6E77BF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DC8D-3A30-47AA-A0F2-4F445B0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3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8172-0B14-4E46-B3BD-40112200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FF9B-E4DE-4C76-A8B5-869AB1B54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A99EF-D787-4171-8ABF-8EAAF7F0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CD62-7246-41E0-B191-92D737F3C36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2EB1-4385-4600-AE41-03CB58C7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06343-4479-4007-B485-4B722FC5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DC8D-3A30-47AA-A0F2-4F445B0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3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3623-3820-472E-ADD4-FEF0036D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008AA-28C9-4EDE-B853-450E1CD52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609BF-DF24-4102-A1E2-7A091C0B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CD62-7246-41E0-B191-92D737F3C36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27C77-63C9-41DC-BDAB-D5DAC1A5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D285-D87C-4056-A0C7-174F74F9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DC8D-3A30-47AA-A0F2-4F445B0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6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04E7-C63D-4346-8375-EE5D76B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19911-0955-4CE0-90CF-64124DF19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9A933-64FF-491A-85BE-066117E71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3EC07-6CB0-4D83-B514-5C22BD59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CD62-7246-41E0-B191-92D737F3C36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94F35-BEC2-494E-B8BD-F9BD9D54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CD1CC-DE50-45B7-ADF9-1E43779D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DC8D-3A30-47AA-A0F2-4F445B0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2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30C5-9244-431C-B95E-0293875A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79FA9-A1A9-4865-9412-6D7189F0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8A278-BB86-4486-BC7C-BC4271AAE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8F5FB-04A7-4468-860A-F0269C0FC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CA5FE-F385-4BCC-BC3D-BB6B71F50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8FF8B-6BE3-489E-870A-9AA20F6B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CD62-7246-41E0-B191-92D737F3C36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71194-AF72-42F1-BA8E-30049FC1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B276B-3ADE-4225-97DF-FAB5B3D4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DC8D-3A30-47AA-A0F2-4F445B0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8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DAFF-01D1-4DAB-8ADB-3B16DC83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1F451-424F-4816-BCA6-D09B75B6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CD62-7246-41E0-B191-92D737F3C36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775CF-7F0E-495A-A5A3-B6C40749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F59AA-6545-4839-830C-3734FEB0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DC8D-3A30-47AA-A0F2-4F445B0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9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976CE-823E-4D00-8E6E-FF3B7114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1B8C5-CAA5-40B2-B76C-28030A320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49D98-200B-4A9A-AB97-AA6B8E968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695C-5DF1-4FFB-A52E-C34A8F8066C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E5374-EA2E-4801-A62A-6E5920151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39013-A68D-4CED-B9D3-C4A16A1D2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20502-3706-4E2C-B8D8-F29DCD5E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CAC51-AD25-4EB2-B1CE-AAF95E5C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990FB-BBB4-4881-9323-AF0898FCC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1DE95-E71A-49F2-B932-12C7E66D6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5CD62-7246-41E0-B191-92D737F3C36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6997B-D818-4094-A018-30E07CB0C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E80A7-832D-4AEA-945C-01C5A98AF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0DC8D-3A30-47AA-A0F2-4F445B0B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8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8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FED9-1E8D-4192-89A9-E6E254ED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575" y="762696"/>
            <a:ext cx="6834808" cy="2232303"/>
          </a:xfrm>
        </p:spPr>
        <p:txBody>
          <a:bodyPr>
            <a:noAutofit/>
          </a:bodyPr>
          <a:lstStyle/>
          <a:p>
            <a:r>
              <a:rPr lang="en-US" sz="10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- Nursery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8C593-C1F4-4B23-A890-27C1350153C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900059" y="3405811"/>
            <a:ext cx="6029739" cy="1655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Number: 6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Saharsh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Gupta (17-BCA-072)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Golchha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(17-BCA-097)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Murtaza Lokhandwala (17-BCA-118)</a:t>
            </a:r>
          </a:p>
        </p:txBody>
      </p:sp>
    </p:spTree>
    <p:extLst>
      <p:ext uri="{BB962C8B-B14F-4D97-AF65-F5344CB8AC3E}">
        <p14:creationId xmlns:p14="http://schemas.microsoft.com/office/powerpoint/2010/main" val="1184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50D8-9289-4DD9-B9A3-96EB139D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C9E1B-7C02-48CD-A91A-7861F1F964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799123"/>
            <a:ext cx="10515600" cy="435133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Visitor can view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plants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tools.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Plant’s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 will be shown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Visitor can 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equest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ardener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etails.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Visitor can request for viewing the ratings.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9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B038-5DF7-425B-B65E-02B555AD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592D5-B3E9-4100-AFEA-1CBF4453DE7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34861"/>
            <a:ext cx="10515600" cy="474881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Front End : PHP 7.1</a:t>
            </a:r>
          </a:p>
          <a:p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Back End : My SQL 5.6</a:t>
            </a:r>
          </a:p>
          <a:p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Presentation Tool : Microsoft PowerPoint 2016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Designing Tool : Microsoft Office Visio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</a:p>
          <a:p>
            <a:pPr lvl="0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Other Tools : Microsoft Office 2016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php logo.png">
            <a:extLst>
              <a:ext uri="{FF2B5EF4-FFF2-40B4-BE49-F238E27FC236}">
                <a16:creationId xmlns:a16="http://schemas.microsoft.com/office/drawing/2014/main" id="{CD18EB49-6A1C-426C-ADB3-7CE0A42A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30" y="1825629"/>
            <a:ext cx="1181372" cy="771525"/>
          </a:xfrm>
          <a:prstGeom prst="rect">
            <a:avLst/>
          </a:prstGeom>
        </p:spPr>
      </p:pic>
      <p:pic>
        <p:nvPicPr>
          <p:cNvPr id="5" name="Picture 4" descr="mysql.png">
            <a:extLst>
              <a:ext uri="{FF2B5EF4-FFF2-40B4-BE49-F238E27FC236}">
                <a16:creationId xmlns:a16="http://schemas.microsoft.com/office/drawing/2014/main" id="{B9174B0A-066F-4DB7-8E09-030118353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30" y="2732090"/>
            <a:ext cx="1181372" cy="771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14" y="4614370"/>
            <a:ext cx="855119" cy="7787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78" y="3769046"/>
            <a:ext cx="701155" cy="70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84A4-B4D7-4746-A0E2-33F08BBD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DFD(Data Flow Diagram)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A9BE6-0D21-45FE-93EF-4CC1A906D206}"/>
              </a:ext>
            </a:extLst>
          </p:cNvPr>
          <p:cNvSpPr txBox="1"/>
          <p:nvPr/>
        </p:nvSpPr>
        <p:spPr>
          <a:xfrm>
            <a:off x="3505200" y="3075059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>
                <a:latin typeface="Arial" panose="020B0604020202020204" pitchFamily="34" charset="0"/>
                <a:cs typeface="Arial" panose="020B0604020202020204" pitchFamily="34" charset="0"/>
              </a:rPr>
              <a:t>Context Level</a:t>
            </a:r>
          </a:p>
        </p:txBody>
      </p:sp>
    </p:spTree>
    <p:extLst>
      <p:ext uri="{BB962C8B-B14F-4D97-AF65-F5344CB8AC3E}">
        <p14:creationId xmlns:p14="http://schemas.microsoft.com/office/powerpoint/2010/main" val="9579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4" y="13063"/>
            <a:ext cx="8255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4368" y="2520500"/>
            <a:ext cx="3537857" cy="1325563"/>
          </a:xfrm>
        </p:spPr>
        <p:txBody>
          <a:bodyPr>
            <a:normAutofit/>
          </a:bodyPr>
          <a:lstStyle/>
          <a:p>
            <a:pPr algn="ctr"/>
            <a:r>
              <a:rPr lang="en-US" sz="6500" b="1" u="sng" dirty="0">
                <a:latin typeface="Arial" panose="020B0604020202020204" pitchFamily="34" charset="0"/>
                <a:cs typeface="Arial" panose="020B0604020202020204" pitchFamily="34" charset="0"/>
              </a:rPr>
              <a:t>Level 1</a:t>
            </a:r>
            <a:endParaRPr lang="en-US" sz="6500" u="sng" dirty="0"/>
          </a:p>
        </p:txBody>
      </p:sp>
    </p:spTree>
    <p:extLst>
      <p:ext uri="{BB962C8B-B14F-4D97-AF65-F5344CB8AC3E}">
        <p14:creationId xmlns:p14="http://schemas.microsoft.com/office/powerpoint/2010/main" val="3717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388" y="0"/>
            <a:ext cx="6844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0008"/>
            <a:ext cx="12312073" cy="1311566"/>
          </a:xfrm>
        </p:spPr>
        <p:txBody>
          <a:bodyPr>
            <a:normAutofit/>
          </a:bodyPr>
          <a:lstStyle/>
          <a:p>
            <a:pPr algn="ctr"/>
            <a:r>
              <a:rPr lang="en-US" sz="7200" b="1" u="sng" dirty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sz="7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2(2.0 </a:t>
            </a:r>
            <a:r>
              <a:rPr lang="en-US" sz="7200" b="1" u="sng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n-US" sz="7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7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5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278" y="0"/>
            <a:ext cx="7843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4447" y="2369122"/>
            <a:ext cx="8565165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500" b="1" u="sng" dirty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sz="6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2(3.0 Category)</a:t>
            </a:r>
            <a:endParaRPr lang="en-US" sz="6500" dirty="0"/>
          </a:p>
        </p:txBody>
      </p:sp>
    </p:spTree>
    <p:extLst>
      <p:ext uri="{BB962C8B-B14F-4D97-AF65-F5344CB8AC3E}">
        <p14:creationId xmlns:p14="http://schemas.microsoft.com/office/powerpoint/2010/main" val="39011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8" y="0"/>
            <a:ext cx="7145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6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9152-629C-4573-B78D-020A8F78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505"/>
            <a:ext cx="10515600" cy="190099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Guide: Mrs. </a:t>
            </a:r>
            <a:r>
              <a:rPr lang="en-US" sz="4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Nithya</a:t>
            </a:r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Nadar</a:t>
            </a:r>
            <a:b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Guide: Mr. Paras </a:t>
            </a:r>
            <a:r>
              <a:rPr lang="en-US" sz="4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Dharsanda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611" y="2429060"/>
            <a:ext cx="8344989" cy="1325563"/>
          </a:xfrm>
        </p:spPr>
        <p:txBody>
          <a:bodyPr>
            <a:normAutofit/>
          </a:bodyPr>
          <a:lstStyle/>
          <a:p>
            <a:r>
              <a:rPr lang="en-US" sz="6500" b="1" u="sng" dirty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sz="6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2(4.0 Product)</a:t>
            </a:r>
            <a:endParaRPr lang="en-US" sz="6500" dirty="0"/>
          </a:p>
        </p:txBody>
      </p:sp>
    </p:spTree>
    <p:extLst>
      <p:ext uri="{BB962C8B-B14F-4D97-AF65-F5344CB8AC3E}">
        <p14:creationId xmlns:p14="http://schemas.microsoft.com/office/powerpoint/2010/main" val="23863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75" y="35361"/>
            <a:ext cx="7014754" cy="674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7994" y="2481312"/>
            <a:ext cx="7744097" cy="1325563"/>
          </a:xfrm>
        </p:spPr>
        <p:txBody>
          <a:bodyPr>
            <a:noAutofit/>
          </a:bodyPr>
          <a:lstStyle/>
          <a:p>
            <a:r>
              <a:rPr lang="en-US" sz="6500" b="1" u="sng" dirty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sz="6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2(5.0 Order)</a:t>
            </a:r>
            <a:endParaRPr lang="en-US" sz="6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82" y="0"/>
            <a:ext cx="6326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542" y="2285370"/>
            <a:ext cx="8632371" cy="1325563"/>
          </a:xfrm>
        </p:spPr>
        <p:txBody>
          <a:bodyPr>
            <a:noAutofit/>
          </a:bodyPr>
          <a:lstStyle/>
          <a:p>
            <a:r>
              <a:rPr lang="en-US" sz="6500" b="1" u="sng" dirty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sz="6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2(6.0 Gardner)</a:t>
            </a:r>
            <a:endParaRPr lang="en-US" sz="6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26" y="-9236"/>
            <a:ext cx="6583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4375"/>
            <a:ext cx="10515600" cy="1325563"/>
          </a:xfrm>
        </p:spPr>
        <p:txBody>
          <a:bodyPr>
            <a:normAutofit/>
          </a:bodyPr>
          <a:lstStyle/>
          <a:p>
            <a:r>
              <a:rPr lang="en-US" sz="6500" b="1" u="sng" dirty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sz="6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2(7.0  Hire Gardner)</a:t>
            </a:r>
            <a:endParaRPr lang="en-US" sz="6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794" y="0"/>
            <a:ext cx="7064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0855" y="3047999"/>
            <a:ext cx="874914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Level 2(8.0  Payment)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987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96" y="415636"/>
            <a:ext cx="10341340" cy="59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7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62AB-8F24-4FEB-878F-01D5C82C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A54AAE-F029-4F9D-9B1D-B579B8ABA22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81677869"/>
              </p:ext>
            </p:extLst>
          </p:nvPr>
        </p:nvGraphicFramePr>
        <p:xfrm>
          <a:off x="838200" y="1325563"/>
          <a:ext cx="10515600" cy="5269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754801920"/>
                    </a:ext>
                  </a:extLst>
                </a:gridCol>
              </a:tblGrid>
              <a:tr h="585525"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2" action="ppaction://hlinksldjump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About Company</a:t>
                      </a:r>
                      <a:endParaRPr lang="en-US" sz="3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59152"/>
                  </a:ext>
                </a:extLst>
              </a:tr>
              <a:tr h="585525"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 action="ppaction://hlinksldjump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Company Details</a:t>
                      </a:r>
                      <a:endParaRPr lang="en-US" sz="3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00919"/>
                  </a:ext>
                </a:extLst>
              </a:tr>
              <a:tr h="585525"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2" action="ppaction://hlinksldjump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About Project</a:t>
                      </a:r>
                      <a:endParaRPr lang="en-US" sz="3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537627"/>
                  </a:ext>
                </a:extLst>
              </a:tr>
              <a:tr h="585525"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 action="ppaction://hlinksldjump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Existing System</a:t>
                      </a:r>
                      <a:endParaRPr lang="en-US" sz="3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544907"/>
                  </a:ext>
                </a:extLst>
              </a:tr>
              <a:tr h="585525"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4" action="ppaction://hlinksldjump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Requirement Gathering</a:t>
                      </a:r>
                      <a:endParaRPr lang="en-US" sz="3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02928"/>
                  </a:ext>
                </a:extLst>
              </a:tr>
              <a:tr h="585525"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 action="ppaction://hlinksldjump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Proposed System</a:t>
                      </a:r>
                      <a:endParaRPr lang="en-US" sz="3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86588"/>
                  </a:ext>
                </a:extLst>
              </a:tr>
              <a:tr h="585525">
                <a:tc>
                  <a:txBody>
                    <a:bodyPr/>
                    <a:lstStyle/>
                    <a:p>
                      <a:pPr marL="571500" marR="0" lvl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5" action="ppaction://hlinksldjump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Tools And Technologies Required</a:t>
                      </a:r>
                      <a:endParaRPr lang="en-US" sz="3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925857"/>
                  </a:ext>
                </a:extLst>
              </a:tr>
              <a:tr h="585525">
                <a:tc>
                  <a:txBody>
                    <a:bodyPr/>
                    <a:lstStyle/>
                    <a:p>
                      <a:pPr marL="571500" marR="0" lvl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6" action="ppaction://hlinksldjump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DFD(Data Flow Diagram)</a:t>
                      </a:r>
                      <a:endParaRPr lang="en-US" sz="3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0194"/>
                  </a:ext>
                </a:extLst>
              </a:tr>
              <a:tr h="585525">
                <a:tc>
                  <a:txBody>
                    <a:bodyPr/>
                    <a:lstStyle/>
                    <a:p>
                      <a:pPr marL="571500" marR="0" lvl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7" action="ppaction://hlinksldjump"/>
                        </a:rPr>
                        <a:t>Data</a:t>
                      </a:r>
                      <a:r>
                        <a:rPr lang="en-US" sz="3200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7" action="ppaction://hlinksldjump"/>
                        </a:rPr>
                        <a:t> Dictionary</a:t>
                      </a:r>
                      <a:endParaRPr lang="en-US" sz="320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6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5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9638"/>
            <a:ext cx="12192000" cy="1703817"/>
          </a:xfrm>
        </p:spPr>
        <p:txBody>
          <a:bodyPr>
            <a:normAutofit/>
          </a:bodyPr>
          <a:lstStyle/>
          <a:p>
            <a:pPr algn="ctr"/>
            <a:r>
              <a:rPr lang="en-US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ERD</a:t>
            </a:r>
            <a:endParaRPr lang="en-US" sz="6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48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98" y="0"/>
            <a:ext cx="9248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9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54" y="2554147"/>
            <a:ext cx="11898747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u="sng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7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Dictionary</a:t>
            </a:r>
          </a:p>
        </p:txBody>
      </p:sp>
    </p:spTree>
    <p:extLst>
      <p:ext uri="{BB962C8B-B14F-4D97-AF65-F5344CB8AC3E}">
        <p14:creationId xmlns:p14="http://schemas.microsoft.com/office/powerpoint/2010/main" val="39954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184;p16"/>
          <p:cNvGraphicFramePr/>
          <p:nvPr>
            <p:extLst>
              <p:ext uri="{D42A27DB-BD31-4B8C-83A1-F6EECF244321}">
                <p14:modId xmlns:p14="http://schemas.microsoft.com/office/powerpoint/2010/main" val="2781205335"/>
              </p:ext>
            </p:extLst>
          </p:nvPr>
        </p:nvGraphicFramePr>
        <p:xfrm>
          <a:off x="775856" y="1130006"/>
          <a:ext cx="10641082" cy="555474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70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5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7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Field Name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Data Type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Size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Constraint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Description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User_Id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Integer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6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Primary key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id of User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Name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Varchar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20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Not Null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name of User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Date_of_Birth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Date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Not Null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date of birth of User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Address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Varchar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160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Not Null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address of User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07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Email_Id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Varchar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25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Not </a:t>
                      </a:r>
                      <a:r>
                        <a:rPr lang="en-IN" sz="1900" dirty="0" smtClean="0"/>
                        <a:t>Null, Unique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email id of User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6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Password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Varchar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15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Not null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password of User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907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Gender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Bit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Not Null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gender of </a:t>
                      </a:r>
                      <a:r>
                        <a:rPr lang="en-IN" sz="1900" dirty="0" smtClean="0"/>
                        <a:t>User.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0</a:t>
                      </a:r>
                      <a:r>
                        <a:rPr lang="en-IN" sz="1900" baseline="0" dirty="0" smtClean="0"/>
                        <a:t> is Male and 1 is Female</a:t>
                      </a:r>
                      <a:endParaRPr lang="en-IN" sz="1900" dirty="0" smtClean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20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Mobile_Number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Integer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10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Not </a:t>
                      </a:r>
                      <a:r>
                        <a:rPr lang="en-IN" sz="1900" dirty="0" smtClean="0"/>
                        <a:t>Null, Unique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User’s Mobile Number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8856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/>
                        <a:t>IsAdmin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Boolean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Not Null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if User is admin or Customer</a:t>
                      </a:r>
                      <a:r>
                        <a:rPr lang="en-IN" sz="190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True is Admin</a:t>
                      </a:r>
                      <a:r>
                        <a:rPr lang="en-IN" sz="1900" baseline="0" dirty="0" smtClean="0"/>
                        <a:t> and False is Customer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Google Shape;183;p16"/>
          <p:cNvSpPr txBox="1">
            <a:spLocks noGrp="1"/>
          </p:cNvSpPr>
          <p:nvPr>
            <p:ph type="title"/>
          </p:nvPr>
        </p:nvSpPr>
        <p:spPr>
          <a:xfrm>
            <a:off x="1418178" y="48425"/>
            <a:ext cx="9356437" cy="8497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88006F"/>
              </a:buClr>
              <a:buSzPts val="2400"/>
            </a:pPr>
            <a:r>
              <a:rPr lang="en-IN" sz="24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Table Name : </a:t>
            </a:r>
            <a:r>
              <a:rPr lang="en-IN" sz="2400" b="1" dirty="0" err="1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Users_Tb</a:t>
            </a:r>
            <a:r>
              <a:rPr lang="en-IN" sz="24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/>
            </a:r>
            <a:br>
              <a:rPr lang="en-IN" sz="24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</a:br>
            <a:r>
              <a:rPr lang="en-IN" sz="24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Description : All the details of </a:t>
            </a:r>
            <a:r>
              <a:rPr lang="en-IN" sz="2400" b="1" dirty="0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Users</a:t>
            </a:r>
            <a:endParaRPr sz="2400" b="1" dirty="0"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713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991" y="-783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 :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Category_Tb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It will store All the details of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563882"/>
              </p:ext>
            </p:extLst>
          </p:nvPr>
        </p:nvGraphicFramePr>
        <p:xfrm>
          <a:off x="857991" y="1430067"/>
          <a:ext cx="10515601" cy="37452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56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4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2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900" u="none" strike="noStrike" cap="none" baseline="0" dirty="0" smtClean="0">
                          <a:sym typeface="Arial"/>
                        </a:rPr>
                        <a:t>Fieldname</a:t>
                      </a:r>
                      <a:endParaRPr lang="en-IN" sz="1900" b="1" i="0" u="none" strike="noStrike" cap="none" baseline="0" dirty="0">
                        <a:solidFill>
                          <a:schemeClr val="bg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900" u="none" strike="noStrike" cap="none" baseline="0" dirty="0" smtClean="0">
                          <a:sym typeface="Arial"/>
                        </a:rPr>
                        <a:t>DataType</a:t>
                      </a:r>
                      <a:endParaRPr lang="en-IN" sz="1900" b="1" i="0" u="none" strike="noStrike" cap="none" baseline="0" dirty="0">
                        <a:solidFill>
                          <a:schemeClr val="bg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900" u="none" strike="noStrike" cap="none" baseline="0" dirty="0" smtClean="0">
                          <a:sym typeface="Arial"/>
                        </a:rPr>
                        <a:t>Size</a:t>
                      </a:r>
                      <a:endParaRPr lang="en-IN" sz="1900" b="1" i="0" u="none" strike="noStrike" cap="none" baseline="0" dirty="0">
                        <a:solidFill>
                          <a:schemeClr val="bg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900" u="none" strike="noStrike" cap="none" baseline="0" dirty="0" smtClean="0">
                          <a:sym typeface="Arial"/>
                        </a:rPr>
                        <a:t>Constraint</a:t>
                      </a:r>
                      <a:endParaRPr lang="en-IN" sz="1900" b="1" i="0" u="none" strike="noStrike" cap="none" baseline="0" dirty="0">
                        <a:solidFill>
                          <a:schemeClr val="bg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900" u="none" strike="noStrike" cap="none" baseline="0" dirty="0" smtClean="0">
                          <a:sym typeface="Arial"/>
                        </a:rPr>
                        <a:t>Description</a:t>
                      </a:r>
                      <a:endParaRPr lang="en-IN" sz="1900" b="1" i="0" u="none" strike="noStrike" cap="none" baseline="0" dirty="0">
                        <a:solidFill>
                          <a:schemeClr val="bg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3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900" u="none" strike="noStrike" cap="none" baseline="0" dirty="0" smtClean="0">
                          <a:sym typeface="Arial"/>
                        </a:rPr>
                        <a:t>Category_Id</a:t>
                      </a:r>
                      <a:endParaRPr lang="en-IN" sz="1900" b="0" i="0" u="none" strike="noStrike" cap="none" baseline="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900" u="none" strike="noStrike" cap="none" baseline="0" dirty="0" smtClean="0">
                          <a:sym typeface="Arial"/>
                        </a:rPr>
                        <a:t>Integer</a:t>
                      </a:r>
                      <a:endParaRPr lang="en-IN" sz="1900" b="0" i="0" u="none" strike="noStrike" cap="none" baseline="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900" u="none" strike="noStrike" cap="none" baseline="0" dirty="0" smtClean="0">
                          <a:sym typeface="Arial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900" u="none" strike="noStrike" cap="none" baseline="0" dirty="0" smtClean="0">
                          <a:sym typeface="Arial"/>
                        </a:rPr>
                        <a:t>Primary key</a:t>
                      </a:r>
                      <a:endParaRPr lang="en-IN" sz="1900" b="0" i="0" u="none" strike="noStrike" cap="none" baseline="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900" u="none" strike="noStrike" cap="none" baseline="0" dirty="0" smtClean="0">
                          <a:sym typeface="Arial"/>
                        </a:rPr>
                        <a:t>It will store the unique id of Category.</a:t>
                      </a:r>
                      <a:endParaRPr lang="en-IN" sz="1900" b="0" i="0" u="none" strike="noStrike" cap="none" baseline="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63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900" u="none" strike="noStrike" cap="none" baseline="0" dirty="0" smtClean="0">
                          <a:sym typeface="Arial"/>
                        </a:rPr>
                        <a:t>Category_Name</a:t>
                      </a:r>
                      <a:endParaRPr lang="en-IN" sz="1900" b="0" i="0" u="none" strike="noStrike" cap="none" baseline="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900" u="none" strike="noStrike" cap="none" baseline="0" dirty="0" smtClean="0">
                          <a:sym typeface="Arial"/>
                        </a:rPr>
                        <a:t>Varchar</a:t>
                      </a:r>
                      <a:endParaRPr lang="en-IN" sz="1900" b="0" i="0" u="none" strike="noStrike" cap="none" baseline="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900" u="none" strike="noStrike" cap="none" baseline="0" dirty="0" smtClean="0">
                          <a:sym typeface="Arial"/>
                        </a:rPr>
                        <a:t>30</a:t>
                      </a:r>
                      <a:endParaRPr lang="en-IN" sz="1900" b="0" i="0" u="none" strike="noStrike" cap="none" baseline="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900" u="none" strike="noStrike" cap="none" baseline="0" dirty="0" smtClean="0">
                          <a:sym typeface="Arial"/>
                        </a:rPr>
                        <a:t>Unique</a:t>
                      </a:r>
                      <a:endParaRPr lang="en-IN" sz="1900" b="0" i="0" u="none" strike="noStrike" cap="none" baseline="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900" u="none" strike="noStrike" cap="none" baseline="0" dirty="0" smtClean="0">
                          <a:sym typeface="Arial"/>
                        </a:rPr>
                        <a:t>It will store the Category name.</a:t>
                      </a:r>
                      <a:endParaRPr lang="en-IN" sz="1900" b="0" i="0" u="none" strike="noStrike" cap="none" baseline="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633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aseline="0" dirty="0" err="1" smtClean="0"/>
                        <a:t>IsVisible</a:t>
                      </a:r>
                      <a:endParaRPr sz="1900" baseline="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aseline="0" dirty="0" smtClean="0"/>
                        <a:t>Boolean</a:t>
                      </a:r>
                      <a:endParaRPr sz="1900" baseline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aseline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aseline="0" dirty="0" smtClean="0"/>
                        <a:t>Not Null</a:t>
                      </a:r>
                      <a:endParaRPr sz="1900" baseline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aseline="0" dirty="0" smtClean="0"/>
                        <a:t>It will store where Category is Visible or not.</a:t>
                      </a:r>
                      <a:endParaRPr sz="1900" baseline="0" dirty="0">
                        <a:latin typeface="+mn-lt"/>
                      </a:endParaRPr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82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178;p15"/>
          <p:cNvGraphicFramePr/>
          <p:nvPr>
            <p:extLst>
              <p:ext uri="{D42A27DB-BD31-4B8C-83A1-F6EECF244321}">
                <p14:modId xmlns:p14="http://schemas.microsoft.com/office/powerpoint/2010/main" val="4005087013"/>
              </p:ext>
            </p:extLst>
          </p:nvPr>
        </p:nvGraphicFramePr>
        <p:xfrm>
          <a:off x="953730" y="1058504"/>
          <a:ext cx="10209211" cy="518756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0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0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Field Name</a:t>
                      </a:r>
                      <a:endParaRPr sz="1900" dirty="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DataType</a:t>
                      </a:r>
                      <a:endParaRPr sz="190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Size</a:t>
                      </a:r>
                      <a:endParaRPr sz="1900" dirty="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Constraint</a:t>
                      </a:r>
                      <a:endParaRPr sz="1900" dirty="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Description</a:t>
                      </a:r>
                      <a:endParaRPr sz="1900">
                        <a:latin typeface="+mn-lt"/>
                      </a:endParaRPr>
                    </a:p>
                  </a:txBody>
                  <a:tcPr marL="94500" marR="9450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/>
                        <a:t>Product_Id</a:t>
                      </a:r>
                      <a:endParaRPr sz="1900" dirty="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Integer</a:t>
                      </a:r>
                      <a:endParaRPr sz="190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6</a:t>
                      </a:r>
                      <a:endParaRPr sz="190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Primary key</a:t>
                      </a:r>
                      <a:endParaRPr sz="1900" dirty="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Id of </a:t>
                      </a:r>
                      <a:r>
                        <a:rPr lang="en-IN" sz="1900" dirty="0" smtClean="0"/>
                        <a:t>Product.</a:t>
                      </a:r>
                      <a:endParaRPr sz="1900" dirty="0">
                        <a:latin typeface="+mn-lt"/>
                      </a:endParaRPr>
                    </a:p>
                  </a:txBody>
                  <a:tcPr marL="94500" marR="9450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/>
                        <a:t>Product_Name</a:t>
                      </a:r>
                      <a:endParaRPr sz="1900" dirty="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Varchar</a:t>
                      </a:r>
                      <a:endParaRPr sz="190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30</a:t>
                      </a:r>
                      <a:endParaRPr sz="190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Unique </a:t>
                      </a:r>
                      <a:r>
                        <a:rPr lang="en-IN" sz="1900" dirty="0" smtClean="0"/>
                        <a:t>,Not </a:t>
                      </a:r>
                      <a:r>
                        <a:rPr lang="en-IN" sz="1900" dirty="0"/>
                        <a:t>Null</a:t>
                      </a:r>
                      <a:endParaRPr sz="190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name of </a:t>
                      </a:r>
                      <a:r>
                        <a:rPr lang="en-IN" sz="1900" dirty="0" smtClean="0"/>
                        <a:t>Product.</a:t>
                      </a:r>
                      <a:endParaRPr sz="1900" dirty="0">
                        <a:latin typeface="+mn-lt"/>
                      </a:endParaRPr>
                    </a:p>
                  </a:txBody>
                  <a:tcPr marL="94500" marR="9450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/>
                        <a:t>Product_Detail</a:t>
                      </a:r>
                      <a:endParaRPr sz="1900" dirty="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Text</a:t>
                      </a:r>
                      <a:endParaRPr sz="190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Not null</a:t>
                      </a:r>
                      <a:endParaRPr sz="190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description of </a:t>
                      </a:r>
                      <a:r>
                        <a:rPr lang="en-IN" sz="1900" dirty="0" smtClean="0"/>
                        <a:t>Product.</a:t>
                      </a:r>
                      <a:endParaRPr sz="1900" dirty="0">
                        <a:latin typeface="+mn-lt"/>
                      </a:endParaRPr>
                    </a:p>
                  </a:txBody>
                  <a:tcPr marL="94500" marR="9450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3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Price</a:t>
                      </a:r>
                      <a:endParaRPr sz="1900" dirty="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Decimal</a:t>
                      </a:r>
                      <a:endParaRPr sz="1900" dirty="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(4,2)</a:t>
                      </a:r>
                      <a:endParaRPr sz="1900" dirty="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Not Null</a:t>
                      </a:r>
                      <a:endParaRPr sz="190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price of the </a:t>
                      </a:r>
                      <a:r>
                        <a:rPr lang="en-IN" sz="1900" dirty="0" smtClean="0"/>
                        <a:t>Product.</a:t>
                      </a:r>
                      <a:endParaRPr sz="1900" dirty="0">
                        <a:latin typeface="+mn-lt"/>
                      </a:endParaRPr>
                    </a:p>
                  </a:txBody>
                  <a:tcPr marL="94500" marR="9450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05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Quantity</a:t>
                      </a:r>
                      <a:endParaRPr sz="1900" dirty="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Integer</a:t>
                      </a:r>
                      <a:endParaRPr sz="190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3</a:t>
                      </a:r>
                      <a:endParaRPr sz="190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Not Null</a:t>
                      </a:r>
                      <a:endParaRPr sz="190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quantity of the </a:t>
                      </a:r>
                      <a:r>
                        <a:rPr lang="en-IN" sz="1900" dirty="0" smtClean="0"/>
                        <a:t>Product.</a:t>
                      </a:r>
                      <a:endParaRPr sz="1900" dirty="0">
                        <a:latin typeface="+mn-lt"/>
                      </a:endParaRPr>
                    </a:p>
                  </a:txBody>
                  <a:tcPr marL="94500" marR="9450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05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ImagePath</a:t>
                      </a:r>
                      <a:endParaRPr sz="19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Varchar</a:t>
                      </a:r>
                      <a:endParaRPr sz="19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smtClean="0"/>
                        <a:t>50</a:t>
                      </a:r>
                      <a:endParaRPr sz="19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Not Null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path of image file.</a:t>
                      </a:r>
                      <a:endParaRPr sz="19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69647350"/>
                  </a:ext>
                </a:extLst>
              </a:tr>
              <a:tr h="6705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 err="1" smtClean="0"/>
                        <a:t>IsVisible</a:t>
                      </a:r>
                      <a:endParaRPr sz="19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 smtClean="0"/>
                        <a:t>Boolean</a:t>
                      </a: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 smtClean="0"/>
                        <a:t>Not Null</a:t>
                      </a:r>
                      <a:endParaRPr sz="19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 smtClean="0"/>
                        <a:t>It will store where Product</a:t>
                      </a:r>
                      <a:r>
                        <a:rPr lang="en-US" sz="1900" baseline="0" dirty="0" smtClean="0"/>
                        <a:t> is Visible or not.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05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 err="1" smtClean="0"/>
                        <a:t>Category_id</a:t>
                      </a:r>
                      <a:endParaRPr sz="19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 smtClean="0"/>
                        <a:t>Integer</a:t>
                      </a:r>
                      <a:endParaRPr sz="19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 smtClean="0"/>
                        <a:t>6</a:t>
                      </a:r>
                      <a:endParaRPr sz="19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 smtClean="0"/>
                        <a:t>Foreign</a:t>
                      </a:r>
                      <a:r>
                        <a:rPr lang="en-US" sz="1900" baseline="0" dirty="0" smtClean="0"/>
                        <a:t> Key</a:t>
                      </a:r>
                      <a:endParaRPr sz="19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900" dirty="0" smtClean="0"/>
                        <a:t>This constraint joins Products Table and Category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dirty="0" smtClean="0"/>
                        <a:t>Table.</a:t>
                      </a:r>
                      <a:endParaRPr lang="en-US"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Google Shape;177;p15"/>
          <p:cNvSpPr txBox="1">
            <a:spLocks noGrp="1"/>
          </p:cNvSpPr>
          <p:nvPr>
            <p:ph type="title"/>
          </p:nvPr>
        </p:nvSpPr>
        <p:spPr>
          <a:xfrm>
            <a:off x="953729" y="0"/>
            <a:ext cx="10209212" cy="835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88006F"/>
              </a:buClr>
              <a:buSzPts val="2160"/>
            </a:pPr>
            <a:r>
              <a:rPr lang="en-IN" sz="24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Table Name : </a:t>
            </a:r>
            <a:r>
              <a:rPr lang="en-IN" sz="2400" b="1" dirty="0" err="1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Products_Tb</a:t>
            </a:r>
            <a:r>
              <a:rPr lang="en-IN" sz="24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/>
            </a:r>
            <a:br>
              <a:rPr lang="en-IN" sz="24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</a:br>
            <a:r>
              <a:rPr lang="en-IN" sz="24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Description : It will store all details of </a:t>
            </a:r>
            <a:r>
              <a:rPr lang="en-IN" sz="2400" b="1" dirty="0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Products </a:t>
            </a:r>
            <a:endParaRPr sz="2400" b="1" dirty="0"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282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31"/>
            <a:ext cx="10515600" cy="1027907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Table Name :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Order_Tb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/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Description : It will store all the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Orders.</a:t>
            </a:r>
            <a:endParaRPr lang="en-US" sz="2400" dirty="0"/>
          </a:p>
        </p:txBody>
      </p:sp>
      <p:graphicFrame>
        <p:nvGraphicFramePr>
          <p:cNvPr id="3" name="Google Shape;196;p18"/>
          <p:cNvGraphicFramePr/>
          <p:nvPr>
            <p:extLst>
              <p:ext uri="{D42A27DB-BD31-4B8C-83A1-F6EECF244321}">
                <p14:modId xmlns:p14="http://schemas.microsoft.com/office/powerpoint/2010/main" val="1519811139"/>
              </p:ext>
            </p:extLst>
          </p:nvPr>
        </p:nvGraphicFramePr>
        <p:xfrm>
          <a:off x="838200" y="1054038"/>
          <a:ext cx="10515602" cy="558189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94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33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 Field Name</a:t>
                      </a:r>
                      <a:endParaRPr lang="en-IN"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DataType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Size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Constraint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Description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96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Order_Id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Integer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6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Primary key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unique </a:t>
                      </a:r>
                      <a:r>
                        <a:rPr lang="en-IN" sz="1900" dirty="0" smtClean="0"/>
                        <a:t>id </a:t>
                      </a:r>
                      <a:r>
                        <a:rPr lang="en-IN" sz="1900" dirty="0"/>
                        <a:t>of </a:t>
                      </a:r>
                      <a:r>
                        <a:rPr lang="en-IN" sz="1900" dirty="0" smtClean="0"/>
                        <a:t>Order.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0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User_Id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Integer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6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Foreign Key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IN" sz="1900" dirty="0"/>
                        <a:t>This constraint joins </a:t>
                      </a:r>
                      <a:r>
                        <a:rPr lang="en-IN" sz="1900" dirty="0" smtClean="0"/>
                        <a:t>Order </a:t>
                      </a:r>
                      <a:r>
                        <a:rPr lang="en-IN" sz="1900" dirty="0"/>
                        <a:t>T</a:t>
                      </a:r>
                      <a:r>
                        <a:rPr lang="en-IN" sz="1900" dirty="0" smtClean="0"/>
                        <a:t>able </a:t>
                      </a:r>
                      <a:r>
                        <a:rPr lang="en-IN" sz="1900" dirty="0"/>
                        <a:t>and </a:t>
                      </a:r>
                      <a:r>
                        <a:rPr lang="en-IN" sz="1900" dirty="0" smtClean="0"/>
                        <a:t>User </a:t>
                      </a:r>
                      <a:r>
                        <a:rPr lang="en-IN" sz="1900" dirty="0"/>
                        <a:t>Table.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58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/>
                        <a:t>Order_Date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Date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Not Null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This will store the Date when Order </a:t>
                      </a:r>
                      <a:r>
                        <a:rPr lang="en-IN" sz="1900" dirty="0" smtClean="0"/>
                        <a:t>Placed.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Order_Status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Varchar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15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Not Null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status of the Order</a:t>
                      </a:r>
                      <a:r>
                        <a:rPr lang="en-IN" sz="1900" dirty="0" smtClean="0"/>
                        <a:t>. i.e. Pending or Delivered.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39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Quantity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Integer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Not Null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It will store the total number of products ordered.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80400456"/>
                  </a:ext>
                </a:extLst>
              </a:tr>
              <a:tr h="7445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 err="1" smtClean="0"/>
                        <a:t>Total_Amount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Decimal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(5,2</a:t>
                      </a:r>
                      <a:r>
                        <a:rPr lang="en-IN" sz="1800" dirty="0"/>
                        <a:t>)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Not Null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It will store the </a:t>
                      </a:r>
                      <a:r>
                        <a:rPr lang="en-IN" sz="1800" dirty="0" smtClean="0"/>
                        <a:t>total</a:t>
                      </a:r>
                      <a:r>
                        <a:rPr lang="en-IN" sz="1800" baseline="0" dirty="0" smtClean="0"/>
                        <a:t> </a:t>
                      </a:r>
                      <a:r>
                        <a:rPr lang="en-IN" sz="1800" dirty="0" smtClean="0"/>
                        <a:t>amount </a:t>
                      </a:r>
                      <a:r>
                        <a:rPr lang="en-IN" sz="1800" dirty="0"/>
                        <a:t>of the order.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83595073"/>
                  </a:ext>
                </a:extLst>
              </a:tr>
              <a:tr h="7445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 err="1" smtClean="0"/>
                        <a:t>Delivery_address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Varchar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160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Not Null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address </a:t>
                      </a:r>
                      <a:r>
                        <a:rPr lang="en-IN" sz="1900" dirty="0" smtClean="0"/>
                        <a:t>for</a:t>
                      </a:r>
                      <a:r>
                        <a:rPr lang="en-IN" sz="1900" baseline="0" dirty="0" smtClean="0"/>
                        <a:t> delivery.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778377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6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6131"/>
            <a:ext cx="10515600" cy="1027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Table Name : </a:t>
            </a: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OrderDetails_Tb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/>
            </a:r>
            <a:b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</a:b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Description : It will store all the Orders in Detailed.</a:t>
            </a:r>
            <a:endParaRPr lang="en-US" sz="2400" dirty="0"/>
          </a:p>
        </p:txBody>
      </p:sp>
      <p:graphicFrame>
        <p:nvGraphicFramePr>
          <p:cNvPr id="4" name="Google Shape;196;p18"/>
          <p:cNvGraphicFramePr/>
          <p:nvPr>
            <p:extLst>
              <p:ext uri="{D42A27DB-BD31-4B8C-83A1-F6EECF244321}">
                <p14:modId xmlns:p14="http://schemas.microsoft.com/office/powerpoint/2010/main" val="851601971"/>
              </p:ext>
            </p:extLst>
          </p:nvPr>
        </p:nvGraphicFramePr>
        <p:xfrm>
          <a:off x="838200" y="1054038"/>
          <a:ext cx="10515602" cy="416445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94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33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 Field Name</a:t>
                      </a:r>
                      <a:endParaRPr lang="en-IN"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DataType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Size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Constraint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Description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96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OrderDetails_Id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Integer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6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Primary key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unique </a:t>
                      </a:r>
                      <a:r>
                        <a:rPr lang="en-IN" sz="1900" dirty="0" smtClean="0"/>
                        <a:t>id </a:t>
                      </a:r>
                      <a:r>
                        <a:rPr lang="en-IN" sz="1900" dirty="0"/>
                        <a:t>of </a:t>
                      </a:r>
                      <a:r>
                        <a:rPr lang="en-IN" sz="1900" dirty="0" smtClean="0"/>
                        <a:t>Order Details.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0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Order_Id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Integer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6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aseline="0" dirty="0" smtClean="0"/>
                        <a:t>Foreign </a:t>
                      </a:r>
                      <a:r>
                        <a:rPr lang="en-IN" sz="1900" dirty="0" smtClean="0"/>
                        <a:t>key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900" dirty="0" smtClean="0"/>
                        <a:t>This constraint joins Order</a:t>
                      </a:r>
                      <a:r>
                        <a:rPr lang="en-US" sz="1900" baseline="0" dirty="0" smtClean="0"/>
                        <a:t> Details</a:t>
                      </a:r>
                      <a:r>
                        <a:rPr lang="en-US" sz="1900" dirty="0" smtClean="0"/>
                        <a:t> Table and Order Table.</a:t>
                      </a:r>
                      <a:endParaRPr lang="en-US"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58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/>
                        <a:t>Product_Id</a:t>
                      </a:r>
                      <a:endParaRPr sz="1900" dirty="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Integer</a:t>
                      </a:r>
                      <a:endParaRPr sz="190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6</a:t>
                      </a:r>
                      <a:endParaRPr sz="190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Foreign </a:t>
                      </a:r>
                      <a:r>
                        <a:rPr lang="en-IN" sz="1900" dirty="0"/>
                        <a:t>key</a:t>
                      </a:r>
                      <a:endParaRPr sz="1900" dirty="0">
                        <a:latin typeface="+mn-lt"/>
                      </a:endParaRPr>
                    </a:p>
                  </a:txBody>
                  <a:tcPr marL="94500" marR="9450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This constraint joins Order Details Table and Products Table.</a:t>
                      </a:r>
                      <a:endParaRPr lang="en-US" sz="1900" dirty="0" smtClean="0">
                        <a:latin typeface="+mn-lt"/>
                      </a:endParaRPr>
                    </a:p>
                  </a:txBody>
                  <a:tcPr marL="94500" marR="9450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39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Quantity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Integer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Not Null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It will store the </a:t>
                      </a:r>
                      <a:r>
                        <a:rPr lang="en-IN" sz="1800" dirty="0" smtClean="0"/>
                        <a:t>quantity of products </a:t>
                      </a:r>
                      <a:r>
                        <a:rPr lang="en-IN" sz="1800" dirty="0"/>
                        <a:t>ordered.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80400456"/>
                  </a:ext>
                </a:extLst>
              </a:tr>
              <a:tr h="7445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 smtClean="0"/>
                        <a:t>Amount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Decimal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(5,2</a:t>
                      </a:r>
                      <a:r>
                        <a:rPr lang="en-IN" sz="1800" dirty="0"/>
                        <a:t>)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Not Null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It will store </a:t>
                      </a:r>
                      <a:r>
                        <a:rPr lang="en-IN" sz="1800" dirty="0" smtClean="0"/>
                        <a:t>the</a:t>
                      </a:r>
                      <a:r>
                        <a:rPr lang="en-IN" sz="1800" baseline="0" dirty="0" smtClean="0"/>
                        <a:t> </a:t>
                      </a:r>
                      <a:r>
                        <a:rPr lang="en-IN" sz="1800" dirty="0" smtClean="0"/>
                        <a:t>amount </a:t>
                      </a:r>
                      <a:r>
                        <a:rPr lang="en-IN" sz="1800" dirty="0"/>
                        <a:t>of the order.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83595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2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184;p16"/>
          <p:cNvGraphicFramePr/>
          <p:nvPr>
            <p:extLst>
              <p:ext uri="{D42A27DB-BD31-4B8C-83A1-F6EECF244321}">
                <p14:modId xmlns:p14="http://schemas.microsoft.com/office/powerpoint/2010/main" val="1660991471"/>
              </p:ext>
            </p:extLst>
          </p:nvPr>
        </p:nvGraphicFramePr>
        <p:xfrm>
          <a:off x="775854" y="669278"/>
          <a:ext cx="10641082" cy="370295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70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5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93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Field Name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Data Type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Size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Constraint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Description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3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Gardner_Id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Integer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6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Primary key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id of </a:t>
                      </a:r>
                      <a:r>
                        <a:rPr lang="en-IN" sz="1900" dirty="0" smtClean="0"/>
                        <a:t>Gardner.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93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Name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Varchar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20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Not Null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name of </a:t>
                      </a:r>
                      <a:r>
                        <a:rPr lang="en-IN" sz="1900" dirty="0" smtClean="0"/>
                        <a:t>Gardner.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93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 err="1" smtClean="0">
                          <a:latin typeface="+mn-lt"/>
                        </a:rPr>
                        <a:t>GardnerPhoto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Varchar</a:t>
                      </a:r>
                      <a:endParaRPr sz="19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50</a:t>
                      </a:r>
                      <a:endParaRPr sz="19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Not Null</a:t>
                      </a:r>
                      <a:endParaRPr sz="19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path of </a:t>
                      </a:r>
                      <a:r>
                        <a:rPr lang="en-IN" sz="1900" dirty="0" smtClean="0"/>
                        <a:t>Profile</a:t>
                      </a:r>
                      <a:r>
                        <a:rPr lang="en-IN" sz="1900" baseline="0" dirty="0" smtClean="0"/>
                        <a:t> Photo</a:t>
                      </a:r>
                      <a:r>
                        <a:rPr lang="en-IN" sz="1900" dirty="0" smtClean="0"/>
                        <a:t> </a:t>
                      </a:r>
                      <a:r>
                        <a:rPr lang="en-IN" sz="1900" dirty="0"/>
                        <a:t>file.</a:t>
                      </a:r>
                      <a:endParaRPr sz="19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4134810543"/>
                  </a:ext>
                </a:extLst>
              </a:tr>
              <a:tr h="7214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Gender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Bit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Not Null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gender of </a:t>
                      </a:r>
                      <a:r>
                        <a:rPr lang="en-IN" sz="1900" dirty="0" smtClean="0"/>
                        <a:t>Gardner.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0</a:t>
                      </a:r>
                      <a:r>
                        <a:rPr lang="en-IN" sz="1900" baseline="0" dirty="0" smtClean="0"/>
                        <a:t> is Male and 1 is Female</a:t>
                      </a:r>
                      <a:endParaRPr lang="en-IN" sz="1900" dirty="0" smtClean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27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Address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Varchar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160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Not Null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address of </a:t>
                      </a:r>
                      <a:r>
                        <a:rPr lang="en-IN" sz="1900" dirty="0" smtClean="0"/>
                        <a:t>Gardner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4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Mobile_Number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Integer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10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Not </a:t>
                      </a:r>
                      <a:r>
                        <a:rPr lang="en-IN" sz="1900" dirty="0" smtClean="0"/>
                        <a:t>Null, Unique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</a:t>
                      </a:r>
                      <a:r>
                        <a:rPr lang="en-IN" sz="1900" dirty="0" smtClean="0"/>
                        <a:t>Gardner’s </a:t>
                      </a:r>
                      <a:r>
                        <a:rPr lang="en-IN" sz="1900" dirty="0"/>
                        <a:t>Mobile Number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Google Shape;183;p16"/>
          <p:cNvSpPr txBox="1">
            <a:spLocks noGrp="1"/>
          </p:cNvSpPr>
          <p:nvPr>
            <p:ph type="title"/>
          </p:nvPr>
        </p:nvSpPr>
        <p:spPr>
          <a:xfrm>
            <a:off x="1418177" y="-145538"/>
            <a:ext cx="9356437" cy="8497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88006F"/>
              </a:buClr>
              <a:buSzPts val="2400"/>
            </a:pPr>
            <a:r>
              <a:rPr lang="en-IN" sz="24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Table Name : </a:t>
            </a:r>
            <a:r>
              <a:rPr lang="en-IN" sz="2400" b="1" dirty="0" err="1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Gardners_Tb</a:t>
            </a:r>
            <a:r>
              <a:rPr lang="en-IN" sz="24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/>
            </a:r>
            <a:br>
              <a:rPr lang="en-IN" sz="24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</a:br>
            <a:r>
              <a:rPr lang="en-IN" sz="24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Description : All the details of </a:t>
            </a:r>
            <a:r>
              <a:rPr lang="en-IN" sz="2400" b="1" dirty="0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Gardner.</a:t>
            </a:r>
            <a:endParaRPr sz="2400" b="1" dirty="0"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0858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184;p16"/>
          <p:cNvGraphicFramePr/>
          <p:nvPr>
            <p:extLst>
              <p:ext uri="{D42A27DB-BD31-4B8C-83A1-F6EECF244321}">
                <p14:modId xmlns:p14="http://schemas.microsoft.com/office/powerpoint/2010/main" val="1965900971"/>
              </p:ext>
            </p:extLst>
          </p:nvPr>
        </p:nvGraphicFramePr>
        <p:xfrm>
          <a:off x="496389" y="1120770"/>
          <a:ext cx="11194867" cy="206017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03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4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9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7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Field Name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Data Type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Size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Constraint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Description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Task_Id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Integer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>
                          <a:latin typeface="+mn-lt"/>
                        </a:rPr>
                        <a:t>3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Primary key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id of </a:t>
                      </a:r>
                      <a:r>
                        <a:rPr lang="en-IN" sz="1900" dirty="0" smtClean="0"/>
                        <a:t>Task.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07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>
                          <a:latin typeface="+mn-lt"/>
                        </a:rPr>
                        <a:t>Task_name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Varchar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>
                          <a:latin typeface="+mn-lt"/>
                        </a:rPr>
                        <a:t>30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Not Null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</a:t>
                      </a:r>
                      <a:r>
                        <a:rPr lang="en-IN" sz="1900" dirty="0" smtClean="0"/>
                        <a:t>the</a:t>
                      </a:r>
                      <a:r>
                        <a:rPr lang="en-IN" sz="1900" baseline="0" dirty="0" smtClean="0"/>
                        <a:t> name</a:t>
                      </a:r>
                      <a:r>
                        <a:rPr lang="en-IN" sz="1900" dirty="0" smtClean="0"/>
                        <a:t> </a:t>
                      </a:r>
                      <a:r>
                        <a:rPr lang="en-IN" sz="1900" dirty="0"/>
                        <a:t>of </a:t>
                      </a:r>
                      <a:r>
                        <a:rPr lang="en-IN" sz="1900" baseline="0" dirty="0" smtClean="0"/>
                        <a:t>task.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07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 err="1" smtClean="0">
                          <a:latin typeface="+mn-lt"/>
                        </a:rPr>
                        <a:t>Task_Duration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Varchar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>
                          <a:latin typeface="+mn-lt"/>
                        </a:rPr>
                        <a:t>30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Not Null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</a:t>
                      </a:r>
                      <a:r>
                        <a:rPr lang="en-IN" sz="1900" dirty="0" smtClean="0"/>
                        <a:t>the</a:t>
                      </a:r>
                      <a:r>
                        <a:rPr lang="en-IN" sz="1900" baseline="0" dirty="0" smtClean="0"/>
                        <a:t> Duration</a:t>
                      </a:r>
                      <a:r>
                        <a:rPr lang="en-IN" sz="1900" dirty="0" smtClean="0"/>
                        <a:t> </a:t>
                      </a:r>
                      <a:r>
                        <a:rPr lang="en-IN" sz="1900" dirty="0"/>
                        <a:t>of </a:t>
                      </a:r>
                      <a:r>
                        <a:rPr lang="en-IN" sz="1900" baseline="0" dirty="0" smtClean="0"/>
                        <a:t>task.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2652667909"/>
                  </a:ext>
                </a:extLst>
              </a:tr>
            </a:tbl>
          </a:graphicData>
        </a:graphic>
      </p:graphicFrame>
      <p:sp>
        <p:nvSpPr>
          <p:cNvPr id="4" name="Google Shape;183;p16"/>
          <p:cNvSpPr txBox="1">
            <a:spLocks/>
          </p:cNvSpPr>
          <p:nvPr/>
        </p:nvSpPr>
        <p:spPr>
          <a:xfrm>
            <a:off x="1418178" y="39189"/>
            <a:ext cx="9356437" cy="8497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88006F"/>
              </a:buClr>
              <a:buSzPts val="2400"/>
            </a:pPr>
            <a:r>
              <a:rPr lang="en-US" sz="2400" b="1" dirty="0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Table Name: </a:t>
            </a:r>
            <a:r>
              <a:rPr lang="en-US" sz="2400" b="1" dirty="0" err="1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Task_Tb</a:t>
            </a:r>
            <a:r>
              <a:rPr lang="en-US" sz="2400" b="1" dirty="0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</a:br>
            <a:r>
              <a:rPr lang="en-US" sz="2400" b="1" dirty="0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Description : All the details of Task by Gardner.</a:t>
            </a:r>
            <a:endParaRPr lang="en-US" sz="2400" b="1" dirty="0"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909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39D9-BAB7-4605-8098-80E704CE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56F11-4C9D-4197-8914-D06C0D26DD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52131"/>
            <a:ext cx="10515600" cy="435133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Web application lets you search different plants.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Customer can buy a variety of plants and tools according to requirements.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Customer can hire a gardener. </a:t>
            </a:r>
          </a:p>
        </p:txBody>
      </p:sp>
    </p:spTree>
    <p:extLst>
      <p:ext uri="{BB962C8B-B14F-4D97-AF65-F5344CB8AC3E}">
        <p14:creationId xmlns:p14="http://schemas.microsoft.com/office/powerpoint/2010/main" val="290218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184;p16"/>
          <p:cNvGraphicFramePr/>
          <p:nvPr>
            <p:extLst>
              <p:ext uri="{D42A27DB-BD31-4B8C-83A1-F6EECF244321}">
                <p14:modId xmlns:p14="http://schemas.microsoft.com/office/powerpoint/2010/main" val="3066683291"/>
              </p:ext>
            </p:extLst>
          </p:nvPr>
        </p:nvGraphicFramePr>
        <p:xfrm>
          <a:off x="496389" y="1120770"/>
          <a:ext cx="11194867" cy="244147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03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4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9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7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Field Name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Data Type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Size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Constraint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Description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Cost_Id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Integer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>
                          <a:latin typeface="+mn-lt"/>
                        </a:rPr>
                        <a:t>3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Primary key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id of </a:t>
                      </a:r>
                      <a:r>
                        <a:rPr lang="en-IN" sz="1900" dirty="0" smtClean="0"/>
                        <a:t>Cost.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Cost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Decimal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(5,2</a:t>
                      </a:r>
                      <a:r>
                        <a:rPr lang="en-IN" sz="1800" dirty="0"/>
                        <a:t>)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Not Null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It will store </a:t>
                      </a:r>
                      <a:r>
                        <a:rPr lang="en-IN" sz="1800" dirty="0" smtClean="0"/>
                        <a:t>the</a:t>
                      </a:r>
                      <a:r>
                        <a:rPr lang="en-IN" sz="1800" baseline="0" dirty="0" smtClean="0"/>
                        <a:t> cost</a:t>
                      </a:r>
                      <a:r>
                        <a:rPr lang="en-IN" sz="1800" dirty="0" smtClean="0"/>
                        <a:t> </a:t>
                      </a:r>
                      <a:r>
                        <a:rPr lang="en-IN" sz="1800" dirty="0"/>
                        <a:t>of the </a:t>
                      </a:r>
                      <a:r>
                        <a:rPr lang="en-IN" sz="1800" dirty="0" smtClean="0"/>
                        <a:t>particular</a:t>
                      </a:r>
                      <a:r>
                        <a:rPr lang="en-IN" sz="1800" baseline="0" dirty="0" smtClean="0"/>
                        <a:t> task</a:t>
                      </a:r>
                      <a:r>
                        <a:rPr lang="en-IN" sz="1800" dirty="0" smtClean="0"/>
                        <a:t>.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7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Task_Id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Integer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>
                          <a:latin typeface="+mn-lt"/>
                        </a:rPr>
                        <a:t>3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Foreign </a:t>
                      </a:r>
                      <a:r>
                        <a:rPr lang="en-IN" sz="1900" dirty="0"/>
                        <a:t>key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900" dirty="0" smtClean="0"/>
                        <a:t>This constraint joins Cost Table and Task</a:t>
                      </a:r>
                      <a:r>
                        <a:rPr lang="en-US" sz="1900" baseline="0" dirty="0" smtClean="0"/>
                        <a:t> Table</a:t>
                      </a:r>
                      <a:r>
                        <a:rPr lang="en-US" sz="1900" dirty="0" smtClean="0"/>
                        <a:t>.</a:t>
                      </a:r>
                      <a:endParaRPr lang="en-US"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5988627"/>
                  </a:ext>
                </a:extLst>
              </a:tr>
              <a:tr h="3687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 smtClean="0">
                          <a:latin typeface="+mn-lt"/>
                        </a:rPr>
                        <a:t>Gardner_Id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Integer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6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Foreign Key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This constraint joins Cost</a:t>
                      </a:r>
                      <a:r>
                        <a:rPr lang="en-US" sz="1800" baseline="0" dirty="0" smtClean="0"/>
                        <a:t> Table </a:t>
                      </a:r>
                      <a:r>
                        <a:rPr lang="en-US" sz="1800" dirty="0" smtClean="0"/>
                        <a:t>and Gardner Table.</a:t>
                      </a:r>
                      <a:endParaRPr lang="en-US" sz="1800" dirty="0" smtClean="0">
                        <a:latin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637091936"/>
                  </a:ext>
                </a:extLst>
              </a:tr>
            </a:tbl>
          </a:graphicData>
        </a:graphic>
      </p:graphicFrame>
      <p:sp>
        <p:nvSpPr>
          <p:cNvPr id="4" name="Google Shape;183;p16"/>
          <p:cNvSpPr txBox="1">
            <a:spLocks/>
          </p:cNvSpPr>
          <p:nvPr/>
        </p:nvSpPr>
        <p:spPr>
          <a:xfrm>
            <a:off x="1418178" y="39189"/>
            <a:ext cx="9356437" cy="8497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88006F"/>
              </a:buClr>
              <a:buSzPts val="2400"/>
            </a:pPr>
            <a:r>
              <a:rPr lang="en-US" sz="2400" b="1" dirty="0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Table Name: </a:t>
            </a:r>
            <a:r>
              <a:rPr lang="en-US" sz="2400" b="1" dirty="0" err="1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Cost_Tb</a:t>
            </a:r>
            <a:r>
              <a:rPr lang="en-US" sz="2400" b="1" dirty="0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</a:br>
            <a:r>
              <a:rPr lang="en-US" sz="2400" b="1" dirty="0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Description : All the details of Cost of Gardner Task.</a:t>
            </a:r>
            <a:endParaRPr lang="en-US" sz="2400" b="1" dirty="0"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280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184;p16"/>
          <p:cNvGraphicFramePr/>
          <p:nvPr>
            <p:extLst>
              <p:ext uri="{D42A27DB-BD31-4B8C-83A1-F6EECF244321}">
                <p14:modId xmlns:p14="http://schemas.microsoft.com/office/powerpoint/2010/main" val="385054319"/>
              </p:ext>
            </p:extLst>
          </p:nvPr>
        </p:nvGraphicFramePr>
        <p:xfrm>
          <a:off x="496389" y="1120770"/>
          <a:ext cx="11194867" cy="345528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03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4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9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7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Field Name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Data Type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Size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Constraint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Description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GardnerBooking_Id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Integer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6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Primary key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id of </a:t>
                      </a:r>
                      <a:r>
                        <a:rPr lang="en-IN" sz="1900" dirty="0" smtClean="0"/>
                        <a:t>Gardner Booking.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 smtClean="0">
                          <a:latin typeface="+mn-lt"/>
                        </a:rPr>
                        <a:t>Gardner_Id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Integer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6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Foreign Key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This constraint joins Gardner</a:t>
                      </a:r>
                      <a:r>
                        <a:rPr lang="en-US" sz="1800" baseline="0" dirty="0" smtClean="0"/>
                        <a:t> Booking Table </a:t>
                      </a:r>
                      <a:r>
                        <a:rPr lang="en-US" sz="1800" dirty="0" smtClean="0"/>
                        <a:t>and Gardner Table.</a:t>
                      </a:r>
                      <a:endParaRPr lang="en-US" sz="1800" dirty="0" smtClean="0">
                        <a:latin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07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Address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Varchar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160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Not Null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address of </a:t>
                      </a:r>
                      <a:r>
                        <a:rPr lang="en-IN" sz="1900" baseline="0" dirty="0" smtClean="0"/>
                        <a:t>Work.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20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User_Id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Integer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6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Foreign Key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IN" sz="1900" dirty="0"/>
                        <a:t>This constraint joins </a:t>
                      </a:r>
                      <a:r>
                        <a:rPr lang="en-IN" sz="1900" dirty="0" smtClean="0"/>
                        <a:t>Gardner Booking</a:t>
                      </a:r>
                      <a:r>
                        <a:rPr lang="en-IN" sz="1900" baseline="0" dirty="0" smtClean="0"/>
                        <a:t> </a:t>
                      </a:r>
                      <a:r>
                        <a:rPr lang="en-IN" sz="1900" dirty="0" smtClean="0"/>
                        <a:t>Table </a:t>
                      </a:r>
                      <a:r>
                        <a:rPr lang="en-IN" sz="1900" dirty="0"/>
                        <a:t>and </a:t>
                      </a:r>
                      <a:r>
                        <a:rPr lang="en-IN" sz="1900" dirty="0" smtClean="0"/>
                        <a:t>User </a:t>
                      </a:r>
                      <a:r>
                        <a:rPr lang="en-IN" sz="1900" dirty="0"/>
                        <a:t>Table.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020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Cost_Id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Integer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>
                          <a:latin typeface="+mn-lt"/>
                        </a:rPr>
                        <a:t>3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Foreign </a:t>
                      </a:r>
                      <a:r>
                        <a:rPr lang="en-IN" sz="1900" dirty="0"/>
                        <a:t>key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900" dirty="0" smtClean="0"/>
                        <a:t>This constraint joins Gardner Booking Table and Cost</a:t>
                      </a:r>
                      <a:r>
                        <a:rPr lang="en-US" sz="1900" baseline="0" dirty="0" smtClean="0"/>
                        <a:t> Table</a:t>
                      </a:r>
                      <a:r>
                        <a:rPr lang="en-US" sz="1900" dirty="0" smtClean="0"/>
                        <a:t>.</a:t>
                      </a:r>
                      <a:endParaRPr lang="en-US"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296848"/>
                  </a:ext>
                </a:extLst>
              </a:tr>
            </a:tbl>
          </a:graphicData>
        </a:graphic>
      </p:graphicFrame>
      <p:sp>
        <p:nvSpPr>
          <p:cNvPr id="4" name="Google Shape;183;p16"/>
          <p:cNvSpPr txBox="1">
            <a:spLocks/>
          </p:cNvSpPr>
          <p:nvPr/>
        </p:nvSpPr>
        <p:spPr>
          <a:xfrm>
            <a:off x="1418178" y="39189"/>
            <a:ext cx="9356437" cy="8497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88006F"/>
              </a:buClr>
              <a:buSzPts val="2400"/>
            </a:pPr>
            <a:r>
              <a:rPr lang="en-US" sz="2400" b="1" dirty="0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Table Name : </a:t>
            </a:r>
            <a:r>
              <a:rPr lang="en-US" sz="2400" b="1" dirty="0" err="1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GardnerBooking_Tb</a:t>
            </a:r>
            <a:r>
              <a:rPr lang="en-US" sz="2400" b="1" dirty="0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</a:br>
            <a:r>
              <a:rPr lang="en-US" sz="2400" b="1" dirty="0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Description : All the details of Hired Gardner.</a:t>
            </a:r>
            <a:endParaRPr lang="en-US" sz="2400" b="1" dirty="0"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7881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4" y="-1853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Table Name : </a:t>
            </a:r>
            <a:r>
              <a:rPr lang="en-IN" sz="2400" b="1" dirty="0" err="1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Payments_Tb</a:t>
            </a:r>
            <a:r>
              <a:rPr lang="en-IN" sz="24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/>
            </a:r>
            <a:br>
              <a:rPr lang="en-IN" sz="24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</a:br>
            <a:r>
              <a:rPr lang="en-IN" sz="24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Description : It will store all details of </a:t>
            </a:r>
            <a:r>
              <a:rPr lang="en-IN" sz="2400" b="1" dirty="0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Payments</a:t>
            </a:r>
            <a:endParaRPr lang="en-US" sz="2400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874435"/>
              </p:ext>
            </p:extLst>
          </p:nvPr>
        </p:nvGraphicFramePr>
        <p:xfrm>
          <a:off x="782785" y="833519"/>
          <a:ext cx="10515599" cy="59185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5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4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68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900" u="none" strike="noStrike" cap="none" dirty="0" smtClean="0">
                          <a:sym typeface="Arial"/>
                        </a:rPr>
                        <a:t>Fieldname</a:t>
                      </a:r>
                      <a:endParaRPr lang="en-IN" sz="1900" b="1" i="0" u="none" strike="noStrike" cap="none" dirty="0">
                        <a:solidFill>
                          <a:schemeClr val="bg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900" u="none" strike="noStrike" cap="none" dirty="0" smtClean="0">
                          <a:sym typeface="Arial"/>
                        </a:rPr>
                        <a:t>DataType</a:t>
                      </a:r>
                      <a:endParaRPr lang="en-IN" sz="1900" b="1" i="0" u="none" strike="noStrike" cap="none" dirty="0">
                        <a:solidFill>
                          <a:schemeClr val="bg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900" u="none" strike="noStrike" cap="none" dirty="0" smtClean="0">
                          <a:sym typeface="Arial"/>
                        </a:rPr>
                        <a:t>Size</a:t>
                      </a:r>
                      <a:endParaRPr lang="en-IN" sz="1900" b="1" i="0" u="none" strike="noStrike" cap="none" dirty="0">
                        <a:solidFill>
                          <a:schemeClr val="bg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900" u="none" strike="noStrike" cap="none" dirty="0" smtClean="0">
                          <a:sym typeface="Arial"/>
                        </a:rPr>
                        <a:t>Constraint</a:t>
                      </a:r>
                      <a:endParaRPr lang="en-IN" sz="1900" b="1" i="0" u="none" strike="noStrike" cap="none" dirty="0">
                        <a:solidFill>
                          <a:schemeClr val="bg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900" u="none" strike="noStrike" cap="none" dirty="0" smtClean="0">
                          <a:sym typeface="Arial"/>
                        </a:rPr>
                        <a:t>Description</a:t>
                      </a:r>
                      <a:endParaRPr lang="en-IN" sz="1900" b="1" i="0" u="none" strike="noStrike" cap="none" dirty="0">
                        <a:solidFill>
                          <a:schemeClr val="bg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Payment_ID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Varchar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4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Primary key</a:t>
                      </a:r>
                      <a:endParaRPr lang="en-IN"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</a:t>
                      </a:r>
                      <a:r>
                        <a:rPr lang="en-IN" sz="1900" dirty="0" smtClean="0"/>
                        <a:t>ID</a:t>
                      </a:r>
                      <a:r>
                        <a:rPr lang="en-IN" sz="1900" baseline="0" dirty="0" smtClean="0"/>
                        <a:t> of Payment.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7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Order_Id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Integer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6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Foreign </a:t>
                      </a:r>
                      <a:r>
                        <a:rPr lang="en-IN" sz="1900" dirty="0"/>
                        <a:t>key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This constraint joins Payments Table and Order Table</a:t>
                      </a:r>
                      <a:r>
                        <a:rPr lang="en-IN" sz="1900" dirty="0" smtClean="0"/>
                        <a:t>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692964"/>
                  </a:ext>
                </a:extLst>
              </a:tr>
              <a:tr h="6647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GardnerBooking_Id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Integer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6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Foreign </a:t>
                      </a:r>
                      <a:r>
                        <a:rPr lang="en-IN" sz="1900" dirty="0"/>
                        <a:t>key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This constraint joins Payments Table and Gardner Booking Table.</a:t>
                      </a:r>
                      <a:endParaRPr lang="en-US" sz="1900" dirty="0" smtClean="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2104236"/>
                  </a:ext>
                </a:extLst>
              </a:tr>
              <a:tr h="6647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Transaction_Num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Varchar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12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Not Null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Transaction Number.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4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Method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Varchar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10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Not null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method of payment</a:t>
                      </a:r>
                      <a:r>
                        <a:rPr lang="en-IN" sz="1900" dirty="0" smtClean="0"/>
                        <a:t>. 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025457"/>
                  </a:ext>
                </a:extLst>
              </a:tr>
              <a:tr h="6647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/>
                        <a:t>Payment_date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Date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Not null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date of  payment.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1378671"/>
                  </a:ext>
                </a:extLst>
              </a:tr>
              <a:tr h="71956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 err="1" smtClean="0"/>
                        <a:t>Payment_Status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Varchar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15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Not Null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</a:t>
                      </a:r>
                      <a:r>
                        <a:rPr lang="en-IN" sz="1900" dirty="0" smtClean="0"/>
                        <a:t>Payment Status.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i.e. Paid or Pending.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56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Refund_Id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Integer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6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Foreign Key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IN" sz="1900" dirty="0"/>
                        <a:t>This constraint joins </a:t>
                      </a:r>
                      <a:r>
                        <a:rPr lang="en-IN" sz="1900" dirty="0" smtClean="0"/>
                        <a:t>Payments Table and</a:t>
                      </a:r>
                      <a:r>
                        <a:rPr lang="en-IN" sz="1900" baseline="0" dirty="0" smtClean="0"/>
                        <a:t> Refund </a:t>
                      </a:r>
                      <a:r>
                        <a:rPr lang="en-IN" sz="1900" dirty="0" smtClean="0"/>
                        <a:t>Table</a:t>
                      </a:r>
                      <a:r>
                        <a:rPr lang="en-IN" sz="1900" dirty="0"/>
                        <a:t>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2760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0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184;p16"/>
          <p:cNvGraphicFramePr/>
          <p:nvPr>
            <p:extLst>
              <p:ext uri="{D42A27DB-BD31-4B8C-83A1-F6EECF244321}">
                <p14:modId xmlns:p14="http://schemas.microsoft.com/office/powerpoint/2010/main" val="658937805"/>
              </p:ext>
            </p:extLst>
          </p:nvPr>
        </p:nvGraphicFramePr>
        <p:xfrm>
          <a:off x="496389" y="1120770"/>
          <a:ext cx="11194867" cy="350725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03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4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9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7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Field Name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Data Type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Size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Constraint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Description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Refund_Id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Integer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6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Primary key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It will store the id of </a:t>
                      </a:r>
                      <a:r>
                        <a:rPr lang="en-IN" sz="1900" dirty="0" smtClean="0"/>
                        <a:t>refund order.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Order_Id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Integer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6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Foreign </a:t>
                      </a:r>
                      <a:r>
                        <a:rPr lang="en-IN" sz="1900" dirty="0"/>
                        <a:t>key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This constraint joins </a:t>
                      </a:r>
                      <a:r>
                        <a:rPr lang="en-IN" sz="1900" dirty="0" smtClean="0"/>
                        <a:t>Refund Table </a:t>
                      </a:r>
                      <a:r>
                        <a:rPr lang="en-US" sz="1900" dirty="0" smtClean="0"/>
                        <a:t>and Order Table</a:t>
                      </a:r>
                      <a:r>
                        <a:rPr lang="en-IN" sz="1900" dirty="0" smtClean="0"/>
                        <a:t>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07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err="1" smtClean="0"/>
                        <a:t>GardnerBooking_Id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Integer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6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Foreign </a:t>
                      </a:r>
                      <a:r>
                        <a:rPr lang="en-IN" sz="1900" dirty="0"/>
                        <a:t>key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This constraint joins </a:t>
                      </a:r>
                      <a:r>
                        <a:rPr lang="en-IN" sz="1900" dirty="0" smtClean="0"/>
                        <a:t>Refund Table</a:t>
                      </a:r>
                      <a:r>
                        <a:rPr lang="en-US" sz="1900" dirty="0" smtClean="0"/>
                        <a:t> and Gardner Booking Table.</a:t>
                      </a:r>
                      <a:endParaRPr lang="en-US" sz="1900" dirty="0" smtClean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20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User_Id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Integer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6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Foreign Key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IN" sz="1900" dirty="0"/>
                        <a:t>This constraint </a:t>
                      </a:r>
                      <a:r>
                        <a:rPr lang="en-IN" sz="1900"/>
                        <a:t>joins </a:t>
                      </a:r>
                      <a:r>
                        <a:rPr lang="en-IN" sz="1900" smtClean="0"/>
                        <a:t>Refund Table </a:t>
                      </a:r>
                      <a:r>
                        <a:rPr lang="en-IN" sz="1900" dirty="0"/>
                        <a:t>and </a:t>
                      </a:r>
                      <a:r>
                        <a:rPr lang="en-IN" sz="1900" dirty="0" smtClean="0"/>
                        <a:t>User </a:t>
                      </a:r>
                      <a:r>
                        <a:rPr lang="en-IN" sz="1900" dirty="0"/>
                        <a:t>Table.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020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Amount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Decimal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(5,2</a:t>
                      </a:r>
                      <a:r>
                        <a:rPr lang="en-IN" sz="1800" dirty="0">
                          <a:latin typeface="+mn-lt"/>
                        </a:rPr>
                        <a:t>)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Not null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amount of Order.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296848"/>
                  </a:ext>
                </a:extLst>
              </a:tr>
            </a:tbl>
          </a:graphicData>
        </a:graphic>
      </p:graphicFrame>
      <p:sp>
        <p:nvSpPr>
          <p:cNvPr id="4" name="Google Shape;183;p16"/>
          <p:cNvSpPr txBox="1">
            <a:spLocks/>
          </p:cNvSpPr>
          <p:nvPr/>
        </p:nvSpPr>
        <p:spPr>
          <a:xfrm>
            <a:off x="1418178" y="39189"/>
            <a:ext cx="9356437" cy="8497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88006F"/>
              </a:buClr>
              <a:buSzPts val="2400"/>
            </a:pPr>
            <a:r>
              <a:rPr lang="en-US" sz="2400" b="1" dirty="0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Table Name : </a:t>
            </a:r>
            <a:r>
              <a:rPr lang="en-US" sz="2400" b="1" dirty="0" err="1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Refund_Tb</a:t>
            </a:r>
            <a:r>
              <a:rPr lang="en-US" sz="2400" b="1" dirty="0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</a:br>
            <a:r>
              <a:rPr lang="en-US" sz="2400" b="1" dirty="0" smtClean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Description : All the details of Cancelled order.</a:t>
            </a:r>
            <a:endParaRPr lang="en-US" sz="2400" b="1" dirty="0"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34577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0253" y="145542"/>
            <a:ext cx="6096000" cy="830997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Table Name : </a:t>
            </a: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Ratings_Tb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/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Description : It will store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details of Rating.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24912"/>
              </p:ext>
            </p:extLst>
          </p:nvPr>
        </p:nvGraphicFramePr>
        <p:xfrm>
          <a:off x="890452" y="1107168"/>
          <a:ext cx="10515602" cy="40990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94339">
                  <a:extLst>
                    <a:ext uri="{9D8B030D-6E8A-4147-A177-3AD203B41FA5}">
                      <a16:colId xmlns:a16="http://schemas.microsoft.com/office/drawing/2014/main" val="1388926925"/>
                    </a:ext>
                  </a:extLst>
                </a:gridCol>
                <a:gridCol w="1935735">
                  <a:extLst>
                    <a:ext uri="{9D8B030D-6E8A-4147-A177-3AD203B41FA5}">
                      <a16:colId xmlns:a16="http://schemas.microsoft.com/office/drawing/2014/main" val="398946731"/>
                    </a:ext>
                  </a:extLst>
                </a:gridCol>
                <a:gridCol w="783817">
                  <a:extLst>
                    <a:ext uri="{9D8B030D-6E8A-4147-A177-3AD203B41FA5}">
                      <a16:colId xmlns:a16="http://schemas.microsoft.com/office/drawing/2014/main" val="3660203327"/>
                    </a:ext>
                  </a:extLst>
                </a:gridCol>
                <a:gridCol w="1847311">
                  <a:extLst>
                    <a:ext uri="{9D8B030D-6E8A-4147-A177-3AD203B41FA5}">
                      <a16:colId xmlns:a16="http://schemas.microsoft.com/office/drawing/2014/main" val="2731297792"/>
                    </a:ext>
                  </a:extLst>
                </a:gridCol>
                <a:gridCol w="3954400">
                  <a:extLst>
                    <a:ext uri="{9D8B030D-6E8A-4147-A177-3AD203B41FA5}">
                      <a16:colId xmlns:a16="http://schemas.microsoft.com/office/drawing/2014/main" val="3456511472"/>
                    </a:ext>
                  </a:extLst>
                </a:gridCol>
              </a:tblGrid>
              <a:tr h="4633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 Field Name</a:t>
                      </a:r>
                      <a:endParaRPr lang="en-IN"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DataType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Size</a:t>
                      </a:r>
                      <a:endParaRPr sz="190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Constraint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Description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065330037"/>
                  </a:ext>
                </a:extLst>
              </a:tr>
              <a:tr h="7416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 smtClean="0">
                          <a:latin typeface="+mn-lt"/>
                        </a:rPr>
                        <a:t>Rating_Id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Integer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6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Primary key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unique id </a:t>
                      </a:r>
                      <a:r>
                        <a:rPr lang="en-IN" sz="1800" dirty="0" smtClean="0">
                          <a:latin typeface="+mn-lt"/>
                        </a:rPr>
                        <a:t>of</a:t>
                      </a:r>
                      <a:r>
                        <a:rPr lang="en-IN" sz="1800" baseline="0" dirty="0" smtClean="0">
                          <a:latin typeface="+mn-lt"/>
                        </a:rPr>
                        <a:t> Rating.</a:t>
                      </a:r>
                      <a:endParaRPr dirty="0">
                        <a:latin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217782208"/>
                  </a:ext>
                </a:extLst>
              </a:tr>
              <a:tr h="7416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User_Id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Integer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6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Foreign Key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IN" sz="1900" dirty="0"/>
                        <a:t>This constraint joins </a:t>
                      </a:r>
                      <a:r>
                        <a:rPr lang="en-IN" sz="1900" dirty="0" smtClean="0"/>
                        <a:t>Order </a:t>
                      </a:r>
                      <a:r>
                        <a:rPr lang="en-IN" sz="1900" dirty="0"/>
                        <a:t>T</a:t>
                      </a:r>
                      <a:r>
                        <a:rPr lang="en-IN" sz="1900" dirty="0" smtClean="0"/>
                        <a:t>able </a:t>
                      </a:r>
                      <a:r>
                        <a:rPr lang="en-IN" sz="1900" dirty="0"/>
                        <a:t>and </a:t>
                      </a:r>
                      <a:r>
                        <a:rPr lang="en-IN" sz="1900" dirty="0" smtClean="0"/>
                        <a:t>User </a:t>
                      </a:r>
                      <a:r>
                        <a:rPr lang="en-IN" sz="1900" dirty="0"/>
                        <a:t>Table.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153188139"/>
                  </a:ext>
                </a:extLst>
              </a:tr>
              <a:tr h="7416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 smtClean="0">
                          <a:latin typeface="+mn-lt"/>
                        </a:rPr>
                        <a:t>Ratings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/>
                        <a:t>Integer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>
                          <a:latin typeface="+mn-lt"/>
                        </a:rPr>
                        <a:t>2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dirty="0" smtClean="0"/>
                        <a:t>Not Null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IN" sz="1900" dirty="0" smtClean="0"/>
                        <a:t>It will store Rating out</a:t>
                      </a:r>
                      <a:r>
                        <a:rPr lang="en-IN" sz="1900" baseline="0" dirty="0" smtClean="0"/>
                        <a:t> of 10.</a:t>
                      </a:r>
                      <a:endParaRPr sz="1900" dirty="0">
                        <a:latin typeface="+mn-lt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630205038"/>
                  </a:ext>
                </a:extLst>
              </a:tr>
              <a:tr h="70539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 smtClean="0">
                          <a:latin typeface="+mn-lt"/>
                        </a:rPr>
                        <a:t>Rating_Date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Date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Not Null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date of </a:t>
                      </a:r>
                      <a:r>
                        <a:rPr lang="en-IN" sz="1800" dirty="0" smtClean="0">
                          <a:latin typeface="+mn-lt"/>
                        </a:rPr>
                        <a:t>Rating.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47854405"/>
                  </a:ext>
                </a:extLst>
              </a:tr>
              <a:tr h="70539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 smtClean="0">
                          <a:latin typeface="+mn-lt"/>
                        </a:rPr>
                        <a:t>Gardner_Id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Integer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6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Foreign Key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This constraint joins Ratings</a:t>
                      </a:r>
                      <a:r>
                        <a:rPr lang="en-US" sz="1800" baseline="0" dirty="0" smtClean="0"/>
                        <a:t> Table </a:t>
                      </a:r>
                      <a:r>
                        <a:rPr lang="en-US" sz="1800" dirty="0" smtClean="0"/>
                        <a:t>and Gardner Table.</a:t>
                      </a:r>
                      <a:endParaRPr lang="en-US" sz="1800" dirty="0" smtClean="0">
                        <a:latin typeface="+mn-lt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29897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1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7014" y="2454803"/>
            <a:ext cx="4567899" cy="1325563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latin typeface="+mn-lt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8397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3522-A4B7-4224-A902-0C5CAA77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886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B3568-6FA0-4E41-8842-38933C1F4A6C}"/>
              </a:ext>
            </a:extLst>
          </p:cNvPr>
          <p:cNvSpPr txBox="1"/>
          <p:nvPr/>
        </p:nvSpPr>
        <p:spPr>
          <a:xfrm>
            <a:off x="838202" y="1874733"/>
            <a:ext cx="106514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78" indent="-457178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There is No Website available for the Nursery Company.</a:t>
            </a:r>
          </a:p>
          <a:p>
            <a:pPr marL="457178" indent="-457178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Customer needs to visit the Nearest Nursery for getting plants and tools required.</a:t>
            </a:r>
          </a:p>
          <a:p>
            <a:pPr marL="457178" indent="-457178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Customer cannot find a variety of plants with the Nursery.</a:t>
            </a:r>
          </a:p>
          <a:p>
            <a:pPr marL="285737" indent="-285737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23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034B-A494-4916-8BE4-00BBFFAC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379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8AB0-BBC5-4E60-9036-CB8CADFCC06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632091"/>
            <a:ext cx="10515600" cy="435133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is a Web Application which should have User friendly interface.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should be accurate information of Plants available here.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should be easily searching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plants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gardening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 through many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filters faster.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Providing easy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purchasing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facility and generating Invoice.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Gardener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should be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hired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Online.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9C28-BE58-4BCA-B6E4-BE77F388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B646-3A1C-4941-B6A7-80E3430404E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690691"/>
            <a:ext cx="10515600" cy="435133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three Entities:</a:t>
            </a:r>
          </a:p>
          <a:p>
            <a:pPr marL="971527" lvl="1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 marL="971527" lvl="1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  <a:p>
            <a:pPr marL="971527" lvl="1" indent="-51435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Visitor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710D-4B05-4865-8710-25B374AD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3DBC-9520-448F-8022-0BE64A8F6A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690691"/>
            <a:ext cx="10515600" cy="4351339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 Login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Website.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 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Delete, Update Listings/Product/Information.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 can View and Manage Placed Order.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 Payment.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Gardeners Profile by Adding, Updating, Deleting manually on behalf of Gardener.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 manages Order of Gardener on Request.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 updates Gardener about the Work by manually contacting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32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CB77-1BBD-45A4-BB2A-DE767112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5E8F9-A993-436C-A581-3ECB998CD0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77369"/>
            <a:ext cx="10515600" cy="499538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login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can view and search products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through filters.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should be able to purchase Nursery products online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Hire Gardener on Request.</a:t>
            </a: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view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Gardener Photo,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Gardener Profile, Gardener Address.</a:t>
            </a:r>
          </a:p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Gateway.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Customer can view Past Orders.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Customer can give ratings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Gardner.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Bill invoice will be sent through email as well as with product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3999</TotalTime>
  <Words>1647</Words>
  <Application>Microsoft Office PowerPoint</Application>
  <PresentationFormat>Widescreen</PresentationFormat>
  <Paragraphs>487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Georgia</vt:lpstr>
      <vt:lpstr>Times New Roman</vt:lpstr>
      <vt:lpstr>Custom Design</vt:lpstr>
      <vt:lpstr>1_Custom Design</vt:lpstr>
      <vt:lpstr>E - Nursery</vt:lpstr>
      <vt:lpstr>Internal Guide: Mrs. Nithya Nadar External Guide: Mr. Paras Dharsanda</vt:lpstr>
      <vt:lpstr>Index</vt:lpstr>
      <vt:lpstr>About Project</vt:lpstr>
      <vt:lpstr>Existing System</vt:lpstr>
      <vt:lpstr>Requirement Gathering </vt:lpstr>
      <vt:lpstr>Proposed System</vt:lpstr>
      <vt:lpstr>Admin</vt:lpstr>
      <vt:lpstr>Customer</vt:lpstr>
      <vt:lpstr>Visitor</vt:lpstr>
      <vt:lpstr>Tools &amp; Technologies Required</vt:lpstr>
      <vt:lpstr>DFD(Data Flow Diagram)</vt:lpstr>
      <vt:lpstr>PowerPoint Presentation</vt:lpstr>
      <vt:lpstr>Level 1</vt:lpstr>
      <vt:lpstr>PowerPoint Presentation</vt:lpstr>
      <vt:lpstr>Level 2(2.0 Login)</vt:lpstr>
      <vt:lpstr>PowerPoint Presentation</vt:lpstr>
      <vt:lpstr>PowerPoint Presentation</vt:lpstr>
      <vt:lpstr>PowerPoint Presentation</vt:lpstr>
      <vt:lpstr>Level 2(4.0 Product)</vt:lpstr>
      <vt:lpstr>PowerPoint Presentation</vt:lpstr>
      <vt:lpstr>Level 2(5.0 Order)</vt:lpstr>
      <vt:lpstr>PowerPoint Presentation</vt:lpstr>
      <vt:lpstr>Level 2(6.0 Gardner)</vt:lpstr>
      <vt:lpstr>PowerPoint Presentation</vt:lpstr>
      <vt:lpstr>Level 2(7.0  Hire Gardner)</vt:lpstr>
      <vt:lpstr>PowerPoint Presentation</vt:lpstr>
      <vt:lpstr>PowerPoint Presentation</vt:lpstr>
      <vt:lpstr>PowerPoint Presentation</vt:lpstr>
      <vt:lpstr>ERD</vt:lpstr>
      <vt:lpstr>PowerPoint Presentation</vt:lpstr>
      <vt:lpstr>Data Dictionary</vt:lpstr>
      <vt:lpstr>Table Name : Users_Tb Description : All the details of Users</vt:lpstr>
      <vt:lpstr>Table Name : Category_Tb Description : It will store All the details of Categories.</vt:lpstr>
      <vt:lpstr>Table Name : Products_Tb Description : It will store all details of Products </vt:lpstr>
      <vt:lpstr>Table Name : Order_Tb Description : It will store all the Orders.</vt:lpstr>
      <vt:lpstr>PowerPoint Presentation</vt:lpstr>
      <vt:lpstr>Table Name : Gardners_Tb Description : All the details of Gardner.</vt:lpstr>
      <vt:lpstr>PowerPoint Presentation</vt:lpstr>
      <vt:lpstr>PowerPoint Presentation</vt:lpstr>
      <vt:lpstr>PowerPoint Presentation</vt:lpstr>
      <vt:lpstr>Table Name : Payments_Tb Description : It will store all details of Payments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- Nursery</dc:title>
  <dc:creator>Murtaza Lokhandwala</dc:creator>
  <cp:lastModifiedBy>Akash</cp:lastModifiedBy>
  <cp:revision>90</cp:revision>
  <dcterms:created xsi:type="dcterms:W3CDTF">2019-07-22T08:52:55Z</dcterms:created>
  <dcterms:modified xsi:type="dcterms:W3CDTF">2020-09-10T16:54:04Z</dcterms:modified>
</cp:coreProperties>
</file>