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780" r:id="rId2"/>
  </p:sldMasterIdLst>
  <p:notesMasterIdLst>
    <p:notesMasterId r:id="rId49"/>
  </p:notesMasterIdLst>
  <p:sldIdLst>
    <p:sldId id="256" r:id="rId3"/>
    <p:sldId id="261" r:id="rId4"/>
    <p:sldId id="307" r:id="rId5"/>
    <p:sldId id="259" r:id="rId6"/>
    <p:sldId id="258" r:id="rId7"/>
    <p:sldId id="260" r:id="rId8"/>
    <p:sldId id="263" r:id="rId9"/>
    <p:sldId id="267" r:id="rId10"/>
    <p:sldId id="266" r:id="rId11"/>
    <p:sldId id="265" r:id="rId12"/>
    <p:sldId id="264" r:id="rId13"/>
    <p:sldId id="269" r:id="rId14"/>
    <p:sldId id="270" r:id="rId15"/>
    <p:sldId id="293" r:id="rId16"/>
    <p:sldId id="271" r:id="rId17"/>
    <p:sldId id="284" r:id="rId18"/>
    <p:sldId id="273" r:id="rId19"/>
    <p:sldId id="285" r:id="rId20"/>
    <p:sldId id="274" r:id="rId21"/>
    <p:sldId id="308" r:id="rId22"/>
    <p:sldId id="309" r:id="rId23"/>
    <p:sldId id="286" r:id="rId24"/>
    <p:sldId id="275" r:id="rId25"/>
    <p:sldId id="287" r:id="rId26"/>
    <p:sldId id="276" r:id="rId27"/>
    <p:sldId id="290" r:id="rId28"/>
    <p:sldId id="279" r:id="rId29"/>
    <p:sldId id="291" r:id="rId30"/>
    <p:sldId id="280" r:id="rId31"/>
    <p:sldId id="306" r:id="rId32"/>
    <p:sldId id="298" r:id="rId33"/>
    <p:sldId id="294" r:id="rId34"/>
    <p:sldId id="295" r:id="rId35"/>
    <p:sldId id="296" r:id="rId36"/>
    <p:sldId id="312" r:id="rId37"/>
    <p:sldId id="313" r:id="rId38"/>
    <p:sldId id="297" r:id="rId39"/>
    <p:sldId id="299" r:id="rId40"/>
    <p:sldId id="300" r:id="rId41"/>
    <p:sldId id="302" r:id="rId42"/>
    <p:sldId id="303" r:id="rId43"/>
    <p:sldId id="304" r:id="rId44"/>
    <p:sldId id="305" r:id="rId45"/>
    <p:sldId id="310" r:id="rId46"/>
    <p:sldId id="311" r:id="rId47"/>
    <p:sldId id="29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0076"/>
    <a:srgbClr val="890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8" autoAdjust="0"/>
    <p:restoredTop sz="94660"/>
  </p:normalViewPr>
  <p:slideViewPr>
    <p:cSldViewPr>
      <p:cViewPr varScale="1">
        <p:scale>
          <a:sx n="109" d="100"/>
          <a:sy n="109" d="100"/>
        </p:scale>
        <p:origin x="160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01A7E-185D-4E9D-9D03-F12C2CEE32E9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E4D77-ED84-47F4-94C3-09729B1856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31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E4D77-ED84-47F4-94C3-09729B18565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E4D77-ED84-47F4-94C3-09729B18565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E4D77-ED84-47F4-94C3-09729B18565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D772-DF83-4047-A4A5-191AB1539DB5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296E52-8B94-480F-B676-75E11E29FD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D772-DF83-4047-A4A5-191AB1539DB5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6E52-8B94-480F-B676-75E11E29F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3296E52-8B94-480F-B676-75E11E29FD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D772-DF83-4047-A4A5-191AB1539DB5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146304" y="6391656"/>
            <a:ext cx="8833200" cy="3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ctr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ctr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ctr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ctr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ctr" rtl="0">
              <a:spcBef>
                <a:spcPts val="320"/>
              </a:spcBef>
              <a:spcAft>
                <a:spcPts val="0"/>
              </a:spcAft>
              <a:buClr>
                <a:srgbClr val="DF317A"/>
              </a:buClr>
              <a:buSzPts val="1440"/>
              <a:buFont typeface="Georgia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ctr" rtl="0">
              <a:spcBef>
                <a:spcPts val="320"/>
              </a:spcBef>
              <a:spcAft>
                <a:spcPts val="0"/>
              </a:spcAft>
              <a:buClr>
                <a:srgbClr val="5B006F"/>
              </a:buClr>
              <a:buSzPts val="1600"/>
              <a:buFont typeface="Georgia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ctr" rtl="0">
              <a:spcBef>
                <a:spcPts val="280"/>
              </a:spcBef>
              <a:spcAft>
                <a:spcPts val="0"/>
              </a:spcAft>
              <a:buClr>
                <a:srgbClr val="C8004E"/>
              </a:buClr>
              <a:buSzPts val="1260"/>
              <a:buFont typeface="Georgia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5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cxnSp>
        <p:nvCxnSpPr>
          <p:cNvPr id="33" name="Google Shape;33;p2"/>
          <p:cNvCxnSpPr/>
          <p:nvPr/>
        </p:nvCxnSpPr>
        <p:spPr>
          <a:xfrm>
            <a:off x="155448" y="2420112"/>
            <a:ext cx="8833200" cy="0"/>
          </a:xfrm>
          <a:prstGeom prst="straightConnector1">
            <a:avLst/>
          </a:prstGeom>
          <a:noFill/>
          <a:ln w="11425" cap="flat" cmpd="sng">
            <a:solidFill>
              <a:srgbClr val="88006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4" name="Google Shape;34;p2"/>
          <p:cNvSpPr/>
          <p:nvPr/>
        </p:nvSpPr>
        <p:spPr>
          <a:xfrm>
            <a:off x="152400" y="152400"/>
            <a:ext cx="8833200" cy="6547200"/>
          </a:xfrm>
          <a:prstGeom prst="rect">
            <a:avLst/>
          </a:prstGeom>
          <a:noFill/>
          <a:ln w="9525" cap="flat" cmpd="sng">
            <a:solidFill>
              <a:srgbClr val="8800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4361688" y="2209800"/>
            <a:ext cx="420600" cy="420600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8800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37;p2"/>
          <p:cNvSpPr txBox="1">
            <a:spLocks noGrp="1"/>
          </p:cNvSpPr>
          <p:nvPr>
            <p:ph type="sldNum" idx="12"/>
          </p:nvPr>
        </p:nvSpPr>
        <p:spPr>
          <a:xfrm>
            <a:off x="4343400" y="2199450"/>
            <a:ext cx="4572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  <a:defRPr sz="4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bg>
      <p:bgPr>
        <a:solidFill>
          <a:schemeClr val="lt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88006F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5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4361688" y="1026372"/>
            <a:ext cx="4572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4332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DF317A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5B006F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C8004E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152400" y="2286000"/>
            <a:ext cx="883320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155448" y="142352"/>
            <a:ext cx="8833200" cy="213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368426" y="2743200"/>
            <a:ext cx="6480300" cy="1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DF317A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5B006F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C8004E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146304" y="6391656"/>
            <a:ext cx="8833200" cy="3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152400" y="152400"/>
            <a:ext cx="8833200" cy="6547200"/>
          </a:xfrm>
          <a:prstGeom prst="rect">
            <a:avLst/>
          </a:prstGeom>
          <a:noFill/>
          <a:ln w="9525" cap="flat" cmpd="sng">
            <a:solidFill>
              <a:srgbClr val="8800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4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5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cxnSp>
        <p:nvCxnSpPr>
          <p:cNvPr id="57" name="Google Shape;57;p4"/>
          <p:cNvCxnSpPr/>
          <p:nvPr/>
        </p:nvCxnSpPr>
        <p:spPr>
          <a:xfrm>
            <a:off x="152400" y="2438400"/>
            <a:ext cx="8833200" cy="0"/>
          </a:xfrm>
          <a:prstGeom prst="straightConnector1">
            <a:avLst/>
          </a:prstGeom>
          <a:noFill/>
          <a:ln w="11425" cap="flat" cmpd="sng">
            <a:solidFill>
              <a:srgbClr val="88006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8" name="Google Shape;58;p4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4361688" y="2209800"/>
            <a:ext cx="420600" cy="420600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8800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4343400" y="2199450"/>
            <a:ext cx="4572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sz="4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bg>
      <p:bgPr>
        <a:solidFill>
          <a:schemeClr val="lt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88006F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dt" idx="10"/>
          </p:nvPr>
        </p:nvSpPr>
        <p:spPr>
          <a:xfrm>
            <a:off x="5791200" y="6409944"/>
            <a:ext cx="3045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ldNum" idx="12"/>
          </p:nvPr>
        </p:nvSpPr>
        <p:spPr>
          <a:xfrm>
            <a:off x="4343400" y="1040174"/>
            <a:ext cx="4572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67" name="Google Shape;67;p5"/>
          <p:cNvCxnSpPr/>
          <p:nvPr/>
        </p:nvCxnSpPr>
        <p:spPr>
          <a:xfrm rot="10800000" flipH="1">
            <a:off x="4563080" y="1575709"/>
            <a:ext cx="9000" cy="481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301752" y="1371600"/>
            <a:ext cx="4038600" cy="4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3537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25"/>
              <a:buFont typeface="Noto Sans Symbols"/>
              <a:buChar char="●"/>
              <a:defRPr sz="2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DF317A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5B006F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C8004E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body" idx="2"/>
          </p:nvPr>
        </p:nvSpPr>
        <p:spPr>
          <a:xfrm>
            <a:off x="4800600" y="1371600"/>
            <a:ext cx="4038600" cy="4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3537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25"/>
              <a:buFont typeface="Noto Sans Symbols"/>
              <a:buChar char="●"/>
              <a:defRPr sz="2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DF317A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5B006F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C8004E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Comparison">
    <p:bg>
      <p:bgPr>
        <a:solidFill>
          <a:schemeClr val="lt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6"/>
          <p:cNvCxnSpPr/>
          <p:nvPr/>
        </p:nvCxnSpPr>
        <p:spPr>
          <a:xfrm rot="10800000">
            <a:off x="4572000" y="2200227"/>
            <a:ext cx="0" cy="4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2" name="Google Shape;72;p6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p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Google Shape;75;p6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6"/>
          <p:cNvSpPr/>
          <p:nvPr/>
        </p:nvSpPr>
        <p:spPr>
          <a:xfrm>
            <a:off x="152400" y="1371600"/>
            <a:ext cx="88332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Google Shape;77;p6"/>
          <p:cNvSpPr/>
          <p:nvPr/>
        </p:nvSpPr>
        <p:spPr>
          <a:xfrm>
            <a:off x="145923" y="6391656"/>
            <a:ext cx="8833200" cy="3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6"/>
          <p:cNvSpPr txBox="1">
            <a:spLocks noGrp="1"/>
          </p:cNvSpPr>
          <p:nvPr>
            <p:ph type="body" idx="1"/>
          </p:nvPr>
        </p:nvSpPr>
        <p:spPr>
          <a:xfrm>
            <a:off x="301752" y="1524000"/>
            <a:ext cx="4040100" cy="732900"/>
          </a:xfrm>
          <a:prstGeom prst="rect">
            <a:avLst/>
          </a:prstGeom>
          <a:noFill/>
          <a:ln>
            <a:noFill/>
          </a:ln>
          <a:effectLst>
            <a:outerShdw blurRad="50800" dist="254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  <a:defRPr sz="22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Georgia"/>
              <a:buNone/>
              <a:defRPr sz="16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DF317A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5B006F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C8004E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9" name="Google Shape;79;p6"/>
          <p:cNvSpPr txBox="1">
            <a:spLocks noGrp="1"/>
          </p:cNvSpPr>
          <p:nvPr>
            <p:ph type="body" idx="2"/>
          </p:nvPr>
        </p:nvSpPr>
        <p:spPr>
          <a:xfrm>
            <a:off x="4791330" y="1524000"/>
            <a:ext cx="4041900" cy="731400"/>
          </a:xfrm>
          <a:prstGeom prst="rect">
            <a:avLst/>
          </a:prstGeom>
          <a:noFill/>
          <a:ln>
            <a:noFill/>
          </a:ln>
          <a:effectLst>
            <a:outerShdw blurRad="50800" dist="254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  <a:defRPr sz="2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Georgia"/>
              <a:buNone/>
              <a:defRPr sz="16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DF317A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5B006F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C8004E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0" name="Google Shape;80;p6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5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1" name="Google Shape;81;p6"/>
          <p:cNvSpPr txBox="1">
            <a:spLocks noGrp="1"/>
          </p:cNvSpPr>
          <p:nvPr>
            <p:ph type="ftr" idx="11"/>
          </p:nvPr>
        </p:nvSpPr>
        <p:spPr>
          <a:xfrm>
            <a:off x="304800" y="6409944"/>
            <a:ext cx="3581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cxnSp>
        <p:nvCxnSpPr>
          <p:cNvPr id="82" name="Google Shape;82;p6"/>
          <p:cNvCxnSpPr/>
          <p:nvPr/>
        </p:nvCxnSpPr>
        <p:spPr>
          <a:xfrm>
            <a:off x="152400" y="1280160"/>
            <a:ext cx="8833200" cy="0"/>
          </a:xfrm>
          <a:prstGeom prst="straightConnector1">
            <a:avLst/>
          </a:prstGeom>
          <a:noFill/>
          <a:ln w="11425" cap="flat" cmpd="sng">
            <a:solidFill>
              <a:srgbClr val="88006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3" name="Google Shape;83;p6"/>
          <p:cNvSpPr/>
          <p:nvPr/>
        </p:nvSpPr>
        <p:spPr>
          <a:xfrm>
            <a:off x="152400" y="155448"/>
            <a:ext cx="8833200" cy="6547200"/>
          </a:xfrm>
          <a:prstGeom prst="rect">
            <a:avLst/>
          </a:prstGeom>
          <a:noFill/>
          <a:ln w="9525" cap="flat" cmpd="sng">
            <a:solidFill>
              <a:srgbClr val="8800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3"/>
          </p:nvPr>
        </p:nvSpPr>
        <p:spPr>
          <a:xfrm>
            <a:off x="301752" y="2471383"/>
            <a:ext cx="4041600" cy="3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4332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DF317A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5B006F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C8004E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4"/>
          </p:nvPr>
        </p:nvSpPr>
        <p:spPr>
          <a:xfrm>
            <a:off x="4800600" y="2471383"/>
            <a:ext cx="4038600" cy="3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4332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DF317A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5B006F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C8004E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6"/>
          <p:cNvSpPr/>
          <p:nvPr/>
        </p:nvSpPr>
        <p:spPr>
          <a:xfrm>
            <a:off x="4361688" y="1050524"/>
            <a:ext cx="420600" cy="420600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8800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6"/>
          <p:cNvSpPr txBox="1">
            <a:spLocks noGrp="1"/>
          </p:cNvSpPr>
          <p:nvPr>
            <p:ph type="sldNum" idx="12"/>
          </p:nvPr>
        </p:nvSpPr>
        <p:spPr>
          <a:xfrm>
            <a:off x="4343400" y="1042416"/>
            <a:ext cx="4572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9" name="Google Shape;89;p6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88006F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88006F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5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sldNum" idx="12"/>
          </p:nvPr>
        </p:nvSpPr>
        <p:spPr>
          <a:xfrm>
            <a:off x="4343400" y="1036020"/>
            <a:ext cx="4572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8"/>
          <p:cNvSpPr/>
          <p:nvPr/>
        </p:nvSpPr>
        <p:spPr>
          <a:xfrm>
            <a:off x="0" y="0"/>
            <a:ext cx="9144000" cy="15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146304" y="6391656"/>
            <a:ext cx="8833200" cy="3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8"/>
          <p:cNvSpPr/>
          <p:nvPr/>
        </p:nvSpPr>
        <p:spPr>
          <a:xfrm>
            <a:off x="152400" y="158496"/>
            <a:ext cx="8833200" cy="6547200"/>
          </a:xfrm>
          <a:prstGeom prst="rect">
            <a:avLst/>
          </a:prstGeom>
          <a:noFill/>
          <a:ln w="9525" cap="flat" cmpd="sng">
            <a:solidFill>
              <a:srgbClr val="8800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8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5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4" name="Google Shape;104;p8"/>
          <p:cNvSpPr txBox="1">
            <a:spLocks noGrp="1"/>
          </p:cNvSpPr>
          <p:nvPr>
            <p:ph type="sldNum" idx="12"/>
          </p:nvPr>
        </p:nvSpPr>
        <p:spPr>
          <a:xfrm>
            <a:off x="4267200" y="6324600"/>
            <a:ext cx="6096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Content with Caption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/>
          <p:nvPr/>
        </p:nvSpPr>
        <p:spPr>
          <a:xfrm>
            <a:off x="152400" y="152400"/>
            <a:ext cx="8833200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0" y="0"/>
            <a:ext cx="9144000" cy="11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Google Shape;111;p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9"/>
          <p:cNvSpPr txBox="1"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sz="22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body" idx="1"/>
          </p:nvPr>
        </p:nvSpPr>
        <p:spPr>
          <a:xfrm>
            <a:off x="381000" y="1981200"/>
            <a:ext cx="2362200" cy="4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75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Georgia"/>
              <a:buNone/>
              <a:defRPr sz="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DF317A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5B006F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C8004E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14" name="Google Shape;114;p9"/>
          <p:cNvSpPr/>
          <p:nvPr/>
        </p:nvSpPr>
        <p:spPr>
          <a:xfrm>
            <a:off x="152400" y="152400"/>
            <a:ext cx="8833200" cy="6547200"/>
          </a:xfrm>
          <a:prstGeom prst="rect">
            <a:avLst/>
          </a:prstGeom>
          <a:noFill/>
          <a:ln w="9525" cap="flat" cmpd="sng">
            <a:solidFill>
              <a:srgbClr val="8800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5" name="Google Shape;115;p9"/>
          <p:cNvCxnSpPr/>
          <p:nvPr/>
        </p:nvCxnSpPr>
        <p:spPr>
          <a:xfrm>
            <a:off x="152400" y="533400"/>
            <a:ext cx="8833200" cy="0"/>
          </a:xfrm>
          <a:prstGeom prst="straightConnector1">
            <a:avLst/>
          </a:prstGeom>
          <a:noFill/>
          <a:ln w="11425" cap="flat" cmpd="sng">
            <a:solidFill>
              <a:srgbClr val="88006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6" name="Google Shape;116;p9"/>
          <p:cNvSpPr txBox="1">
            <a:spLocks noGrp="1"/>
          </p:cNvSpPr>
          <p:nvPr>
            <p:ph type="body" idx="2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4332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DF317A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5B006F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C8004E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1389888" y="323088"/>
            <a:ext cx="420600" cy="420600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8800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1371600" y="312738"/>
            <a:ext cx="4572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149352" y="6388385"/>
            <a:ext cx="8833200" cy="3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9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5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ftr" idx="11"/>
          </p:nvPr>
        </p:nvSpPr>
        <p:spPr>
          <a:xfrm>
            <a:off x="301752" y="6410848"/>
            <a:ext cx="3383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D772-DF83-4047-A4A5-191AB1539DB5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3296E52-8B94-480F-B676-75E11E29FD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 with Ca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10"/>
          <p:cNvCxnSpPr/>
          <p:nvPr/>
        </p:nvCxnSpPr>
        <p:spPr>
          <a:xfrm>
            <a:off x="152400" y="533400"/>
            <a:ext cx="8833200" cy="0"/>
          </a:xfrm>
          <a:prstGeom prst="straightConnector1">
            <a:avLst/>
          </a:prstGeom>
          <a:noFill/>
          <a:ln w="11425" cap="flat" cmpd="sng">
            <a:solidFill>
              <a:srgbClr val="88006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5" name="Google Shape;125;p1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10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10"/>
          <p:cNvSpPr/>
          <p:nvPr/>
        </p:nvSpPr>
        <p:spPr>
          <a:xfrm>
            <a:off x="152400" y="152400"/>
            <a:ext cx="8833200" cy="30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152400" y="155448"/>
            <a:ext cx="8833200" cy="6547200"/>
          </a:xfrm>
          <a:prstGeom prst="rect">
            <a:avLst/>
          </a:prstGeom>
          <a:noFill/>
          <a:ln w="9525" cap="flat" cmpd="sng">
            <a:solidFill>
              <a:srgbClr val="8800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Google Shape;133;p10"/>
          <p:cNvSpPr/>
          <p:nvPr/>
        </p:nvSpPr>
        <p:spPr>
          <a:xfrm>
            <a:off x="1389888" y="323088"/>
            <a:ext cx="420600" cy="420600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8800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p10"/>
          <p:cNvSpPr txBox="1">
            <a:spLocks noGrp="1"/>
          </p:cNvSpPr>
          <p:nvPr>
            <p:ph type="sldNum" idx="12"/>
          </p:nvPr>
        </p:nvSpPr>
        <p:spPr>
          <a:xfrm>
            <a:off x="1371600" y="312738"/>
            <a:ext cx="4572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35" name="Google Shape;135;p10"/>
          <p:cNvSpPr txBox="1"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sz="24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0"/>
          <p:cNvSpPr>
            <a:spLocks noGrp="1"/>
          </p:cNvSpPr>
          <p:nvPr>
            <p:ph type="pic" idx="2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rgbClr val="DF317A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rgbClr val="5B006F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rgbClr val="C8004E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37" name="Google Shape;137;p10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  <a:defRPr sz="16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8194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Char char="○"/>
              <a:defRPr sz="1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76225" algn="l" rtl="0"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750"/>
              <a:buFont typeface="Noto Sans Symbols"/>
              <a:buChar char="•"/>
              <a:defRPr sz="1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68605" algn="l" rtl="0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630"/>
              <a:buFont typeface="Noto Sans Symbols"/>
              <a:buChar char="•"/>
              <a:defRPr sz="9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85750" algn="l" rtl="0"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Georgia"/>
              <a:buChar char="•"/>
              <a:defRPr sz="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DF317A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5B006F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C8004E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149352" y="6388385"/>
            <a:ext cx="8833200" cy="3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" name="Google Shape;139;p10"/>
          <p:cNvSpPr txBox="1">
            <a:spLocks noGrp="1"/>
          </p:cNvSpPr>
          <p:nvPr>
            <p:ph type="dt" idx="10"/>
          </p:nvPr>
        </p:nvSpPr>
        <p:spPr>
          <a:xfrm>
            <a:off x="5788152" y="6404984"/>
            <a:ext cx="3045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ftr" idx="11"/>
          </p:nvPr>
        </p:nvSpPr>
        <p:spPr>
          <a:xfrm>
            <a:off x="301752" y="6410848"/>
            <a:ext cx="3584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bg>
      <p:bgPr>
        <a:solidFill>
          <a:schemeClr val="lt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88006F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3" name="Google Shape;143;p11"/>
          <p:cNvSpPr txBox="1">
            <a:spLocks noGrp="1"/>
          </p:cNvSpPr>
          <p:nvPr>
            <p:ph type="body" idx="1"/>
          </p:nvPr>
        </p:nvSpPr>
        <p:spPr>
          <a:xfrm rot="5400000">
            <a:off x="2269302" y="-443550"/>
            <a:ext cx="4599300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4332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DF317A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5B006F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C8004E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44" name="Google Shape;144;p11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5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46" name="Google Shape;146;p11"/>
          <p:cNvSpPr txBox="1">
            <a:spLocks noGrp="1"/>
          </p:cNvSpPr>
          <p:nvPr>
            <p:ph type="sldNum" idx="12"/>
          </p:nvPr>
        </p:nvSpPr>
        <p:spPr>
          <a:xfrm>
            <a:off x="4343400" y="1040174"/>
            <a:ext cx="4572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 Title and Text">
    <p:bg>
      <p:bgPr>
        <a:solidFill>
          <a:schemeClr val="lt2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0" y="0"/>
            <a:ext cx="9144000" cy="15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146304" y="6391656"/>
            <a:ext cx="8833200" cy="3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12"/>
          <p:cNvSpPr/>
          <p:nvPr/>
        </p:nvSpPr>
        <p:spPr>
          <a:xfrm>
            <a:off x="152400" y="155448"/>
            <a:ext cx="8833200" cy="6547200"/>
          </a:xfrm>
          <a:prstGeom prst="rect">
            <a:avLst/>
          </a:prstGeom>
          <a:noFill/>
          <a:ln w="9525" cap="flat" cmpd="sng">
            <a:solidFill>
              <a:srgbClr val="8800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4" name="Google Shape;154;p12"/>
          <p:cNvCxnSpPr/>
          <p:nvPr/>
        </p:nvCxnSpPr>
        <p:spPr>
          <a:xfrm rot="5400000">
            <a:off x="4021812" y="3278148"/>
            <a:ext cx="6245400" cy="0"/>
          </a:xfrm>
          <a:prstGeom prst="straightConnector1">
            <a:avLst/>
          </a:prstGeom>
          <a:noFill/>
          <a:ln w="9525" cap="flat" cmpd="sng">
            <a:solidFill>
              <a:srgbClr val="88006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55" name="Google Shape;155;p12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6934200" y="3020251"/>
            <a:ext cx="420600" cy="420600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8800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Google Shape;157;p12"/>
          <p:cNvSpPr txBox="1">
            <a:spLocks noGrp="1"/>
          </p:cNvSpPr>
          <p:nvPr>
            <p:ph type="sldNum" idx="12"/>
          </p:nvPr>
        </p:nvSpPr>
        <p:spPr>
          <a:xfrm>
            <a:off x="6915912" y="3009901"/>
            <a:ext cx="4572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8" name="Google Shape;158;p12"/>
          <p:cNvSpPr txBox="1">
            <a:spLocks noGrp="1"/>
          </p:cNvSpPr>
          <p:nvPr>
            <p:ph type="body" idx="1"/>
          </p:nvPr>
        </p:nvSpPr>
        <p:spPr>
          <a:xfrm rot="5400000">
            <a:off x="670650" y="-61050"/>
            <a:ext cx="5821500" cy="6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4332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DF317A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5B006F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C8004E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59" name="Google Shape;159;p12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5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1" name="Google Shape;161;p12"/>
          <p:cNvSpPr txBox="1">
            <a:spLocks noGrp="1"/>
          </p:cNvSpPr>
          <p:nvPr>
            <p:ph type="title"/>
          </p:nvPr>
        </p:nvSpPr>
        <p:spPr>
          <a:xfrm rot="5400000">
            <a:off x="5189550" y="2506651"/>
            <a:ext cx="58515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88006F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D772-DF83-4047-A4A5-191AB1539DB5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296E52-8B94-480F-B676-75E11E29FD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5F1D772-DF83-4047-A4A5-191AB1539DB5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6E52-8B94-480F-B676-75E11E29FD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D772-DF83-4047-A4A5-191AB1539DB5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3296E52-8B94-480F-B676-75E11E29FD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D772-DF83-4047-A4A5-191AB1539DB5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3296E52-8B94-480F-B676-75E11E29F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D772-DF83-4047-A4A5-191AB1539DB5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296E52-8B94-480F-B676-75E11E29FD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296E52-8B94-480F-B676-75E11E29FD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D772-DF83-4047-A4A5-191AB1539DB5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3296E52-8B94-480F-B676-75E11E29FD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5F1D772-DF83-4047-A4A5-191AB1539DB5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5F1D772-DF83-4047-A4A5-191AB1539DB5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296E52-8B94-480F-B676-75E11E29FD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9144000" cy="139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49352" y="6388385"/>
            <a:ext cx="8833200" cy="3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5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152400" y="155448"/>
            <a:ext cx="8833200" cy="6547200"/>
          </a:xfrm>
          <a:prstGeom prst="rect">
            <a:avLst/>
          </a:prstGeom>
          <a:noFill/>
          <a:ln w="9525" cap="flat" cmpd="sng">
            <a:solidFill>
              <a:srgbClr val="8800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8" name="Google Shape;18;p1"/>
          <p:cNvCxnSpPr/>
          <p:nvPr/>
        </p:nvCxnSpPr>
        <p:spPr>
          <a:xfrm>
            <a:off x="152400" y="1276743"/>
            <a:ext cx="8833200" cy="0"/>
          </a:xfrm>
          <a:prstGeom prst="straightConnector1">
            <a:avLst/>
          </a:prstGeom>
          <a:noFill/>
          <a:ln w="9525" cap="flat" cmpd="sng">
            <a:solidFill>
              <a:srgbClr val="88006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9" name="Google Shape;19;p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4361688" y="1050524"/>
            <a:ext cx="420600" cy="420600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8800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4343400" y="1040174"/>
            <a:ext cx="4572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 b="0" u="none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 b="0" u="none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 b="0" u="none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 b="0" u="none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 b="0" u="none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 b="0" u="none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 b="0" u="none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 b="0" u="none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 b="0" u="none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88006F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88006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body" idx="1"/>
          </p:nvPr>
        </p:nvSpPr>
        <p:spPr>
          <a:xfrm>
            <a:off x="301752" y="1524000"/>
            <a:ext cx="8534400" cy="45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74332" algn="l" rtl="0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●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○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spcBef>
                <a:spcPts val="320"/>
              </a:spcBef>
              <a:spcAft>
                <a:spcPts val="0"/>
              </a:spcAft>
              <a:buClr>
                <a:srgbClr val="DF317A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5B006F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spcBef>
                <a:spcPts val="280"/>
              </a:spcBef>
              <a:spcAft>
                <a:spcPts val="0"/>
              </a:spcAft>
              <a:buClr>
                <a:srgbClr val="C8004E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44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3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890076"/>
                </a:solidFill>
              </a:rPr>
              <a:t>Fashion Product</a:t>
            </a:r>
            <a:endParaRPr lang="en-US" dirty="0">
              <a:solidFill>
                <a:srgbClr val="89007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51816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Internal Guide : Dr.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Dhara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Bhatt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81400" y="2971800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Group code : 27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3600" y="53340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81600" y="5308937"/>
            <a:ext cx="381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Ashutosh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Dodia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( 16-BCA-082 B )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Jimil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Patadia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(16-BCA-106 B )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Milap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Pathak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( 16-BCA-110 B 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5710535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External Guide : Mr.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Savan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Trivedi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Customer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Customer can login with e-mail or phone number. </a:t>
            </a:r>
          </a:p>
          <a:p>
            <a:r>
              <a:rPr lang="en-US" sz="2400" dirty="0" smtClean="0"/>
              <a:t>Customer can search category  of products </a:t>
            </a:r>
          </a:p>
          <a:p>
            <a:r>
              <a:rPr lang="en-US" sz="2400" dirty="0" smtClean="0"/>
              <a:t>Customer can add/remove products from wish list.</a:t>
            </a:r>
          </a:p>
          <a:p>
            <a:r>
              <a:rPr lang="en-US" sz="2400" dirty="0" smtClean="0"/>
              <a:t>Customer can add products in the cart to purchase it.</a:t>
            </a:r>
          </a:p>
          <a:p>
            <a:r>
              <a:rPr lang="en-US" sz="2400" dirty="0" smtClean="0"/>
              <a:t>Customer can view their order status.</a:t>
            </a:r>
          </a:p>
          <a:p>
            <a:r>
              <a:rPr lang="en-US" sz="2400" dirty="0" smtClean="0"/>
              <a:t>Customer can share product information.</a:t>
            </a:r>
          </a:p>
          <a:p>
            <a:r>
              <a:rPr lang="en-US" sz="2400" dirty="0" smtClean="0"/>
              <a:t>Customer can give feedback.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Front End : PhP 5.6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Back End : My SQL 5.5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Server : XAMPP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IDE : Netbeans 8.1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Other Tools : MS Office 2007, MS VISIO 2007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mysq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286000"/>
            <a:ext cx="1905000" cy="990600"/>
          </a:xfrm>
          <a:prstGeom prst="rect">
            <a:avLst/>
          </a:prstGeom>
        </p:spPr>
      </p:pic>
      <p:pic>
        <p:nvPicPr>
          <p:cNvPr id="5" name="Picture 4" descr="netbea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4362450"/>
            <a:ext cx="1895475" cy="1047750"/>
          </a:xfrm>
          <a:prstGeom prst="rect">
            <a:avLst/>
          </a:prstGeom>
        </p:spPr>
      </p:pic>
      <p:pic>
        <p:nvPicPr>
          <p:cNvPr id="6" name="Picture 5" descr="php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447800"/>
            <a:ext cx="1438275" cy="771525"/>
          </a:xfrm>
          <a:prstGeom prst="rect">
            <a:avLst/>
          </a:prstGeom>
        </p:spPr>
      </p:pic>
      <p:pic>
        <p:nvPicPr>
          <p:cNvPr id="7" name="Picture 6" descr="xampp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3200400"/>
            <a:ext cx="106680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50292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4000" smtClean="0"/>
              <a:t>Context Level</a:t>
            </a:r>
            <a:endParaRPr lang="en-US" sz="4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752" y="152400"/>
            <a:ext cx="8534400" cy="990600"/>
          </a:xfrm>
        </p:spPr>
        <p:txBody>
          <a:bodyPr>
            <a:normAutofit/>
          </a:bodyPr>
          <a:lstStyle/>
          <a:p>
            <a:r>
              <a:rPr lang="en-US" sz="5300" dirty="0" smtClean="0"/>
              <a:t>DFD(Data Flow Diagram)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2" descr="D:\Ashutosh\Work\Download\project\Third Final\DFD SS\level 0 Contex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1" y="2628"/>
            <a:ext cx="9122979" cy="670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4000" dirty="0" smtClean="0"/>
              <a:t>Level 1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  <p:pic>
        <p:nvPicPr>
          <p:cNvPr id="5" name="Content Placeholder 4" descr="level 1 Detail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000" dirty="0" smtClean="0"/>
              <a:t>Level 2 (2.2 Login)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en-US" sz="4000" dirty="0" smtClean="0"/>
          </a:p>
          <a:p>
            <a:pPr algn="ctr">
              <a:buNone/>
            </a:pPr>
            <a:endParaRPr lang="en-US" sz="4000" dirty="0" smtClean="0"/>
          </a:p>
          <a:p>
            <a:pPr algn="ctr">
              <a:buNone/>
            </a:pPr>
            <a:endParaRPr lang="en-US" sz="4000" dirty="0" smtClean="0"/>
          </a:p>
          <a:p>
            <a:pPr algn="ctr">
              <a:buNone/>
            </a:pPr>
            <a:r>
              <a:rPr lang="en-US" sz="4000" dirty="0" smtClean="0"/>
              <a:t>Level 2 (2.3 Category)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E:\Study\sem 5\SDP\DFD\New XD\dfd ss 2\level 2.3 Categor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 action="ppaction://hlinksldjump"/>
              </a:rPr>
              <a:t>Company Profile </a:t>
            </a:r>
            <a:endParaRPr lang="en-US" dirty="0" smtClean="0"/>
          </a:p>
          <a:p>
            <a:pPr lvl="2"/>
            <a:r>
              <a:rPr lang="en-US" sz="2400" dirty="0" smtClean="0">
                <a:hlinkClick r:id="rId3" action="ppaction://hlinksldjump"/>
              </a:rPr>
              <a:t>About Company</a:t>
            </a:r>
            <a:endParaRPr lang="en-US" sz="2400" dirty="0" smtClean="0"/>
          </a:p>
          <a:p>
            <a:r>
              <a:rPr lang="en-US" dirty="0" smtClean="0">
                <a:hlinkClick r:id="rId4" action="ppaction://hlinksldjump"/>
              </a:rPr>
              <a:t>About Project</a:t>
            </a:r>
          </a:p>
          <a:p>
            <a:r>
              <a:rPr lang="en-US" dirty="0" smtClean="0">
                <a:hlinkClick r:id="rId4" action="ppaction://hlinksldjump"/>
              </a:rPr>
              <a:t>Requirement Gathering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Existing System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New System</a:t>
            </a:r>
            <a:endParaRPr lang="en-US" dirty="0" smtClean="0"/>
          </a:p>
          <a:p>
            <a:r>
              <a:rPr lang="en-US" dirty="0" smtClean="0">
                <a:hlinkClick r:id="rId6" action="ppaction://hlinksldjump"/>
              </a:rPr>
              <a:t>Entities</a:t>
            </a:r>
            <a:endParaRPr lang="en-US" dirty="0" smtClean="0"/>
          </a:p>
          <a:p>
            <a:pPr lvl="2"/>
            <a:r>
              <a:rPr lang="en-US" dirty="0" smtClean="0">
                <a:hlinkClick r:id="rId7" action="ppaction://hlinksldjump"/>
              </a:rPr>
              <a:t>Admin</a:t>
            </a:r>
            <a:endParaRPr lang="en-US" dirty="0" smtClean="0"/>
          </a:p>
          <a:p>
            <a:pPr lvl="2"/>
            <a:r>
              <a:rPr lang="en-US" dirty="0" smtClean="0">
                <a:hlinkClick r:id="rId8" action="ppaction://hlinksldjump"/>
              </a:rPr>
              <a:t>Guest</a:t>
            </a:r>
            <a:endParaRPr lang="en-US" dirty="0" smtClean="0"/>
          </a:p>
          <a:p>
            <a:pPr lvl="2"/>
            <a:r>
              <a:rPr lang="en-US" dirty="0" smtClean="0">
                <a:hlinkClick r:id="rId9" action="ppaction://hlinksldjump"/>
              </a:rPr>
              <a:t>Customer</a:t>
            </a:r>
            <a:endParaRPr lang="en-US" dirty="0" smtClean="0"/>
          </a:p>
          <a:p>
            <a:r>
              <a:rPr lang="en-US" dirty="0" smtClean="0">
                <a:hlinkClick r:id="rId10" action="ppaction://hlinksldjump"/>
              </a:rPr>
              <a:t>Platform</a:t>
            </a:r>
            <a:endParaRPr lang="en-US" dirty="0" smtClean="0"/>
          </a:p>
          <a:p>
            <a:r>
              <a:rPr lang="en-US" dirty="0" smtClean="0">
                <a:hlinkClick r:id="rId11" action="ppaction://hlinksldjump"/>
              </a:rPr>
              <a:t>DFD(Data Flow Diagram)</a:t>
            </a:r>
            <a:endParaRPr lang="en-US" dirty="0" smtClean="0"/>
          </a:p>
          <a:p>
            <a:r>
              <a:rPr lang="en-US" u="sng" dirty="0" smtClean="0">
                <a:solidFill>
                  <a:schemeClr val="accent6">
                    <a:lumMod val="50000"/>
                  </a:schemeClr>
                </a:solidFill>
                <a:hlinkClick r:id="rId12" action="ppaction://hlinksldjump"/>
              </a:rPr>
              <a:t>Data Dictionary</a:t>
            </a:r>
            <a:endParaRPr lang="en-US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u="sng" dirty="0" smtClean="0">
                <a:solidFill>
                  <a:schemeClr val="accent6">
                    <a:lumMod val="50000"/>
                  </a:schemeClr>
                </a:solidFill>
                <a:hlinkClick r:id="rId13" action="ppaction://hlinksldjump"/>
              </a:rPr>
              <a:t>ERD</a:t>
            </a:r>
            <a:endParaRPr lang="en-US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4572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89006F"/>
                </a:solidFill>
              </a:rPr>
              <a:t>INDEX</a:t>
            </a:r>
            <a:endParaRPr lang="en-US" sz="2800" dirty="0">
              <a:solidFill>
                <a:srgbClr val="89006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37625" y="3406914"/>
            <a:ext cx="61574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4000" dirty="0" smtClean="0"/>
              <a:t>Level 2 (2.4 Sub Category)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E:\Study\sem 5\SDP\DFD\New Dfd ss p2\dfd ss 2\level 2.4 SubCategor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000" dirty="0" smtClean="0"/>
              <a:t>Level 2 (2.5 Product)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E:\Study\sem 5\SDP\DFD\New Dfd ss p2\dfd ss 2\level 2.5 Produc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7010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000" dirty="0" smtClean="0"/>
              <a:t>Level 2 (2.6 Order)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 descr="E:\Study\sem 5\SDP\DFD\New Dfd ss p2\dfd ss 2\level 2.6 Ord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000" dirty="0" smtClean="0"/>
              <a:t>Level 2 (2.8 Return)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E:\Study\sem 5\SDP\DFD\New Dfd ss p2\dfd ss 2\level 2.8 Retur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000" dirty="0" smtClean="0"/>
              <a:t>Level 2 (2.9 Feedback)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E:\Study\sem 5\SDP\DFD\New Dfd ss p2\dfd ss 2\level 2.9 Feedbac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Fashion Product is a website which sells different types of fashion products.</a:t>
            </a:r>
          </a:p>
          <a:p>
            <a:r>
              <a:rPr lang="en-US" dirty="0" smtClean="0"/>
              <a:t>Men and Women can select their desired products through many filters provided by website.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124200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Data Dictionary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>
            <a:spLocks noGrp="1"/>
          </p:cNvSpPr>
          <p:nvPr>
            <p:ph type="title"/>
          </p:nvPr>
        </p:nvSpPr>
        <p:spPr>
          <a:xfrm>
            <a:off x="914400" y="228600"/>
            <a:ext cx="7467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006F"/>
              </a:buClr>
              <a:buSzPts val="2400"/>
              <a:buFont typeface="Georgia"/>
              <a:buNone/>
            </a:pPr>
            <a:r>
              <a:rPr lang="en-IN" sz="2400" b="0" i="0" u="none" strike="noStrike" cap="none" dirty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  <a:t>Table Name : </a:t>
            </a:r>
            <a:r>
              <a:rPr lang="en-IN" sz="2400" b="0" i="0" u="none" strike="noStrike" cap="none" dirty="0" err="1" smtClean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  <a:t>User_Tb</a:t>
            </a:r>
            <a:r>
              <a:rPr lang="en-IN" sz="2400" b="0" i="0" u="none" strike="noStrike" cap="none" dirty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IN" sz="2400" b="0" i="0" u="none" strike="noStrike" cap="none" dirty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IN" sz="2400" b="0" i="0" u="none" strike="noStrike" cap="none" dirty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  <a:t>Description : All the details of User</a:t>
            </a:r>
            <a:endParaRPr sz="2400" b="0" i="0" u="none" strike="noStrike" cap="none" dirty="0">
              <a:solidFill>
                <a:srgbClr val="89007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84" name="Google Shape;184;p16"/>
          <p:cNvGraphicFramePr/>
          <p:nvPr>
            <p:extLst>
              <p:ext uri="{D42A27DB-BD31-4B8C-83A1-F6EECF244321}">
                <p14:modId xmlns:p14="http://schemas.microsoft.com/office/powerpoint/2010/main" val="2709993827"/>
              </p:ext>
            </p:extLst>
          </p:nvPr>
        </p:nvGraphicFramePr>
        <p:xfrm>
          <a:off x="0" y="1219200"/>
          <a:ext cx="9144000" cy="569745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7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92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63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Field Name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Data Type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Size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Constraint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Description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66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err="1" smtClean="0">
                          <a:latin typeface="+mn-lt"/>
                        </a:rPr>
                        <a:t>User_Id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Integer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>
                          <a:latin typeface="+mn-lt"/>
                        </a:rPr>
                        <a:t>6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Primary key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It will store the id of User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3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Name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Varchar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20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Not Null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It will store the name of User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58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err="1" smtClean="0">
                          <a:latin typeface="+mn-lt"/>
                        </a:rPr>
                        <a:t>Date_of_Birth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Date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Not Null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It will store the date of birth of User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1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Address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Varchar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160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Not Null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It will store the address of User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358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err="1">
                          <a:latin typeface="+mn-lt"/>
                        </a:rPr>
                        <a:t>Email_Id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Varchar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>
                          <a:latin typeface="+mn-lt"/>
                        </a:rPr>
                        <a:t>25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Not </a:t>
                      </a:r>
                      <a:r>
                        <a:rPr lang="en-IN" sz="1800" dirty="0" smtClean="0">
                          <a:latin typeface="+mn-lt"/>
                        </a:rPr>
                        <a:t>Null, Unique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It will store the email id of User</a:t>
                      </a:r>
                      <a:endParaRPr sz="1800" dirty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28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Password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Varchar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>
                          <a:latin typeface="+mn-lt"/>
                        </a:rPr>
                        <a:t>15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Not null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It will store the password of User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358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Gender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>
                          <a:latin typeface="+mn-lt"/>
                        </a:rPr>
                        <a:t>Bit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Not Null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It will store the gender of </a:t>
                      </a:r>
                      <a:r>
                        <a:rPr lang="en-IN" sz="1800" dirty="0" smtClean="0">
                          <a:latin typeface="+mn-lt"/>
                        </a:rPr>
                        <a:t>User.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>
                          <a:latin typeface="+mn-lt"/>
                        </a:rPr>
                        <a:t>0</a:t>
                      </a:r>
                      <a:r>
                        <a:rPr lang="en-IN" sz="1800" baseline="0" dirty="0" smtClean="0">
                          <a:latin typeface="+mn-lt"/>
                        </a:rPr>
                        <a:t> is Male and 1 is Female</a:t>
                      </a:r>
                      <a:endParaRPr lang="en-IN" sz="180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358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err="1" smtClean="0">
                          <a:latin typeface="+mn-lt"/>
                        </a:rPr>
                        <a:t>Mobile_Number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Integer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10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Not </a:t>
                      </a:r>
                      <a:r>
                        <a:rPr lang="en-IN" sz="1800" dirty="0" smtClean="0">
                          <a:latin typeface="+mn-lt"/>
                        </a:rPr>
                        <a:t>Null, Unique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It will store the User’s Mobile Number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2808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err="1">
                          <a:latin typeface="+mn-lt"/>
                        </a:rPr>
                        <a:t>IsAdmin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Boolean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Not Null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It will store if User is admin or Customer</a:t>
                      </a:r>
                      <a:r>
                        <a:rPr lang="en-IN" sz="1800" dirty="0" smtClean="0"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>
                          <a:latin typeface="+mn-lt"/>
                        </a:rPr>
                        <a:t>True is Admin</a:t>
                      </a:r>
                      <a:r>
                        <a:rPr lang="en-IN" sz="1800" baseline="0" dirty="0" smtClean="0">
                          <a:latin typeface="+mn-lt"/>
                        </a:rPr>
                        <a:t> and False is Customer</a:t>
                      </a:r>
                      <a:endParaRPr sz="1800" dirty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solidFill>
                  <a:srgbClr val="890076"/>
                </a:solidFill>
              </a:rPr>
              <a:t>Table Name : Category_TB</a:t>
            </a:r>
            <a:br>
              <a:rPr lang="en-IN" sz="2400" dirty="0" smtClean="0">
                <a:solidFill>
                  <a:srgbClr val="890076"/>
                </a:solidFill>
              </a:rPr>
            </a:br>
            <a:r>
              <a:rPr lang="en-IN" sz="2400" dirty="0" smtClean="0">
                <a:solidFill>
                  <a:srgbClr val="890076"/>
                </a:solidFill>
              </a:rPr>
              <a:t>Description : It will store All the details of Category Table</a:t>
            </a:r>
            <a:endParaRPr lang="en-IN" sz="2400" dirty="0">
              <a:solidFill>
                <a:srgbClr val="890076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508067"/>
              </p:ext>
            </p:extLst>
          </p:nvPr>
        </p:nvGraphicFramePr>
        <p:xfrm>
          <a:off x="152399" y="1905000"/>
          <a:ext cx="8839201" cy="23940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5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23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50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800" u="none" strike="noStrike" cap="none" dirty="0" smtClean="0">
                          <a:sym typeface="Arial"/>
                        </a:rPr>
                        <a:t>Fieldname</a:t>
                      </a:r>
                      <a:endParaRPr lang="en-IN" sz="1800" b="1" i="0" u="none" strike="noStrike" cap="none" dirty="0">
                        <a:solidFill>
                          <a:schemeClr val="bg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800" u="none" strike="noStrike" cap="none" dirty="0" smtClean="0">
                          <a:sym typeface="Arial"/>
                        </a:rPr>
                        <a:t>DataType</a:t>
                      </a:r>
                      <a:endParaRPr lang="en-IN" sz="1800" b="1" i="0" u="none" strike="noStrike" cap="none" dirty="0">
                        <a:solidFill>
                          <a:schemeClr val="bg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800" u="none" strike="noStrike" cap="none" dirty="0" smtClean="0">
                          <a:sym typeface="Arial"/>
                        </a:rPr>
                        <a:t>Size</a:t>
                      </a:r>
                      <a:endParaRPr lang="en-IN" sz="1800" b="1" i="0" u="none" strike="noStrike" cap="none" dirty="0">
                        <a:solidFill>
                          <a:schemeClr val="bg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800" u="none" strike="noStrike" cap="none" dirty="0" smtClean="0">
                          <a:sym typeface="Arial"/>
                        </a:rPr>
                        <a:t>Constraint</a:t>
                      </a:r>
                      <a:endParaRPr lang="en-IN" sz="1800" b="1" i="0" u="none" strike="noStrike" cap="none" dirty="0">
                        <a:solidFill>
                          <a:schemeClr val="bg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800" u="none" strike="noStrike" cap="none" dirty="0" smtClean="0">
                          <a:sym typeface="Arial"/>
                        </a:rPr>
                        <a:t>Description</a:t>
                      </a:r>
                      <a:endParaRPr lang="en-IN" sz="1800" b="1" i="0" u="none" strike="noStrike" cap="none" dirty="0">
                        <a:solidFill>
                          <a:schemeClr val="bg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84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800" u="none" strike="noStrike" cap="none" dirty="0" smtClean="0">
                          <a:sym typeface="Arial"/>
                        </a:rPr>
                        <a:t>Category_Id</a:t>
                      </a:r>
                      <a:endParaRPr lang="en-IN" sz="1800" b="0" i="0" u="none" strike="noStrike" cap="none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800" u="none" strike="noStrike" cap="none" dirty="0" smtClean="0">
                          <a:sym typeface="Arial"/>
                        </a:rPr>
                        <a:t>Integer</a:t>
                      </a:r>
                      <a:endParaRPr lang="en-IN" sz="1800" b="0" i="0" u="none" strike="noStrike" cap="none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800" u="none" strike="noStrike" cap="none" dirty="0" smtClean="0">
                          <a:sym typeface="Arial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800" u="none" strike="noStrike" cap="none" dirty="0" smtClean="0">
                          <a:sym typeface="Arial"/>
                        </a:rPr>
                        <a:t>Primary key</a:t>
                      </a:r>
                      <a:endParaRPr lang="en-IN" sz="1800" b="0" i="0" u="none" strike="noStrike" cap="none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800" u="none" strike="noStrike" cap="none" dirty="0" smtClean="0">
                          <a:sym typeface="Arial"/>
                        </a:rPr>
                        <a:t>It will store the unique id of category</a:t>
                      </a:r>
                      <a:endParaRPr lang="en-IN" sz="1800" b="0" i="0" u="none" strike="noStrike" cap="none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84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800" u="none" strike="noStrike" cap="none" dirty="0" smtClean="0">
                          <a:sym typeface="Arial"/>
                        </a:rPr>
                        <a:t>Category_Name</a:t>
                      </a:r>
                      <a:endParaRPr lang="en-IN" sz="1800" b="0" i="0" u="none" strike="noStrike" cap="none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800" u="none" strike="noStrike" cap="none" dirty="0" smtClean="0">
                          <a:sym typeface="Arial"/>
                        </a:rPr>
                        <a:t>Varchar</a:t>
                      </a:r>
                      <a:endParaRPr lang="en-IN" sz="1800" b="0" i="0" u="none" strike="noStrike" cap="none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800" u="none" strike="noStrike" cap="none" dirty="0" smtClean="0">
                          <a:sym typeface="Arial"/>
                        </a:rPr>
                        <a:t>30</a:t>
                      </a:r>
                      <a:endParaRPr lang="en-IN" sz="1800" b="0" i="0" u="none" strike="noStrike" cap="none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800" u="none" strike="noStrike" cap="none" dirty="0" smtClean="0">
                          <a:sym typeface="Arial"/>
                        </a:rPr>
                        <a:t>Unique</a:t>
                      </a:r>
                      <a:endParaRPr lang="en-IN" sz="1800" b="0" i="0" u="none" strike="noStrike" cap="none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800" u="none" strike="noStrike" cap="none" dirty="0" smtClean="0">
                          <a:sym typeface="Arial"/>
                        </a:rPr>
                        <a:t>It will store the category  name</a:t>
                      </a:r>
                      <a:endParaRPr lang="en-IN" sz="1800" b="0" i="0" u="none" strike="noStrike" cap="none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84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 smtClean="0"/>
                        <a:t>IsVisible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Boolean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Not Null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+mn-lt"/>
                        </a:rPr>
                        <a:t>It will store where Category</a:t>
                      </a:r>
                      <a:r>
                        <a:rPr lang="en-US" sz="1800" baseline="0" dirty="0" smtClean="0">
                          <a:latin typeface="+mn-lt"/>
                        </a:rPr>
                        <a:t> is Visible or not.</a:t>
                      </a:r>
                      <a:endParaRPr sz="1800" dirty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006F"/>
              </a:buClr>
              <a:buSzPts val="2160"/>
              <a:buFont typeface="Georgia"/>
              <a:buNone/>
            </a:pPr>
            <a:r>
              <a:rPr lang="en-IN" sz="2400" b="0" i="0" u="none" strike="noStrike" cap="none" dirty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  <a:t>Table  Name : </a:t>
            </a:r>
            <a:r>
              <a:rPr lang="en-IN" sz="2400" b="0" i="0" u="none" strike="noStrike" cap="none" dirty="0" err="1" smtClean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  <a:t>SubCategory_TB</a:t>
            </a:r>
            <a:r>
              <a:rPr lang="en-IN" sz="2400" b="0" i="0" u="none" strike="noStrike" cap="none" dirty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IN" sz="2400" b="0" i="0" u="none" strike="noStrike" cap="none" dirty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IN" sz="2400" b="0" i="0" u="none" strike="noStrike" cap="none" dirty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  <a:t>Description : All the details of Sub Category</a:t>
            </a:r>
            <a:endParaRPr sz="2400" b="0" i="0" u="none" strike="noStrike" cap="none" dirty="0">
              <a:solidFill>
                <a:srgbClr val="89007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72" name="Google Shape;172;p14"/>
          <p:cNvGraphicFramePr/>
          <p:nvPr>
            <p:extLst>
              <p:ext uri="{D42A27DB-BD31-4B8C-83A1-F6EECF244321}">
                <p14:modId xmlns:p14="http://schemas.microsoft.com/office/powerpoint/2010/main" val="3792558653"/>
              </p:ext>
            </p:extLst>
          </p:nvPr>
        </p:nvGraphicFramePr>
        <p:xfrm>
          <a:off x="152401" y="1828800"/>
          <a:ext cx="8839200" cy="320045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/>
                        <a:t>Fieldname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Data Type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Size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Constraint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Description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SubCategory_Id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Integer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Primary key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It will store the unique id of </a:t>
                      </a:r>
                      <a:r>
                        <a:rPr lang="en-IN" sz="1800" dirty="0" err="1"/>
                        <a:t>SubCategory</a:t>
                      </a:r>
                      <a:r>
                        <a:rPr lang="en-IN" sz="1800" dirty="0"/>
                        <a:t> 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err="1" smtClean="0"/>
                        <a:t>Category_Id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Integer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/>
                        <a:t>6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Foreign key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This constraint joins Category table and </a:t>
                      </a:r>
                      <a:r>
                        <a:rPr lang="en-IN" sz="1800" dirty="0" err="1"/>
                        <a:t>SubCategory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SubCategory_name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Varchar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/>
                        <a:t>25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Unique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It will store the </a:t>
                      </a:r>
                      <a:r>
                        <a:rPr lang="en-IN" sz="1800" dirty="0" err="1"/>
                        <a:t>SubCategory</a:t>
                      </a:r>
                      <a:r>
                        <a:rPr lang="en-IN" sz="1800" dirty="0"/>
                        <a:t> name of product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 smtClean="0"/>
                        <a:t>IsVisible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Boolean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Not Null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+mn-lt"/>
                        </a:rPr>
                        <a:t>It will store whether </a:t>
                      </a:r>
                      <a:r>
                        <a:rPr lang="en-US" sz="1800" dirty="0" err="1" smtClean="0">
                          <a:latin typeface="+mn-lt"/>
                        </a:rPr>
                        <a:t>SubCategory</a:t>
                      </a:r>
                      <a:r>
                        <a:rPr lang="en-US" sz="1800" baseline="0" dirty="0" smtClean="0">
                          <a:latin typeface="+mn-lt"/>
                        </a:rPr>
                        <a:t> is Visible or not.</a:t>
                      </a:r>
                      <a:endParaRPr sz="1800" dirty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>
            <a:spLocks noGrp="1"/>
          </p:cNvSpPr>
          <p:nvPr>
            <p:ph type="title"/>
          </p:nvPr>
        </p:nvSpPr>
        <p:spPr>
          <a:xfrm>
            <a:off x="301752" y="276664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006F"/>
              </a:buClr>
              <a:buSzPts val="2160"/>
              <a:buFont typeface="Georgia"/>
              <a:buNone/>
            </a:pPr>
            <a:r>
              <a:rPr lang="en-IN" sz="2400" b="0" i="0" u="none" strike="noStrike" cap="none" dirty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  <a:t>Table Name : </a:t>
            </a:r>
            <a:r>
              <a:rPr lang="en-IN" sz="2400" b="0" i="0" u="none" strike="noStrike" cap="none" dirty="0" err="1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  <a:t>Product_TB</a:t>
            </a:r>
            <a:r>
              <a:rPr lang="en-IN" sz="2400" b="0" i="0" u="none" strike="noStrike" cap="none" dirty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IN" sz="2400" b="0" i="0" u="none" strike="noStrike" cap="none" dirty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IN" sz="2400" b="0" i="0" u="none" strike="noStrike" cap="none" dirty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  <a:t>Description : It will store all details of products </a:t>
            </a:r>
            <a:endParaRPr sz="2400" b="0" i="0" u="none" strike="noStrike" cap="none" dirty="0">
              <a:solidFill>
                <a:srgbClr val="89007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78" name="Google Shape;178;p15"/>
          <p:cNvGraphicFramePr/>
          <p:nvPr>
            <p:extLst>
              <p:ext uri="{D42A27DB-BD31-4B8C-83A1-F6EECF244321}">
                <p14:modId xmlns:p14="http://schemas.microsoft.com/office/powerpoint/2010/main" val="2911305274"/>
              </p:ext>
            </p:extLst>
          </p:nvPr>
        </p:nvGraphicFramePr>
        <p:xfrm>
          <a:off x="0" y="1042580"/>
          <a:ext cx="9144001" cy="58916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97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5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3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Field Name</a:t>
                      </a:r>
                      <a:endParaRPr sz="1800" dirty="0">
                        <a:latin typeface="+mn-lt"/>
                      </a:endParaRPr>
                    </a:p>
                  </a:txBody>
                  <a:tcPr marL="94500" marR="945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DataType</a:t>
                      </a:r>
                      <a:endParaRPr sz="1800">
                        <a:latin typeface="+mn-lt"/>
                      </a:endParaRPr>
                    </a:p>
                  </a:txBody>
                  <a:tcPr marL="94500" marR="945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Size</a:t>
                      </a:r>
                      <a:endParaRPr sz="1800">
                        <a:latin typeface="+mn-lt"/>
                      </a:endParaRPr>
                    </a:p>
                  </a:txBody>
                  <a:tcPr marL="94500" marR="945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Constraint</a:t>
                      </a:r>
                      <a:endParaRPr sz="1800">
                        <a:latin typeface="+mn-lt"/>
                      </a:endParaRPr>
                    </a:p>
                  </a:txBody>
                  <a:tcPr marL="94500" marR="945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Description</a:t>
                      </a:r>
                      <a:endParaRPr sz="1800">
                        <a:latin typeface="+mn-lt"/>
                      </a:endParaRPr>
                    </a:p>
                  </a:txBody>
                  <a:tcPr marL="94500" marR="945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Product_Id</a:t>
                      </a:r>
                      <a:endParaRPr sz="1800">
                        <a:latin typeface="+mn-lt"/>
                      </a:endParaRPr>
                    </a:p>
                  </a:txBody>
                  <a:tcPr marL="94500" marR="945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Integer</a:t>
                      </a:r>
                      <a:endParaRPr sz="1800">
                        <a:latin typeface="+mn-lt"/>
                      </a:endParaRPr>
                    </a:p>
                  </a:txBody>
                  <a:tcPr marL="94500" marR="945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>
                          <a:latin typeface="+mn-lt"/>
                        </a:rPr>
                        <a:t>6</a:t>
                      </a:r>
                      <a:endParaRPr sz="1800">
                        <a:latin typeface="+mn-lt"/>
                      </a:endParaRPr>
                    </a:p>
                  </a:txBody>
                  <a:tcPr marL="94500" marR="945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Primary key</a:t>
                      </a:r>
                      <a:endParaRPr sz="1800">
                        <a:latin typeface="+mn-lt"/>
                      </a:endParaRPr>
                    </a:p>
                  </a:txBody>
                  <a:tcPr marL="94500" marR="945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It will store the Id of Product</a:t>
                      </a:r>
                      <a:endParaRPr sz="1800">
                        <a:latin typeface="+mn-lt"/>
                      </a:endParaRPr>
                    </a:p>
                  </a:txBody>
                  <a:tcPr marL="94500" marR="945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err="1" smtClean="0">
                          <a:latin typeface="+mn-lt"/>
                        </a:rPr>
                        <a:t>SubCategory_Id</a:t>
                      </a:r>
                      <a:endParaRPr sz="1800">
                        <a:latin typeface="+mn-lt"/>
                      </a:endParaRPr>
                    </a:p>
                  </a:txBody>
                  <a:tcPr marL="94500" marR="945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Integer</a:t>
                      </a:r>
                      <a:endParaRPr sz="1800">
                        <a:latin typeface="+mn-lt"/>
                      </a:endParaRPr>
                    </a:p>
                  </a:txBody>
                  <a:tcPr marL="94500" marR="945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>
                          <a:latin typeface="+mn-lt"/>
                        </a:rPr>
                        <a:t>6</a:t>
                      </a:r>
                      <a:endParaRPr sz="1800">
                        <a:latin typeface="+mn-lt"/>
                      </a:endParaRPr>
                    </a:p>
                  </a:txBody>
                  <a:tcPr marL="94500" marR="945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Foreign Key</a:t>
                      </a:r>
                      <a:endParaRPr sz="1800">
                        <a:latin typeface="+mn-lt"/>
                      </a:endParaRPr>
                    </a:p>
                  </a:txBody>
                  <a:tcPr marL="94500" marR="945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This constraint joins Sub Category table and Product</a:t>
                      </a:r>
                      <a:endParaRPr sz="1800">
                        <a:latin typeface="+mn-lt"/>
                      </a:endParaRPr>
                    </a:p>
                  </a:txBody>
                  <a:tcPr marL="94500" marR="945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Product_Name</a:t>
                      </a:r>
                      <a:endParaRPr sz="1800">
                        <a:latin typeface="+mn-lt"/>
                      </a:endParaRPr>
                    </a:p>
                  </a:txBody>
                  <a:tcPr marL="94500" marR="945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Varchar</a:t>
                      </a:r>
                      <a:endParaRPr sz="1800">
                        <a:latin typeface="+mn-lt"/>
                      </a:endParaRPr>
                    </a:p>
                  </a:txBody>
                  <a:tcPr marL="94500" marR="945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30</a:t>
                      </a:r>
                      <a:endParaRPr sz="1800">
                        <a:latin typeface="+mn-lt"/>
                      </a:endParaRPr>
                    </a:p>
                  </a:txBody>
                  <a:tcPr marL="94500" marR="945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Unique </a:t>
                      </a:r>
                      <a:r>
                        <a:rPr lang="en-IN" sz="1800" dirty="0" smtClean="0">
                          <a:latin typeface="+mn-lt"/>
                        </a:rPr>
                        <a:t>,Not </a:t>
                      </a:r>
                      <a:r>
                        <a:rPr lang="en-IN" sz="1800" dirty="0">
                          <a:latin typeface="+mn-lt"/>
                        </a:rPr>
                        <a:t>Null</a:t>
                      </a:r>
                      <a:endParaRPr sz="1800">
                        <a:latin typeface="+mn-lt"/>
                      </a:endParaRPr>
                    </a:p>
                  </a:txBody>
                  <a:tcPr marL="94500" marR="945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It will store the name of Product</a:t>
                      </a:r>
                      <a:endParaRPr sz="1800">
                        <a:latin typeface="+mn-lt"/>
                      </a:endParaRPr>
                    </a:p>
                  </a:txBody>
                  <a:tcPr marL="94500" marR="945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Product_Detail</a:t>
                      </a:r>
                      <a:endParaRPr sz="1800">
                        <a:latin typeface="+mn-lt"/>
                      </a:endParaRPr>
                    </a:p>
                  </a:txBody>
                  <a:tcPr marL="94500" marR="945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Text</a:t>
                      </a:r>
                      <a:endParaRPr sz="1800">
                        <a:latin typeface="+mn-lt"/>
                      </a:endParaRPr>
                    </a:p>
                  </a:txBody>
                  <a:tcPr marL="94500" marR="945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+mn-lt"/>
                      </a:endParaRPr>
                    </a:p>
                  </a:txBody>
                  <a:tcPr marL="94500" marR="945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Not null</a:t>
                      </a:r>
                      <a:endParaRPr sz="1800">
                        <a:latin typeface="+mn-lt"/>
                      </a:endParaRPr>
                    </a:p>
                  </a:txBody>
                  <a:tcPr marL="94500" marR="945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It will store the description of Product</a:t>
                      </a:r>
                      <a:endParaRPr sz="1800">
                        <a:latin typeface="+mn-lt"/>
                      </a:endParaRPr>
                    </a:p>
                  </a:txBody>
                  <a:tcPr marL="94500" marR="945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Price</a:t>
                      </a:r>
                      <a:endParaRPr sz="1800">
                        <a:latin typeface="+mn-lt"/>
                      </a:endParaRPr>
                    </a:p>
                  </a:txBody>
                  <a:tcPr marL="94500" marR="945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Decimal</a:t>
                      </a:r>
                      <a:endParaRPr sz="1800">
                        <a:latin typeface="+mn-lt"/>
                      </a:endParaRPr>
                    </a:p>
                  </a:txBody>
                  <a:tcPr marL="94500" marR="945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(4,2)</a:t>
                      </a:r>
                      <a:endParaRPr sz="1800" dirty="0">
                        <a:latin typeface="+mn-lt"/>
                      </a:endParaRPr>
                    </a:p>
                  </a:txBody>
                  <a:tcPr marL="94500" marR="945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Not Null</a:t>
                      </a:r>
                      <a:endParaRPr sz="1800">
                        <a:latin typeface="+mn-lt"/>
                      </a:endParaRPr>
                    </a:p>
                  </a:txBody>
                  <a:tcPr marL="94500" marR="945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It will store price of the product</a:t>
                      </a:r>
                      <a:endParaRPr sz="1800">
                        <a:latin typeface="+mn-lt"/>
                      </a:endParaRPr>
                    </a:p>
                  </a:txBody>
                  <a:tcPr marL="94500" marR="945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Quantity</a:t>
                      </a:r>
                      <a:endParaRPr sz="1800">
                        <a:latin typeface="+mn-lt"/>
                      </a:endParaRPr>
                    </a:p>
                  </a:txBody>
                  <a:tcPr marL="94500" marR="945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Integer</a:t>
                      </a:r>
                      <a:endParaRPr sz="1800">
                        <a:latin typeface="+mn-lt"/>
                      </a:endParaRPr>
                    </a:p>
                  </a:txBody>
                  <a:tcPr marL="94500" marR="945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3</a:t>
                      </a:r>
                      <a:endParaRPr sz="1800">
                        <a:latin typeface="+mn-lt"/>
                      </a:endParaRPr>
                    </a:p>
                  </a:txBody>
                  <a:tcPr marL="94500" marR="945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Not Null</a:t>
                      </a:r>
                      <a:endParaRPr sz="1800">
                        <a:latin typeface="+mn-lt"/>
                      </a:endParaRPr>
                    </a:p>
                  </a:txBody>
                  <a:tcPr marL="94500" marR="945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It will store the quantity of the product</a:t>
                      </a:r>
                      <a:endParaRPr sz="1800">
                        <a:latin typeface="+mn-lt"/>
                      </a:endParaRPr>
                    </a:p>
                  </a:txBody>
                  <a:tcPr marL="94500" marR="9450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 smtClean="0"/>
                        <a:t>IsVisible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Boolean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Not Null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+mn-lt"/>
                        </a:rPr>
                        <a:t>It will store where Product</a:t>
                      </a:r>
                      <a:r>
                        <a:rPr lang="en-US" sz="1800" baseline="0" dirty="0" smtClean="0">
                          <a:latin typeface="+mn-lt"/>
                        </a:rPr>
                        <a:t> is Visible or not.</a:t>
                      </a:r>
                      <a:endParaRPr sz="1800" dirty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 smtClean="0"/>
                        <a:t>Size_id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Integer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Not Null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+mn-lt"/>
                        </a:rPr>
                        <a:t>It will store the size</a:t>
                      </a:r>
                      <a:r>
                        <a:rPr lang="en-US" sz="1800" baseline="0" dirty="0" smtClean="0">
                          <a:latin typeface="+mn-lt"/>
                        </a:rPr>
                        <a:t> of the product</a:t>
                      </a:r>
                      <a:endParaRPr sz="1800" dirty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 smtClean="0"/>
                        <a:t>Color_id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Integer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Not Null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+mn-lt"/>
                        </a:rPr>
                        <a:t>It will store the color</a:t>
                      </a:r>
                      <a:r>
                        <a:rPr lang="en-US" sz="1800" baseline="0" dirty="0" smtClean="0">
                          <a:latin typeface="+mn-lt"/>
                        </a:rPr>
                        <a:t> of the product</a:t>
                      </a:r>
                      <a:endParaRPr sz="1800" dirty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 smtClean="0">
                <a:solidFill>
                  <a:srgbClr val="890076"/>
                </a:solidFill>
              </a:rPr>
              <a:t>Table Name : </a:t>
            </a:r>
            <a:r>
              <a:rPr lang="en-IN" sz="2400" dirty="0" err="1" smtClean="0">
                <a:solidFill>
                  <a:srgbClr val="890076"/>
                </a:solidFill>
              </a:rPr>
              <a:t>Size_TB</a:t>
            </a:r>
            <a:r>
              <a:rPr lang="en-IN" sz="2400" dirty="0" smtClean="0">
                <a:solidFill>
                  <a:srgbClr val="890076"/>
                </a:solidFill>
              </a:rPr>
              <a:t/>
            </a:r>
            <a:br>
              <a:rPr lang="en-IN" sz="2400" dirty="0" smtClean="0">
                <a:solidFill>
                  <a:srgbClr val="890076"/>
                </a:solidFill>
              </a:rPr>
            </a:br>
            <a:r>
              <a:rPr lang="en-IN" sz="2400" dirty="0" smtClean="0">
                <a:solidFill>
                  <a:srgbClr val="890076"/>
                </a:solidFill>
              </a:rPr>
              <a:t>Description : It will store size of The Product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Google Shape;172;p14"/>
          <p:cNvGraphicFramePr/>
          <p:nvPr>
            <p:extLst>
              <p:ext uri="{D42A27DB-BD31-4B8C-83A1-F6EECF244321}">
                <p14:modId xmlns:p14="http://schemas.microsoft.com/office/powerpoint/2010/main" val="3792558653"/>
              </p:ext>
            </p:extLst>
          </p:nvPr>
        </p:nvGraphicFramePr>
        <p:xfrm>
          <a:off x="152400" y="1676400"/>
          <a:ext cx="8839200" cy="197806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71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/>
                        <a:t>Fieldname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Data Type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Size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Constraint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Description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82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err="1" smtClean="0"/>
                        <a:t>Size_Id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Integer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Primary key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It will store </a:t>
                      </a:r>
                      <a:r>
                        <a:rPr lang="en-IN" sz="1800" dirty="0" smtClean="0"/>
                        <a:t>the</a:t>
                      </a:r>
                      <a:r>
                        <a:rPr lang="en-IN" sz="1800" baseline="0" dirty="0" smtClean="0"/>
                        <a:t> </a:t>
                      </a:r>
                      <a:r>
                        <a:rPr lang="en-IN" sz="1800" dirty="0" smtClean="0"/>
                        <a:t>id</a:t>
                      </a:r>
                      <a:r>
                        <a:rPr lang="en-IN" sz="1800" baseline="0" dirty="0" smtClean="0"/>
                        <a:t> of the product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82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/>
                        <a:t>Size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err="1" smtClean="0"/>
                        <a:t>varchar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5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Not</a:t>
                      </a:r>
                      <a:r>
                        <a:rPr lang="en-US" sz="1800" baseline="0" dirty="0" smtClean="0"/>
                        <a:t> n</a:t>
                      </a:r>
                      <a:r>
                        <a:rPr lang="en-US" sz="1800" dirty="0" smtClean="0"/>
                        <a:t>ull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/>
                        <a:t>It</a:t>
                      </a:r>
                      <a:r>
                        <a:rPr lang="en-IN" sz="1800" baseline="0" dirty="0" smtClean="0"/>
                        <a:t> will store the size of the product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 smtClean="0">
                <a:solidFill>
                  <a:srgbClr val="890076"/>
                </a:solidFill>
              </a:rPr>
              <a:t>Table Name : </a:t>
            </a:r>
            <a:r>
              <a:rPr lang="en-IN" sz="2400" dirty="0" err="1" smtClean="0">
                <a:solidFill>
                  <a:srgbClr val="890076"/>
                </a:solidFill>
              </a:rPr>
              <a:t>Color_TB</a:t>
            </a:r>
            <a:r>
              <a:rPr lang="en-IN" sz="2400" dirty="0" smtClean="0">
                <a:solidFill>
                  <a:srgbClr val="890076"/>
                </a:solidFill>
              </a:rPr>
              <a:t/>
            </a:r>
            <a:br>
              <a:rPr lang="en-IN" sz="2400" dirty="0" smtClean="0">
                <a:solidFill>
                  <a:srgbClr val="890076"/>
                </a:solidFill>
              </a:rPr>
            </a:br>
            <a:r>
              <a:rPr lang="en-IN" sz="2400" dirty="0" smtClean="0">
                <a:solidFill>
                  <a:srgbClr val="890076"/>
                </a:solidFill>
              </a:rPr>
              <a:t>Description : It will store </a:t>
            </a:r>
            <a:r>
              <a:rPr lang="en-IN" sz="2400" dirty="0" err="1" smtClean="0">
                <a:solidFill>
                  <a:srgbClr val="890076"/>
                </a:solidFill>
              </a:rPr>
              <a:t>Color</a:t>
            </a:r>
            <a:r>
              <a:rPr lang="en-IN" sz="2400" dirty="0" smtClean="0">
                <a:solidFill>
                  <a:srgbClr val="890076"/>
                </a:solidFill>
              </a:rPr>
              <a:t> of The Product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Google Shape;172;p14"/>
          <p:cNvGraphicFramePr/>
          <p:nvPr>
            <p:extLst>
              <p:ext uri="{D42A27DB-BD31-4B8C-83A1-F6EECF244321}">
                <p14:modId xmlns:p14="http://schemas.microsoft.com/office/powerpoint/2010/main" val="3792558653"/>
              </p:ext>
            </p:extLst>
          </p:nvPr>
        </p:nvGraphicFramePr>
        <p:xfrm>
          <a:off x="152400" y="1676400"/>
          <a:ext cx="8839200" cy="197806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71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/>
                        <a:t>Fieldname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Data Type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Size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Constraint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Description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82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err="1" smtClean="0"/>
                        <a:t>Color_Id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Integer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6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Primary key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It will store </a:t>
                      </a:r>
                      <a:r>
                        <a:rPr lang="en-IN" sz="1800" dirty="0" smtClean="0"/>
                        <a:t>the</a:t>
                      </a:r>
                      <a:r>
                        <a:rPr lang="en-IN" sz="1800" baseline="0" dirty="0" smtClean="0"/>
                        <a:t> </a:t>
                      </a:r>
                      <a:r>
                        <a:rPr lang="en-IN" sz="1800" dirty="0" smtClean="0"/>
                        <a:t>id</a:t>
                      </a:r>
                      <a:r>
                        <a:rPr lang="en-IN" sz="1800" baseline="0" dirty="0" smtClean="0"/>
                        <a:t> of the product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82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err="1" smtClean="0"/>
                        <a:t>Color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dirty="0" err="1" smtClean="0"/>
                        <a:t>Varchar</a:t>
                      </a:r>
                      <a:endParaRPr lang="en-IN" sz="1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/>
                        <a:t>10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Not</a:t>
                      </a:r>
                      <a:r>
                        <a:rPr lang="en-US" sz="1800" baseline="0" dirty="0" smtClean="0"/>
                        <a:t> n</a:t>
                      </a:r>
                      <a:r>
                        <a:rPr lang="en-US" sz="1800" dirty="0" smtClean="0"/>
                        <a:t>ull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/>
                        <a:t>It</a:t>
                      </a:r>
                      <a:r>
                        <a:rPr lang="en-IN" sz="1800" baseline="0" dirty="0" smtClean="0"/>
                        <a:t> will store the </a:t>
                      </a:r>
                      <a:r>
                        <a:rPr lang="en-IN" sz="1800" baseline="0" dirty="0" err="1" smtClean="0"/>
                        <a:t>Color</a:t>
                      </a:r>
                      <a:r>
                        <a:rPr lang="en-IN" sz="1800" baseline="0" dirty="0" smtClean="0"/>
                        <a:t> of the product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006F"/>
              </a:buClr>
              <a:buSzPts val="2520"/>
              <a:buFont typeface="Georgia"/>
              <a:buNone/>
            </a:pPr>
            <a:r>
              <a:rPr lang="en-IN" sz="2400" b="0" i="0" u="none" strike="noStrike" cap="none" dirty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  <a:t>Table Name : </a:t>
            </a:r>
            <a:r>
              <a:rPr lang="en-IN" sz="2400" b="0" i="0" u="none" strike="noStrike" cap="none" dirty="0" err="1" smtClean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  <a:t>ProductImage_TB</a:t>
            </a:r>
            <a:r>
              <a:rPr lang="en-IN" sz="2400" b="0" i="0" u="none" strike="noStrike" cap="none" dirty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br>
              <a:rPr lang="en-IN" sz="2400" b="0" i="0" u="none" strike="noStrike" cap="none" dirty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IN" sz="2400" b="0" i="0" u="none" strike="noStrike" cap="none" dirty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  <a:t>Description : It will store All the images of the product</a:t>
            </a:r>
            <a:endParaRPr sz="2400" b="0" i="0" u="none" strike="noStrike" cap="none" dirty="0">
              <a:solidFill>
                <a:srgbClr val="89007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90" name="Google Shape;190;p17"/>
          <p:cNvGraphicFramePr/>
          <p:nvPr>
            <p:extLst>
              <p:ext uri="{D42A27DB-BD31-4B8C-83A1-F6EECF244321}">
                <p14:modId xmlns:p14="http://schemas.microsoft.com/office/powerpoint/2010/main" val="326869067"/>
              </p:ext>
            </p:extLst>
          </p:nvPr>
        </p:nvGraphicFramePr>
        <p:xfrm>
          <a:off x="152398" y="1752600"/>
          <a:ext cx="8839201" cy="239405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981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3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5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23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FieldName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DataType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Size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Constraint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Description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ProductImage_Id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Integer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/>
                        <a:t>6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Primary key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It will store the unique id  of Product Image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Product_Id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Integer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/>
                        <a:t>6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Foreign Key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lang="en-IN" sz="1800"/>
                        <a:t>This constraint joins Product table and ProductImage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err="1" smtClean="0"/>
                        <a:t>ImagePath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Varchar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100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Not Null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It will store the path of image file.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006F"/>
              </a:buClr>
              <a:buSzPts val="2520"/>
              <a:buFont typeface="Georgia"/>
              <a:buNone/>
            </a:pPr>
            <a:r>
              <a:rPr lang="en-IN" sz="2400" b="0" i="0" u="none" strike="noStrike" cap="none" dirty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  <a:t>Table Name : </a:t>
            </a:r>
            <a:r>
              <a:rPr lang="en-IN" sz="2400" b="0" i="0" u="none" strike="noStrike" cap="none" dirty="0" err="1" smtClean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  <a:t>Order_TB</a:t>
            </a:r>
            <a:r>
              <a:rPr lang="en-IN" sz="2400" b="0" i="0" u="none" strike="noStrike" cap="none" dirty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IN" sz="2400" b="0" i="0" u="none" strike="noStrike" cap="none" dirty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IN" sz="2400" b="0" i="0" u="none" strike="noStrike" cap="none" dirty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  <a:t>Description : It will store all the </a:t>
            </a:r>
            <a:r>
              <a:rPr lang="en-IN" sz="2400" b="0" i="0" u="none" strike="noStrike" cap="none" dirty="0" smtClean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  <a:t>Ordered </a:t>
            </a:r>
            <a:r>
              <a:rPr lang="en-IN" sz="2400" b="0" i="0" u="none" strike="noStrike" cap="none" dirty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  <a:t>Detail</a:t>
            </a:r>
            <a:endParaRPr sz="2400" b="0" i="0" u="none" strike="noStrike" cap="none" dirty="0">
              <a:solidFill>
                <a:srgbClr val="89007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96" name="Google Shape;196;p18"/>
          <p:cNvGraphicFramePr/>
          <p:nvPr>
            <p:extLst>
              <p:ext uri="{D42A27DB-BD31-4B8C-83A1-F6EECF244321}">
                <p14:modId xmlns:p14="http://schemas.microsoft.com/office/powerpoint/2010/main" val="1234423047"/>
              </p:ext>
            </p:extLst>
          </p:nvPr>
        </p:nvGraphicFramePr>
        <p:xfrm>
          <a:off x="0" y="990600"/>
          <a:ext cx="9143999" cy="586739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734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3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6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8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1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FieldName</a:t>
                      </a:r>
                      <a:endParaRPr sz="1800" dirty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DataType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Size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Constraint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Description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04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err="1" smtClean="0">
                          <a:latin typeface="+mn-lt"/>
                        </a:rPr>
                        <a:t>Order_Id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>
                          <a:latin typeface="+mn-lt"/>
                        </a:rPr>
                        <a:t>Integer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>
                          <a:latin typeface="+mn-lt"/>
                        </a:rPr>
                        <a:t>6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Primary key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It will store the unique id  of Order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29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>
                          <a:latin typeface="+mn-lt"/>
                        </a:rPr>
                        <a:t>User_Id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Integer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>
                          <a:latin typeface="+mn-lt"/>
                        </a:rPr>
                        <a:t>6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Foreign Key</a:t>
                      </a:r>
                      <a:endParaRPr sz="1800" dirty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lang="en-IN" sz="1800" dirty="0">
                          <a:latin typeface="+mn-lt"/>
                        </a:rPr>
                        <a:t>This constraint joins </a:t>
                      </a:r>
                      <a:r>
                        <a:rPr lang="en-IN" sz="1800" dirty="0" smtClean="0">
                          <a:latin typeface="+mn-lt"/>
                        </a:rPr>
                        <a:t>OrderMaster </a:t>
                      </a:r>
                      <a:r>
                        <a:rPr lang="en-IN" sz="1800" dirty="0">
                          <a:latin typeface="+mn-lt"/>
                        </a:rPr>
                        <a:t>table and </a:t>
                      </a:r>
                      <a:r>
                        <a:rPr lang="en-IN" sz="1800" dirty="0" smtClean="0">
                          <a:latin typeface="+mn-lt"/>
                        </a:rPr>
                        <a:t>User </a:t>
                      </a:r>
                      <a:r>
                        <a:rPr lang="en-IN" sz="1800" dirty="0">
                          <a:latin typeface="+mn-lt"/>
                        </a:rPr>
                        <a:t>Table.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04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Order_Date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Date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Not Null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This will store the Date when Order </a:t>
                      </a:r>
                      <a:r>
                        <a:rPr lang="en-IN" sz="1800" dirty="0" smtClean="0">
                          <a:latin typeface="+mn-lt"/>
                        </a:rPr>
                        <a:t>Placed.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04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err="1" smtClean="0">
                          <a:latin typeface="+mn-lt"/>
                        </a:rPr>
                        <a:t>Order_Status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Varchar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15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Not Null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It will store the status of the Order</a:t>
                      </a:r>
                      <a:r>
                        <a:rPr lang="en-IN" sz="1800" dirty="0" smtClean="0">
                          <a:latin typeface="+mn-lt"/>
                        </a:rPr>
                        <a:t>. i.e. Pending or Delivered</a:t>
                      </a:r>
                      <a:endParaRPr sz="1800" dirty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04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Method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Varchar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10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Not null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It will store the method of payment</a:t>
                      </a:r>
                      <a:r>
                        <a:rPr lang="en-IN" sz="1800" dirty="0" smtClean="0">
                          <a:latin typeface="+mn-lt"/>
                        </a:rPr>
                        <a:t>. i.e. COD or </a:t>
                      </a:r>
                      <a:r>
                        <a:rPr lang="en-IN" sz="1800" dirty="0" err="1" smtClean="0">
                          <a:latin typeface="+mn-lt"/>
                        </a:rPr>
                        <a:t>Paytm</a:t>
                      </a:r>
                      <a:endParaRPr sz="1800" dirty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304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Transaction No.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Varchar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12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Not Null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It will store the Transaction Number.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04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err="1">
                          <a:latin typeface="+mn-lt"/>
                        </a:rPr>
                        <a:t>Payment_date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Date</a:t>
                      </a:r>
                      <a:endParaRPr sz="1800" dirty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Not null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It will store the date of  payment.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30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+mn-lt"/>
                        </a:rPr>
                        <a:t>Payment_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+mn-lt"/>
                        </a:rPr>
                        <a:t>Status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Varchar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15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Not Null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It will store the </a:t>
                      </a:r>
                      <a:r>
                        <a:rPr lang="en-IN" sz="1800" dirty="0" smtClean="0">
                          <a:latin typeface="+mn-lt"/>
                        </a:rPr>
                        <a:t>Payment Status.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>
                          <a:latin typeface="+mn-lt"/>
                        </a:rPr>
                        <a:t>i.e. Paid or Pending</a:t>
                      </a:r>
                      <a:endParaRPr sz="1800" dirty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006F"/>
              </a:buClr>
              <a:buSzPts val="2520"/>
              <a:buFont typeface="Georgia"/>
              <a:buNone/>
            </a:pPr>
            <a:r>
              <a:rPr lang="en-IN" sz="2400" i="0" u="none" strike="noStrike" cap="none" dirty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  <a:t>Table Name : </a:t>
            </a:r>
            <a:r>
              <a:rPr lang="en-IN" sz="2400" i="0" u="none" strike="noStrike" cap="none" dirty="0" err="1" smtClean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  <a:t>OrderDetail_TB</a:t>
            </a:r>
            <a:r>
              <a:rPr lang="en-IN" sz="2400" i="0" u="none" strike="noStrike" cap="none" dirty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br>
              <a:rPr lang="en-IN" sz="2400" i="0" u="none" strike="noStrike" cap="none" dirty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IN" sz="2400" i="0" u="none" strike="noStrike" cap="none" dirty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  <a:t>Description : It will store all the Order Detail</a:t>
            </a:r>
            <a:endParaRPr sz="2400" i="0" u="none" strike="noStrike" cap="none" dirty="0">
              <a:solidFill>
                <a:srgbClr val="89007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02" name="Google Shape;202;p19"/>
          <p:cNvGraphicFramePr/>
          <p:nvPr>
            <p:extLst>
              <p:ext uri="{D42A27DB-BD31-4B8C-83A1-F6EECF244321}">
                <p14:modId xmlns:p14="http://schemas.microsoft.com/office/powerpoint/2010/main" val="4074115680"/>
              </p:ext>
            </p:extLst>
          </p:nvPr>
        </p:nvGraphicFramePr>
        <p:xfrm>
          <a:off x="152398" y="1905000"/>
          <a:ext cx="8839201" cy="397731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843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5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23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FieldName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DataType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Size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Constraint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Description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err="1" smtClean="0"/>
                        <a:t>OrderDetail_Id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Integer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/>
                        <a:t>6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Primary key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It will store the unique id  of Order Detail Table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err="1" smtClean="0"/>
                        <a:t>Order_Id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Integer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/>
                        <a:t>6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Foreign Key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lang="en-IN" sz="1800"/>
                        <a:t>This constraint joins Order Detail table and OrderMaster Table.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Product_Id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Integer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/>
                        <a:t>6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Foreign Key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This constraint joins Order Detail table and Product Table.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Quantity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Integer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Not Null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It will store the total number of products ordered.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Amount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Decimal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(4,2)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Not Null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It will store the amount of the order.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Existing System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Currently, customer have to order products by looking at the product images sent to them.</a:t>
            </a:r>
          </a:p>
          <a:p>
            <a:r>
              <a:rPr lang="en-US" sz="2400" dirty="0" smtClean="0"/>
              <a:t>Product details is sent to them through messages.</a:t>
            </a:r>
          </a:p>
          <a:p>
            <a:r>
              <a:rPr lang="en-US" sz="2400" dirty="0" smtClean="0"/>
              <a:t>Searching products is time wasting job.</a:t>
            </a:r>
          </a:p>
          <a:p>
            <a:r>
              <a:rPr lang="en-US" sz="2400" dirty="0" smtClean="0"/>
              <a:t>Customer will not be able to check order status.</a:t>
            </a:r>
          </a:p>
          <a:p>
            <a:r>
              <a:rPr lang="en-US" sz="2400" dirty="0" smtClean="0"/>
              <a:t>Customers will not be able to view various offers on products.</a:t>
            </a:r>
          </a:p>
          <a:p>
            <a:r>
              <a:rPr lang="en-US" sz="2400" dirty="0" smtClean="0"/>
              <a:t>There is no Invoice Bill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>
            <a:spLocks noGrp="1"/>
          </p:cNvSpPr>
          <p:nvPr>
            <p:ph type="title"/>
          </p:nvPr>
        </p:nvSpPr>
        <p:spPr>
          <a:xfrm>
            <a:off x="838200" y="381000"/>
            <a:ext cx="7467600" cy="65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006F"/>
              </a:buClr>
              <a:buSzPts val="2520"/>
              <a:buFont typeface="Georgia"/>
              <a:buNone/>
            </a:pPr>
            <a:r>
              <a:rPr lang="en-IN" sz="2400" b="0" i="0" u="none" strike="noStrike" cap="none" dirty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  <a:t>Table Name : </a:t>
            </a:r>
            <a:r>
              <a:rPr lang="en-IN" sz="2400" b="0" i="0" u="none" strike="noStrike" cap="none" dirty="0" err="1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  <a:t>Feedback_TB</a:t>
            </a:r>
            <a:r>
              <a:rPr lang="en-IN" sz="2400" b="0" i="0" u="none" strike="noStrike" cap="none" dirty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IN" sz="2400" b="0" i="0" u="none" strike="noStrike" cap="none" dirty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IN" sz="2400" b="0" i="0" u="none" strike="noStrike" cap="none" dirty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  <a:t>Description : All the details of feedback</a:t>
            </a:r>
            <a:endParaRPr sz="2400" b="0" i="0" u="none" strike="noStrike" cap="none" dirty="0">
              <a:solidFill>
                <a:srgbClr val="89007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14" name="Google Shape;214;p21"/>
          <p:cNvGraphicFramePr/>
          <p:nvPr>
            <p:extLst>
              <p:ext uri="{D42A27DB-BD31-4B8C-83A1-F6EECF244321}">
                <p14:modId xmlns:p14="http://schemas.microsoft.com/office/powerpoint/2010/main" val="3946734730"/>
              </p:ext>
            </p:extLst>
          </p:nvPr>
        </p:nvGraphicFramePr>
        <p:xfrm>
          <a:off x="152400" y="1905000"/>
          <a:ext cx="8839201" cy="41056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841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0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077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Field Name</a:t>
                      </a:r>
                      <a:endParaRPr sz="1800" dirty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DataType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Size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Constraint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Description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Feedback_Id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Integer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>
                          <a:latin typeface="+mn-lt"/>
                        </a:rPr>
                        <a:t>6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Primary key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It will store the unique id of feedback </a:t>
                      </a:r>
                      <a:endParaRPr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err="1">
                          <a:latin typeface="+mn-lt"/>
                        </a:rPr>
                        <a:t>Product_Id</a:t>
                      </a:r>
                      <a:endParaRPr sz="1800" dirty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Integer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>
                          <a:latin typeface="+mn-lt"/>
                        </a:rPr>
                        <a:t>6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Foreign Key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This constraint joins Feedback Table and Product Table.</a:t>
                      </a:r>
                      <a:endParaRPr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err="1" smtClean="0">
                          <a:latin typeface="+mn-lt"/>
                        </a:rPr>
                        <a:t>Feedback_Date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Date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Not Null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It will store the date of feedback 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Details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Text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Not Null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It will store the details of feedback 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 smtClean="0"/>
                        <a:t>IsVisible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Boolean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Not Null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latin typeface="+mn-lt"/>
                        </a:rPr>
                        <a:t>It will store where Feedback</a:t>
                      </a:r>
                      <a:r>
                        <a:rPr lang="en-US" sz="1800" baseline="0" dirty="0" smtClean="0">
                          <a:latin typeface="+mn-lt"/>
                        </a:rPr>
                        <a:t> is Visible or not.</a:t>
                      </a:r>
                      <a:endParaRPr sz="1800" dirty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301752" y="3048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006F"/>
              </a:buClr>
              <a:buSzPts val="2520"/>
              <a:buFont typeface="Georgia"/>
              <a:buNone/>
            </a:pPr>
            <a:r>
              <a:rPr lang="en-IN" sz="2400" b="0" i="0" u="none" strike="noStrike" cap="none" dirty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  <a:t>Table Name : </a:t>
            </a:r>
            <a:r>
              <a:rPr lang="en-IN" sz="2400" b="0" i="0" u="none" strike="noStrike" cap="none" dirty="0" err="1" smtClean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  <a:t>OrderReturn_TB</a:t>
            </a:r>
            <a:r>
              <a:rPr lang="en-IN" sz="2400" b="0" i="0" u="none" strike="noStrike" cap="none" dirty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IN" sz="2400" b="0" i="0" u="none" strike="noStrike" cap="none" dirty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IN" sz="2400" b="0" i="0" u="none" strike="noStrike" cap="none" dirty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  <a:t>Description : It will store the Order Return Details</a:t>
            </a:r>
            <a:endParaRPr sz="2400" b="0" i="0" u="none" strike="noStrike" cap="none" dirty="0">
              <a:solidFill>
                <a:srgbClr val="89007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20" name="Google Shape;220;p22"/>
          <p:cNvGraphicFramePr/>
          <p:nvPr/>
        </p:nvGraphicFramePr>
        <p:xfrm>
          <a:off x="304800" y="1905000"/>
          <a:ext cx="8472525" cy="263961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030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5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563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FieldName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>
                          <a:latin typeface="+mn-lt"/>
                        </a:rPr>
                        <a:t>Data Type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Size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Constraint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Description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>
                          <a:latin typeface="+mn-lt"/>
                        </a:rPr>
                        <a:t>OrderReturn_Id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Integer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>
                          <a:latin typeface="+mn-lt"/>
                        </a:rPr>
                        <a:t>6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Primary Key 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lang="en-IN" sz="1800">
                          <a:latin typeface="+mn-lt"/>
                        </a:rPr>
                        <a:t>It will store the unique id  of Return Order</a:t>
                      </a:r>
                      <a:endParaRPr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>
                          <a:latin typeface="+mn-lt"/>
                        </a:rPr>
                        <a:t>Order_Id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Integer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>
                          <a:latin typeface="+mn-lt"/>
                        </a:rPr>
                        <a:t>6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Foreign Key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lang="en-IN" sz="1800" dirty="0">
                          <a:latin typeface="+mn-lt"/>
                        </a:rPr>
                        <a:t>This constraint joins OrderReturn table and Order Table.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Date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Date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Not Null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It will store the return date of order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006F"/>
              </a:buClr>
              <a:buSzPts val="2520"/>
              <a:buFont typeface="Georgia"/>
              <a:buNone/>
            </a:pPr>
            <a:r>
              <a:rPr lang="en-IN" sz="2400" b="0" i="0" u="none" strike="noStrike" cap="none" dirty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  <a:t>Table Name : </a:t>
            </a:r>
            <a:r>
              <a:rPr lang="en-IN" sz="2400" b="0" i="0" u="none" strike="noStrike" cap="none" dirty="0" err="1" smtClean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  <a:t>OrderReturnDetail_TB</a:t>
            </a:r>
            <a:r>
              <a:rPr lang="en-IN" sz="2400" b="0" i="0" u="none" strike="noStrike" cap="none" dirty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IN" sz="2400" b="0" i="0" u="none" strike="noStrike" cap="none" dirty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IN" sz="2400" b="0" i="0" u="none" strike="noStrike" cap="none" dirty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  <a:t>Description : It will store the Order Return Details</a:t>
            </a:r>
            <a:endParaRPr sz="2400" b="0" i="0" u="none" strike="noStrike" cap="none" dirty="0">
              <a:solidFill>
                <a:srgbClr val="89007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26" name="Google Shape;226;p23"/>
          <p:cNvGraphicFramePr/>
          <p:nvPr/>
        </p:nvGraphicFramePr>
        <p:xfrm>
          <a:off x="304800" y="1371600"/>
          <a:ext cx="8472525" cy="48917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76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2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FieldName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err="1">
                          <a:latin typeface="+mn-lt"/>
                        </a:rPr>
                        <a:t>DataType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Size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Constraint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Description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err="1" smtClean="0">
                          <a:latin typeface="+mn-lt"/>
                        </a:rPr>
                        <a:t>Order</a:t>
                      </a:r>
                      <a:r>
                        <a:rPr lang="en-IN" sz="1800" baseline="0" dirty="0" err="1" smtClean="0">
                          <a:latin typeface="+mn-lt"/>
                        </a:rPr>
                        <a:t>ReturnD</a:t>
                      </a:r>
                      <a:r>
                        <a:rPr lang="en-IN" sz="1800" dirty="0" err="1" smtClean="0">
                          <a:latin typeface="+mn-lt"/>
                        </a:rPr>
                        <a:t>etail_Id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Integer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>
                          <a:latin typeface="+mn-lt"/>
                        </a:rPr>
                        <a:t>6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Primary Key 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lang="en-IN" sz="1800">
                          <a:latin typeface="+mn-lt"/>
                        </a:rPr>
                        <a:t>It will store the unique id  of Returned Order Details.</a:t>
                      </a:r>
                      <a:endParaRPr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OrderReturn_Id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Integer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>
                          <a:latin typeface="+mn-lt"/>
                        </a:rPr>
                        <a:t>6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Foreign Key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lang="en-IN" sz="1800" dirty="0">
                          <a:latin typeface="+mn-lt"/>
                        </a:rPr>
                        <a:t>This constraint joins </a:t>
                      </a:r>
                      <a:r>
                        <a:rPr lang="en-IN" sz="1800" dirty="0" err="1">
                          <a:latin typeface="+mn-lt"/>
                        </a:rPr>
                        <a:t>OrderReturnDetail</a:t>
                      </a:r>
                      <a:r>
                        <a:rPr lang="en-IN" sz="1800" dirty="0">
                          <a:latin typeface="+mn-lt"/>
                        </a:rPr>
                        <a:t> table and OrderReturn Table.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Product_Id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Integer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>
                          <a:latin typeface="+mn-lt"/>
                        </a:rPr>
                        <a:t>6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Foreign Key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This constraint joins Product table and OrderReturnDetail Table.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Note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Text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Not Null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It will store the reason for returning the order.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Quantity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Integer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2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Not Null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It will store the quantity of Return Product.</a:t>
                      </a:r>
                      <a:endParaRPr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8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Amount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Decimal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(4,2)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+mn-lt"/>
                        </a:rPr>
                        <a:t>Not null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+mn-lt"/>
                        </a:rPr>
                        <a:t>It will store the amount of Order.</a:t>
                      </a:r>
                      <a:endParaRPr sz="180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006F"/>
              </a:buClr>
              <a:buSzPts val="2520"/>
              <a:buFont typeface="Georgia"/>
              <a:buNone/>
            </a:pPr>
            <a:r>
              <a:rPr lang="en-IN" sz="2400" b="0" i="0" u="none" strike="noStrike" cap="none" dirty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  <a:t>Table Name : </a:t>
            </a:r>
            <a:r>
              <a:rPr lang="en-IN" sz="2400" b="0" i="0" u="none" strike="noStrike" cap="none" dirty="0" err="1" smtClean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  <a:t>DeliveryDetail_TB</a:t>
            </a:r>
            <a:r>
              <a:rPr lang="en-IN" sz="2400" b="0" i="0" u="none" strike="noStrike" cap="none" dirty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  <a:t/>
            </a:r>
            <a:br>
              <a:rPr lang="en-IN" sz="2400" b="0" i="0" u="none" strike="noStrike" cap="none" dirty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IN" sz="2400" b="0" i="0" u="none" strike="noStrike" cap="none" dirty="0">
                <a:solidFill>
                  <a:srgbClr val="890076"/>
                </a:solidFill>
                <a:latin typeface="Georgia"/>
                <a:ea typeface="Georgia"/>
                <a:cs typeface="Georgia"/>
                <a:sym typeface="Georgia"/>
              </a:rPr>
              <a:t>Description : It will store the Delivery Details</a:t>
            </a:r>
            <a:endParaRPr sz="2400" b="0" i="0" u="none" strike="noStrike" cap="none" dirty="0">
              <a:solidFill>
                <a:srgbClr val="89007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32" name="Google Shape;232;p24"/>
          <p:cNvGraphicFramePr/>
          <p:nvPr/>
        </p:nvGraphicFramePr>
        <p:xfrm>
          <a:off x="304800" y="1676400"/>
          <a:ext cx="8472525" cy="464822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76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2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FieldName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err="1"/>
                        <a:t>DataType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Size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Constraint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Description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Delivery_Id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Integer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/>
                        <a:t>6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Primary Key 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lang="en-IN" sz="1800"/>
                        <a:t>It will store the unique id  of Delivery .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Order_Id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Integer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 smtClean="0"/>
                        <a:t>6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Foreign Key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eorgia"/>
                        <a:buNone/>
                      </a:pPr>
                      <a:r>
                        <a:rPr lang="en-IN" sz="1800"/>
                        <a:t>This constraint joins Order table and Delivery Detail Table.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smtClean="0"/>
                        <a:t>Name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Varchar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25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Foreign Key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It will store the Customer Name.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Mobile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Integer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Not Null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It will store the Mobile Number.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Address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Varchar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160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Not Null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It will store the address of the customer.</a:t>
                      </a:r>
                      <a:endParaRPr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9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Status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Varchar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Not null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It will store the status of the Delivery.</a:t>
                      </a: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276600"/>
            <a:ext cx="8534400" cy="759000"/>
          </a:xfrm>
        </p:spPr>
        <p:txBody>
          <a:bodyPr/>
          <a:lstStyle/>
          <a:p>
            <a:r>
              <a:rPr lang="en-US" sz="3600" dirty="0" smtClean="0">
                <a:solidFill>
                  <a:srgbClr val="890076"/>
                </a:solidFill>
              </a:rPr>
              <a:t>ERD</a:t>
            </a:r>
            <a:endParaRPr lang="en-US" sz="3600" dirty="0">
              <a:solidFill>
                <a:srgbClr val="8900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40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PATHAK MILAN\Desktop\Drawing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186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7" descr="thank-you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Requirement Gathering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The website will be easy to use, reliable and cost saving.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Customers can share product detail.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Providing easy and faster selection of products through many filters.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Features such </a:t>
            </a:r>
            <a:r>
              <a:rPr lang="en-US" sz="2400" smtClean="0"/>
              <a:t>as </a:t>
            </a:r>
            <a:r>
              <a:rPr lang="en-US" sz="2400" smtClean="0"/>
              <a:t>wish list </a:t>
            </a:r>
            <a:r>
              <a:rPr lang="en-US" sz="2400" dirty="0" smtClean="0"/>
              <a:t>and cart will be available.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Providing easy buying facility and generating Invoice.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Customer will be able to login.</a:t>
            </a:r>
          </a:p>
          <a:p>
            <a:r>
              <a:rPr lang="en-US" sz="2400" dirty="0" smtClean="0"/>
              <a:t>Customer will be able to place order online.</a:t>
            </a:r>
          </a:p>
          <a:p>
            <a:r>
              <a:rPr lang="en-US" sz="2400" dirty="0" smtClean="0"/>
              <a:t>Customer will be able to search desired product through filters.</a:t>
            </a:r>
          </a:p>
          <a:p>
            <a:r>
              <a:rPr lang="en-US" sz="2400" dirty="0" smtClean="0"/>
              <a:t>Product rating and reviews will be shown.</a:t>
            </a:r>
          </a:p>
          <a:p>
            <a:r>
              <a:rPr lang="en-US" sz="2400" dirty="0" smtClean="0"/>
              <a:t>Bill invoice will be sent through email as well as with product.</a:t>
            </a:r>
          </a:p>
          <a:p>
            <a:r>
              <a:rPr lang="en-US" sz="2400" dirty="0" smtClean="0"/>
              <a:t>Customer can also view their previous invoice.</a:t>
            </a:r>
          </a:p>
          <a:p>
            <a:r>
              <a:rPr lang="en-US" sz="2400" dirty="0" smtClean="0"/>
              <a:t>Customer can provide Feedback.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Entities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Admin</a:t>
            </a:r>
          </a:p>
          <a:p>
            <a:r>
              <a:rPr lang="en-US" sz="2400" dirty="0" smtClean="0"/>
              <a:t>Guest</a:t>
            </a:r>
          </a:p>
          <a:p>
            <a:r>
              <a:rPr lang="en-US" sz="2400" dirty="0" smtClean="0"/>
              <a:t>Customer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Admin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Admin can login with username and password.</a:t>
            </a:r>
          </a:p>
          <a:p>
            <a:r>
              <a:rPr lang="en-US" sz="2400" dirty="0" smtClean="0"/>
              <a:t>Admin can manage product details.</a:t>
            </a:r>
          </a:p>
          <a:p>
            <a:r>
              <a:rPr lang="en-US" sz="2400" dirty="0" smtClean="0"/>
              <a:t>Admin can update product information.</a:t>
            </a:r>
          </a:p>
          <a:p>
            <a:r>
              <a:rPr lang="en-US" sz="2400" dirty="0" smtClean="0"/>
              <a:t>Admin can Add/Remove any product.</a:t>
            </a:r>
          </a:p>
          <a:p>
            <a:r>
              <a:rPr lang="en-US" sz="2400" dirty="0" smtClean="0"/>
              <a:t>Admin can manage product order.</a:t>
            </a:r>
          </a:p>
          <a:p>
            <a:r>
              <a:rPr lang="en-US" sz="2400" dirty="0" smtClean="0"/>
              <a:t>Admin can manage feedback details.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Guest can view product details.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AaMiJi Hahahaa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002676"/>
      </a:hlink>
      <a:folHlink>
        <a:srgbClr val="002676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ivic">
  <a:themeElements>
    <a:clrScheme name="Verve">
      <a:dk1>
        <a:srgbClr val="000000"/>
      </a:dk1>
      <a:lt1>
        <a:srgbClr val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1230</TotalTime>
  <Words>1612</Words>
  <Application>Microsoft Office PowerPoint</Application>
  <PresentationFormat>On-screen Show (4:3)</PresentationFormat>
  <Paragraphs>515</Paragraphs>
  <Slides>46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Georgia</vt:lpstr>
      <vt:lpstr>Noto Sans Symbols</vt:lpstr>
      <vt:lpstr>Times New Roman</vt:lpstr>
      <vt:lpstr>Wingdings</vt:lpstr>
      <vt:lpstr>Wingdings 2</vt:lpstr>
      <vt:lpstr>Civic</vt:lpstr>
      <vt:lpstr>1_Civic</vt:lpstr>
      <vt:lpstr>Fashion Product</vt:lpstr>
      <vt:lpstr>PowerPoint Presentation</vt:lpstr>
      <vt:lpstr>About Project</vt:lpstr>
      <vt:lpstr>Existing System</vt:lpstr>
      <vt:lpstr>Requirement Gathering</vt:lpstr>
      <vt:lpstr>New System</vt:lpstr>
      <vt:lpstr>Entities</vt:lpstr>
      <vt:lpstr>Admin</vt:lpstr>
      <vt:lpstr>Guest</vt:lpstr>
      <vt:lpstr>Customer</vt:lpstr>
      <vt:lpstr>Platform</vt:lpstr>
      <vt:lpstr>DFD(Data Flow Diagram)</vt:lpstr>
      <vt:lpstr>PowerPoint Presentation</vt:lpstr>
      <vt:lpstr>PowerPoint Presentation</vt:lpstr>
      <vt:lpstr>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Dictionary</vt:lpstr>
      <vt:lpstr>Table Name : User_Tb Description : All the details of User</vt:lpstr>
      <vt:lpstr>Table Name : Category_TB Description : It will store All the details of Category Table</vt:lpstr>
      <vt:lpstr>Table  Name : SubCategory_TB Description : All the details of Sub Category</vt:lpstr>
      <vt:lpstr>Table Name : Product_TB Description : It will store all details of products </vt:lpstr>
      <vt:lpstr>Table Name : Size_TB Description : It will store size of The Product</vt:lpstr>
      <vt:lpstr>Table Name : Color_TB Description : It will store Color of The Product</vt:lpstr>
      <vt:lpstr>Table Name : ProductImage_TB  Description : It will store All the images of the product</vt:lpstr>
      <vt:lpstr>Table Name : Order_TB Description : It will store all the Ordered Detail</vt:lpstr>
      <vt:lpstr>Table Name : OrderDetail_TB  Description : It will store all the Order Detail</vt:lpstr>
      <vt:lpstr>Table Name : Feedback_TB Description : All the details of feedback</vt:lpstr>
      <vt:lpstr>Table Name : OrderReturn_TB Description : It will store the Order Return Details</vt:lpstr>
      <vt:lpstr>Table Name : OrderReturnDetail_TB Description : It will store the Order Return Details</vt:lpstr>
      <vt:lpstr>Table Name : DeliveryDetail_TB Description : It will store the Delivery Details</vt:lpstr>
      <vt:lpstr>ERD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JIMIL</dc:creator>
  <cp:lastModifiedBy>Akash</cp:lastModifiedBy>
  <cp:revision>276</cp:revision>
  <dcterms:created xsi:type="dcterms:W3CDTF">2018-07-11T09:16:06Z</dcterms:created>
  <dcterms:modified xsi:type="dcterms:W3CDTF">2020-09-10T16:52:00Z</dcterms:modified>
</cp:coreProperties>
</file>