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3" r:id="rId3"/>
    <p:sldId id="264" r:id="rId4"/>
    <p:sldId id="272" r:id="rId5"/>
    <p:sldId id="258" r:id="rId6"/>
    <p:sldId id="259" r:id="rId7"/>
    <p:sldId id="273" r:id="rId8"/>
    <p:sldId id="269" r:id="rId9"/>
    <p:sldId id="270" r:id="rId10"/>
    <p:sldId id="265" r:id="rId11"/>
    <p:sldId id="266" r:id="rId12"/>
    <p:sldId id="267" r:id="rId13"/>
    <p:sldId id="268" r:id="rId1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D22F7E-1895-451B-AE46-E5360CD85597}" type="datetimeFigureOut">
              <a:rPr lang="en-IN" smtClean="0"/>
              <a:pPr/>
              <a:t>23-10-2020</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8DAFC3-B5FA-4EB3-A424-2B8A37034A20}" type="slidenum">
              <a:rPr lang="en-IN" smtClean="0"/>
              <a:pPr/>
              <a:t>‹#›</a:t>
            </a:fld>
            <a:endParaRPr lang="en-IN"/>
          </a:p>
        </p:txBody>
      </p:sp>
    </p:spTree>
    <p:extLst>
      <p:ext uri="{BB962C8B-B14F-4D97-AF65-F5344CB8AC3E}">
        <p14:creationId xmlns:p14="http://schemas.microsoft.com/office/powerpoint/2010/main" xmlns="" val="2404985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0" y="27216"/>
            <a:ext cx="6948264" cy="857250"/>
          </a:xfrm>
          <a:prstGeom prst="rect">
            <a:avLst/>
          </a:prstGeom>
        </p:spPr>
        <p:txBody>
          <a:bodyPr/>
          <a:lstStyle/>
          <a:p>
            <a:r>
              <a:rPr lang="en-US" altLang="ko-KR" smtClean="0"/>
              <a:t>Click to edit Master title style</a:t>
            </a:r>
            <a:endParaRPr lang="ko-KR" alt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DF8C5CDB-1AEF-4522-8EAF-CE1F4E5D863E}" type="datetimeFigureOut">
              <a:rPr lang="ko-KR" altLang="en-US" smtClean="0"/>
              <a:pPr/>
              <a:t>2020-10-23</a:t>
            </a:fld>
            <a:endParaRPr lang="ko-KR" alt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ko-KR" alt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83B0A39C-9AA3-4A83-82D7-24ADE085033F}" type="slidenum">
              <a:rPr lang="ko-KR" altLang="en-US" smtClean="0"/>
              <a:pPr/>
              <a:t>‹#›</a:t>
            </a:fld>
            <a:endParaRPr lang="ko-KR" altLang="en-US"/>
          </a:p>
        </p:txBody>
      </p:sp>
    </p:spTree>
    <p:extLst>
      <p:ext uri="{BB962C8B-B14F-4D97-AF65-F5344CB8AC3E}">
        <p14:creationId xmlns:p14="http://schemas.microsoft.com/office/powerpoint/2010/main" xmlns="" val="3025552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a:prstGeom prst="rect">
            <a:avLst/>
          </a:prstGeom>
        </p:spPr>
        <p:txBody>
          <a:bodyPr vert="eaVert"/>
          <a:lstStyle/>
          <a:p>
            <a:r>
              <a:rPr lang="en-US" altLang="ko-KR" smtClean="0"/>
              <a:t>Click to edit Master title style</a:t>
            </a:r>
            <a:endParaRPr lang="ko-KR" altLang="en-US"/>
          </a:p>
        </p:txBody>
      </p:sp>
      <p:sp>
        <p:nvSpPr>
          <p:cNvPr id="3" name="Vertical Text Placeholder 2"/>
          <p:cNvSpPr>
            <a:spLocks noGrp="1"/>
          </p:cNvSpPr>
          <p:nvPr>
            <p:ph type="body" orient="vert" idx="1"/>
          </p:nvPr>
        </p:nvSpPr>
        <p:spPr>
          <a:xfrm>
            <a:off x="457200" y="154781"/>
            <a:ext cx="6019800" cy="3290888"/>
          </a:xfrm>
          <a:prstGeom prst="rect">
            <a:avLst/>
          </a:prstGeom>
        </p:spPr>
        <p:txBody>
          <a:bodyPr vert="eaVert"/>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DF8C5CDB-1AEF-4522-8EAF-CE1F4E5D863E}" type="datetimeFigureOut">
              <a:rPr lang="ko-KR" altLang="en-US" smtClean="0"/>
              <a:pPr/>
              <a:t>2020-10-23</a:t>
            </a:fld>
            <a:endParaRPr lang="ko-KR" alt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ko-KR" alt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83B0A39C-9AA3-4A83-82D7-24ADE085033F}" type="slidenum">
              <a:rPr lang="ko-KR" altLang="en-US" smtClean="0"/>
              <a:pPr/>
              <a:t>‹#›</a:t>
            </a:fld>
            <a:endParaRPr lang="ko-KR" altLang="en-US"/>
          </a:p>
        </p:txBody>
      </p:sp>
    </p:spTree>
    <p:extLst>
      <p:ext uri="{BB962C8B-B14F-4D97-AF65-F5344CB8AC3E}">
        <p14:creationId xmlns:p14="http://schemas.microsoft.com/office/powerpoint/2010/main" xmlns="" val="3113033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bg1"/>
                </a:solidFill>
              </a:defRPr>
            </a:lvl1pPr>
          </a:lstStyle>
          <a:p>
            <a:r>
              <a:rPr lang="en-US" altLang="ko-KR" dirty="0" smtClean="0"/>
              <a:t> Click to edit title</a:t>
            </a:r>
            <a:endParaRPr lang="ko-KR" altLang="en-US" dirty="0"/>
          </a:p>
        </p:txBody>
      </p:sp>
      <p:sp>
        <p:nvSpPr>
          <p:cNvPr id="3" name="Content Placeholder 2"/>
          <p:cNvSpPr>
            <a:spLocks noGrp="1"/>
          </p:cNvSpPr>
          <p:nvPr>
            <p:ph idx="1"/>
          </p:nvPr>
        </p:nvSpPr>
        <p:spPr>
          <a:xfrm>
            <a:off x="457200" y="1200151"/>
            <a:ext cx="8229600" cy="3394472"/>
          </a:xfrm>
          <a:prstGeom prst="rect">
            <a:avLst/>
          </a:prstGeom>
        </p:spPr>
        <p:txBody>
          <a:bodyPr/>
          <a:lstStyle>
            <a:lvl1pPr>
              <a:defRPr>
                <a:solidFill>
                  <a:schemeClr val="bg1"/>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xmlns=""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305176"/>
            <a:ext cx="7772400" cy="1021556"/>
          </a:xfrm>
          <a:prstGeom prst="rect">
            <a:avLst/>
          </a:prstGeom>
        </p:spPr>
        <p:txBody>
          <a:bodyPr anchor="t"/>
          <a:lstStyle>
            <a:lvl1pPr algn="l">
              <a:defRPr sz="4000" b="1" cap="all"/>
            </a:lvl1pPr>
          </a:lstStyle>
          <a:p>
            <a:r>
              <a:rPr lang="en-US" altLang="ko-KR" dirty="0" smtClean="0"/>
              <a:t>Click to edit title</a:t>
            </a:r>
            <a:endParaRPr lang="ko-KR" altLang="en-US" dirty="0"/>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smtClean="0"/>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DF8C5CDB-1AEF-4522-8EAF-CE1F4E5D863E}" type="datetimeFigureOut">
              <a:rPr lang="ko-KR" altLang="en-US" smtClean="0"/>
              <a:pPr/>
              <a:t>2020-10-23</a:t>
            </a:fld>
            <a:endParaRPr lang="ko-KR" alt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ko-KR" alt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83B0A39C-9AA3-4A83-82D7-24ADE085033F}" type="slidenum">
              <a:rPr lang="ko-KR" altLang="en-US" smtClean="0"/>
              <a:pPr/>
              <a:t>‹#›</a:t>
            </a:fld>
            <a:endParaRPr lang="ko-KR" altLang="en-US"/>
          </a:p>
        </p:txBody>
      </p:sp>
    </p:spTree>
    <p:extLst>
      <p:ext uri="{BB962C8B-B14F-4D97-AF65-F5344CB8AC3E}">
        <p14:creationId xmlns:p14="http://schemas.microsoft.com/office/powerpoint/2010/main" xmlns="" val="1159806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6948264" cy="884466"/>
          </a:xfrm>
          <a:prstGeom prst="rect">
            <a:avLst/>
          </a:prstGeom>
        </p:spPr>
        <p:txBody>
          <a:bodyPr anchor="ctr"/>
          <a:lstStyle>
            <a:lvl1pPr algn="l">
              <a:defRPr/>
            </a:lvl1pPr>
          </a:lstStyle>
          <a:p>
            <a:r>
              <a:rPr lang="en-US" altLang="ko-KR" dirty="0" smtClean="0"/>
              <a:t>Click to edit title</a:t>
            </a:r>
            <a:endParaRPr lang="ko-KR" altLang="en-US" dirty="0"/>
          </a:p>
        </p:txBody>
      </p:sp>
      <p:sp>
        <p:nvSpPr>
          <p:cNvPr id="3" name="Content Placeholder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Content Placeholder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DF8C5CDB-1AEF-4522-8EAF-CE1F4E5D863E}" type="datetimeFigureOut">
              <a:rPr lang="ko-KR" altLang="en-US" smtClean="0"/>
              <a:pPr/>
              <a:t>2020-10-23</a:t>
            </a:fld>
            <a:endParaRPr lang="ko-KR" alt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ko-KR" alt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83B0A39C-9AA3-4A83-82D7-24ADE085033F}" type="slidenum">
              <a:rPr lang="ko-KR" altLang="en-US" smtClean="0"/>
              <a:pPr/>
              <a:t>‹#›</a:t>
            </a:fld>
            <a:endParaRPr lang="ko-KR" altLang="en-US"/>
          </a:p>
        </p:txBody>
      </p:sp>
    </p:spTree>
    <p:extLst>
      <p:ext uri="{BB962C8B-B14F-4D97-AF65-F5344CB8AC3E}">
        <p14:creationId xmlns:p14="http://schemas.microsoft.com/office/powerpoint/2010/main" xmlns="" val="2756615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8229600" cy="857250"/>
          </a:xfrm>
          <a:prstGeom prst="rect">
            <a:avLst/>
          </a:prstGeom>
        </p:spPr>
        <p:txBody>
          <a:bodyPr anchor="ctr"/>
          <a:lstStyle>
            <a:lvl1pPr algn="l">
              <a:defRPr/>
            </a:lvl1pPr>
          </a:lstStyle>
          <a:p>
            <a:r>
              <a:rPr lang="en-US" altLang="ko-KR" dirty="0" smtClean="0"/>
              <a:t>Click to edit title</a:t>
            </a:r>
            <a:endParaRPr lang="ko-KR" altLang="en-US" dirty="0"/>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DF8C5CDB-1AEF-4522-8EAF-CE1F4E5D863E}" type="datetimeFigureOut">
              <a:rPr lang="ko-KR" altLang="en-US" smtClean="0"/>
              <a:pPr/>
              <a:t>2020-10-23</a:t>
            </a:fld>
            <a:endParaRPr lang="ko-KR" alt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ko-KR" alt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83B0A39C-9AA3-4A83-82D7-24ADE085033F}" type="slidenum">
              <a:rPr lang="ko-KR" altLang="en-US" smtClean="0"/>
              <a:pPr/>
              <a:t>‹#›</a:t>
            </a:fld>
            <a:endParaRPr lang="ko-KR" altLang="en-US"/>
          </a:p>
        </p:txBody>
      </p:sp>
    </p:spTree>
    <p:extLst>
      <p:ext uri="{BB962C8B-B14F-4D97-AF65-F5344CB8AC3E}">
        <p14:creationId xmlns:p14="http://schemas.microsoft.com/office/powerpoint/2010/main" xmlns="" val="4017851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27216"/>
            <a:ext cx="6948264" cy="857250"/>
          </a:xfrm>
          <a:prstGeom prst="rect">
            <a:avLst/>
          </a:prstGeom>
        </p:spPr>
        <p:txBody>
          <a:bodyPr/>
          <a:lstStyle/>
          <a:p>
            <a:r>
              <a:rPr lang="en-US" altLang="ko-KR" smtClean="0"/>
              <a:t>Click to edit Master title style</a:t>
            </a:r>
            <a:endParaRPr lang="ko-KR" altLang="en-US"/>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DF8C5CDB-1AEF-4522-8EAF-CE1F4E5D863E}" type="datetimeFigureOut">
              <a:rPr lang="ko-KR" altLang="en-US" smtClean="0"/>
              <a:pPr/>
              <a:t>2020-10-23</a:t>
            </a:fld>
            <a:endParaRPr lang="ko-KR" alt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ko-KR" alt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83B0A39C-9AA3-4A83-82D7-24ADE085033F}" type="slidenum">
              <a:rPr lang="ko-KR" altLang="en-US" smtClean="0"/>
              <a:pPr/>
              <a:t>‹#›</a:t>
            </a:fld>
            <a:endParaRPr lang="ko-KR" altLang="en-US"/>
          </a:p>
        </p:txBody>
      </p:sp>
    </p:spTree>
    <p:extLst>
      <p:ext uri="{BB962C8B-B14F-4D97-AF65-F5344CB8AC3E}">
        <p14:creationId xmlns:p14="http://schemas.microsoft.com/office/powerpoint/2010/main" xmlns="" val="2176104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DF8C5CDB-1AEF-4522-8EAF-CE1F4E5D863E}" type="datetimeFigureOut">
              <a:rPr lang="ko-KR" altLang="en-US" smtClean="0"/>
              <a:pPr/>
              <a:t>2020-10-23</a:t>
            </a:fld>
            <a:endParaRPr lang="ko-KR" alt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ko-KR" alt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83B0A39C-9AA3-4A83-82D7-24ADE085033F}" type="slidenum">
              <a:rPr lang="ko-KR" altLang="en-US" smtClean="0"/>
              <a:pPr/>
              <a:t>‹#›</a:t>
            </a:fld>
            <a:endParaRPr lang="ko-KR" altLang="en-US"/>
          </a:p>
        </p:txBody>
      </p:sp>
    </p:spTree>
    <p:extLst>
      <p:ext uri="{BB962C8B-B14F-4D97-AF65-F5344CB8AC3E}">
        <p14:creationId xmlns:p14="http://schemas.microsoft.com/office/powerpoint/2010/main" xmlns="" val="837280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ltLang="ko-KR" smtClean="0"/>
              <a:t>Click to edit Master title style</a:t>
            </a:r>
            <a:endParaRPr lang="ko-KR" alt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smtClean="0"/>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DF8C5CDB-1AEF-4522-8EAF-CE1F4E5D863E}" type="datetimeFigureOut">
              <a:rPr lang="ko-KR" altLang="en-US" smtClean="0"/>
              <a:pPr/>
              <a:t>2020-10-23</a:t>
            </a:fld>
            <a:endParaRPr lang="ko-KR" alt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ko-KR" alt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83B0A39C-9AA3-4A83-82D7-24ADE085033F}" type="slidenum">
              <a:rPr lang="ko-KR" altLang="en-US" smtClean="0"/>
              <a:pPr/>
              <a:t>‹#›</a:t>
            </a:fld>
            <a:endParaRPr lang="ko-KR" altLang="en-US"/>
          </a:p>
        </p:txBody>
      </p:sp>
    </p:spTree>
    <p:extLst>
      <p:ext uri="{BB962C8B-B14F-4D97-AF65-F5344CB8AC3E}">
        <p14:creationId xmlns:p14="http://schemas.microsoft.com/office/powerpoint/2010/main" xmlns="" val="3367004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ltLang="ko-KR" smtClean="0"/>
              <a:t>Click to edit Master title style</a:t>
            </a:r>
            <a:endParaRPr lang="ko-KR" alt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smtClean="0"/>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DF8C5CDB-1AEF-4522-8EAF-CE1F4E5D863E}" type="datetimeFigureOut">
              <a:rPr lang="ko-KR" altLang="en-US" smtClean="0"/>
              <a:pPr/>
              <a:t>2020-10-23</a:t>
            </a:fld>
            <a:endParaRPr lang="ko-KR" alt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ko-KR" alt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83B0A39C-9AA3-4A83-82D7-24ADE085033F}" type="slidenum">
              <a:rPr lang="ko-KR" altLang="en-US" smtClean="0"/>
              <a:pPr/>
              <a:t>‹#›</a:t>
            </a:fld>
            <a:endParaRPr lang="ko-KR" altLang="en-US"/>
          </a:p>
        </p:txBody>
      </p:sp>
    </p:spTree>
    <p:extLst>
      <p:ext uri="{BB962C8B-B14F-4D97-AF65-F5344CB8AC3E}">
        <p14:creationId xmlns:p14="http://schemas.microsoft.com/office/powerpoint/2010/main" xmlns="" val="171359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mailto:info@aarniktechnology.com" TargetMode="External"/><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29124" y="2214560"/>
            <a:ext cx="3143272" cy="1231106"/>
          </a:xfrm>
          <a:prstGeom prst="rect">
            <a:avLst/>
          </a:prstGeom>
          <a:noFill/>
        </p:spPr>
        <p:txBody>
          <a:bodyPr wrap="square">
            <a:spAutoFit/>
          </a:bodyPr>
          <a:lstStyle/>
          <a:p>
            <a:pPr fontAlgn="auto">
              <a:spcBef>
                <a:spcPts val="0"/>
              </a:spcBef>
              <a:spcAft>
                <a:spcPts val="0"/>
              </a:spcAft>
              <a:defRPr/>
            </a:pPr>
            <a:r>
              <a:rPr lang="en-US" altLang="ko-KR" b="1" dirty="0" smtClean="0">
                <a:solidFill>
                  <a:schemeClr val="accent5">
                    <a:lumMod val="50000"/>
                  </a:schemeClr>
                </a:solidFill>
                <a:latin typeface="Arial" pitchFamily="34" charset="0"/>
                <a:cs typeface="Arial" pitchFamily="34" charset="0"/>
              </a:rPr>
              <a:t>GROUP NO. 16</a:t>
            </a:r>
          </a:p>
          <a:p>
            <a:pPr fontAlgn="auto">
              <a:spcBef>
                <a:spcPts val="0"/>
              </a:spcBef>
              <a:spcAft>
                <a:spcPts val="0"/>
              </a:spcAft>
              <a:defRPr/>
            </a:pPr>
            <a:endParaRPr lang="en-US" altLang="ko-KR" sz="1400" b="1" dirty="0" smtClean="0">
              <a:solidFill>
                <a:schemeClr val="accent5">
                  <a:lumMod val="50000"/>
                </a:schemeClr>
              </a:solidFill>
              <a:latin typeface="Arial" pitchFamily="34" charset="0"/>
              <a:cs typeface="Arial" pitchFamily="34" charset="0"/>
            </a:endParaRPr>
          </a:p>
          <a:p>
            <a:pPr fontAlgn="auto">
              <a:spcBef>
                <a:spcPts val="0"/>
              </a:spcBef>
              <a:spcAft>
                <a:spcPts val="0"/>
              </a:spcAft>
              <a:defRPr/>
            </a:pPr>
            <a:r>
              <a:rPr lang="en-US" altLang="ko-KR" sz="1400" b="1" dirty="0" smtClean="0">
                <a:solidFill>
                  <a:schemeClr val="accent5">
                    <a:lumMod val="50000"/>
                  </a:schemeClr>
                </a:solidFill>
                <a:latin typeface="Arial" pitchFamily="34" charset="0"/>
                <a:cs typeface="Arial" pitchFamily="34" charset="0"/>
              </a:rPr>
              <a:t>18BCA086 – SOURAV AGRAWAL</a:t>
            </a:r>
          </a:p>
          <a:p>
            <a:pPr fontAlgn="auto">
              <a:spcBef>
                <a:spcPts val="0"/>
              </a:spcBef>
              <a:spcAft>
                <a:spcPts val="0"/>
              </a:spcAft>
              <a:defRPr/>
            </a:pPr>
            <a:r>
              <a:rPr kumimoji="0" lang="en-US" altLang="ko-KR" sz="1400" b="1" dirty="0" smtClean="0">
                <a:solidFill>
                  <a:schemeClr val="accent5">
                    <a:lumMod val="50000"/>
                  </a:schemeClr>
                </a:solidFill>
                <a:latin typeface="Arial" pitchFamily="34" charset="0"/>
                <a:cs typeface="Arial" pitchFamily="34" charset="0"/>
              </a:rPr>
              <a:t>18BCA088 – SAHIL MANSURI</a:t>
            </a:r>
          </a:p>
          <a:p>
            <a:pPr fontAlgn="auto">
              <a:spcBef>
                <a:spcPts val="0"/>
              </a:spcBef>
              <a:spcAft>
                <a:spcPts val="0"/>
              </a:spcAft>
              <a:defRPr/>
            </a:pPr>
            <a:r>
              <a:rPr lang="en-US" altLang="ko-KR" sz="1400" b="1" dirty="0" smtClean="0">
                <a:solidFill>
                  <a:schemeClr val="accent5">
                    <a:lumMod val="50000"/>
                  </a:schemeClr>
                </a:solidFill>
                <a:latin typeface="Arial" pitchFamily="34" charset="0"/>
                <a:cs typeface="Arial" pitchFamily="34" charset="0"/>
              </a:rPr>
              <a:t>18BCA132 – DIVYANSH JAIN</a:t>
            </a:r>
            <a:endParaRPr kumimoji="0" lang="en-US" altLang="ko-KR" sz="1400" b="1" dirty="0">
              <a:solidFill>
                <a:schemeClr val="accent5">
                  <a:lumMod val="50000"/>
                </a:schemeClr>
              </a:solidFill>
              <a:latin typeface="Arial" pitchFamily="34" charset="0"/>
              <a:cs typeface="Arial" pitchFamily="34" charset="0"/>
            </a:endParaRPr>
          </a:p>
        </p:txBody>
      </p:sp>
      <p:sp>
        <p:nvSpPr>
          <p:cNvPr id="5" name="TextBox 1"/>
          <p:cNvSpPr txBox="1">
            <a:spLocks noChangeArrowheads="1"/>
          </p:cNvSpPr>
          <p:nvPr/>
        </p:nvSpPr>
        <p:spPr bwMode="auto">
          <a:xfrm>
            <a:off x="3286116" y="571400"/>
            <a:ext cx="5425835" cy="1077218"/>
          </a:xfrm>
          <a:prstGeom prst="rect">
            <a:avLst/>
          </a:prstGeom>
          <a:noFill/>
          <a:ln w="9525">
            <a:noFill/>
            <a:miter lim="800000"/>
            <a:headEnd/>
            <a:tailEnd/>
          </a:ln>
        </p:spPr>
        <p:txBody>
          <a:bodyPr wrap="square">
            <a:spAutoFit/>
          </a:bodyPr>
          <a:lstStyle/>
          <a:p>
            <a:r>
              <a:rPr lang="en-US" altLang="ko-KR" sz="3200" b="1" dirty="0" smtClean="0">
                <a:solidFill>
                  <a:schemeClr val="accent5">
                    <a:lumMod val="50000"/>
                  </a:schemeClr>
                </a:solidFill>
                <a:latin typeface="+mj-lt"/>
                <a:ea typeface="Arial Unicode MS" pitchFamily="34" charset="-128"/>
                <a:cs typeface="Arial Unicode MS" pitchFamily="34" charset="-128"/>
              </a:rPr>
              <a:t>ONLINE FOOD ORDERING SYSTEM</a:t>
            </a:r>
          </a:p>
        </p:txBody>
      </p:sp>
      <p:sp>
        <p:nvSpPr>
          <p:cNvPr id="6" name="TextBox 5"/>
          <p:cNvSpPr txBox="1"/>
          <p:nvPr/>
        </p:nvSpPr>
        <p:spPr>
          <a:xfrm>
            <a:off x="4500562" y="3857634"/>
            <a:ext cx="4286312" cy="584775"/>
          </a:xfrm>
          <a:prstGeom prst="rect">
            <a:avLst/>
          </a:prstGeom>
          <a:noFill/>
        </p:spPr>
        <p:txBody>
          <a:bodyPr wrap="square" rtlCol="0">
            <a:spAutoFit/>
          </a:bodyPr>
          <a:lstStyle/>
          <a:p>
            <a:r>
              <a:rPr lang="en-IN" sz="1600" b="1" dirty="0" smtClean="0">
                <a:solidFill>
                  <a:schemeClr val="accent5">
                    <a:lumMod val="50000"/>
                  </a:schemeClr>
                </a:solidFill>
                <a:latin typeface="Arial" pitchFamily="34" charset="0"/>
                <a:cs typeface="Arial" pitchFamily="34" charset="0"/>
              </a:rPr>
              <a:t>Internal Guide : Ms. </a:t>
            </a:r>
            <a:r>
              <a:rPr lang="en-IN" sz="1600" b="1" dirty="0" err="1" smtClean="0">
                <a:solidFill>
                  <a:schemeClr val="accent5">
                    <a:lumMod val="50000"/>
                  </a:schemeClr>
                </a:solidFill>
                <a:latin typeface="Arial" pitchFamily="34" charset="0"/>
                <a:cs typeface="Arial" pitchFamily="34" charset="0"/>
              </a:rPr>
              <a:t>Manali</a:t>
            </a:r>
            <a:r>
              <a:rPr lang="en-IN" sz="1600" b="1" dirty="0" smtClean="0">
                <a:solidFill>
                  <a:schemeClr val="accent5">
                    <a:lumMod val="50000"/>
                  </a:schemeClr>
                </a:solidFill>
                <a:latin typeface="Arial" pitchFamily="34" charset="0"/>
                <a:cs typeface="Arial" pitchFamily="34" charset="0"/>
              </a:rPr>
              <a:t> </a:t>
            </a:r>
            <a:r>
              <a:rPr lang="en-IN" sz="1600" b="1" dirty="0" err="1" smtClean="0">
                <a:solidFill>
                  <a:schemeClr val="accent5">
                    <a:lumMod val="50000"/>
                  </a:schemeClr>
                </a:solidFill>
                <a:latin typeface="Arial" pitchFamily="34" charset="0"/>
                <a:cs typeface="Arial" pitchFamily="34" charset="0"/>
              </a:rPr>
              <a:t>Brahmbhatt</a:t>
            </a:r>
            <a:endParaRPr lang="en-IN" sz="1600" b="1" dirty="0" smtClean="0">
              <a:solidFill>
                <a:schemeClr val="accent5">
                  <a:lumMod val="50000"/>
                </a:schemeClr>
              </a:solidFill>
              <a:latin typeface="Arial" pitchFamily="34" charset="0"/>
              <a:cs typeface="Arial" pitchFamily="34" charset="0"/>
            </a:endParaRPr>
          </a:p>
          <a:p>
            <a:r>
              <a:rPr lang="en-IN" sz="1600" b="1" dirty="0" smtClean="0">
                <a:solidFill>
                  <a:schemeClr val="accent5">
                    <a:lumMod val="50000"/>
                  </a:schemeClr>
                </a:solidFill>
                <a:latin typeface="Arial" pitchFamily="34" charset="0"/>
                <a:cs typeface="Arial" pitchFamily="34" charset="0"/>
              </a:rPr>
              <a:t>External Guide :Mr. </a:t>
            </a:r>
            <a:r>
              <a:rPr lang="en-IN" sz="1600" b="1" dirty="0" err="1" smtClean="0">
                <a:solidFill>
                  <a:schemeClr val="accent5">
                    <a:lumMod val="50000"/>
                  </a:schemeClr>
                </a:solidFill>
                <a:latin typeface="Arial" pitchFamily="34" charset="0"/>
                <a:cs typeface="Arial" pitchFamily="34" charset="0"/>
              </a:rPr>
              <a:t>Jugal</a:t>
            </a:r>
            <a:r>
              <a:rPr lang="en-IN" sz="1600" b="1" dirty="0" smtClean="0">
                <a:solidFill>
                  <a:schemeClr val="accent5">
                    <a:lumMod val="50000"/>
                  </a:schemeClr>
                </a:solidFill>
                <a:latin typeface="Arial" pitchFamily="34" charset="0"/>
                <a:cs typeface="Arial" pitchFamily="34" charset="0"/>
              </a:rPr>
              <a:t> </a:t>
            </a:r>
            <a:r>
              <a:rPr lang="en-IN" sz="1600" b="1" dirty="0" err="1" smtClean="0">
                <a:solidFill>
                  <a:schemeClr val="accent5">
                    <a:lumMod val="50000"/>
                  </a:schemeClr>
                </a:solidFill>
                <a:latin typeface="Arial" pitchFamily="34" charset="0"/>
                <a:cs typeface="Arial" pitchFamily="34" charset="0"/>
              </a:rPr>
              <a:t>Prajapati</a:t>
            </a:r>
            <a:endParaRPr lang="en-US" sz="1600" b="1" dirty="0">
              <a:solidFill>
                <a:schemeClr val="accent5">
                  <a:lumMod val="50000"/>
                </a:schemeClr>
              </a:solidFill>
              <a:latin typeface="Arial" pitchFamily="34" charset="0"/>
              <a:cs typeface="Arial" pitchFamily="34" charset="0"/>
            </a:endParaRPr>
          </a:p>
        </p:txBody>
      </p:sp>
    </p:spTree>
    <p:extLst>
      <p:ext uri="{BB962C8B-B14F-4D97-AF65-F5344CB8AC3E}">
        <p14:creationId xmlns:p14="http://schemas.microsoft.com/office/powerpoint/2010/main" xmlns="" val="303447833"/>
      </p:ext>
    </p:extLst>
  </p:cSld>
  <p:clrMapOvr>
    <a:masterClrMapping/>
  </p:clrMapOvr>
  <p:transition spd="slow">
    <p:wipe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00180"/>
            <a:ext cx="9144000" cy="884466"/>
          </a:xfrm>
        </p:spPr>
        <p:txBody>
          <a:bodyPr/>
          <a:lstStyle/>
          <a:p>
            <a:pPr algn="ctr"/>
            <a:r>
              <a:rPr lang="en-IN" sz="3200" spc="-134" dirty="0" smtClean="0">
                <a:solidFill>
                  <a:srgbClr val="1D617A"/>
                </a:solidFill>
                <a:latin typeface="Poppins Bold Bold Italics"/>
              </a:rPr>
              <a:t>Context Level DFD / 0 Level DFD</a:t>
            </a:r>
            <a:endParaRPr lang="en-IN" sz="3200" dirty="0"/>
          </a:p>
        </p:txBody>
      </p:sp>
    </p:spTree>
    <p:extLst>
      <p:ext uri="{BB962C8B-B14F-4D97-AF65-F5344CB8AC3E}">
        <p14:creationId xmlns:p14="http://schemas.microsoft.com/office/powerpoint/2010/main" xmlns="" val="677239839"/>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Study\SEM 5\PROJECT\Presentation\0_LEVELDFD.jpg"/>
          <p:cNvPicPr>
            <a:picLocks noChangeAspect="1" noChangeArrowheads="1"/>
          </p:cNvPicPr>
          <p:nvPr/>
        </p:nvPicPr>
        <p:blipFill>
          <a:blip r:embed="rId2"/>
          <a:srcRect/>
          <a:stretch>
            <a:fillRect/>
          </a:stretch>
        </p:blipFill>
        <p:spPr bwMode="auto">
          <a:xfrm>
            <a:off x="2597" y="0"/>
            <a:ext cx="9141403" cy="5143500"/>
          </a:xfrm>
          <a:prstGeom prst="rect">
            <a:avLst/>
          </a:prstGeom>
          <a:noFill/>
        </p:spPr>
      </p:pic>
    </p:spTree>
    <p:extLst>
      <p:ext uri="{BB962C8B-B14F-4D97-AF65-F5344CB8AC3E}">
        <p14:creationId xmlns:p14="http://schemas.microsoft.com/office/powerpoint/2010/main" xmlns="" val="677239839"/>
      </p:ext>
    </p:extLst>
  </p:cSld>
  <p:clrMapOvr>
    <a:masterClrMapping/>
  </p:clrMapOvr>
  <p:transition spd="slow">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00180"/>
            <a:ext cx="9144000" cy="884466"/>
          </a:xfrm>
        </p:spPr>
        <p:txBody>
          <a:bodyPr/>
          <a:lstStyle/>
          <a:p>
            <a:pPr algn="ctr"/>
            <a:r>
              <a:rPr lang="en-IN" sz="3200" spc="-134" dirty="0" smtClean="0">
                <a:solidFill>
                  <a:srgbClr val="1D617A"/>
                </a:solidFill>
                <a:latin typeface="Poppins Bold Bold Italics"/>
              </a:rPr>
              <a:t>Level 1 DFD</a:t>
            </a:r>
            <a:endParaRPr lang="en-IN" sz="3200" dirty="0"/>
          </a:p>
        </p:txBody>
      </p:sp>
    </p:spTree>
    <p:extLst>
      <p:ext uri="{BB962C8B-B14F-4D97-AF65-F5344CB8AC3E}">
        <p14:creationId xmlns:p14="http://schemas.microsoft.com/office/powerpoint/2010/main" xmlns="" val="677239839"/>
      </p:ext>
    </p:extLst>
  </p:cSld>
  <p:clrMapOvr>
    <a:masterClrMapping/>
  </p:clrMapOvr>
  <p:transition spd="slow">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Study\SEM 5\PROJECT\Presentation\img\LEVEL_1_DFD.jpg.jpeg"/>
          <p:cNvPicPr>
            <a:picLocks noChangeAspect="1" noChangeArrowheads="1"/>
          </p:cNvPicPr>
          <p:nvPr/>
        </p:nvPicPr>
        <p:blipFill>
          <a:blip r:embed="rId2"/>
          <a:srcRect/>
          <a:stretch>
            <a:fillRect/>
          </a:stretch>
        </p:blipFill>
        <p:spPr bwMode="auto">
          <a:xfrm>
            <a:off x="-1" y="0"/>
            <a:ext cx="9144001" cy="5143500"/>
          </a:xfrm>
          <a:prstGeom prst="rect">
            <a:avLst/>
          </a:prstGeom>
          <a:noFill/>
        </p:spPr>
      </p:pic>
    </p:spTree>
    <p:extLst>
      <p:ext uri="{BB962C8B-B14F-4D97-AF65-F5344CB8AC3E}">
        <p14:creationId xmlns:p14="http://schemas.microsoft.com/office/powerpoint/2010/main" xmlns="" val="677239839"/>
      </p:ext>
    </p:extLst>
  </p:cSld>
  <p:clrMapOvr>
    <a:masterClrMapping/>
  </p:clrMapOvr>
  <p:transition spd="slow">
    <p:wheel spokes="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spc="-134" dirty="0" smtClean="0">
                <a:solidFill>
                  <a:srgbClr val="1D617A"/>
                </a:solidFill>
                <a:latin typeface="Poppins Bold Bold Italics"/>
              </a:rPr>
              <a:t>INDEX</a:t>
            </a:r>
            <a:endParaRPr lang="en-IN" sz="3200" dirty="0"/>
          </a:p>
        </p:txBody>
      </p:sp>
      <p:sp>
        <p:nvSpPr>
          <p:cNvPr id="3" name="Content Placeholder 2"/>
          <p:cNvSpPr>
            <a:spLocks noGrp="1"/>
          </p:cNvSpPr>
          <p:nvPr>
            <p:ph idx="1"/>
          </p:nvPr>
        </p:nvSpPr>
        <p:spPr>
          <a:xfrm>
            <a:off x="899592" y="714362"/>
            <a:ext cx="7920880" cy="3747863"/>
          </a:xfrm>
        </p:spPr>
        <p:txBody>
          <a:bodyPr/>
          <a:lstStyle/>
          <a:p>
            <a:pPr marL="921300" lvl="2" indent="-342900">
              <a:buFont typeface="+mj-lt"/>
              <a:buAutoNum type="arabicPeriod"/>
            </a:pPr>
            <a:r>
              <a:rPr lang="en-IN" sz="1800" dirty="0" smtClean="0">
                <a:solidFill>
                  <a:srgbClr val="1D617A"/>
                </a:solidFill>
                <a:latin typeface="Poppins Light"/>
              </a:rPr>
              <a:t>About Company</a:t>
            </a:r>
          </a:p>
          <a:p>
            <a:pPr marL="921300" lvl="2" indent="-342900">
              <a:buFont typeface="+mj-lt"/>
              <a:buAutoNum type="arabicPeriod"/>
            </a:pPr>
            <a:r>
              <a:rPr lang="en-IN" sz="1800" dirty="0" smtClean="0">
                <a:solidFill>
                  <a:srgbClr val="1D617A"/>
                </a:solidFill>
                <a:latin typeface="Poppins Light"/>
              </a:rPr>
              <a:t>Company Details</a:t>
            </a:r>
          </a:p>
          <a:p>
            <a:pPr marL="921300" lvl="2" indent="-342900">
              <a:buFont typeface="+mj-lt"/>
              <a:buAutoNum type="arabicPeriod"/>
            </a:pPr>
            <a:r>
              <a:rPr lang="en-IN" sz="1800" dirty="0" smtClean="0">
                <a:solidFill>
                  <a:srgbClr val="1D617A"/>
                </a:solidFill>
                <a:latin typeface="Poppins Light"/>
              </a:rPr>
              <a:t>Project Description</a:t>
            </a:r>
          </a:p>
          <a:p>
            <a:pPr marL="921300" lvl="2" indent="-342900">
              <a:buFont typeface="+mj-lt"/>
              <a:buAutoNum type="arabicPeriod"/>
            </a:pPr>
            <a:r>
              <a:rPr lang="en-IN" sz="1800" dirty="0" smtClean="0">
                <a:solidFill>
                  <a:srgbClr val="1D617A"/>
                </a:solidFill>
                <a:latin typeface="Poppins Light"/>
              </a:rPr>
              <a:t>Requirement Gathering</a:t>
            </a:r>
          </a:p>
          <a:p>
            <a:pPr marL="921300" lvl="2" indent="-342900">
              <a:buFont typeface="+mj-lt"/>
              <a:buAutoNum type="arabicPeriod"/>
            </a:pPr>
            <a:r>
              <a:rPr lang="en-IN" sz="1800" dirty="0" smtClean="0">
                <a:solidFill>
                  <a:srgbClr val="1D617A"/>
                </a:solidFill>
                <a:latin typeface="Poppins Light"/>
              </a:rPr>
              <a:t>Tools and Technologies Used</a:t>
            </a:r>
          </a:p>
          <a:p>
            <a:pPr marL="921300" lvl="2" indent="-342900">
              <a:buFont typeface="+mj-lt"/>
              <a:buAutoNum type="arabicPeriod"/>
            </a:pPr>
            <a:r>
              <a:rPr lang="en-IN" sz="1800" dirty="0" smtClean="0">
                <a:solidFill>
                  <a:srgbClr val="1D617A"/>
                </a:solidFill>
                <a:latin typeface="Poppins Light"/>
              </a:rPr>
              <a:t>Existing System</a:t>
            </a:r>
          </a:p>
          <a:p>
            <a:pPr marL="921300" lvl="2" indent="-342900">
              <a:buFont typeface="+mj-lt"/>
              <a:buAutoNum type="arabicPeriod"/>
            </a:pPr>
            <a:r>
              <a:rPr lang="en-IN" sz="1800" dirty="0" smtClean="0">
                <a:solidFill>
                  <a:srgbClr val="1D617A"/>
                </a:solidFill>
                <a:latin typeface="Poppins Light"/>
              </a:rPr>
              <a:t>Proposed System</a:t>
            </a:r>
          </a:p>
          <a:p>
            <a:pPr marL="921300" lvl="2" indent="-342900">
              <a:buFont typeface="+mj-lt"/>
              <a:buAutoNum type="arabicPeriod"/>
            </a:pPr>
            <a:r>
              <a:rPr lang="en-IN" sz="1800" dirty="0" smtClean="0">
                <a:solidFill>
                  <a:srgbClr val="1D617A"/>
                </a:solidFill>
                <a:latin typeface="Poppins Light"/>
              </a:rPr>
              <a:t>Context Level/0 Level DFD</a:t>
            </a:r>
          </a:p>
          <a:p>
            <a:pPr marL="921300" lvl="2" indent="-342900">
              <a:buFont typeface="+mj-lt"/>
              <a:buAutoNum type="arabicPeriod"/>
            </a:pPr>
            <a:r>
              <a:rPr lang="en-IN" sz="1800" dirty="0" smtClean="0">
                <a:solidFill>
                  <a:srgbClr val="1D617A"/>
                </a:solidFill>
                <a:latin typeface="Poppins Light"/>
              </a:rPr>
              <a:t>Level 1 DFD </a:t>
            </a:r>
            <a:endParaRPr lang="en-US" sz="1800" dirty="0">
              <a:solidFill>
                <a:srgbClr val="1D617A"/>
              </a:solidFill>
              <a:latin typeface="Poppins Light"/>
            </a:endParaRPr>
          </a:p>
        </p:txBody>
      </p:sp>
    </p:spTree>
    <p:extLst>
      <p:ext uri="{BB962C8B-B14F-4D97-AF65-F5344CB8AC3E}">
        <p14:creationId xmlns:p14="http://schemas.microsoft.com/office/powerpoint/2010/main" xmlns="" val="677239839"/>
      </p:ext>
    </p:extLst>
  </p:cSld>
  <p:clrMapOvr>
    <a:masterClrMapping/>
  </p:clrMapOvr>
  <p:transition spd="slow">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spc="-134" dirty="0" smtClean="0">
                <a:solidFill>
                  <a:srgbClr val="1D617A"/>
                </a:solidFill>
                <a:latin typeface="Poppins Bold Bold Italics"/>
              </a:rPr>
              <a:t>About Company</a:t>
            </a:r>
            <a:endParaRPr lang="en-IN" sz="3200" dirty="0"/>
          </a:p>
        </p:txBody>
      </p:sp>
      <p:sp>
        <p:nvSpPr>
          <p:cNvPr id="3" name="Content Placeholder 2"/>
          <p:cNvSpPr>
            <a:spLocks noGrp="1"/>
          </p:cNvSpPr>
          <p:nvPr>
            <p:ph idx="1"/>
          </p:nvPr>
        </p:nvSpPr>
        <p:spPr>
          <a:xfrm>
            <a:off x="899592" y="1200150"/>
            <a:ext cx="7920880" cy="3747863"/>
          </a:xfrm>
        </p:spPr>
        <p:txBody>
          <a:bodyPr/>
          <a:lstStyle/>
          <a:p>
            <a:pPr marL="756750" lvl="2" indent="-178350">
              <a:buFont typeface="Arial"/>
              <a:buChar char="•"/>
            </a:pPr>
            <a:r>
              <a:rPr lang="en-IN" sz="1800" dirty="0" err="1" smtClean="0">
                <a:solidFill>
                  <a:srgbClr val="1D617A"/>
                </a:solidFill>
                <a:latin typeface="Poppins Light"/>
              </a:rPr>
              <a:t>Aarnik</a:t>
            </a:r>
            <a:r>
              <a:rPr lang="en-IN" sz="1800" dirty="0" smtClean="0">
                <a:solidFill>
                  <a:srgbClr val="1D617A"/>
                </a:solidFill>
                <a:latin typeface="Poppins Light"/>
              </a:rPr>
              <a:t> Technology, as a website development company, holds a </a:t>
            </a:r>
            <a:r>
              <a:rPr lang="en-IN" sz="1800" dirty="0" err="1" smtClean="0">
                <a:solidFill>
                  <a:srgbClr val="1D617A"/>
                </a:solidFill>
                <a:latin typeface="Poppins Light"/>
              </a:rPr>
              <a:t>repu</a:t>
            </a:r>
            <a:r>
              <a:rPr lang="en-IN" sz="1800" dirty="0" smtClean="0">
                <a:solidFill>
                  <a:srgbClr val="1D617A"/>
                </a:solidFill>
                <a:latin typeface="Poppins Light"/>
              </a:rPr>
              <a:t>-ted image among its competition.</a:t>
            </a:r>
          </a:p>
          <a:p>
            <a:pPr marL="756750" lvl="2" indent="-178350">
              <a:buFont typeface="Arial"/>
              <a:buChar char="•"/>
            </a:pPr>
            <a:r>
              <a:rPr lang="en-IN" sz="1800" dirty="0" smtClean="0">
                <a:solidFill>
                  <a:srgbClr val="1D617A"/>
                </a:solidFill>
                <a:latin typeface="Poppins Light"/>
              </a:rPr>
              <a:t>Company believes on developing completely unique and outstanding websites. </a:t>
            </a:r>
          </a:p>
          <a:p>
            <a:pPr marL="756750" lvl="2" indent="-178350">
              <a:buFont typeface="Arial"/>
              <a:buChar char="•"/>
            </a:pPr>
            <a:r>
              <a:rPr lang="en-IN" sz="1800" dirty="0" err="1" smtClean="0">
                <a:solidFill>
                  <a:srgbClr val="1D617A"/>
                </a:solidFill>
                <a:latin typeface="Poppins Light"/>
              </a:rPr>
              <a:t>Aarnik</a:t>
            </a:r>
            <a:r>
              <a:rPr lang="en-IN" sz="1800" dirty="0" smtClean="0">
                <a:solidFill>
                  <a:srgbClr val="1D617A"/>
                </a:solidFill>
                <a:latin typeface="Poppins Light"/>
              </a:rPr>
              <a:t> Technology has always assured the best services to its clients as it has professionals working for its clients.</a:t>
            </a:r>
          </a:p>
          <a:p>
            <a:pPr marL="756750" lvl="2" indent="-178350">
              <a:buFont typeface="Arial"/>
              <a:buChar char="•"/>
            </a:pPr>
            <a:r>
              <a:rPr lang="en-IN" sz="1800" dirty="0" smtClean="0">
                <a:solidFill>
                  <a:srgbClr val="1D617A"/>
                </a:solidFill>
                <a:latin typeface="Poppins Light"/>
              </a:rPr>
              <a:t>It excels in fields like website development, mobile app development, digital marketing, and ERP software development.</a:t>
            </a:r>
            <a:endParaRPr lang="en-US" sz="1800" dirty="0">
              <a:solidFill>
                <a:srgbClr val="1D617A"/>
              </a:solidFill>
              <a:latin typeface="Poppins Light"/>
            </a:endParaRPr>
          </a:p>
        </p:txBody>
      </p:sp>
    </p:spTree>
    <p:extLst>
      <p:ext uri="{BB962C8B-B14F-4D97-AF65-F5344CB8AC3E}">
        <p14:creationId xmlns:p14="http://schemas.microsoft.com/office/powerpoint/2010/main" xmlns="" val="677239839"/>
      </p:ext>
    </p:extLst>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142858"/>
            <a:ext cx="6972319" cy="871538"/>
          </a:xfrm>
        </p:spPr>
        <p:txBody>
          <a:bodyPr/>
          <a:lstStyle/>
          <a:p>
            <a:pPr algn="ctr"/>
            <a:r>
              <a:rPr lang="en-US" sz="3200" spc="-134" dirty="0" smtClean="0">
                <a:solidFill>
                  <a:srgbClr val="1D617A"/>
                </a:solidFill>
                <a:latin typeface="Poppins Bold Bold Italics"/>
              </a:rPr>
              <a:t>Company Details</a:t>
            </a:r>
            <a:endParaRPr lang="en-IN" sz="3200" dirty="0"/>
          </a:p>
        </p:txBody>
      </p:sp>
      <p:pic>
        <p:nvPicPr>
          <p:cNvPr id="1026" name="Picture 2" descr="E:\Study\SEM 5\PROJECT\Presentation\Aarniklogofinal.png"/>
          <p:cNvPicPr>
            <a:picLocks noGrp="1" noChangeAspect="1" noChangeArrowheads="1"/>
          </p:cNvPicPr>
          <p:nvPr>
            <p:ph idx="1"/>
          </p:nvPr>
        </p:nvPicPr>
        <p:blipFill>
          <a:blip r:embed="rId2"/>
          <a:stretch>
            <a:fillRect/>
          </a:stretch>
        </p:blipFill>
        <p:spPr bwMode="auto">
          <a:xfrm>
            <a:off x="6357950" y="1785932"/>
            <a:ext cx="1771650" cy="533400"/>
          </a:xfrm>
          <a:prstGeom prst="rect">
            <a:avLst/>
          </a:prstGeom>
          <a:noFill/>
        </p:spPr>
      </p:pic>
      <p:sp>
        <p:nvSpPr>
          <p:cNvPr id="6" name="Text Placeholder 5"/>
          <p:cNvSpPr>
            <a:spLocks noGrp="1"/>
          </p:cNvSpPr>
          <p:nvPr>
            <p:ph type="body" sz="half" idx="2"/>
          </p:nvPr>
        </p:nvSpPr>
        <p:spPr>
          <a:xfrm>
            <a:off x="428596" y="1714494"/>
            <a:ext cx="5400683" cy="1709738"/>
          </a:xfrm>
        </p:spPr>
        <p:txBody>
          <a:bodyPr/>
          <a:lstStyle/>
          <a:p>
            <a:r>
              <a:rPr lang="en-IN" b="1" dirty="0" smtClean="0">
                <a:solidFill>
                  <a:schemeClr val="accent5">
                    <a:lumMod val="50000"/>
                  </a:schemeClr>
                </a:solidFill>
                <a:latin typeface="Poppins Light"/>
              </a:rPr>
              <a:t>Company Name </a:t>
            </a:r>
            <a:r>
              <a:rPr lang="en-IN" dirty="0" smtClean="0">
                <a:solidFill>
                  <a:schemeClr val="accent5">
                    <a:lumMod val="50000"/>
                  </a:schemeClr>
                </a:solidFill>
                <a:latin typeface="Poppins Light"/>
              </a:rPr>
              <a:t>: </a:t>
            </a:r>
            <a:r>
              <a:rPr lang="en-IN" dirty="0" err="1" smtClean="0">
                <a:solidFill>
                  <a:schemeClr val="accent5">
                    <a:lumMod val="50000"/>
                  </a:schemeClr>
                </a:solidFill>
                <a:latin typeface="Poppins Light"/>
              </a:rPr>
              <a:t>Aarnik</a:t>
            </a:r>
            <a:r>
              <a:rPr lang="en-IN" dirty="0" smtClean="0">
                <a:solidFill>
                  <a:schemeClr val="accent5">
                    <a:lumMod val="50000"/>
                  </a:schemeClr>
                </a:solidFill>
                <a:latin typeface="Poppins Light"/>
              </a:rPr>
              <a:t> </a:t>
            </a:r>
            <a:r>
              <a:rPr lang="en-IN" dirty="0" err="1" smtClean="0">
                <a:solidFill>
                  <a:schemeClr val="accent5">
                    <a:lumMod val="50000"/>
                  </a:schemeClr>
                </a:solidFill>
                <a:latin typeface="Poppins Light"/>
              </a:rPr>
              <a:t>Technlogy</a:t>
            </a:r>
            <a:endParaRPr lang="en-IN" dirty="0" smtClean="0">
              <a:solidFill>
                <a:schemeClr val="accent5">
                  <a:lumMod val="50000"/>
                </a:schemeClr>
              </a:solidFill>
              <a:latin typeface="Poppins Light"/>
            </a:endParaRPr>
          </a:p>
          <a:p>
            <a:r>
              <a:rPr lang="en-IN" b="1" dirty="0" smtClean="0">
                <a:solidFill>
                  <a:schemeClr val="accent5">
                    <a:lumMod val="50000"/>
                  </a:schemeClr>
                </a:solidFill>
                <a:latin typeface="Poppins Light"/>
              </a:rPr>
              <a:t>Address </a:t>
            </a:r>
            <a:r>
              <a:rPr lang="en-IN" dirty="0" smtClean="0">
                <a:solidFill>
                  <a:schemeClr val="accent5">
                    <a:lumMod val="50000"/>
                  </a:schemeClr>
                </a:solidFill>
                <a:latin typeface="Poppins Light"/>
              </a:rPr>
              <a:t>: K8 Krishna Centre, </a:t>
            </a:r>
            <a:r>
              <a:rPr lang="en-IN" dirty="0" err="1" smtClean="0">
                <a:solidFill>
                  <a:schemeClr val="accent5">
                    <a:lumMod val="50000"/>
                  </a:schemeClr>
                </a:solidFill>
                <a:latin typeface="Poppins Light"/>
              </a:rPr>
              <a:t>Navrangpura</a:t>
            </a:r>
            <a:r>
              <a:rPr lang="en-IN" dirty="0" smtClean="0">
                <a:solidFill>
                  <a:schemeClr val="accent5">
                    <a:lumMod val="50000"/>
                  </a:schemeClr>
                </a:solidFill>
                <a:latin typeface="Poppins Light"/>
              </a:rPr>
              <a:t>, </a:t>
            </a:r>
            <a:r>
              <a:rPr lang="en-IN" dirty="0" err="1" smtClean="0">
                <a:solidFill>
                  <a:schemeClr val="accent5">
                    <a:lumMod val="50000"/>
                  </a:schemeClr>
                </a:solidFill>
                <a:latin typeface="Poppins Light"/>
              </a:rPr>
              <a:t>Ahmedabad</a:t>
            </a:r>
            <a:r>
              <a:rPr lang="en-IN" dirty="0" smtClean="0">
                <a:solidFill>
                  <a:schemeClr val="accent5">
                    <a:lumMod val="50000"/>
                  </a:schemeClr>
                </a:solidFill>
                <a:latin typeface="Poppins Light"/>
              </a:rPr>
              <a:t> 380009</a:t>
            </a:r>
          </a:p>
          <a:p>
            <a:r>
              <a:rPr lang="en-IN" b="1" dirty="0" smtClean="0">
                <a:solidFill>
                  <a:schemeClr val="accent5">
                    <a:lumMod val="50000"/>
                  </a:schemeClr>
                </a:solidFill>
                <a:latin typeface="Poppins Light"/>
              </a:rPr>
              <a:t>Email Address </a:t>
            </a:r>
            <a:r>
              <a:rPr lang="en-IN" dirty="0" smtClean="0">
                <a:solidFill>
                  <a:schemeClr val="accent5">
                    <a:lumMod val="50000"/>
                  </a:schemeClr>
                </a:solidFill>
                <a:latin typeface="Poppins Light"/>
              </a:rPr>
              <a:t>: </a:t>
            </a:r>
            <a:r>
              <a:rPr lang="en-IN" dirty="0" smtClean="0">
                <a:solidFill>
                  <a:schemeClr val="accent5">
                    <a:lumMod val="50000"/>
                  </a:schemeClr>
                </a:solidFill>
                <a:latin typeface="Poppins Light"/>
                <a:hlinkClick r:id="rId3"/>
              </a:rPr>
              <a:t>info@aarniktechnology.com</a:t>
            </a:r>
            <a:endParaRPr lang="en-IN" dirty="0" smtClean="0">
              <a:solidFill>
                <a:schemeClr val="accent5">
                  <a:lumMod val="50000"/>
                </a:schemeClr>
              </a:solidFill>
              <a:latin typeface="Poppins Light"/>
            </a:endParaRPr>
          </a:p>
          <a:p>
            <a:r>
              <a:rPr lang="en-IN" b="1" dirty="0" smtClean="0">
                <a:solidFill>
                  <a:schemeClr val="accent5">
                    <a:lumMod val="50000"/>
                  </a:schemeClr>
                </a:solidFill>
                <a:latin typeface="Poppins Light"/>
              </a:rPr>
              <a:t>Contact Number</a:t>
            </a:r>
            <a:r>
              <a:rPr lang="en-IN" dirty="0" smtClean="0">
                <a:solidFill>
                  <a:schemeClr val="accent5">
                    <a:lumMod val="50000"/>
                  </a:schemeClr>
                </a:solidFill>
                <a:latin typeface="Poppins Light"/>
              </a:rPr>
              <a:t> : 9586248516</a:t>
            </a:r>
            <a:endParaRPr lang="en-US" dirty="0">
              <a:solidFill>
                <a:schemeClr val="accent5">
                  <a:lumMod val="50000"/>
                </a:schemeClr>
              </a:solidFill>
              <a:latin typeface="Poppins Light"/>
            </a:endParaRPr>
          </a:p>
        </p:txBody>
      </p:sp>
    </p:spTree>
    <p:extLst>
      <p:ext uri="{BB962C8B-B14F-4D97-AF65-F5344CB8AC3E}">
        <p14:creationId xmlns:p14="http://schemas.microsoft.com/office/powerpoint/2010/main" xmlns="" val="677239839"/>
      </p:ext>
    </p:extLst>
  </p:cSld>
  <p:clrMapOvr>
    <a:masterClrMapping/>
  </p:clrMapOvr>
  <p:transition spd="slow">
    <p:pull dir="l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spc="-134" dirty="0" smtClean="0">
                <a:solidFill>
                  <a:srgbClr val="1D617A"/>
                </a:solidFill>
                <a:latin typeface="Poppins Bold Bold Italics"/>
              </a:rPr>
              <a:t>About Project</a:t>
            </a:r>
            <a:endParaRPr lang="en-IN" sz="3200" dirty="0"/>
          </a:p>
        </p:txBody>
      </p:sp>
      <p:sp>
        <p:nvSpPr>
          <p:cNvPr id="3" name="Content Placeholder 2"/>
          <p:cNvSpPr>
            <a:spLocks noGrp="1"/>
          </p:cNvSpPr>
          <p:nvPr>
            <p:ph idx="1"/>
          </p:nvPr>
        </p:nvSpPr>
        <p:spPr>
          <a:xfrm>
            <a:off x="899592" y="1200150"/>
            <a:ext cx="7920880" cy="3747863"/>
          </a:xfrm>
        </p:spPr>
        <p:txBody>
          <a:bodyPr/>
          <a:lstStyle/>
          <a:p>
            <a:pPr marL="756750" lvl="2" indent="-178350">
              <a:buFont typeface="Arial"/>
              <a:buChar char="•"/>
            </a:pPr>
            <a:r>
              <a:rPr lang="en-US" sz="1800" dirty="0">
                <a:solidFill>
                  <a:srgbClr val="1D617A"/>
                </a:solidFill>
                <a:latin typeface="Poppins Light"/>
              </a:rPr>
              <a:t>The Online Food Ordering System is a food ordering website. It </a:t>
            </a:r>
            <a:endParaRPr lang="en-US" sz="1800" dirty="0" smtClean="0">
              <a:solidFill>
                <a:srgbClr val="1D617A"/>
              </a:solidFill>
              <a:latin typeface="Poppins Light"/>
            </a:endParaRPr>
          </a:p>
          <a:p>
            <a:pPr marL="578400" lvl="2" indent="0">
              <a:buNone/>
            </a:pPr>
            <a:r>
              <a:rPr lang="en-US" sz="1800" dirty="0">
                <a:solidFill>
                  <a:srgbClr val="1D617A"/>
                </a:solidFill>
                <a:latin typeface="Poppins Light"/>
              </a:rPr>
              <a:t> </a:t>
            </a:r>
            <a:r>
              <a:rPr lang="en-US" sz="1800" dirty="0" smtClean="0">
                <a:solidFill>
                  <a:srgbClr val="1D617A"/>
                </a:solidFill>
                <a:latin typeface="Poppins Light"/>
              </a:rPr>
              <a:t>  provides </a:t>
            </a:r>
            <a:r>
              <a:rPr lang="en-US" sz="1800" dirty="0">
                <a:solidFill>
                  <a:srgbClr val="1D617A"/>
                </a:solidFill>
                <a:latin typeface="Poppins Light"/>
              </a:rPr>
              <a:t>convenience to the </a:t>
            </a:r>
            <a:r>
              <a:rPr lang="en-US" sz="1800" dirty="0" smtClean="0">
                <a:solidFill>
                  <a:srgbClr val="1D617A"/>
                </a:solidFill>
                <a:latin typeface="Poppins Light"/>
              </a:rPr>
              <a:t>users</a:t>
            </a:r>
            <a:r>
              <a:rPr lang="en-US" sz="1800" dirty="0" smtClean="0">
                <a:solidFill>
                  <a:srgbClr val="1D617A"/>
                </a:solidFill>
                <a:latin typeface="Poppins Light"/>
              </a:rPr>
              <a:t> </a:t>
            </a:r>
            <a:r>
              <a:rPr lang="en-US" sz="1800" dirty="0">
                <a:solidFill>
                  <a:srgbClr val="1D617A"/>
                </a:solidFill>
                <a:latin typeface="Poppins Light"/>
              </a:rPr>
              <a:t>by providing online </a:t>
            </a:r>
            <a:r>
              <a:rPr lang="en-US" sz="1800" dirty="0" smtClean="0">
                <a:solidFill>
                  <a:srgbClr val="1D617A"/>
                </a:solidFill>
                <a:latin typeface="Poppins Light"/>
              </a:rPr>
              <a:t>ordering</a:t>
            </a:r>
          </a:p>
          <a:p>
            <a:pPr marL="578400" lvl="2" indent="0">
              <a:buNone/>
            </a:pPr>
            <a:r>
              <a:rPr lang="en-US" sz="1800" dirty="0" smtClean="0">
                <a:solidFill>
                  <a:srgbClr val="1D617A"/>
                </a:solidFill>
                <a:latin typeface="Poppins Light"/>
              </a:rPr>
              <a:t>system and overcomes disadvantages of the traditional</a:t>
            </a:r>
          </a:p>
          <a:p>
            <a:pPr marL="578400" lvl="2" indent="0">
              <a:buNone/>
            </a:pPr>
            <a:r>
              <a:rPr lang="en-US" sz="1800" dirty="0" smtClean="0">
                <a:solidFill>
                  <a:srgbClr val="1D617A"/>
                </a:solidFill>
                <a:latin typeface="Poppins Light"/>
              </a:rPr>
              <a:t>   queuing systems.</a:t>
            </a:r>
          </a:p>
          <a:p>
            <a:pPr marL="756750" lvl="2" indent="-178350">
              <a:buFont typeface="Arial"/>
              <a:buChar char="•"/>
            </a:pPr>
            <a:r>
              <a:rPr lang="en-US" sz="1800" dirty="0" smtClean="0">
                <a:solidFill>
                  <a:srgbClr val="1D617A"/>
                </a:solidFill>
                <a:latin typeface="Poppins Light"/>
              </a:rPr>
              <a:t>It </a:t>
            </a:r>
            <a:r>
              <a:rPr lang="en-US" sz="1800" dirty="0">
                <a:solidFill>
                  <a:srgbClr val="1D617A"/>
                </a:solidFill>
                <a:latin typeface="Poppins Light"/>
              </a:rPr>
              <a:t>gives restaurants the ability to increase their sales and expand </a:t>
            </a:r>
            <a:endParaRPr lang="en-US" sz="1800" dirty="0" smtClean="0">
              <a:solidFill>
                <a:srgbClr val="1D617A"/>
              </a:solidFill>
              <a:latin typeface="Poppins Light"/>
            </a:endParaRPr>
          </a:p>
          <a:p>
            <a:pPr marL="578400" lvl="2" indent="0">
              <a:buNone/>
            </a:pPr>
            <a:r>
              <a:rPr lang="en-US" sz="1800" dirty="0">
                <a:solidFill>
                  <a:srgbClr val="1D617A"/>
                </a:solidFill>
                <a:latin typeface="Poppins Light"/>
              </a:rPr>
              <a:t> </a:t>
            </a:r>
            <a:r>
              <a:rPr lang="en-US" sz="1800" dirty="0" smtClean="0">
                <a:solidFill>
                  <a:srgbClr val="1D617A"/>
                </a:solidFill>
                <a:latin typeface="Poppins Light"/>
              </a:rPr>
              <a:t>  their</a:t>
            </a:r>
            <a:r>
              <a:rPr lang="en-US" sz="1800" dirty="0">
                <a:solidFill>
                  <a:srgbClr val="1D617A"/>
                </a:solidFill>
                <a:latin typeface="Poppins Light"/>
              </a:rPr>
              <a:t> </a:t>
            </a:r>
            <a:r>
              <a:rPr lang="en-US" sz="1800" dirty="0" smtClean="0">
                <a:solidFill>
                  <a:srgbClr val="1D617A"/>
                </a:solidFill>
                <a:latin typeface="Poppins Light"/>
              </a:rPr>
              <a:t>business</a:t>
            </a:r>
            <a:r>
              <a:rPr lang="en-US" sz="1800" dirty="0">
                <a:solidFill>
                  <a:srgbClr val="1D617A"/>
                </a:solidFill>
                <a:latin typeface="Poppins Light"/>
              </a:rPr>
              <a:t>.</a:t>
            </a:r>
          </a:p>
          <a:p>
            <a:pPr marL="756749" lvl="2" indent="-178349">
              <a:buFont typeface="Arial"/>
              <a:buChar char="•"/>
            </a:pPr>
            <a:r>
              <a:rPr lang="en-US" sz="1800" dirty="0">
                <a:solidFill>
                  <a:srgbClr val="1D617A"/>
                </a:solidFill>
                <a:latin typeface="Poppins Light"/>
              </a:rPr>
              <a:t>With Online Food Ordering system, we can setup restaurant </a:t>
            </a:r>
            <a:r>
              <a:rPr lang="en-US" sz="1800" dirty="0" smtClean="0">
                <a:solidFill>
                  <a:srgbClr val="1D617A"/>
                </a:solidFill>
                <a:latin typeface="Poppins Light"/>
              </a:rPr>
              <a:t>menu</a:t>
            </a:r>
          </a:p>
          <a:p>
            <a:pPr marL="578400" lvl="2" indent="0">
              <a:buNone/>
            </a:pPr>
            <a:r>
              <a:rPr lang="en-US" sz="1800" dirty="0" smtClean="0">
                <a:solidFill>
                  <a:srgbClr val="1D617A"/>
                </a:solidFill>
                <a:latin typeface="Poppins Light"/>
              </a:rPr>
              <a:t>   online </a:t>
            </a:r>
            <a:r>
              <a:rPr lang="en-US" sz="1800" dirty="0">
                <a:solidFill>
                  <a:srgbClr val="1D617A"/>
                </a:solidFill>
                <a:latin typeface="Poppins Light"/>
              </a:rPr>
              <a:t>and customers can also track their orders with few </a:t>
            </a:r>
            <a:r>
              <a:rPr lang="en-US" sz="1800" dirty="0" smtClean="0">
                <a:solidFill>
                  <a:srgbClr val="1D617A"/>
                </a:solidFill>
                <a:latin typeface="Poppins Light"/>
              </a:rPr>
              <a:t>simple</a:t>
            </a:r>
          </a:p>
          <a:p>
            <a:pPr marL="578400" lvl="2" indent="0">
              <a:buNone/>
            </a:pPr>
            <a:r>
              <a:rPr lang="en-US" sz="1800" dirty="0">
                <a:solidFill>
                  <a:srgbClr val="1D617A"/>
                </a:solidFill>
                <a:latin typeface="Poppins Light"/>
              </a:rPr>
              <a:t> </a:t>
            </a:r>
            <a:r>
              <a:rPr lang="en-US" sz="1800" dirty="0" smtClean="0">
                <a:solidFill>
                  <a:srgbClr val="1D617A"/>
                </a:solidFill>
                <a:latin typeface="Poppins Light"/>
              </a:rPr>
              <a:t>  steps.</a:t>
            </a:r>
            <a:endParaRPr lang="en-US" sz="1800" dirty="0">
              <a:solidFill>
                <a:srgbClr val="1D617A"/>
              </a:solidFill>
              <a:latin typeface="Poppins Light"/>
            </a:endParaRPr>
          </a:p>
        </p:txBody>
      </p:sp>
    </p:spTree>
    <p:extLst>
      <p:ext uri="{BB962C8B-B14F-4D97-AF65-F5344CB8AC3E}">
        <p14:creationId xmlns:p14="http://schemas.microsoft.com/office/powerpoint/2010/main" xmlns="" val="677239839"/>
      </p:ext>
    </p:extLst>
  </p:cSld>
  <p:clrMapOvr>
    <a:masterClrMapping/>
  </p:clrMapOvr>
  <p:transition spd="slow">
    <p:pull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0"/>
            <a:ext cx="8208912" cy="884466"/>
          </a:xfrm>
        </p:spPr>
        <p:txBody>
          <a:bodyPr/>
          <a:lstStyle/>
          <a:p>
            <a:pPr algn="ctr"/>
            <a:r>
              <a:rPr lang="en-US" sz="3200" spc="157" dirty="0" smtClean="0">
                <a:solidFill>
                  <a:srgbClr val="1D617A"/>
                </a:solidFill>
                <a:latin typeface="Poppins Bold Italics"/>
              </a:rPr>
              <a:t>Requirement Gathering</a:t>
            </a:r>
            <a:endParaRPr lang="en-IN" sz="3200" dirty="0"/>
          </a:p>
        </p:txBody>
      </p:sp>
      <p:sp>
        <p:nvSpPr>
          <p:cNvPr id="3" name="Content Placeholder 2"/>
          <p:cNvSpPr>
            <a:spLocks noGrp="1"/>
          </p:cNvSpPr>
          <p:nvPr>
            <p:ph idx="1"/>
          </p:nvPr>
        </p:nvSpPr>
        <p:spPr>
          <a:xfrm>
            <a:off x="971600" y="1131590"/>
            <a:ext cx="7848872" cy="3744416"/>
          </a:xfrm>
        </p:spPr>
        <p:txBody>
          <a:bodyPr>
            <a:noAutofit/>
          </a:bodyPr>
          <a:lstStyle/>
          <a:p>
            <a:pPr marL="332842" lvl="1" indent="-166421">
              <a:buFont typeface="Arial"/>
              <a:buChar char="•"/>
            </a:pPr>
            <a:r>
              <a:rPr lang="en-US" sz="1800" dirty="0" smtClean="0">
                <a:solidFill>
                  <a:srgbClr val="1D617A"/>
                </a:solidFill>
                <a:latin typeface="Poppins Light"/>
              </a:rPr>
              <a:t>What we have come up with is, an online food ordering system which is </a:t>
            </a:r>
          </a:p>
          <a:p>
            <a:pPr marL="166421" lvl="1" indent="0">
              <a:buNone/>
            </a:pPr>
            <a:r>
              <a:rPr lang="en-US" sz="1800" dirty="0">
                <a:solidFill>
                  <a:srgbClr val="1D617A"/>
                </a:solidFill>
                <a:latin typeface="Poppins Light"/>
              </a:rPr>
              <a:t> </a:t>
            </a:r>
            <a:r>
              <a:rPr lang="en-US" sz="1800" dirty="0" smtClean="0">
                <a:solidFill>
                  <a:srgbClr val="1D617A"/>
                </a:solidFill>
                <a:latin typeface="Poppins Light"/>
              </a:rPr>
              <a:t>  completely web-based. This system can be a proven solution in today’s </a:t>
            </a:r>
          </a:p>
          <a:p>
            <a:pPr marL="166421" lvl="1" indent="0">
              <a:buNone/>
            </a:pPr>
            <a:r>
              <a:rPr lang="en-US" sz="1800" dirty="0" smtClean="0">
                <a:solidFill>
                  <a:srgbClr val="1D617A"/>
                </a:solidFill>
                <a:latin typeface="Poppins Light"/>
              </a:rPr>
              <a:t>   modern world where people live a busy life.</a:t>
            </a:r>
          </a:p>
          <a:p>
            <a:pPr marL="166421" lvl="1" indent="0">
              <a:buFont typeface="Arial" pitchFamily="34" charset="0"/>
              <a:buChar char="•"/>
            </a:pPr>
            <a:r>
              <a:rPr lang="en-IN" sz="1800" dirty="0" smtClean="0">
                <a:solidFill>
                  <a:srgbClr val="1D617A"/>
                </a:solidFill>
                <a:latin typeface="Poppins Light"/>
              </a:rPr>
              <a:t> In this system, admin can approve restaurant users to register on the website to accept orders, the admin can also look at the food items being sold restaurants, he can also manage order details, payment details and can also generate reports.</a:t>
            </a:r>
          </a:p>
          <a:p>
            <a:pPr marL="166421" lvl="1" indent="0">
              <a:buFont typeface="Arial" pitchFamily="34" charset="0"/>
              <a:buChar char="•"/>
            </a:pPr>
            <a:r>
              <a:rPr lang="en-IN" sz="1800" dirty="0" smtClean="0">
                <a:solidFill>
                  <a:srgbClr val="1D617A"/>
                </a:solidFill>
                <a:latin typeface="Poppins Light"/>
              </a:rPr>
              <a:t> The restaurants can manage food items, accept orders,  create menu categories, they can accept payments using the website</a:t>
            </a:r>
            <a:endParaRPr lang="en-US" sz="1400" dirty="0" smtClean="0">
              <a:solidFill>
                <a:srgbClr val="1D617A"/>
              </a:solidFill>
              <a:latin typeface="Poppins Light"/>
            </a:endParaRPr>
          </a:p>
          <a:p>
            <a:pPr marL="332842" lvl="1" indent="-166421">
              <a:buFont typeface="Arial"/>
              <a:buChar char="•"/>
            </a:pPr>
            <a:r>
              <a:rPr lang="en-IN" sz="1800" dirty="0" smtClean="0">
                <a:solidFill>
                  <a:srgbClr val="1D617A"/>
                </a:solidFill>
                <a:latin typeface="Poppins Light"/>
              </a:rPr>
              <a:t>Today inflation rates are increasing rapidly, so in such time to have a</a:t>
            </a:r>
          </a:p>
          <a:p>
            <a:pPr marL="166421" lvl="1" indent="0">
              <a:buNone/>
            </a:pPr>
            <a:r>
              <a:rPr lang="en-IN" sz="1800" dirty="0" smtClean="0">
                <a:solidFill>
                  <a:srgbClr val="1D617A"/>
                </a:solidFill>
                <a:latin typeface="Poppins Light"/>
              </a:rPr>
              <a:t>   fine dining experience at the restaurant is not feasible for everyone. </a:t>
            </a:r>
          </a:p>
          <a:p>
            <a:pPr marL="166421" lvl="1" indent="0">
              <a:buNone/>
            </a:pPr>
            <a:r>
              <a:rPr lang="en-IN" sz="1800" dirty="0">
                <a:solidFill>
                  <a:srgbClr val="1D617A"/>
                </a:solidFill>
                <a:latin typeface="Poppins Light"/>
              </a:rPr>
              <a:t> </a:t>
            </a:r>
            <a:r>
              <a:rPr lang="en-IN" sz="1800" dirty="0" smtClean="0">
                <a:solidFill>
                  <a:srgbClr val="1D617A"/>
                </a:solidFill>
                <a:latin typeface="Poppins Light"/>
              </a:rPr>
              <a:t>  This way people can have their favourite food delivered at their home.</a:t>
            </a:r>
            <a:endParaRPr lang="en-US" sz="1800" dirty="0" smtClean="0">
              <a:solidFill>
                <a:srgbClr val="1D617A"/>
              </a:solidFill>
              <a:latin typeface="Poppins Light"/>
            </a:endParaRPr>
          </a:p>
          <a:p>
            <a:pPr marL="0" indent="0">
              <a:buNone/>
            </a:pPr>
            <a:endParaRPr lang="en-IN" sz="1600" dirty="0"/>
          </a:p>
        </p:txBody>
      </p:sp>
    </p:spTree>
    <p:extLst>
      <p:ext uri="{BB962C8B-B14F-4D97-AF65-F5344CB8AC3E}">
        <p14:creationId xmlns:p14="http://schemas.microsoft.com/office/powerpoint/2010/main" xmlns="" val="3060352862"/>
      </p:ext>
    </p:extLst>
  </p:cSld>
  <p:clrMapOvr>
    <a:masterClrMapping/>
  </p:clrMapOvr>
  <p:transition spd="slow">
    <p:pull dir="l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spc="157" dirty="0" smtClean="0">
                <a:solidFill>
                  <a:srgbClr val="1D617A"/>
                </a:solidFill>
                <a:latin typeface="Poppins Bold Italics"/>
              </a:rPr>
              <a:t>Tools and Technologies Used</a:t>
            </a:r>
            <a:endParaRPr lang="en-IN" sz="3200" dirty="0"/>
          </a:p>
        </p:txBody>
      </p:sp>
      <p:sp>
        <p:nvSpPr>
          <p:cNvPr id="3" name="Content Placeholder 2"/>
          <p:cNvSpPr>
            <a:spLocks noGrp="1"/>
          </p:cNvSpPr>
          <p:nvPr>
            <p:ph sz="half" idx="2"/>
          </p:nvPr>
        </p:nvSpPr>
        <p:spPr/>
        <p:txBody>
          <a:bodyPr>
            <a:noAutofit/>
          </a:bodyPr>
          <a:lstStyle/>
          <a:p>
            <a:pPr marL="332841" lvl="1" indent="-166421">
              <a:buFont typeface="Arial"/>
              <a:buChar char="•"/>
            </a:pPr>
            <a:r>
              <a:rPr lang="en-IN" sz="1800" b="1" dirty="0" smtClean="0">
                <a:solidFill>
                  <a:srgbClr val="1D617A"/>
                </a:solidFill>
                <a:latin typeface="Poppins Light"/>
              </a:rPr>
              <a:t>Frontend </a:t>
            </a:r>
            <a:r>
              <a:rPr lang="en-IN" sz="1800" dirty="0" smtClean="0">
                <a:solidFill>
                  <a:srgbClr val="1D617A"/>
                </a:solidFill>
                <a:latin typeface="Poppins Light"/>
              </a:rPr>
              <a:t>: Python  </a:t>
            </a:r>
            <a:r>
              <a:rPr lang="en-IN" sz="1800" dirty="0" err="1" smtClean="0">
                <a:solidFill>
                  <a:srgbClr val="1D617A"/>
                </a:solidFill>
                <a:latin typeface="Poppins Light"/>
              </a:rPr>
              <a:t>Django</a:t>
            </a:r>
            <a:r>
              <a:rPr lang="en-IN" sz="1800" dirty="0" smtClean="0">
                <a:solidFill>
                  <a:srgbClr val="1D617A"/>
                </a:solidFill>
                <a:latin typeface="Poppins Light"/>
              </a:rPr>
              <a:t> v3.1</a:t>
            </a:r>
          </a:p>
          <a:p>
            <a:pPr marL="332841" lvl="1" indent="-166421">
              <a:buFont typeface="Arial"/>
              <a:buChar char="•"/>
            </a:pPr>
            <a:r>
              <a:rPr lang="en-IN" sz="1800" b="1" dirty="0" smtClean="0">
                <a:solidFill>
                  <a:srgbClr val="1D617A"/>
                </a:solidFill>
                <a:latin typeface="Poppins Light"/>
              </a:rPr>
              <a:t>Backend </a:t>
            </a:r>
            <a:r>
              <a:rPr lang="en-IN" sz="1800" dirty="0" smtClean="0">
                <a:solidFill>
                  <a:srgbClr val="1D617A"/>
                </a:solidFill>
                <a:latin typeface="Poppins Light"/>
              </a:rPr>
              <a:t>: </a:t>
            </a:r>
            <a:r>
              <a:rPr lang="en-IN" sz="1800" dirty="0" err="1" smtClean="0">
                <a:solidFill>
                  <a:srgbClr val="1D617A"/>
                </a:solidFill>
                <a:latin typeface="Poppins Light"/>
              </a:rPr>
              <a:t>MySQL</a:t>
            </a:r>
            <a:r>
              <a:rPr lang="en-IN" sz="1800" dirty="0" smtClean="0">
                <a:solidFill>
                  <a:srgbClr val="1D617A"/>
                </a:solidFill>
                <a:latin typeface="Poppins Light"/>
              </a:rPr>
              <a:t> v5.6</a:t>
            </a:r>
          </a:p>
          <a:p>
            <a:pPr marL="332841" lvl="1" indent="-166421">
              <a:buFont typeface="Arial"/>
              <a:buChar char="•"/>
            </a:pPr>
            <a:r>
              <a:rPr lang="en-IN" sz="1800" b="1" dirty="0" smtClean="0">
                <a:solidFill>
                  <a:srgbClr val="1D617A"/>
                </a:solidFill>
                <a:latin typeface="Poppins Light"/>
              </a:rPr>
              <a:t>Other Tools</a:t>
            </a:r>
            <a:r>
              <a:rPr lang="en-IN" sz="1800" dirty="0" smtClean="0">
                <a:solidFill>
                  <a:srgbClr val="1D617A"/>
                </a:solidFill>
                <a:latin typeface="Poppins Light"/>
              </a:rPr>
              <a:t>: </a:t>
            </a:r>
            <a:r>
              <a:rPr lang="en-IN" sz="1800" dirty="0" err="1" smtClean="0">
                <a:solidFill>
                  <a:srgbClr val="1D617A"/>
                </a:solidFill>
                <a:latin typeface="Poppins Light"/>
              </a:rPr>
              <a:t>Edraw</a:t>
            </a:r>
            <a:r>
              <a:rPr lang="en-IN" sz="1800" dirty="0" smtClean="0">
                <a:solidFill>
                  <a:srgbClr val="1D617A"/>
                </a:solidFill>
                <a:latin typeface="Poppins Light"/>
              </a:rPr>
              <a:t> Max 9.0,  </a:t>
            </a:r>
          </a:p>
          <a:p>
            <a:pPr marL="332841" lvl="1" indent="-166421">
              <a:buNone/>
            </a:pPr>
            <a:r>
              <a:rPr lang="en-IN" sz="1800" dirty="0" smtClean="0">
                <a:solidFill>
                  <a:srgbClr val="1D617A"/>
                </a:solidFill>
                <a:latin typeface="Poppins Light"/>
              </a:rPr>
              <a:t>		Microsoft PowerPoint 2010</a:t>
            </a:r>
          </a:p>
          <a:p>
            <a:pPr marL="332841" lvl="1" indent="-166421">
              <a:buNone/>
            </a:pPr>
            <a:endParaRPr lang="en-US" sz="1800" dirty="0" smtClean="0">
              <a:solidFill>
                <a:srgbClr val="1D617A"/>
              </a:solidFill>
              <a:latin typeface="Poppins Light"/>
            </a:endParaRPr>
          </a:p>
        </p:txBody>
      </p:sp>
      <p:pic>
        <p:nvPicPr>
          <p:cNvPr id="1026" name="Picture 2" descr="E:\Study\SEM 5\PROJECT\Presentation\django.jpg"/>
          <p:cNvPicPr>
            <a:picLocks noGrp="1" noChangeAspect="1" noChangeArrowheads="1"/>
          </p:cNvPicPr>
          <p:nvPr>
            <p:ph sz="quarter" idx="4"/>
          </p:nvPr>
        </p:nvPicPr>
        <p:blipFill>
          <a:blip r:embed="rId2"/>
          <a:srcRect/>
          <a:stretch>
            <a:fillRect/>
          </a:stretch>
        </p:blipFill>
        <p:spPr bwMode="auto">
          <a:xfrm>
            <a:off x="5000628" y="1428742"/>
            <a:ext cx="3500462" cy="928694"/>
          </a:xfrm>
          <a:prstGeom prst="rect">
            <a:avLst/>
          </a:prstGeom>
          <a:noFill/>
        </p:spPr>
      </p:pic>
      <p:pic>
        <p:nvPicPr>
          <p:cNvPr id="1027" name="Picture 3" descr="E:\Study\SEM 5\PROJECT\Presentation\mysql_PNG1.png"/>
          <p:cNvPicPr>
            <a:picLocks noChangeAspect="1" noChangeArrowheads="1"/>
          </p:cNvPicPr>
          <p:nvPr/>
        </p:nvPicPr>
        <p:blipFill>
          <a:blip r:embed="rId3" cstate="print"/>
          <a:srcRect/>
          <a:stretch>
            <a:fillRect/>
          </a:stretch>
        </p:blipFill>
        <p:spPr bwMode="auto">
          <a:xfrm>
            <a:off x="4643438" y="2571750"/>
            <a:ext cx="1928826" cy="1366617"/>
          </a:xfrm>
          <a:prstGeom prst="rect">
            <a:avLst/>
          </a:prstGeom>
          <a:noFill/>
        </p:spPr>
      </p:pic>
      <p:pic>
        <p:nvPicPr>
          <p:cNvPr id="1029" name="Picture 5" descr="E:\Study\SEM 5\PROJECT\Presentation\edraw.jpg"/>
          <p:cNvPicPr>
            <a:picLocks noChangeAspect="1" noChangeArrowheads="1"/>
          </p:cNvPicPr>
          <p:nvPr/>
        </p:nvPicPr>
        <p:blipFill>
          <a:blip r:embed="rId4"/>
          <a:srcRect/>
          <a:stretch>
            <a:fillRect/>
          </a:stretch>
        </p:blipFill>
        <p:spPr bwMode="auto">
          <a:xfrm>
            <a:off x="6715932" y="2500312"/>
            <a:ext cx="1955011" cy="1428760"/>
          </a:xfrm>
          <a:prstGeom prst="rect">
            <a:avLst/>
          </a:prstGeom>
          <a:noFill/>
        </p:spPr>
      </p:pic>
      <p:pic>
        <p:nvPicPr>
          <p:cNvPr id="1030" name="Picture 6" descr="E:\Study\SEM 5\PROJECT\Presentation\powerpoint.png"/>
          <p:cNvPicPr>
            <a:picLocks noChangeAspect="1" noChangeArrowheads="1"/>
          </p:cNvPicPr>
          <p:nvPr/>
        </p:nvPicPr>
        <p:blipFill>
          <a:blip r:embed="rId5" cstate="print"/>
          <a:srcRect/>
          <a:stretch>
            <a:fillRect/>
          </a:stretch>
        </p:blipFill>
        <p:spPr bwMode="auto">
          <a:xfrm>
            <a:off x="1500166" y="3071816"/>
            <a:ext cx="2286016" cy="1428760"/>
          </a:xfrm>
          <a:prstGeom prst="rect">
            <a:avLst/>
          </a:prstGeom>
          <a:noFill/>
        </p:spPr>
      </p:pic>
    </p:spTree>
    <p:extLst>
      <p:ext uri="{BB962C8B-B14F-4D97-AF65-F5344CB8AC3E}">
        <p14:creationId xmlns:p14="http://schemas.microsoft.com/office/powerpoint/2010/main" xmlns="" val="3060352862"/>
      </p:ext>
    </p:extLst>
  </p:cSld>
  <p:clrMapOvr>
    <a:masterClrMapping/>
  </p:clrMapOvr>
  <p:transition spd="slow">
    <p:pull dir="l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0"/>
            <a:ext cx="8208912" cy="884466"/>
          </a:xfrm>
        </p:spPr>
        <p:txBody>
          <a:bodyPr/>
          <a:lstStyle/>
          <a:p>
            <a:pPr algn="ctr"/>
            <a:r>
              <a:rPr lang="en-US" sz="3200" spc="157" dirty="0" smtClean="0">
                <a:solidFill>
                  <a:srgbClr val="1D617A"/>
                </a:solidFill>
                <a:latin typeface="Poppins Bold Italics"/>
              </a:rPr>
              <a:t>Existing System</a:t>
            </a:r>
            <a:endParaRPr lang="en-IN" sz="3200" dirty="0"/>
          </a:p>
        </p:txBody>
      </p:sp>
      <p:sp>
        <p:nvSpPr>
          <p:cNvPr id="3" name="Content Placeholder 2"/>
          <p:cNvSpPr>
            <a:spLocks noGrp="1"/>
          </p:cNvSpPr>
          <p:nvPr>
            <p:ph idx="1"/>
          </p:nvPr>
        </p:nvSpPr>
        <p:spPr>
          <a:xfrm>
            <a:off x="971600" y="1131590"/>
            <a:ext cx="7848872" cy="3744416"/>
          </a:xfrm>
        </p:spPr>
        <p:txBody>
          <a:bodyPr>
            <a:noAutofit/>
          </a:bodyPr>
          <a:lstStyle/>
          <a:p>
            <a:pPr marL="332841" lvl="1" indent="-166421">
              <a:buFont typeface="Arial"/>
              <a:buChar char="•"/>
            </a:pPr>
            <a:r>
              <a:rPr lang="en-US" sz="1800" dirty="0" smtClean="0">
                <a:solidFill>
                  <a:srgbClr val="1D617A"/>
                </a:solidFill>
                <a:latin typeface="Poppins Light"/>
              </a:rPr>
              <a:t>In the old manual systems, there were series of drawbacks, as the whole system was maintained by humans. The processes consisting of keeping, maintaining and retrieving the data were very time consuming. </a:t>
            </a:r>
          </a:p>
          <a:p>
            <a:pPr marL="332841" lvl="1" indent="-166421">
              <a:buFont typeface="Arial"/>
              <a:buChar char="•"/>
            </a:pPr>
            <a:r>
              <a:rPr lang="en-IN" sz="1800" dirty="0" smtClean="0">
                <a:solidFill>
                  <a:srgbClr val="1D617A"/>
                </a:solidFill>
                <a:latin typeface="Poppins Light"/>
              </a:rPr>
              <a:t>Records were never easily stored in sorted order and hence problems kept arising at the time of data retrieval.</a:t>
            </a:r>
          </a:p>
          <a:p>
            <a:pPr marL="332841" lvl="1" indent="-166421">
              <a:buFont typeface="Arial"/>
              <a:buChar char="•"/>
            </a:pPr>
            <a:r>
              <a:rPr lang="en-IN" sz="1800" dirty="0" smtClean="0">
                <a:solidFill>
                  <a:srgbClr val="1D617A"/>
                </a:solidFill>
                <a:latin typeface="Poppins Light"/>
              </a:rPr>
              <a:t>Detecting errors in the data was also a big problem for restaurants with a large customer base and high frequency of orders.</a:t>
            </a:r>
          </a:p>
          <a:p>
            <a:pPr marL="332841" lvl="1" indent="-166421">
              <a:buFont typeface="Arial"/>
              <a:buChar char="•"/>
            </a:pPr>
            <a:r>
              <a:rPr lang="en-IN" sz="1800" dirty="0" smtClean="0">
                <a:solidFill>
                  <a:srgbClr val="1D617A"/>
                </a:solidFill>
                <a:latin typeface="Poppins Light"/>
              </a:rPr>
              <a:t>Generation of reports was not easy for financial planning, as there would rise problems such as data redundancy and incomplete data. </a:t>
            </a:r>
            <a:endParaRPr lang="en-US" sz="1800" dirty="0" smtClean="0">
              <a:solidFill>
                <a:srgbClr val="1D617A"/>
              </a:solidFill>
              <a:latin typeface="Poppins Light"/>
            </a:endParaRPr>
          </a:p>
          <a:p>
            <a:pPr marL="0" indent="0">
              <a:buNone/>
            </a:pPr>
            <a:endParaRPr lang="en-IN" sz="1600" dirty="0"/>
          </a:p>
        </p:txBody>
      </p:sp>
    </p:spTree>
    <p:extLst>
      <p:ext uri="{BB962C8B-B14F-4D97-AF65-F5344CB8AC3E}">
        <p14:creationId xmlns:p14="http://schemas.microsoft.com/office/powerpoint/2010/main" xmlns="" val="3060352862"/>
      </p:ext>
    </p:extLst>
  </p:cSld>
  <p:clrMapOvr>
    <a:masterClrMapping/>
  </p:clrMapOvr>
  <p:transition spd="slow">
    <p:pull dir="l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0"/>
            <a:ext cx="8208912" cy="884466"/>
          </a:xfrm>
        </p:spPr>
        <p:txBody>
          <a:bodyPr/>
          <a:lstStyle/>
          <a:p>
            <a:pPr algn="ctr"/>
            <a:r>
              <a:rPr lang="en-US" sz="3200" spc="157" dirty="0" smtClean="0">
                <a:solidFill>
                  <a:srgbClr val="1D617A"/>
                </a:solidFill>
                <a:latin typeface="Poppins Bold Italics"/>
              </a:rPr>
              <a:t>Proposed System</a:t>
            </a:r>
            <a:endParaRPr lang="en-IN" sz="3200" dirty="0"/>
          </a:p>
        </p:txBody>
      </p:sp>
      <p:sp>
        <p:nvSpPr>
          <p:cNvPr id="3" name="Content Placeholder 2"/>
          <p:cNvSpPr>
            <a:spLocks noGrp="1"/>
          </p:cNvSpPr>
          <p:nvPr>
            <p:ph idx="1"/>
          </p:nvPr>
        </p:nvSpPr>
        <p:spPr>
          <a:xfrm>
            <a:off x="857224" y="857238"/>
            <a:ext cx="7963248" cy="3875892"/>
          </a:xfrm>
        </p:spPr>
        <p:txBody>
          <a:bodyPr>
            <a:noAutofit/>
          </a:bodyPr>
          <a:lstStyle/>
          <a:p>
            <a:pPr marL="332841" lvl="1" indent="-166421">
              <a:buFont typeface="Arial"/>
              <a:buChar char="•"/>
            </a:pPr>
            <a:r>
              <a:rPr lang="en-US" sz="1600" dirty="0" smtClean="0">
                <a:solidFill>
                  <a:srgbClr val="1D617A"/>
                </a:solidFill>
                <a:latin typeface="Poppins Light"/>
              </a:rPr>
              <a:t>In some of the existing systems, Users must have a physical  menu to order their food over a telephonic communication, this  can often result </a:t>
            </a:r>
          </a:p>
          <a:p>
            <a:pPr marL="166420" lvl="1" indent="0">
              <a:buNone/>
            </a:pPr>
            <a:r>
              <a:rPr lang="en-US" sz="1600" dirty="0" smtClean="0">
                <a:solidFill>
                  <a:srgbClr val="1D617A"/>
                </a:solidFill>
                <a:latin typeface="Poppins Light"/>
              </a:rPr>
              <a:t>   into misunderstanding due to unclear  communication through </a:t>
            </a:r>
          </a:p>
          <a:p>
            <a:pPr marL="166420" lvl="1" indent="0">
              <a:buNone/>
            </a:pPr>
            <a:r>
              <a:rPr lang="en-US" sz="1600" dirty="0" smtClean="0">
                <a:solidFill>
                  <a:srgbClr val="1D617A"/>
                </a:solidFill>
                <a:latin typeface="Poppins Light"/>
              </a:rPr>
              <a:t>   telephones.</a:t>
            </a:r>
            <a:endParaRPr lang="en-IN" sz="1600" dirty="0" smtClean="0">
              <a:solidFill>
                <a:srgbClr val="1D617A"/>
              </a:solidFill>
              <a:latin typeface="Poppins Light"/>
            </a:endParaRPr>
          </a:p>
          <a:p>
            <a:pPr marL="332841" lvl="1" indent="-166421">
              <a:buFont typeface="Arial"/>
              <a:buChar char="•"/>
            </a:pPr>
            <a:r>
              <a:rPr lang="en-IN" sz="1600" dirty="0" smtClean="0">
                <a:solidFill>
                  <a:srgbClr val="1D617A"/>
                </a:solidFill>
                <a:latin typeface="Poppins Light"/>
              </a:rPr>
              <a:t>What we propose is, a website-based Online food ordering system which can ease the problems of almost all users connected to it.</a:t>
            </a:r>
          </a:p>
          <a:p>
            <a:pPr marL="332841" lvl="1" indent="-166421">
              <a:buFont typeface="Arial"/>
              <a:buChar char="•"/>
            </a:pPr>
            <a:r>
              <a:rPr lang="en-IN" sz="1600" dirty="0" smtClean="0">
                <a:solidFill>
                  <a:srgbClr val="1D617A"/>
                </a:solidFill>
                <a:latin typeface="Poppins Light"/>
              </a:rPr>
              <a:t>Using the Online Food Ordering System, users can order food through the website without standing in lines in front of the restaurant.</a:t>
            </a:r>
          </a:p>
          <a:p>
            <a:pPr marL="332841" lvl="1" indent="-166421">
              <a:buFont typeface="Arial"/>
              <a:buChar char="•"/>
            </a:pPr>
            <a:r>
              <a:rPr lang="en-IN" sz="1600" dirty="0" smtClean="0">
                <a:solidFill>
                  <a:srgbClr val="1D617A"/>
                </a:solidFill>
                <a:latin typeface="Poppins Light"/>
              </a:rPr>
              <a:t> The users can manage their cart and can place orders from their carts, they can also track the delivery status of their orders, they can make payments using the website.</a:t>
            </a:r>
          </a:p>
          <a:p>
            <a:pPr marL="332841" lvl="1" indent="-166421">
              <a:buFont typeface="Arial"/>
              <a:buChar char="•"/>
            </a:pPr>
            <a:r>
              <a:rPr lang="en-IN" sz="1600" dirty="0" smtClean="0">
                <a:solidFill>
                  <a:srgbClr val="1D617A"/>
                </a:solidFill>
                <a:latin typeface="Poppins Light"/>
              </a:rPr>
              <a:t>This system helps restaurants  to manage all information regarding orders, their customers, payment related activities and feedbacks on a central server, the information can be retrieved as and when required.</a:t>
            </a:r>
          </a:p>
          <a:p>
            <a:pPr marL="332841" lvl="1" indent="-166421">
              <a:buFont typeface="Arial"/>
              <a:buChar char="•"/>
            </a:pPr>
            <a:r>
              <a:rPr lang="en-IN" sz="1600" dirty="0" smtClean="0">
                <a:solidFill>
                  <a:srgbClr val="1D617A"/>
                </a:solidFill>
                <a:latin typeface="Poppins Light"/>
              </a:rPr>
              <a:t>To improve the user’s experience, the system also allows users to search based on names of dishes, and restaurants.</a:t>
            </a:r>
            <a:endParaRPr lang="en-IN" sz="1600" dirty="0">
              <a:solidFill>
                <a:srgbClr val="1D617A"/>
              </a:solidFill>
              <a:latin typeface="Poppins Light"/>
            </a:endParaRPr>
          </a:p>
        </p:txBody>
      </p:sp>
    </p:spTree>
    <p:extLst>
      <p:ext uri="{BB962C8B-B14F-4D97-AF65-F5344CB8AC3E}">
        <p14:creationId xmlns:p14="http://schemas.microsoft.com/office/powerpoint/2010/main" xmlns="" val="3060352862"/>
      </p:ext>
    </p:extLst>
  </p:cSld>
  <p:clrMapOvr>
    <a:masterClrMapping/>
  </p:clrMapOvr>
  <p:transition spd="slow">
    <p:pull dir="l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1510</TotalTime>
  <Words>690</Words>
  <Application>Microsoft Office PowerPoint</Application>
  <PresentationFormat>On-screen Show (16:9)</PresentationFormat>
  <Paragraphs>68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INDEX</vt:lpstr>
      <vt:lpstr>About Company</vt:lpstr>
      <vt:lpstr>Company Details</vt:lpstr>
      <vt:lpstr>About Project</vt:lpstr>
      <vt:lpstr>Requirement Gathering</vt:lpstr>
      <vt:lpstr>Tools and Technologies Used</vt:lpstr>
      <vt:lpstr>Existing System</vt:lpstr>
      <vt:lpstr>Proposed System</vt:lpstr>
      <vt:lpstr>Context Level DFD / 0 Level DFD</vt:lpstr>
      <vt:lpstr>Slide 11</vt:lpstr>
      <vt:lpstr>Level 1 DFD</vt:lpstr>
      <vt:lpstr>Slide 13</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Windows User</cp:lastModifiedBy>
  <cp:revision>141</cp:revision>
  <dcterms:created xsi:type="dcterms:W3CDTF">2014-04-01T16:27:38Z</dcterms:created>
  <dcterms:modified xsi:type="dcterms:W3CDTF">2020-10-23T03:43:18Z</dcterms:modified>
</cp:coreProperties>
</file>