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8288000" cy="10287000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Arimo" charset="0"/>
      <p:regular r:id="rId31"/>
    </p:embeddedFont>
    <p:embeddedFont>
      <p:font typeface="Poppins Medium Bold" charset="0"/>
      <p:regular r:id="rId32"/>
    </p:embeddedFont>
    <p:embeddedFont>
      <p:font typeface="Poppins Bold" charset="0"/>
      <p:regular r:id="rId33"/>
    </p:embeddedFont>
    <p:embeddedFont>
      <p:font typeface="Poppins Light" charset="0"/>
      <p:regular r:id="rId34"/>
    </p:embeddedFont>
    <p:embeddedFont>
      <p:font typeface="Lato" charset="0"/>
      <p:regular r:id="rId35"/>
    </p:embeddedFont>
    <p:embeddedFont>
      <p:font typeface="Poppins Light Bold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22" autoAdjust="0"/>
  </p:normalViewPr>
  <p:slideViewPr>
    <p:cSldViewPr>
      <p:cViewPr varScale="1">
        <p:scale>
          <a:sx n="44" d="100"/>
          <a:sy n="44" d="100"/>
        </p:scale>
        <p:origin x="-84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1028700" y="3843933"/>
            <a:ext cx="12763900" cy="436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280"/>
              </a:lnSpc>
            </a:pPr>
            <a:r>
              <a:rPr lang="en-US" sz="14400" spc="-863">
                <a:solidFill>
                  <a:srgbClr val="1D617A"/>
                </a:solidFill>
                <a:latin typeface="Poppins Bold Bold Italics"/>
              </a:rPr>
              <a:t>Lunch Launcher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557323" y="8179404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4915458" y="1695792"/>
            <a:ext cx="8457083" cy="6438216"/>
            <a:chOff x="0" y="0"/>
            <a:chExt cx="11276111" cy="858428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47625"/>
              <a:ext cx="11276111" cy="18730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0"/>
                </a:lnSpc>
              </a:pPr>
              <a:r>
                <a:rPr lang="en-US" sz="5000" spc="215">
                  <a:solidFill>
                    <a:srgbClr val="FFFFFF"/>
                  </a:solidFill>
                  <a:latin typeface="Poppins Bold Bold Italics"/>
                </a:rPr>
                <a:t>VENDOR/RESTAURANT FEATURES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557200"/>
              <a:ext cx="11276111" cy="6027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Create Account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Login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Add Food Details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Update Food Details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Delete Food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Check Food Orders</a:t>
              </a:r>
            </a:p>
            <a:p>
              <a:pPr marL="607551" lvl="1" indent="-303776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Update Food Delivery Status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557323" y="8179404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4915458" y="1743144"/>
            <a:ext cx="8457083" cy="6400661"/>
            <a:chOff x="0" y="0"/>
            <a:chExt cx="11276111" cy="853421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47625"/>
              <a:ext cx="11276111" cy="955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0"/>
                </a:lnSpc>
              </a:pPr>
              <a:r>
                <a:rPr lang="en-US" sz="5000" spc="215">
                  <a:solidFill>
                    <a:srgbClr val="FFFFFF"/>
                  </a:solidFill>
                  <a:latin typeface="Poppins Bold Bold Italics"/>
                </a:rPr>
                <a:t>CUSTOMER FEATURES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39196"/>
              <a:ext cx="11276111" cy="6895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View Food Details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Register/Create  Account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Login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Add to Cart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Update Cart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Checkout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Select Payment Option</a:t>
              </a:r>
            </a:p>
            <a:p>
              <a:pPr marL="607551" lvl="1" indent="-303776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Check Food Delivery Status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25747" y="7220346"/>
            <a:ext cx="4598966" cy="5486137"/>
            <a:chOff x="0" y="0"/>
            <a:chExt cx="6131955" cy="7314849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323152" y="1814806"/>
              <a:ext cx="5969241" cy="2018753"/>
              <a:chOff x="0" y="0"/>
              <a:chExt cx="1201682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32049" y="3549828"/>
              <a:ext cx="5775387" cy="2018753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4450176" y="-2209404"/>
            <a:ext cx="5108607" cy="6094090"/>
            <a:chOff x="0" y="0"/>
            <a:chExt cx="6811476" cy="81254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46682" y="3943207"/>
              <a:ext cx="6415394" cy="2242463"/>
              <a:chOff x="0" y="0"/>
              <a:chExt cx="1162657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58963" y="2015916"/>
              <a:ext cx="6630730" cy="2242463"/>
              <a:chOff x="0" y="0"/>
              <a:chExt cx="1201682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4286216" y="3929054"/>
            <a:ext cx="9261824" cy="1792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399" spc="-191" dirty="0">
                <a:solidFill>
                  <a:srgbClr val="1D617A"/>
                </a:solidFill>
                <a:latin typeface="Poppins Bold Bold Italics"/>
              </a:rPr>
              <a:t>CONTEXT </a:t>
            </a:r>
            <a:r>
              <a:rPr lang="en-US" sz="6399" spc="-191" dirty="0" smtClean="0">
                <a:solidFill>
                  <a:srgbClr val="1D617A"/>
                </a:solidFill>
                <a:latin typeface="Poppins Bold Bold Italics"/>
              </a:rPr>
              <a:t>LEVEL / </a:t>
            </a:r>
            <a:endParaRPr lang="en-US" sz="6399" spc="-191" dirty="0">
              <a:solidFill>
                <a:srgbClr val="1D617A"/>
              </a:solidFill>
              <a:latin typeface="Poppins Bold Bold Italics"/>
            </a:endParaRPr>
          </a:p>
          <a:p>
            <a:pPr algn="ctr">
              <a:lnSpc>
                <a:spcPts val="7039"/>
              </a:lnSpc>
            </a:pPr>
            <a:r>
              <a:rPr lang="en-US" sz="6399" spc="-191" dirty="0">
                <a:solidFill>
                  <a:srgbClr val="1D617A"/>
                </a:solidFill>
                <a:latin typeface="Poppins Bold Bold Italics"/>
              </a:rPr>
              <a:t>0 LEVEL DFD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 rot="16200000">
            <a:off x="-1668709" y="1172839"/>
            <a:ext cx="3403626" cy="868312"/>
          </a:xfrm>
          <a:custGeom>
            <a:avLst/>
            <a:gdLst/>
            <a:ahLst/>
            <a:cxnLst/>
            <a:rect l="l" t="t" r="r" b="b"/>
            <a:pathLst>
              <a:path w="1176283" h="360680">
                <a:moveTo>
                  <a:pt x="1176283" y="180340"/>
                </a:moveTo>
                <a:cubicBezTo>
                  <a:pt x="1176283" y="81280"/>
                  <a:pt x="1096273" y="0"/>
                  <a:pt x="99594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95942" y="360680"/>
                </a:lnTo>
                <a:cubicBezTo>
                  <a:pt x="1095002" y="360680"/>
                  <a:pt x="1176282" y="279400"/>
                  <a:pt x="1176282" y="180340"/>
                </a:cubicBezTo>
                <a:close/>
              </a:path>
            </a:pathLst>
          </a:custGeom>
          <a:solidFill>
            <a:srgbClr val="61C2A2"/>
          </a:solidFill>
        </p:spPr>
      </p:sp>
      <p:pic>
        <p:nvPicPr>
          <p:cNvPr id="14" name="Picture 13" descr="contextDFDsel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47" y="0"/>
            <a:ext cx="15334585" cy="10287000"/>
          </a:xfrm>
          <a:prstGeom prst="rect">
            <a:avLst/>
          </a:prstGeom>
        </p:spPr>
      </p:pic>
      <p:sp>
        <p:nvSpPr>
          <p:cNvPr id="16" name="Freeform 11"/>
          <p:cNvSpPr/>
          <p:nvPr/>
        </p:nvSpPr>
        <p:spPr>
          <a:xfrm rot="16200000">
            <a:off x="16437847" y="8482859"/>
            <a:ext cx="3403626" cy="868312"/>
          </a:xfrm>
          <a:custGeom>
            <a:avLst/>
            <a:gdLst/>
            <a:ahLst/>
            <a:cxnLst/>
            <a:rect l="l" t="t" r="r" b="b"/>
            <a:pathLst>
              <a:path w="1176283" h="360680">
                <a:moveTo>
                  <a:pt x="1176283" y="180340"/>
                </a:moveTo>
                <a:cubicBezTo>
                  <a:pt x="1176283" y="81280"/>
                  <a:pt x="1096273" y="0"/>
                  <a:pt x="995943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995942" y="360680"/>
                </a:lnTo>
                <a:cubicBezTo>
                  <a:pt x="1095002" y="360680"/>
                  <a:pt x="1176282" y="279400"/>
                  <a:pt x="1176282" y="180340"/>
                </a:cubicBezTo>
                <a:close/>
              </a:path>
            </a:pathLst>
          </a:custGeom>
          <a:solidFill>
            <a:srgbClr val="61C2A2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25747" y="7220346"/>
            <a:ext cx="4598966" cy="5486137"/>
            <a:chOff x="0" y="0"/>
            <a:chExt cx="6131955" cy="7314849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323152" y="1814806"/>
              <a:ext cx="5969241" cy="2018753"/>
              <a:chOff x="0" y="0"/>
              <a:chExt cx="1201682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32049" y="3549828"/>
              <a:ext cx="5775387" cy="2018753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097192" y="-2209404"/>
            <a:ext cx="4461591" cy="5322261"/>
            <a:chOff x="0" y="0"/>
            <a:chExt cx="5948788" cy="7096348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28105" y="3443792"/>
              <a:ext cx="5602871" cy="1958451"/>
              <a:chOff x="0" y="0"/>
              <a:chExt cx="1162657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13499" y="1760596"/>
              <a:ext cx="5790935" cy="1958451"/>
              <a:chOff x="0" y="0"/>
              <a:chExt cx="1201682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0" y="3143236"/>
            <a:ext cx="3286148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399" spc="-191" dirty="0">
                <a:solidFill>
                  <a:srgbClr val="1D617A"/>
                </a:solidFill>
                <a:latin typeface="Poppins Bold Bold Italics"/>
              </a:rPr>
              <a:t>1ST LEVEL </a:t>
            </a:r>
            <a:r>
              <a:rPr lang="en-US" sz="6399" spc="-191" dirty="0" smtClean="0">
                <a:solidFill>
                  <a:srgbClr val="1D617A"/>
                </a:solidFill>
                <a:latin typeface="Poppins Bold Bold Italics"/>
              </a:rPr>
              <a:t>DFD</a:t>
            </a:r>
            <a:endParaRPr lang="en-US" sz="6399" spc="-191" dirty="0">
              <a:solidFill>
                <a:srgbClr val="1D617A"/>
              </a:solidFill>
              <a:latin typeface="Poppins Bold Bold Italics"/>
            </a:endParaRPr>
          </a:p>
        </p:txBody>
      </p:sp>
      <p:pic>
        <p:nvPicPr>
          <p:cNvPr id="14" name="Picture 13" descr="L1_ADMIN_sel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22" y="285750"/>
            <a:ext cx="11249025" cy="10001250"/>
          </a:xfrm>
          <a:prstGeom prst="rect">
            <a:avLst/>
          </a:prstGeom>
        </p:spPr>
      </p:pic>
      <p:sp>
        <p:nvSpPr>
          <p:cNvPr id="16" name="TextBox 13"/>
          <p:cNvSpPr txBox="1"/>
          <p:nvPr/>
        </p:nvSpPr>
        <p:spPr>
          <a:xfrm>
            <a:off x="15001852" y="3714740"/>
            <a:ext cx="3286148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IN" sz="6399" spc="-191" dirty="0" smtClean="0">
                <a:solidFill>
                  <a:srgbClr val="1D617A"/>
                </a:solidFill>
                <a:latin typeface="Poppins Bold Bold Italics"/>
              </a:rPr>
              <a:t>Admin Side</a:t>
            </a:r>
            <a:endParaRPr lang="en-US" sz="6399" spc="-191" dirty="0">
              <a:solidFill>
                <a:srgbClr val="1D617A"/>
              </a:solidFill>
              <a:latin typeface="Poppins Bold Bold Itali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25747" y="7220346"/>
            <a:ext cx="4598966" cy="5486137"/>
            <a:chOff x="0" y="0"/>
            <a:chExt cx="6131955" cy="7314849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323152" y="1814806"/>
              <a:ext cx="5969241" cy="2018753"/>
              <a:chOff x="0" y="0"/>
              <a:chExt cx="1201682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32049" y="3549828"/>
              <a:ext cx="5775387" cy="2018753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097192" y="-2209404"/>
            <a:ext cx="4461591" cy="5322261"/>
            <a:chOff x="0" y="0"/>
            <a:chExt cx="5948788" cy="7096348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28105" y="3443792"/>
              <a:ext cx="5602871" cy="1958451"/>
              <a:chOff x="0" y="0"/>
              <a:chExt cx="1162657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13499" y="1760596"/>
              <a:ext cx="5790935" cy="1958451"/>
              <a:chOff x="0" y="0"/>
              <a:chExt cx="1201682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0" y="3643302"/>
            <a:ext cx="3357522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399" spc="-191" dirty="0">
                <a:solidFill>
                  <a:srgbClr val="1D617A"/>
                </a:solidFill>
                <a:latin typeface="Poppins Bold Bold Italics"/>
              </a:rPr>
              <a:t>1ST LEVEL </a:t>
            </a:r>
            <a:r>
              <a:rPr lang="en-US" sz="6399" spc="-191" dirty="0" smtClean="0">
                <a:solidFill>
                  <a:srgbClr val="1D617A"/>
                </a:solidFill>
                <a:latin typeface="Poppins Bold Bold Italics"/>
              </a:rPr>
              <a:t>DFD</a:t>
            </a:r>
            <a:endParaRPr lang="en-US" sz="6399" spc="-191" dirty="0">
              <a:solidFill>
                <a:srgbClr val="1D617A"/>
              </a:solidFill>
              <a:latin typeface="Poppins Bold Bold Italics"/>
            </a:endParaRPr>
          </a:p>
        </p:txBody>
      </p:sp>
      <p:pic>
        <p:nvPicPr>
          <p:cNvPr id="14" name="Picture 13" descr="L1_USER_DFD_sel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392" y="0"/>
            <a:ext cx="11617216" cy="10287000"/>
          </a:xfrm>
          <a:prstGeom prst="rect">
            <a:avLst/>
          </a:prstGeom>
        </p:spPr>
      </p:pic>
      <p:sp>
        <p:nvSpPr>
          <p:cNvPr id="15" name="TextBox 13"/>
          <p:cNvSpPr txBox="1"/>
          <p:nvPr/>
        </p:nvSpPr>
        <p:spPr>
          <a:xfrm>
            <a:off x="14930478" y="3714740"/>
            <a:ext cx="3357522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endParaRPr lang="en-US" sz="6399" spc="-191" dirty="0">
              <a:solidFill>
                <a:srgbClr val="1D617A"/>
              </a:solidFill>
              <a:latin typeface="Poppins Bold Bold Italics"/>
            </a:endParaRPr>
          </a:p>
          <a:p>
            <a:pPr algn="ctr">
              <a:lnSpc>
                <a:spcPts val="7039"/>
              </a:lnSpc>
            </a:pPr>
            <a:r>
              <a:rPr lang="en-US" sz="6399" spc="-191" dirty="0">
                <a:solidFill>
                  <a:srgbClr val="1D617A"/>
                </a:solidFill>
                <a:latin typeface="Poppins Bold Bold Italics"/>
              </a:rPr>
              <a:t>USER SIDE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25747" y="7220346"/>
            <a:ext cx="4598966" cy="5486137"/>
            <a:chOff x="0" y="0"/>
            <a:chExt cx="6131955" cy="7314849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323152" y="1814806"/>
              <a:ext cx="5969241" cy="2018753"/>
              <a:chOff x="0" y="0"/>
              <a:chExt cx="1201682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32049" y="3549828"/>
              <a:ext cx="5775387" cy="2018753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097192" y="-2209404"/>
            <a:ext cx="4461591" cy="5322261"/>
            <a:chOff x="0" y="0"/>
            <a:chExt cx="5948788" cy="7096348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128105" y="3443792"/>
              <a:ext cx="5602871" cy="1958451"/>
              <a:chOff x="0" y="0"/>
              <a:chExt cx="1162657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13499" y="1760596"/>
              <a:ext cx="5790935" cy="1958451"/>
              <a:chOff x="0" y="0"/>
              <a:chExt cx="1201682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5988214" y="57150"/>
            <a:ext cx="6311572" cy="1792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399" spc="-191">
                <a:solidFill>
                  <a:srgbClr val="1D617A"/>
                </a:solidFill>
                <a:latin typeface="Poppins Bold Bold Italics"/>
              </a:rPr>
              <a:t>2ND LEVEL DFD</a:t>
            </a:r>
          </a:p>
          <a:p>
            <a:pPr algn="ctr">
              <a:lnSpc>
                <a:spcPts val="7039"/>
              </a:lnSpc>
            </a:pPr>
            <a:r>
              <a:rPr lang="en-US" sz="6399" spc="-191">
                <a:solidFill>
                  <a:srgbClr val="1D617A"/>
                </a:solidFill>
                <a:latin typeface="Poppins Bold Bold Italics"/>
              </a:rPr>
              <a:t>USER SIDE</a:t>
            </a:r>
          </a:p>
        </p:txBody>
      </p:sp>
      <p:pic>
        <p:nvPicPr>
          <p:cNvPr id="15" name="Picture 14" descr="L2_DFD_User_sel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66" y="2071666"/>
            <a:ext cx="12906421" cy="69294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202" y="1276365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37202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99202" y="7870511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399202" y="69489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78200" y="1082468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864499" y="69489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078200" y="9078756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864499" y="7870511"/>
            <a:ext cx="2847002" cy="1208244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286300" y="1268209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33520" y="2195462"/>
            <a:ext cx="3012160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4907" dirty="0" smtClean="0">
                <a:solidFill>
                  <a:srgbClr val="61C2A2"/>
                </a:solidFill>
                <a:latin typeface="Poppins Light"/>
              </a:rPr>
              <a:t>User</a:t>
            </a:r>
            <a:endParaRPr lang="en-US" sz="4907" dirty="0">
              <a:solidFill>
                <a:srgbClr val="61C2A2"/>
              </a:solidFill>
              <a:latin typeface="Poppins Ligh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571572" y="3428988"/>
          <a:ext cx="15001980" cy="40719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0396"/>
                <a:gridCol w="3000396"/>
                <a:gridCol w="3000396"/>
                <a:gridCol w="3000396"/>
                <a:gridCol w="3000396"/>
              </a:tblGrid>
              <a:tr h="636245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r>
                        <a:rPr lang="en-US" dirty="0" smtClean="0"/>
                        <a:t>U_ID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</a:t>
                      </a:r>
                      <a:endParaRPr lang="en-US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U_MobileNo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Mobile  Number</a:t>
                      </a:r>
                      <a:endParaRPr lang="en-US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Email ID</a:t>
                      </a:r>
                      <a:endParaRPr lang="en-US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Date Of Birth</a:t>
                      </a:r>
                      <a:endParaRPr lang="en-US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Address</a:t>
                      </a:r>
                      <a:endParaRPr lang="en-US" dirty="0"/>
                    </a:p>
                  </a:txBody>
                  <a:tcPr/>
                </a:tc>
              </a:tr>
              <a:tr h="490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18983" y="1028700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718983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99202" y="8050056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399202" y="0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78200" y="1041039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864499" y="0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078200" y="9078756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864499" y="8050056"/>
            <a:ext cx="2847002" cy="1208244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5981900" y="1198719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97312" y="2365618"/>
            <a:ext cx="1975382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4907" dirty="0" smtClean="0">
                <a:solidFill>
                  <a:srgbClr val="61C2A2"/>
                </a:solidFill>
                <a:latin typeface="Poppins Light"/>
              </a:rPr>
              <a:t>Food</a:t>
            </a:r>
            <a:endParaRPr lang="en-US" sz="4907" dirty="0">
              <a:solidFill>
                <a:srgbClr val="61C2A2"/>
              </a:solidFill>
              <a:latin typeface="Poppins Ligh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14514" y="3714740"/>
          <a:ext cx="13644660" cy="3786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8932"/>
                <a:gridCol w="2728932"/>
                <a:gridCol w="2728932"/>
                <a:gridCol w="2728932"/>
                <a:gridCol w="2728932"/>
              </a:tblGrid>
              <a:tr h="757243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5724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F_Item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Item Number</a:t>
                      </a:r>
                      <a:endParaRPr lang="en-US" dirty="0"/>
                    </a:p>
                  </a:txBody>
                  <a:tcPr/>
                </a:tc>
              </a:tr>
              <a:tr h="75724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F_Name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Item Name</a:t>
                      </a:r>
                      <a:endParaRPr lang="en-US" dirty="0"/>
                    </a:p>
                  </a:txBody>
                  <a:tcPr/>
                </a:tc>
              </a:tr>
              <a:tr h="75724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F_Price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Item Price</a:t>
                      </a:r>
                      <a:endParaRPr lang="en-US" dirty="0"/>
                    </a:p>
                  </a:txBody>
                  <a:tcPr/>
                </a:tc>
              </a:tr>
              <a:tr h="75724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Item Category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202" y="1041039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37202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423501" y="8050056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227752" y="0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5835799" y="1028700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668750" y="0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078200" y="9078756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6864499" y="8050056"/>
            <a:ext cx="2847002" cy="1208244"/>
            <a:chOff x="0" y="0"/>
            <a:chExt cx="957606" cy="406400"/>
          </a:xfrm>
        </p:grpSpPr>
        <p:sp>
          <p:nvSpPr>
            <p:cNvPr id="18" name="Freeform 18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5981900" y="1198719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43802" y="2143104"/>
            <a:ext cx="2734363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4907" dirty="0" smtClean="0">
                <a:solidFill>
                  <a:srgbClr val="61C2A2"/>
                </a:solidFill>
                <a:latin typeface="Poppins Light"/>
              </a:rPr>
              <a:t>Order</a:t>
            </a:r>
            <a:endParaRPr lang="en-US" sz="4907" dirty="0">
              <a:solidFill>
                <a:srgbClr val="61C2A2"/>
              </a:solidFill>
              <a:latin typeface="Poppins Ligh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00266" y="3428988"/>
          <a:ext cx="13573220" cy="4286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4644"/>
                <a:gridCol w="2714644"/>
                <a:gridCol w="2714644"/>
                <a:gridCol w="2714644"/>
                <a:gridCol w="2714644"/>
              </a:tblGrid>
              <a:tr h="612326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12326">
                <a:tc>
                  <a:txBody>
                    <a:bodyPr/>
                    <a:lstStyle/>
                    <a:p>
                      <a:r>
                        <a:rPr lang="en-IN" dirty="0" smtClean="0"/>
                        <a:t>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</a:tr>
              <a:tr h="61232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O_Customer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Number </a:t>
                      </a:r>
                    </a:p>
                  </a:txBody>
                  <a:tcPr/>
                </a:tc>
              </a:tr>
              <a:tr h="61232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O_Status</a:t>
                      </a:r>
                      <a:r>
                        <a:rPr lang="en-IN" dirty="0" smtClean="0"/>
                        <a:t> 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Status</a:t>
                      </a:r>
                      <a:endParaRPr lang="en-US" dirty="0"/>
                    </a:p>
                  </a:txBody>
                  <a:tcPr/>
                </a:tc>
              </a:tr>
              <a:tr h="61232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Date</a:t>
                      </a:r>
                      <a:endParaRPr lang="en-US" dirty="0"/>
                    </a:p>
                  </a:txBody>
                  <a:tcPr/>
                </a:tc>
              </a:tr>
              <a:tr h="61232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Type</a:t>
                      </a:r>
                      <a:endParaRPr lang="en-US" dirty="0"/>
                    </a:p>
                  </a:txBody>
                  <a:tcPr/>
                </a:tc>
              </a:tr>
              <a:tr h="61232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O_Pyt_ID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Payment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762050" y="2226707"/>
            <a:ext cx="12763900" cy="5833586"/>
            <a:chOff x="0" y="0"/>
            <a:chExt cx="17018533" cy="7778115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06500" y="3081867"/>
              <a:ext cx="14605533" cy="4696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1D617A"/>
                  </a:solidFill>
                  <a:latin typeface="Arimo"/>
                </a:rPr>
                <a:t>PROJECT HEADER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1D617A"/>
                  </a:solidFill>
                  <a:latin typeface="Arimo"/>
                </a:rPr>
                <a:t>DESCRIPTION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1D617A"/>
                  </a:solidFill>
                  <a:latin typeface="Arimo"/>
                </a:rPr>
                <a:t>REQUIREMENT AND ANALYSIS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1D617A"/>
                  </a:solidFill>
                  <a:latin typeface="Arimo"/>
                </a:rPr>
                <a:t>CONTEXT LEVEL DFD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1D617A"/>
                  </a:solidFill>
                  <a:latin typeface="Arimo"/>
                </a:rPr>
                <a:t>1ST LEVEL DFD</a:t>
              </a:r>
            </a:p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1D617A"/>
                  </a:solidFill>
                  <a:latin typeface="Arimo"/>
                </a:rPr>
                <a:t>2ND LEVEL DFD</a:t>
              </a:r>
            </a:p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1D617A"/>
                  </a:solidFill>
                  <a:latin typeface="Arimo"/>
                </a:rPr>
                <a:t>DATA DICTIONARY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018528" cy="155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spc="-240">
                  <a:solidFill>
                    <a:srgbClr val="1D617A"/>
                  </a:solidFill>
                  <a:latin typeface="Poppins Bold Bold Italics"/>
                </a:rPr>
                <a:t>TABLE OF CONTENTS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202" y="1041039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37202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99202" y="8050056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399202" y="0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78200" y="1028700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864499" y="0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078200" y="9078756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864499" y="8050056"/>
            <a:ext cx="2847002" cy="1208244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286300" y="2239759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75448" y="3165718"/>
            <a:ext cx="3928304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IN" sz="4907" dirty="0" smtClean="0">
                <a:solidFill>
                  <a:srgbClr val="61C2A2"/>
                </a:solidFill>
                <a:latin typeface="Poppins Light"/>
              </a:rPr>
              <a:t>Login </a:t>
            </a:r>
            <a:endParaRPr lang="en-US" sz="4907" dirty="0">
              <a:solidFill>
                <a:srgbClr val="61C2A2"/>
              </a:solidFill>
              <a:latin typeface="Poppins Ligh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000332" y="4571996"/>
          <a:ext cx="12430210" cy="22860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6042"/>
                <a:gridCol w="2486042"/>
                <a:gridCol w="2486042"/>
                <a:gridCol w="2486042"/>
                <a:gridCol w="2486042"/>
              </a:tblGrid>
              <a:tr h="762005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62005">
                <a:tc>
                  <a:txBody>
                    <a:bodyPr/>
                    <a:lstStyle/>
                    <a:p>
                      <a:r>
                        <a:rPr lang="en-IN" dirty="0" smtClean="0"/>
                        <a:t>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Login ID</a:t>
                      </a:r>
                      <a:endParaRPr lang="en-US" dirty="0"/>
                    </a:p>
                  </a:txBody>
                  <a:tcPr/>
                </a:tc>
              </a:tr>
              <a:tr h="762005">
                <a:tc>
                  <a:txBody>
                    <a:bodyPr/>
                    <a:lstStyle/>
                    <a:p>
                      <a:r>
                        <a:rPr lang="en-IN" dirty="0" smtClean="0"/>
                        <a:t>L_PWD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Login Password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202" y="1041039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37202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99202" y="8050056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399202" y="0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78200" y="1041039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864499" y="0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078200" y="9078756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864499" y="8050056"/>
            <a:ext cx="2847002" cy="1208244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286300" y="1198719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941177" y="2365618"/>
            <a:ext cx="5417533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IN" sz="4907" dirty="0" smtClean="0">
                <a:solidFill>
                  <a:srgbClr val="61C2A2"/>
                </a:solidFill>
                <a:latin typeface="Poppins Light"/>
              </a:rPr>
              <a:t>Payments</a:t>
            </a:r>
            <a:endParaRPr lang="en-US" sz="4907" dirty="0">
              <a:solidFill>
                <a:srgbClr val="61C2A2"/>
              </a:solidFill>
              <a:latin typeface="Poppins Ligh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28960" y="3500428"/>
          <a:ext cx="12715965" cy="4357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193"/>
                <a:gridCol w="2543193"/>
                <a:gridCol w="2543193"/>
                <a:gridCol w="2543193"/>
                <a:gridCol w="2543193"/>
              </a:tblGrid>
              <a:tr h="726286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26286">
                <a:tc>
                  <a:txBody>
                    <a:bodyPr/>
                    <a:lstStyle/>
                    <a:p>
                      <a:r>
                        <a:rPr lang="en-IN" dirty="0" smtClean="0"/>
                        <a:t>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Payment  ID</a:t>
                      </a:r>
                      <a:endParaRPr lang="en-US" dirty="0"/>
                    </a:p>
                  </a:txBody>
                  <a:tcPr/>
                </a:tc>
              </a:tr>
              <a:tr h="726286">
                <a:tc>
                  <a:txBody>
                    <a:bodyPr/>
                    <a:lstStyle/>
                    <a:p>
                      <a:r>
                        <a:rPr lang="en-IN" dirty="0" smtClean="0"/>
                        <a:t>U_ID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</a:tr>
              <a:tr h="726286">
                <a:tc>
                  <a:txBody>
                    <a:bodyPr/>
                    <a:lstStyle/>
                    <a:p>
                      <a:r>
                        <a:rPr lang="en-IN" dirty="0" smtClean="0"/>
                        <a:t>O_ID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</a:tr>
              <a:tr h="72628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Payment Date</a:t>
                      </a:r>
                      <a:endParaRPr lang="en-US" dirty="0"/>
                    </a:p>
                  </a:txBody>
                  <a:tcPr/>
                </a:tc>
              </a:tr>
              <a:tr h="72628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P_Mode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Payment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94377" y="1028700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94377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99202" y="8050056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399202" y="0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49625" y="856621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864499" y="0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668750" y="8050056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835799" y="9078756"/>
            <a:ext cx="2847002" cy="1208244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286300" y="847096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81445" y="1969615"/>
            <a:ext cx="4491447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IN" sz="4907" dirty="0" smtClean="0">
                <a:solidFill>
                  <a:srgbClr val="61C2A2"/>
                </a:solidFill>
                <a:latin typeface="Poppins Light"/>
              </a:rPr>
              <a:t>Restaurants</a:t>
            </a:r>
            <a:endParaRPr lang="en-US" sz="4907" dirty="0">
              <a:solidFill>
                <a:srgbClr val="61C2A2"/>
              </a:solidFill>
              <a:latin typeface="Poppins Ligh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57456" y="3000360"/>
          <a:ext cx="13073155" cy="46434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4631"/>
                <a:gridCol w="2614631"/>
                <a:gridCol w="2614631"/>
                <a:gridCol w="2614631"/>
                <a:gridCol w="2614631"/>
              </a:tblGrid>
              <a:tr h="663353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r>
                        <a:rPr lang="en-IN" dirty="0" smtClean="0"/>
                        <a:t>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</a:t>
                      </a:r>
                      <a:r>
                        <a:rPr lang="en-IN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Restaurant ID</a:t>
                      </a:r>
                      <a:endParaRPr 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Restaurant Name</a:t>
                      </a:r>
                      <a:endParaRPr 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Restaurant Address</a:t>
                      </a:r>
                      <a:endParaRPr 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R_Ratings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Restaurant Ratings</a:t>
                      </a:r>
                      <a:endParaRPr 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R_Contact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Restaurant</a:t>
                      </a:r>
                      <a:r>
                        <a:rPr lang="en-IN" baseline="0" dirty="0" smtClean="0"/>
                        <a:t> Contact Number</a:t>
                      </a:r>
                      <a:endParaRPr lang="en-US" dirty="0"/>
                    </a:p>
                  </a:txBody>
                  <a:tcPr/>
                </a:tc>
              </a:tr>
              <a:tr h="663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202" y="844479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837227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99202" y="8105943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399202" y="0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78200" y="844479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668750" y="0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668750" y="8105943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078200" y="9078756"/>
            <a:ext cx="2847002" cy="1208244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286300" y="1019175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161491" y="1957474"/>
            <a:ext cx="2956169" cy="827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4907">
                <a:solidFill>
                  <a:srgbClr val="61C2A2"/>
                </a:solidFill>
                <a:latin typeface="Poppins Light"/>
              </a:rPr>
              <a:t>Employee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57456" y="2928922"/>
          <a:ext cx="12644525" cy="5214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8905"/>
                <a:gridCol w="2528905"/>
                <a:gridCol w="2528905"/>
                <a:gridCol w="2528905"/>
                <a:gridCol w="2528905"/>
              </a:tblGrid>
              <a:tr h="744996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r>
                        <a:rPr lang="en-IN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44996">
                <a:tc>
                  <a:txBody>
                    <a:bodyPr/>
                    <a:lstStyle/>
                    <a:p>
                      <a:r>
                        <a:rPr lang="en-IN" dirty="0" smtClean="0"/>
                        <a:t>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Integer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</a:tr>
              <a:tr h="74499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NotNull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744996">
                <a:tc>
                  <a:txBody>
                    <a:bodyPr/>
                    <a:lstStyle/>
                    <a:p>
                      <a:r>
                        <a:rPr lang="en-IN" dirty="0" smtClean="0"/>
                        <a:t>E_</a:t>
                      </a:r>
                      <a:r>
                        <a:rPr lang="en-US" dirty="0" smtClean="0"/>
                        <a:t>Address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Address</a:t>
                      </a:r>
                      <a:endParaRPr lang="en-US" dirty="0"/>
                    </a:p>
                  </a:txBody>
                  <a:tcPr/>
                </a:tc>
              </a:tr>
              <a:tr h="744996">
                <a:tc>
                  <a:txBody>
                    <a:bodyPr/>
                    <a:lstStyle/>
                    <a:p>
                      <a:r>
                        <a:rPr lang="en-US" dirty="0" smtClean="0"/>
                        <a:t>E_</a:t>
                      </a:r>
                      <a:r>
                        <a:rPr lang="en-IN" dirty="0" smtClean="0"/>
                        <a:t>City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 City</a:t>
                      </a:r>
                      <a:endParaRPr lang="en-US" dirty="0"/>
                    </a:p>
                  </a:txBody>
                  <a:tcPr/>
                </a:tc>
              </a:tr>
              <a:tr h="74499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E_MobileNo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Employee Mobile Number</a:t>
                      </a:r>
                    </a:p>
                  </a:txBody>
                  <a:tcPr/>
                </a:tc>
              </a:tr>
              <a:tr h="744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202" y="829613"/>
            <a:ext cx="2847002" cy="1208244"/>
            <a:chOff x="0" y="0"/>
            <a:chExt cx="957606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37202" y="9078756"/>
            <a:ext cx="2847002" cy="1208244"/>
            <a:chOff x="0" y="0"/>
            <a:chExt cx="957606" cy="406400"/>
          </a:xfrm>
        </p:grpSpPr>
        <p:sp>
          <p:nvSpPr>
            <p:cNvPr id="5" name="Freeform 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399202" y="8050056"/>
            <a:ext cx="2847002" cy="1208244"/>
            <a:chOff x="0" y="0"/>
            <a:chExt cx="957606" cy="406400"/>
          </a:xfrm>
        </p:grpSpPr>
        <p:sp>
          <p:nvSpPr>
            <p:cNvPr id="7" name="Freeform 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1399202" y="0"/>
            <a:ext cx="2847002" cy="1208244"/>
            <a:chOff x="0" y="0"/>
            <a:chExt cx="957606" cy="406400"/>
          </a:xfrm>
        </p:grpSpPr>
        <p:sp>
          <p:nvSpPr>
            <p:cNvPr id="9" name="Freeform 9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78200" y="829613"/>
            <a:ext cx="2847002" cy="1208244"/>
            <a:chOff x="0" y="0"/>
            <a:chExt cx="957606" cy="406400"/>
          </a:xfrm>
        </p:grpSpPr>
        <p:sp>
          <p:nvSpPr>
            <p:cNvPr id="11" name="Freeform 11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668750" y="0"/>
            <a:ext cx="2847002" cy="1208244"/>
            <a:chOff x="0" y="0"/>
            <a:chExt cx="957606" cy="406400"/>
          </a:xfrm>
        </p:grpSpPr>
        <p:sp>
          <p:nvSpPr>
            <p:cNvPr id="13" name="Freeform 13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864499" y="8274609"/>
            <a:ext cx="2847002" cy="1208244"/>
            <a:chOff x="0" y="0"/>
            <a:chExt cx="957606" cy="406400"/>
          </a:xfrm>
        </p:grpSpPr>
        <p:sp>
          <p:nvSpPr>
            <p:cNvPr id="15" name="Freeform 15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1D617A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335375" y="9258300"/>
            <a:ext cx="2847002" cy="1208244"/>
            <a:chOff x="0" y="0"/>
            <a:chExt cx="957606" cy="406400"/>
          </a:xfrm>
        </p:grpSpPr>
        <p:sp>
          <p:nvSpPr>
            <p:cNvPr id="17" name="Freeform 17"/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61C2A2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5981900" y="1122833"/>
            <a:ext cx="5715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61C2A2"/>
                </a:solidFill>
                <a:latin typeface="Poppins Bold Italics"/>
              </a:rPr>
              <a:t>DATA DICTIONARY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17913" y="2251318"/>
            <a:ext cx="2843375" cy="827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  <a:spcBef>
                <a:spcPct val="0"/>
              </a:spcBef>
            </a:pPr>
            <a:r>
              <a:rPr lang="en-US" sz="4907">
                <a:solidFill>
                  <a:srgbClr val="61C2A2"/>
                </a:solidFill>
                <a:latin typeface="Poppins Light"/>
              </a:rPr>
              <a:t>Category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00266" y="3571864"/>
          <a:ext cx="12787400" cy="3214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7480"/>
                <a:gridCol w="2557480"/>
                <a:gridCol w="2557480"/>
                <a:gridCol w="2557480"/>
                <a:gridCol w="2557480"/>
              </a:tblGrid>
              <a:tr h="1071570">
                <a:tc>
                  <a:txBody>
                    <a:bodyPr/>
                    <a:lstStyle/>
                    <a:p>
                      <a:r>
                        <a:rPr lang="en-IN" dirty="0" smtClean="0"/>
                        <a:t>Field Name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Constraint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IN" dirty="0" smtClean="0"/>
                        <a:t>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Category ID</a:t>
                      </a:r>
                      <a:endParaRPr lang="en-US" dirty="0"/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r>
                        <a:rPr lang="en-IN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550" y="5122069"/>
            <a:ext cx="9144400" cy="3007990"/>
            <a:chOff x="0" y="-28575"/>
            <a:chExt cx="12192533" cy="4010654"/>
          </a:xfrm>
        </p:grpSpPr>
        <p:sp>
          <p:nvSpPr>
            <p:cNvPr id="3" name="TextBox 3"/>
            <p:cNvSpPr txBox="1"/>
            <p:nvPr/>
          </p:nvSpPr>
          <p:spPr>
            <a:xfrm>
              <a:off x="0" y="-28575"/>
              <a:ext cx="12192533" cy="753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680"/>
                </a:lnSpc>
              </a:pPr>
              <a:r>
                <a:rPr lang="en-US" sz="3600" spc="359">
                  <a:solidFill>
                    <a:srgbClr val="61C2A2"/>
                  </a:solidFill>
                  <a:latin typeface="Poppins Light Bold"/>
                </a:rPr>
                <a:t>BY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04313"/>
              <a:ext cx="12192533" cy="3077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18BCA086--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Sourav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Agrawal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r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18BCA088--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Sahil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 smtClean="0">
                  <a:solidFill>
                    <a:srgbClr val="1D617A"/>
                  </a:solidFill>
                  <a:latin typeface="Poppins Light"/>
                </a:rPr>
                <a:t>Mansuri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r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18BCA132--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Divyansh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Jain</a:t>
              </a:r>
            </a:p>
            <a:p>
              <a:pPr algn="r">
                <a:lnSpc>
                  <a:spcPts val="4500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15480" y="-1683419"/>
            <a:ext cx="3986038" cy="4754971"/>
            <a:chOff x="0" y="0"/>
            <a:chExt cx="5314717" cy="6339961"/>
          </a:xfrm>
        </p:grpSpPr>
        <p:grpSp>
          <p:nvGrpSpPr>
            <p:cNvPr id="6" name="Group 6"/>
            <p:cNvGrpSpPr/>
            <p:nvPr/>
          </p:nvGrpSpPr>
          <p:grpSpPr>
            <a:xfrm rot="-2700000">
              <a:off x="-114450" y="3076724"/>
              <a:ext cx="5005671" cy="1749703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2700000">
              <a:off x="499750" y="1481948"/>
              <a:ext cx="4916334" cy="1749703"/>
              <a:chOff x="0" y="0"/>
              <a:chExt cx="1141907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-3454256" y="-382381"/>
            <a:ext cx="12533089" cy="14842898"/>
            <a:chOff x="0" y="0"/>
            <a:chExt cx="16710786" cy="19790531"/>
          </a:xfrm>
        </p:grpSpPr>
        <p:grpSp>
          <p:nvGrpSpPr>
            <p:cNvPr id="11" name="Group 11"/>
            <p:cNvGrpSpPr/>
            <p:nvPr/>
          </p:nvGrpSpPr>
          <p:grpSpPr>
            <a:xfrm rot="-2700000">
              <a:off x="1619197" y="4711705"/>
              <a:ext cx="15503805" cy="5255961"/>
              <a:chOff x="0" y="0"/>
              <a:chExt cx="1198781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-627866" y="9302242"/>
              <a:ext cx="16976351" cy="5255961"/>
              <a:chOff x="0" y="0"/>
              <a:chExt cx="1312641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15" name="TextBox 15"/>
          <p:cNvSpPr txBox="1"/>
          <p:nvPr/>
        </p:nvSpPr>
        <p:spPr>
          <a:xfrm>
            <a:off x="2414588" y="3157277"/>
            <a:ext cx="7902869" cy="108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89"/>
              </a:lnSpc>
            </a:pPr>
            <a:r>
              <a:rPr lang="en-US" sz="7717" spc="-231">
                <a:solidFill>
                  <a:srgbClr val="1D617A"/>
                </a:solidFill>
                <a:latin typeface="Poppins Bold Bold Italics"/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256" y="1541483"/>
            <a:ext cx="10908612" cy="12919035"/>
            <a:chOff x="0" y="0"/>
            <a:chExt cx="14544816" cy="1722538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DBEFE1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2000050" y="3732007"/>
            <a:ext cx="14287900" cy="2822987"/>
            <a:chOff x="0" y="0"/>
            <a:chExt cx="19050533" cy="376398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19050533" cy="2893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spc="-215">
                  <a:solidFill>
                    <a:srgbClr val="DBEFE1"/>
                  </a:solidFill>
                  <a:latin typeface="Poppins Medium Bold"/>
                </a:rPr>
                <a:t>Online Food Ordering System for local restaurants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8825857" y="3570246"/>
              <a:ext cx="1398819" cy="193736"/>
              <a:chOff x="0" y="0"/>
              <a:chExt cx="2934307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290890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2908908" h="360680">
                    <a:moveTo>
                      <a:pt x="2908908" y="180340"/>
                    </a:moveTo>
                    <a:cubicBezTo>
                      <a:pt x="2908908" y="81280"/>
                      <a:pt x="2828898" y="0"/>
                      <a:pt x="272856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2728567" y="360680"/>
                    </a:lnTo>
                    <a:cubicBezTo>
                      <a:pt x="2827628" y="360680"/>
                      <a:pt x="2908907" y="279400"/>
                      <a:pt x="2908907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4253956" y="1087393"/>
            <a:ext cx="8287182" cy="926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0"/>
              </a:lnSpc>
              <a:spcBef>
                <a:spcPct val="0"/>
              </a:spcBef>
            </a:pPr>
            <a:r>
              <a:rPr lang="en-US" sz="5479">
                <a:solidFill>
                  <a:srgbClr val="FFFFFF"/>
                </a:solidFill>
                <a:latin typeface="Poppins Bold"/>
              </a:rPr>
              <a:t>Project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4306615" y="745877"/>
            <a:ext cx="9525396" cy="11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-240">
                <a:solidFill>
                  <a:srgbClr val="1D617A"/>
                </a:solidFill>
                <a:latin typeface="Poppins Bold Bold Italics"/>
              </a:rPr>
              <a:t>DESCRIPTION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12278" y="1825873"/>
            <a:ext cx="14234645" cy="623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964" lvl="1" indent="-318482">
              <a:lnSpc>
                <a:spcPts val="5401"/>
              </a:lnSpc>
              <a:buFont typeface="Arial"/>
              <a:buChar char="•"/>
            </a:pPr>
            <a:r>
              <a:rPr lang="en-US" sz="3858" dirty="0">
                <a:solidFill>
                  <a:srgbClr val="1D617A"/>
                </a:solidFill>
                <a:latin typeface="Poppins Light"/>
              </a:rPr>
              <a:t>The Online Food Ordering System is a local food and cooperative website. It provides convenience </a:t>
            </a:r>
            <a:r>
              <a:rPr lang="en-US" sz="3858" dirty="0" smtClean="0">
                <a:solidFill>
                  <a:srgbClr val="1D617A"/>
                </a:solidFill>
                <a:latin typeface="Poppins Light"/>
              </a:rPr>
              <a:t>to </a:t>
            </a:r>
            <a:r>
              <a:rPr lang="en-US" sz="3858" dirty="0">
                <a:solidFill>
                  <a:srgbClr val="1D617A"/>
                </a:solidFill>
                <a:latin typeface="Poppins Light"/>
              </a:rPr>
              <a:t>the customers and overcomes disadvantages of the traditional queuing systems.</a:t>
            </a:r>
          </a:p>
          <a:p>
            <a:pPr marL="636964" lvl="1" indent="-318482">
              <a:lnSpc>
                <a:spcPts val="5401"/>
              </a:lnSpc>
              <a:buFont typeface="Arial"/>
              <a:buChar char="•"/>
            </a:pPr>
            <a:r>
              <a:rPr lang="en-US" sz="3858" dirty="0">
                <a:solidFill>
                  <a:srgbClr val="1D617A"/>
                </a:solidFill>
                <a:latin typeface="Poppins Light"/>
              </a:rPr>
              <a:t>It gives restaurants the ability to increase their sales and expand their business.</a:t>
            </a:r>
          </a:p>
          <a:p>
            <a:pPr marL="636963" lvl="1" indent="-318481">
              <a:lnSpc>
                <a:spcPts val="5401"/>
              </a:lnSpc>
              <a:buFont typeface="Arial"/>
              <a:buChar char="•"/>
            </a:pPr>
            <a:r>
              <a:rPr lang="en-US" sz="3858" dirty="0">
                <a:solidFill>
                  <a:srgbClr val="1D617A"/>
                </a:solidFill>
                <a:latin typeface="Poppins Light"/>
              </a:rPr>
              <a:t>With Online Food Ordering system, we can setup restaurant menu online and customers can </a:t>
            </a:r>
            <a:r>
              <a:rPr lang="en-US" sz="3858" dirty="0" smtClean="0">
                <a:solidFill>
                  <a:srgbClr val="1D617A"/>
                </a:solidFill>
                <a:latin typeface="Poppins Light"/>
              </a:rPr>
              <a:t>also track </a:t>
            </a:r>
            <a:r>
              <a:rPr lang="en-US" sz="3858" dirty="0">
                <a:solidFill>
                  <a:srgbClr val="1D617A"/>
                </a:solidFill>
                <a:latin typeface="Poppins Light"/>
              </a:rPr>
              <a:t>their orders </a:t>
            </a:r>
            <a:r>
              <a:rPr lang="en-US" sz="3858" dirty="0" smtClean="0">
                <a:solidFill>
                  <a:srgbClr val="1D617A"/>
                </a:solidFill>
                <a:latin typeface="Poppins Light"/>
              </a:rPr>
              <a:t>with few </a:t>
            </a:r>
            <a:r>
              <a:rPr lang="en-US" sz="3858" dirty="0">
                <a:solidFill>
                  <a:srgbClr val="1D617A"/>
                </a:solidFill>
                <a:latin typeface="Poppins Light"/>
              </a:rPr>
              <a:t>simple steps.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52211" y="4630251"/>
            <a:ext cx="8005611" cy="9481020"/>
            <a:chOff x="0" y="0"/>
            <a:chExt cx="10674148" cy="1264136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876415" y="2660814"/>
              <a:ext cx="8916551" cy="3357287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219604" y="6379942"/>
              <a:ext cx="9604758" cy="3357287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215312" y="-1504683"/>
            <a:ext cx="3843686" cy="4784380"/>
            <a:chOff x="0" y="0"/>
            <a:chExt cx="5124915" cy="6379173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30767" y="2890461"/>
              <a:ext cx="4828738" cy="2087152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92263" y="1266173"/>
              <a:ext cx="4445805" cy="2087152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4228142" y="877982"/>
            <a:ext cx="9144400" cy="6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280">
                <a:solidFill>
                  <a:srgbClr val="1D617A"/>
                </a:solidFill>
                <a:latin typeface="Poppins Bold Italics"/>
              </a:rPr>
              <a:t>REQUIREMENT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8541" y="2013531"/>
            <a:ext cx="13550918" cy="641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4359" lvl="1" indent="-297180">
              <a:lnSpc>
                <a:spcPts val="5039"/>
              </a:lnSpc>
              <a:buFont typeface="Arial"/>
              <a:buChar char="•"/>
            </a:pPr>
            <a:r>
              <a:rPr lang="en-US" sz="3600" dirty="0">
                <a:solidFill>
                  <a:srgbClr val="1D617A"/>
                </a:solidFill>
                <a:latin typeface="Poppins Light"/>
              </a:rPr>
              <a:t>In </a:t>
            </a:r>
            <a:r>
              <a:rPr lang="en-US" sz="3600" dirty="0" smtClean="0">
                <a:solidFill>
                  <a:srgbClr val="1D617A"/>
                </a:solidFill>
                <a:latin typeface="Poppins Light"/>
              </a:rPr>
              <a:t>some </a:t>
            </a:r>
            <a:r>
              <a:rPr lang="en-US" sz="3600" dirty="0">
                <a:solidFill>
                  <a:srgbClr val="1D617A"/>
                </a:solidFill>
                <a:latin typeface="Poppins Light"/>
              </a:rPr>
              <a:t>of </a:t>
            </a:r>
            <a:r>
              <a:rPr lang="en-US" sz="3600" dirty="0" smtClean="0">
                <a:solidFill>
                  <a:srgbClr val="1D617A"/>
                </a:solidFill>
                <a:latin typeface="Poppins Light"/>
              </a:rPr>
              <a:t>the existing </a:t>
            </a:r>
            <a:r>
              <a:rPr lang="en-US" sz="3600" dirty="0">
                <a:solidFill>
                  <a:srgbClr val="1D617A"/>
                </a:solidFill>
                <a:latin typeface="Poppins Light"/>
              </a:rPr>
              <a:t>systems, Users must have a physical menu to order their food over a telephonic communication, this can often result into misunderstanding due to unclear communication through telephones.</a:t>
            </a:r>
          </a:p>
          <a:p>
            <a:pPr marL="594360" lvl="1" indent="-297180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1D617A"/>
                </a:solidFill>
                <a:latin typeface="Poppins Light"/>
              </a:rPr>
              <a:t>What we have come up with </a:t>
            </a:r>
            <a:r>
              <a:rPr lang="en-US" sz="3600" dirty="0" smtClean="0">
                <a:solidFill>
                  <a:srgbClr val="1D617A"/>
                </a:solidFill>
                <a:latin typeface="Poppins Light"/>
              </a:rPr>
              <a:t>is, </a:t>
            </a:r>
            <a:r>
              <a:rPr lang="en-US" sz="3600" dirty="0">
                <a:solidFill>
                  <a:srgbClr val="1D617A"/>
                </a:solidFill>
                <a:latin typeface="Poppins Light"/>
              </a:rPr>
              <a:t>an online ordering system which can be implemented anywhere with lower amount of capital costs. This system can be a proven solution for smaller cafes which do not have the ability or resources to come up with a personalized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25506" y="6515855"/>
            <a:ext cx="6656720" cy="7973193"/>
            <a:chOff x="0" y="0"/>
            <a:chExt cx="8875626" cy="10630924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808625" y="2049848"/>
              <a:ext cx="7038676" cy="2995629"/>
              <a:chOff x="0" y="0"/>
              <a:chExt cx="954897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95948" y="5044005"/>
              <a:ext cx="8570103" cy="2995629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7" name="TextBox 7"/>
          <p:cNvSpPr txBox="1"/>
          <p:nvPr/>
        </p:nvSpPr>
        <p:spPr>
          <a:xfrm>
            <a:off x="1846173" y="2490285"/>
            <a:ext cx="14942437" cy="718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1203" lvl="1" indent="-305601" algn="just">
              <a:lnSpc>
                <a:spcPts val="5553"/>
              </a:lnSpc>
              <a:buFont typeface="Arial"/>
              <a:buChar char="•"/>
            </a:pPr>
            <a:r>
              <a:rPr lang="en-US" sz="3702" dirty="0">
                <a:solidFill>
                  <a:srgbClr val="1D617A"/>
                </a:solidFill>
                <a:latin typeface="Poppins Light"/>
              </a:rPr>
              <a:t>The Main advantage of our system is that it greatly simplifies the ordering process for both customers as well as the restaurants. </a:t>
            </a:r>
          </a:p>
          <a:p>
            <a:pPr marL="611203" lvl="1" indent="-305601" algn="just">
              <a:lnSpc>
                <a:spcPts val="5553"/>
              </a:lnSpc>
              <a:buFont typeface="Arial"/>
              <a:buChar char="•"/>
            </a:pPr>
            <a:r>
              <a:rPr lang="en-US" sz="3702" dirty="0">
                <a:solidFill>
                  <a:srgbClr val="1D617A"/>
                </a:solidFill>
                <a:latin typeface="Poppins Light"/>
              </a:rPr>
              <a:t>When the customer Logs-in, the system </a:t>
            </a:r>
            <a:r>
              <a:rPr lang="en-US" sz="3702" dirty="0" err="1">
                <a:solidFill>
                  <a:srgbClr val="1D617A"/>
                </a:solidFill>
                <a:latin typeface="Poppins Light"/>
              </a:rPr>
              <a:t>autmatically</a:t>
            </a:r>
            <a:r>
              <a:rPr lang="en-US" sz="3702" dirty="0">
                <a:solidFill>
                  <a:srgbClr val="1D617A"/>
                </a:solidFill>
                <a:latin typeface="Poppins Light"/>
              </a:rPr>
              <a:t> shows recommendations based on their previous orders or likings they have </a:t>
            </a:r>
            <a:r>
              <a:rPr lang="en-US" sz="3702" dirty="0" err="1">
                <a:solidFill>
                  <a:srgbClr val="1D617A"/>
                </a:solidFill>
                <a:latin typeface="Poppins Light"/>
              </a:rPr>
              <a:t>choosed</a:t>
            </a:r>
            <a:r>
              <a:rPr lang="en-US" sz="3702" dirty="0">
                <a:solidFill>
                  <a:srgbClr val="1D617A"/>
                </a:solidFill>
                <a:latin typeface="Poppins Light"/>
              </a:rPr>
              <a:t> at the time of </a:t>
            </a:r>
            <a:r>
              <a:rPr lang="en-US" sz="3702" dirty="0" smtClean="0">
                <a:solidFill>
                  <a:srgbClr val="1D617A"/>
                </a:solidFill>
                <a:latin typeface="Poppins Light"/>
              </a:rPr>
              <a:t>registering </a:t>
            </a:r>
            <a:r>
              <a:rPr lang="en-US" sz="3702" dirty="0">
                <a:solidFill>
                  <a:srgbClr val="1D617A"/>
                </a:solidFill>
                <a:latin typeface="Poppins Light"/>
              </a:rPr>
              <a:t>with the website.</a:t>
            </a:r>
          </a:p>
          <a:p>
            <a:pPr marL="611203" lvl="1" indent="-305601" algn="just">
              <a:lnSpc>
                <a:spcPts val="5553"/>
              </a:lnSpc>
              <a:buFont typeface="Arial"/>
              <a:buChar char="•"/>
            </a:pPr>
            <a:r>
              <a:rPr lang="en-US" sz="3702" dirty="0">
                <a:solidFill>
                  <a:srgbClr val="1D617A"/>
                </a:solidFill>
                <a:latin typeface="Poppins Light"/>
              </a:rPr>
              <a:t>The customer can select any product and it will be added to his/her cart and pricings will be shown as soon as they are ready to place order.</a:t>
            </a:r>
          </a:p>
          <a:p>
            <a:pPr marL="611204" lvl="1" indent="-305602" algn="just">
              <a:lnSpc>
                <a:spcPts val="5553"/>
              </a:lnSpc>
              <a:buFont typeface="Arial"/>
              <a:buChar char="•"/>
            </a:pPr>
            <a:r>
              <a:rPr lang="en-US" sz="3702" dirty="0">
                <a:solidFill>
                  <a:srgbClr val="1D617A"/>
                </a:solidFill>
                <a:latin typeface="Poppins Light"/>
              </a:rPr>
              <a:t>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037210" y="-839101"/>
            <a:ext cx="2983391" cy="3434160"/>
            <a:chOff x="0" y="0"/>
            <a:chExt cx="3977855" cy="4578881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-49117" y="1815230"/>
              <a:ext cx="4076090" cy="1549447"/>
              <a:chOff x="0" y="0"/>
              <a:chExt cx="1069106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230571" y="971241"/>
              <a:ext cx="3388885" cy="1549447"/>
              <a:chOff x="0" y="0"/>
              <a:chExt cx="888861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5702796" y="687705"/>
            <a:ext cx="64416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 dirty="0">
                <a:solidFill>
                  <a:srgbClr val="1D617A"/>
                </a:solidFill>
                <a:latin typeface="Poppins Bold"/>
              </a:rPr>
              <a:t>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02691" y="-1392681"/>
            <a:ext cx="6567557" cy="7927189"/>
            <a:chOff x="0" y="0"/>
            <a:chExt cx="8756743" cy="105695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565588" y="2486724"/>
              <a:ext cx="8315027" cy="3093835"/>
              <a:chOff x="0" y="0"/>
              <a:chExt cx="1092245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50932" y="4923696"/>
              <a:ext cx="8499807" cy="3093835"/>
              <a:chOff x="0" y="0"/>
              <a:chExt cx="1116518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929106" y="6156099"/>
            <a:ext cx="4717788" cy="4717788"/>
            <a:chOff x="0" y="0"/>
            <a:chExt cx="6290385" cy="6290385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497285" y="2339696"/>
              <a:ext cx="7284955" cy="1610992"/>
              <a:chOff x="0" y="0"/>
              <a:chExt cx="1837753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81235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812353" h="360680">
                    <a:moveTo>
                      <a:pt x="1812353" y="180340"/>
                    </a:moveTo>
                    <a:cubicBezTo>
                      <a:pt x="1812353" y="81280"/>
                      <a:pt x="1732343" y="0"/>
                      <a:pt x="163201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632013" y="360680"/>
                    </a:lnTo>
                    <a:cubicBezTo>
                      <a:pt x="1731073" y="360680"/>
                      <a:pt x="1812353" y="279400"/>
                      <a:pt x="181235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202722" y="2028274"/>
              <a:ext cx="4619852" cy="1610992"/>
              <a:chOff x="0" y="0"/>
              <a:chExt cx="11654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3185747" y="2108595"/>
            <a:ext cx="13196743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358" lvl="1" indent="-267179">
              <a:lnSpc>
                <a:spcPts val="4854"/>
              </a:lnSpc>
              <a:buFont typeface="Arial"/>
              <a:buChar char="•"/>
            </a:pPr>
            <a:r>
              <a:rPr lang="en-US" sz="3236" dirty="0">
                <a:solidFill>
                  <a:srgbClr val="1D617A"/>
                </a:solidFill>
                <a:latin typeface="Poppins Light"/>
              </a:rPr>
              <a:t>The System  decreases load on the restaurant , as the process is entirely automated. </a:t>
            </a:r>
          </a:p>
          <a:p>
            <a:pPr marL="534358" lvl="1" indent="-267179">
              <a:lnSpc>
                <a:spcPts val="4854"/>
              </a:lnSpc>
              <a:buFont typeface="Arial"/>
              <a:buChar char="•"/>
            </a:pPr>
            <a:r>
              <a:rPr lang="en-US" sz="3236" dirty="0">
                <a:solidFill>
                  <a:srgbClr val="1D617A"/>
                </a:solidFill>
                <a:latin typeface="Poppins Light"/>
              </a:rPr>
              <a:t>Once an </a:t>
            </a: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‘Order’ 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is placed on the webpage, it is </a:t>
            </a: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stored in the 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database and retrieved and then sent onto the desktop application </a:t>
            </a: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at 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the restaurant's side in real-time.</a:t>
            </a:r>
          </a:p>
          <a:p>
            <a:pPr marL="534358" lvl="1" indent="-267179">
              <a:lnSpc>
                <a:spcPts val="4854"/>
              </a:lnSpc>
              <a:buFont typeface="Arial"/>
              <a:buChar char="•"/>
            </a:pP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Although there 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are </a:t>
            </a: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systems available 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in the market</a:t>
            </a: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, 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they are not dynamic and are designed for specific restaurants and specific </a:t>
            </a: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geo-locations.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236" dirty="0" smtClean="0">
                <a:solidFill>
                  <a:srgbClr val="1D617A"/>
                </a:solidFill>
                <a:latin typeface="Poppins Light"/>
              </a:rPr>
              <a:t>This newly proposed system </a:t>
            </a:r>
            <a:r>
              <a:rPr lang="en-US" sz="3236" dirty="0">
                <a:solidFill>
                  <a:srgbClr val="1D617A"/>
                </a:solidFill>
                <a:latin typeface="Poppins Light"/>
              </a:rPr>
              <a:t>is free from all such barriers and it is dynamic as it can be modified as and when it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40816" y="6662122"/>
            <a:ext cx="6278486" cy="7249756"/>
            <a:chOff x="0" y="0"/>
            <a:chExt cx="8371314" cy="9666341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34166" y="2834335"/>
              <a:ext cx="8932171" cy="2210121"/>
              <a:chOff x="0" y="0"/>
              <a:chExt cx="1642459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581196" y="4490298"/>
              <a:ext cx="9304357" cy="2210121"/>
              <a:chOff x="0" y="0"/>
              <a:chExt cx="171089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3724075" y="2638167"/>
            <a:ext cx="10839850" cy="5010666"/>
            <a:chOff x="0" y="0"/>
            <a:chExt cx="14453133" cy="6680888"/>
          </a:xfrm>
        </p:grpSpPr>
        <p:sp>
          <p:nvSpPr>
            <p:cNvPr id="8" name="TextBox 8"/>
            <p:cNvSpPr txBox="1"/>
            <p:nvPr/>
          </p:nvSpPr>
          <p:spPr>
            <a:xfrm>
              <a:off x="35250" y="3609314"/>
              <a:ext cx="14417884" cy="3071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3420" lvl="1" indent="-346710">
                <a:lnSpc>
                  <a:spcPts val="6300"/>
                </a:lnSpc>
                <a:buFont typeface="Arial"/>
                <a:buChar char="•"/>
              </a:pPr>
              <a:r>
                <a:rPr lang="en-US" sz="4200">
                  <a:solidFill>
                    <a:srgbClr val="1D617A"/>
                  </a:solidFill>
                  <a:latin typeface="Poppins Light"/>
                </a:rPr>
                <a:t>Admin</a:t>
              </a:r>
            </a:p>
            <a:p>
              <a:pPr marL="693420" lvl="1" indent="-346710">
                <a:lnSpc>
                  <a:spcPts val="6300"/>
                </a:lnSpc>
                <a:buFont typeface="Arial"/>
                <a:buChar char="•"/>
              </a:pPr>
              <a:r>
                <a:rPr lang="en-US" sz="4200">
                  <a:solidFill>
                    <a:srgbClr val="1D617A"/>
                  </a:solidFill>
                  <a:latin typeface="Poppins Light"/>
                </a:rPr>
                <a:t>Vendors/ Restaurants</a:t>
              </a:r>
            </a:p>
            <a:p>
              <a:pPr marL="693420" lvl="1" indent="-346710">
                <a:lnSpc>
                  <a:spcPts val="6300"/>
                </a:lnSpc>
                <a:buFont typeface="Arial"/>
                <a:buChar char="•"/>
              </a:pPr>
              <a:r>
                <a:rPr lang="en-US" sz="4200">
                  <a:solidFill>
                    <a:srgbClr val="1D617A"/>
                  </a:solidFill>
                  <a:latin typeface="Poppins Light"/>
                </a:rPr>
                <a:t>Customers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6675"/>
              <a:ext cx="14453126" cy="155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spc="-240">
                  <a:solidFill>
                    <a:srgbClr val="1D617A"/>
                  </a:solidFill>
                  <a:latin typeface="Poppins Bold Bold Italics"/>
                </a:rPr>
                <a:t>TYPES OF USERS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732884" y="-3624878"/>
            <a:ext cx="6278486" cy="7249756"/>
            <a:chOff x="0" y="0"/>
            <a:chExt cx="8371314" cy="9666341"/>
          </a:xfrm>
        </p:grpSpPr>
        <p:grpSp>
          <p:nvGrpSpPr>
            <p:cNvPr id="11" name="Group 11"/>
            <p:cNvGrpSpPr/>
            <p:nvPr/>
          </p:nvGrpSpPr>
          <p:grpSpPr>
            <a:xfrm rot="-2700000">
              <a:off x="-34166" y="2834335"/>
              <a:ext cx="8932171" cy="2210121"/>
              <a:chOff x="0" y="0"/>
              <a:chExt cx="1642459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-581196" y="4490298"/>
              <a:ext cx="9304357" cy="2210121"/>
              <a:chOff x="0" y="0"/>
              <a:chExt cx="1710897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44827" y="-1436083"/>
            <a:ext cx="4215192" cy="4215192"/>
            <a:chOff x="0" y="0"/>
            <a:chExt cx="5620256" cy="5620256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557323" y="8179404"/>
            <a:ext cx="4215192" cy="4215192"/>
            <a:chOff x="0" y="0"/>
            <a:chExt cx="5620256" cy="5620256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-262175" y="1908310"/>
              <a:ext cx="6144605" cy="1803636"/>
              <a:chOff x="0" y="0"/>
              <a:chExt cx="138451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DBEFE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368260" y="1423043"/>
              <a:ext cx="3740576" cy="1803636"/>
              <a:chOff x="0" y="0"/>
              <a:chExt cx="842836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4915458" y="2365517"/>
            <a:ext cx="8457083" cy="5098765"/>
            <a:chOff x="0" y="0"/>
            <a:chExt cx="11276111" cy="679835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47625"/>
              <a:ext cx="11276111" cy="955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0"/>
                </a:lnSpc>
              </a:pPr>
              <a:r>
                <a:rPr lang="en-US" sz="5000" spc="215">
                  <a:solidFill>
                    <a:srgbClr val="FFFFFF"/>
                  </a:solidFill>
                  <a:latin typeface="Poppins Bold Bold Italics"/>
                </a:rPr>
                <a:t>ADMIN FEATURES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39196"/>
              <a:ext cx="11276111" cy="51591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Login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Manage Vendors/Restaurants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Manage Vendor's Products/Foods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Manage Customer</a:t>
              </a:r>
            </a:p>
            <a:p>
              <a:pPr marL="607551" lvl="1" indent="-303775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Manage Food Order Details</a:t>
              </a:r>
            </a:p>
            <a:p>
              <a:pPr marL="607551" lvl="1" indent="-303776">
                <a:lnSpc>
                  <a:spcPts val="5151"/>
                </a:lnSpc>
                <a:buFont typeface="Arial"/>
                <a:buChar char="•"/>
              </a:pPr>
              <a:r>
                <a:rPr lang="en-US" sz="3679">
                  <a:solidFill>
                    <a:srgbClr val="DBEFE1"/>
                  </a:solidFill>
                  <a:latin typeface="Lato"/>
                </a:rPr>
                <a:t>Manage Payment Details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791</Words>
  <Application>Microsoft Office PowerPoint</Application>
  <PresentationFormat>Custom</PresentationFormat>
  <Paragraphs>299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Poppins Bold Bold Italics</vt:lpstr>
      <vt:lpstr>Calibri</vt:lpstr>
      <vt:lpstr>Arimo</vt:lpstr>
      <vt:lpstr>Poppins Medium Bold</vt:lpstr>
      <vt:lpstr>Poppins Bold</vt:lpstr>
      <vt:lpstr>Poppins Light</vt:lpstr>
      <vt:lpstr>Poppins Bold Italics</vt:lpstr>
      <vt:lpstr>Lato</vt:lpstr>
      <vt:lpstr>Poppins Light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cp:lastModifiedBy>Windows User</cp:lastModifiedBy>
  <cp:revision>68</cp:revision>
  <dcterms:created xsi:type="dcterms:W3CDTF">2006-08-16T00:00:00Z</dcterms:created>
  <dcterms:modified xsi:type="dcterms:W3CDTF">2020-09-08T12:01:30Z</dcterms:modified>
  <dc:identifier>DADvpkWjAoI</dc:identifier>
</cp:coreProperties>
</file>