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63" r:id="rId3"/>
    <p:sldId id="264" r:id="rId4"/>
    <p:sldId id="272" r:id="rId5"/>
    <p:sldId id="258" r:id="rId6"/>
    <p:sldId id="259" r:id="rId7"/>
    <p:sldId id="273" r:id="rId8"/>
    <p:sldId id="269" r:id="rId9"/>
    <p:sldId id="270" r:id="rId10"/>
    <p:sldId id="265" r:id="rId11"/>
    <p:sldId id="266" r:id="rId12"/>
    <p:sldId id="267" r:id="rId13"/>
    <p:sldId id="268" r:id="rId14"/>
    <p:sldId id="283" r:id="rId15"/>
    <p:sldId id="286" r:id="rId16"/>
    <p:sldId id="285" r:id="rId17"/>
    <p:sldId id="288" r:id="rId18"/>
    <p:sldId id="287" r:id="rId19"/>
    <p:sldId id="290" r:id="rId20"/>
    <p:sldId id="289" r:id="rId21"/>
    <p:sldId id="292" r:id="rId22"/>
    <p:sldId id="291" r:id="rId23"/>
    <p:sldId id="294" r:id="rId24"/>
    <p:sldId id="293" r:id="rId25"/>
    <p:sldId id="296" r:id="rId26"/>
    <p:sldId id="295" r:id="rId27"/>
    <p:sldId id="298" r:id="rId28"/>
    <p:sldId id="297" r:id="rId29"/>
    <p:sldId id="300" r:id="rId30"/>
    <p:sldId id="299" r:id="rId31"/>
    <p:sldId id="274" r:id="rId32"/>
    <p:sldId id="282" r:id="rId33"/>
    <p:sldId id="276" r:id="rId34"/>
    <p:sldId id="277" r:id="rId35"/>
    <p:sldId id="278" r:id="rId36"/>
    <p:sldId id="284" r:id="rId37"/>
    <p:sldId id="279" r:id="rId38"/>
    <p:sldId id="280" r:id="rId39"/>
    <p:sldId id="281" r:id="rId4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666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13" autoAdjust="0"/>
    <p:restoredTop sz="94660"/>
  </p:normalViewPr>
  <p:slideViewPr>
    <p:cSldViewPr>
      <p:cViewPr varScale="1">
        <p:scale>
          <a:sx n="91" d="100"/>
          <a:sy n="91" d="100"/>
        </p:scale>
        <p:origin x="-792"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22F7E-1895-451B-AE46-E5360CD85597}" type="datetimeFigureOut">
              <a:rPr lang="en-IN" smtClean="0"/>
              <a:pPr/>
              <a:t>02-12-2020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8DAFC3-B5FA-4EB3-A424-2B8A37034A20}" type="slidenum">
              <a:rPr lang="en-IN" smtClean="0"/>
              <a:pPr/>
              <a:t>‹#›</a:t>
            </a:fld>
            <a:endParaRPr lang="en-IN"/>
          </a:p>
        </p:txBody>
      </p:sp>
    </p:spTree>
    <p:extLst>
      <p:ext uri="{BB962C8B-B14F-4D97-AF65-F5344CB8AC3E}">
        <p14:creationId xmlns="" xmlns:p14="http://schemas.microsoft.com/office/powerpoint/2010/main" val="2404985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27216"/>
            <a:ext cx="6948264" cy="857250"/>
          </a:xfrm>
          <a:prstGeom prst="rect">
            <a:avLst/>
          </a:prstGeom>
        </p:spPr>
        <p:txBody>
          <a:bodyPr/>
          <a:lstStyle/>
          <a:p>
            <a:r>
              <a:rPr lang="en-US" altLang="ko-KR"/>
              <a:t>Click to edit Master title style</a:t>
            </a:r>
            <a:endParaRPr lang="ko-KR" alt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2020-12-02</a:t>
            </a:fld>
            <a:endParaRPr lang="ko-KR" alt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 xmlns:p14="http://schemas.microsoft.com/office/powerpoint/2010/main" val="302555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a:prstGeom prst="rect">
            <a:avLst/>
          </a:prstGeom>
        </p:spPr>
        <p:txBody>
          <a:bodyPr vert="eaVert"/>
          <a:lstStyle/>
          <a:p>
            <a:r>
              <a:rPr lang="en-US" altLang="ko-KR"/>
              <a:t>Click to edit Master title style</a:t>
            </a:r>
            <a:endParaRPr lang="ko-KR" altLang="en-US"/>
          </a:p>
        </p:txBody>
      </p:sp>
      <p:sp>
        <p:nvSpPr>
          <p:cNvPr id="3" name="Vertical Text Placeholder 2"/>
          <p:cNvSpPr>
            <a:spLocks noGrp="1"/>
          </p:cNvSpPr>
          <p:nvPr>
            <p:ph type="body" orient="vert" idx="1"/>
          </p:nvPr>
        </p:nvSpPr>
        <p:spPr>
          <a:xfrm>
            <a:off x="457200" y="154781"/>
            <a:ext cx="6019800" cy="3290888"/>
          </a:xfrm>
          <a:prstGeom prst="rect">
            <a:avLst/>
          </a:prstGeo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2020-12-02</a:t>
            </a:fld>
            <a:endParaRPr lang="ko-KR" alt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 xmlns:p14="http://schemas.microsoft.com/office/powerpoint/2010/main" val="311303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a:t> Click to edit title</a:t>
            </a:r>
            <a:endParaRPr lang="ko-KR" altLang="en-US" dirty="0"/>
          </a:p>
        </p:txBody>
      </p:sp>
      <p:sp>
        <p:nvSpPr>
          <p:cNvPr id="3" name="Content Placeholder 2"/>
          <p:cNvSpPr>
            <a:spLocks noGrp="1"/>
          </p:cNvSpPr>
          <p:nvPr>
            <p:ph idx="1"/>
          </p:nvPr>
        </p:nvSpPr>
        <p:spPr>
          <a:xfrm>
            <a:off x="457200" y="1200151"/>
            <a:ext cx="8229600" cy="3394472"/>
          </a:xfrm>
          <a:prstGeom prst="rect">
            <a:avLst/>
          </a:prstGeom>
        </p:spPr>
        <p:txBody>
          <a:bodyPr/>
          <a:lstStyle>
            <a:lvl1pPr>
              <a:defRPr>
                <a:solidFill>
                  <a:schemeClr val="bg1"/>
                </a:solidFill>
              </a:defRPr>
            </a:lvl1pPr>
          </a:lstStyle>
          <a:p>
            <a:pPr lvl="0"/>
            <a:r>
              <a:rPr lang="en-US" altLang="ko-KR" dirty="0"/>
              <a:t>Click to edit Master text styles</a:t>
            </a:r>
          </a:p>
        </p:txBody>
      </p:sp>
    </p:spTree>
    <p:extLst>
      <p:ext uri="{BB962C8B-B14F-4D97-AF65-F5344CB8AC3E}">
        <p14:creationId xmlns=""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4000" b="1" cap="all"/>
            </a:lvl1pPr>
          </a:lstStyle>
          <a:p>
            <a:r>
              <a:rPr lang="en-US" altLang="ko-KR" dirty="0"/>
              <a:t>Click to edit title</a:t>
            </a:r>
            <a:endParaRPr lang="ko-KR" altLang="en-US" dirty="0"/>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2020-12-02</a:t>
            </a:fld>
            <a:endParaRPr lang="ko-KR" alt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 xmlns:p14="http://schemas.microsoft.com/office/powerpoint/2010/main" val="115980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6948264" cy="884466"/>
          </a:xfrm>
          <a:prstGeom prst="rect">
            <a:avLst/>
          </a:prstGeom>
        </p:spPr>
        <p:txBody>
          <a:bodyPr anchor="ctr"/>
          <a:lstStyle>
            <a:lvl1pPr algn="l">
              <a:defRPr/>
            </a:lvl1pPr>
          </a:lstStyle>
          <a:p>
            <a:r>
              <a:rPr lang="en-US" altLang="ko-KR" dirty="0"/>
              <a:t>Click to edit title</a:t>
            </a:r>
            <a:endParaRPr lang="ko-KR" altLang="en-US" dirty="0"/>
          </a:p>
        </p:txBody>
      </p:sp>
      <p:sp>
        <p:nvSpPr>
          <p:cNvPr id="3" name="Content Placeholder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2020-12-02</a:t>
            </a:fld>
            <a:endParaRPr lang="ko-KR" alt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 xmlns:p14="http://schemas.microsoft.com/office/powerpoint/2010/main" val="275661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8229600" cy="857250"/>
          </a:xfrm>
          <a:prstGeom prst="rect">
            <a:avLst/>
          </a:prstGeom>
        </p:spPr>
        <p:txBody>
          <a:bodyPr anchor="ctr"/>
          <a:lstStyle>
            <a:lvl1pPr algn="l">
              <a:defRPr/>
            </a:lvl1pPr>
          </a:lstStyle>
          <a:p>
            <a:r>
              <a:rPr lang="en-US" altLang="ko-KR" dirty="0"/>
              <a:t>Click to edit title</a:t>
            </a:r>
            <a:endParaRPr lang="ko-KR" altLang="en-US" dirty="0"/>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2020-12-02</a:t>
            </a:fld>
            <a:endParaRPr lang="ko-KR" alt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 xmlns:p14="http://schemas.microsoft.com/office/powerpoint/2010/main" val="401785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27216"/>
            <a:ext cx="6948264" cy="857250"/>
          </a:xfrm>
          <a:prstGeom prst="rect">
            <a:avLst/>
          </a:prstGeom>
        </p:spPr>
        <p:txBody>
          <a:bodyPr/>
          <a:lstStyle/>
          <a:p>
            <a:r>
              <a:rPr lang="en-US" altLang="ko-KR"/>
              <a:t>Click to edit Master title style</a:t>
            </a:r>
            <a:endParaRPr lang="ko-KR" altLang="en-US"/>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2020-12-02</a:t>
            </a:fld>
            <a:endParaRPr lang="ko-KR" alt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 xmlns:p14="http://schemas.microsoft.com/office/powerpoint/2010/main" val="217610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2020-12-02</a:t>
            </a:fld>
            <a:endParaRPr lang="ko-KR" alt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 xmlns:p14="http://schemas.microsoft.com/office/powerpoint/2010/main" val="83728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ltLang="ko-KR"/>
              <a:t>Click to edit Master title style</a:t>
            </a:r>
            <a:endParaRPr lang="ko-KR" alt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2020-12-02</a:t>
            </a:fld>
            <a:endParaRPr lang="ko-KR" alt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 xmlns:p14="http://schemas.microsoft.com/office/powerpoint/2010/main" val="336700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ltLang="ko-KR"/>
              <a:t>Click to edit Master title style</a:t>
            </a:r>
            <a:endParaRPr lang="ko-KR" alt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2020-12-02</a:t>
            </a:fld>
            <a:endParaRPr lang="ko-KR" alt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 xmlns:p14="http://schemas.microsoft.com/office/powerpoint/2010/main" val="17135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mailto:info@aarniktechnology.com" TargetMode="External"/><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29124" y="2214560"/>
            <a:ext cx="3143272" cy="1231106"/>
          </a:xfrm>
          <a:prstGeom prst="rect">
            <a:avLst/>
          </a:prstGeom>
          <a:noFill/>
        </p:spPr>
        <p:txBody>
          <a:bodyPr wrap="square">
            <a:spAutoFit/>
          </a:bodyPr>
          <a:lstStyle/>
          <a:p>
            <a:pPr fontAlgn="auto">
              <a:spcBef>
                <a:spcPts val="0"/>
              </a:spcBef>
              <a:spcAft>
                <a:spcPts val="0"/>
              </a:spcAft>
              <a:defRPr/>
            </a:pPr>
            <a:r>
              <a:rPr lang="en-US" altLang="ko-KR" b="1" dirty="0">
                <a:solidFill>
                  <a:schemeClr val="accent5">
                    <a:lumMod val="50000"/>
                  </a:schemeClr>
                </a:solidFill>
                <a:latin typeface="Arial" pitchFamily="34" charset="0"/>
                <a:cs typeface="Arial" pitchFamily="34" charset="0"/>
              </a:rPr>
              <a:t>GROUP NO. 16</a:t>
            </a:r>
          </a:p>
          <a:p>
            <a:pPr fontAlgn="auto">
              <a:spcBef>
                <a:spcPts val="0"/>
              </a:spcBef>
              <a:spcAft>
                <a:spcPts val="0"/>
              </a:spcAft>
              <a:defRPr/>
            </a:pPr>
            <a:endParaRPr lang="en-US" altLang="ko-KR" sz="1400" b="1" dirty="0">
              <a:solidFill>
                <a:schemeClr val="accent5">
                  <a:lumMod val="50000"/>
                </a:schemeClr>
              </a:solidFill>
              <a:latin typeface="Arial" pitchFamily="34" charset="0"/>
              <a:cs typeface="Arial" pitchFamily="34" charset="0"/>
            </a:endParaRPr>
          </a:p>
          <a:p>
            <a:pPr fontAlgn="auto">
              <a:spcBef>
                <a:spcPts val="0"/>
              </a:spcBef>
              <a:spcAft>
                <a:spcPts val="0"/>
              </a:spcAft>
              <a:defRPr/>
            </a:pPr>
            <a:r>
              <a:rPr lang="en-US" altLang="ko-KR" sz="1400" b="1" dirty="0">
                <a:solidFill>
                  <a:schemeClr val="accent5">
                    <a:lumMod val="50000"/>
                  </a:schemeClr>
                </a:solidFill>
                <a:latin typeface="Arial" pitchFamily="34" charset="0"/>
                <a:cs typeface="Arial" pitchFamily="34" charset="0"/>
              </a:rPr>
              <a:t>18BCA086 – SOURAV AGRAWAL</a:t>
            </a:r>
          </a:p>
          <a:p>
            <a:pPr fontAlgn="auto">
              <a:spcBef>
                <a:spcPts val="0"/>
              </a:spcBef>
              <a:spcAft>
                <a:spcPts val="0"/>
              </a:spcAft>
              <a:defRPr/>
            </a:pPr>
            <a:r>
              <a:rPr kumimoji="0" lang="en-US" altLang="ko-KR" sz="1400" b="1" dirty="0">
                <a:solidFill>
                  <a:schemeClr val="accent5">
                    <a:lumMod val="50000"/>
                  </a:schemeClr>
                </a:solidFill>
                <a:latin typeface="Arial" pitchFamily="34" charset="0"/>
                <a:cs typeface="Arial" pitchFamily="34" charset="0"/>
              </a:rPr>
              <a:t>18BCA088 – SAHIL MANSURI</a:t>
            </a:r>
          </a:p>
          <a:p>
            <a:pPr fontAlgn="auto">
              <a:spcBef>
                <a:spcPts val="0"/>
              </a:spcBef>
              <a:spcAft>
                <a:spcPts val="0"/>
              </a:spcAft>
              <a:defRPr/>
            </a:pPr>
            <a:r>
              <a:rPr lang="en-US" altLang="ko-KR" sz="1400" b="1" dirty="0">
                <a:solidFill>
                  <a:schemeClr val="accent5">
                    <a:lumMod val="50000"/>
                  </a:schemeClr>
                </a:solidFill>
                <a:latin typeface="Arial" pitchFamily="34" charset="0"/>
                <a:cs typeface="Arial" pitchFamily="34" charset="0"/>
              </a:rPr>
              <a:t>18BCA132 – DIVYANSH JAIN</a:t>
            </a:r>
            <a:endParaRPr kumimoji="0" lang="en-US" altLang="ko-KR" sz="1400" b="1" dirty="0">
              <a:solidFill>
                <a:schemeClr val="accent5">
                  <a:lumMod val="50000"/>
                </a:schemeClr>
              </a:solidFill>
              <a:latin typeface="Arial" pitchFamily="34" charset="0"/>
              <a:cs typeface="Arial" pitchFamily="34" charset="0"/>
            </a:endParaRPr>
          </a:p>
        </p:txBody>
      </p:sp>
      <p:sp>
        <p:nvSpPr>
          <p:cNvPr id="5" name="TextBox 1"/>
          <p:cNvSpPr txBox="1">
            <a:spLocks noChangeArrowheads="1"/>
          </p:cNvSpPr>
          <p:nvPr/>
        </p:nvSpPr>
        <p:spPr bwMode="auto">
          <a:xfrm>
            <a:off x="3286116" y="571400"/>
            <a:ext cx="5425835" cy="1077218"/>
          </a:xfrm>
          <a:prstGeom prst="rect">
            <a:avLst/>
          </a:prstGeom>
          <a:noFill/>
          <a:ln w="9525">
            <a:noFill/>
            <a:miter lim="800000"/>
            <a:headEnd/>
            <a:tailEnd/>
          </a:ln>
        </p:spPr>
        <p:txBody>
          <a:bodyPr wrap="square">
            <a:spAutoFit/>
          </a:bodyPr>
          <a:lstStyle/>
          <a:p>
            <a:r>
              <a:rPr lang="en-US" altLang="ko-KR" sz="3200" b="1" dirty="0">
                <a:solidFill>
                  <a:schemeClr val="accent5">
                    <a:lumMod val="50000"/>
                  </a:schemeClr>
                </a:solidFill>
                <a:latin typeface="+mj-lt"/>
                <a:ea typeface="Arial Unicode MS" pitchFamily="34" charset="-128"/>
                <a:cs typeface="Arial Unicode MS" pitchFamily="34" charset="-128"/>
              </a:rPr>
              <a:t>ONLINE FOOD ORDERING SYSTEM</a:t>
            </a:r>
          </a:p>
        </p:txBody>
      </p:sp>
      <p:sp>
        <p:nvSpPr>
          <p:cNvPr id="6" name="TextBox 5"/>
          <p:cNvSpPr txBox="1"/>
          <p:nvPr/>
        </p:nvSpPr>
        <p:spPr>
          <a:xfrm>
            <a:off x="4500562" y="3857634"/>
            <a:ext cx="4286312" cy="584775"/>
          </a:xfrm>
          <a:prstGeom prst="rect">
            <a:avLst/>
          </a:prstGeom>
          <a:noFill/>
        </p:spPr>
        <p:txBody>
          <a:bodyPr wrap="square" rtlCol="0">
            <a:spAutoFit/>
          </a:bodyPr>
          <a:lstStyle/>
          <a:p>
            <a:r>
              <a:rPr lang="en-IN" sz="1600" b="1" dirty="0">
                <a:solidFill>
                  <a:schemeClr val="accent5">
                    <a:lumMod val="50000"/>
                  </a:schemeClr>
                </a:solidFill>
                <a:latin typeface="Arial" pitchFamily="34" charset="0"/>
                <a:cs typeface="Arial" pitchFamily="34" charset="0"/>
              </a:rPr>
              <a:t>Internal Guide : Ms. </a:t>
            </a:r>
            <a:r>
              <a:rPr lang="en-IN" sz="1600" b="1" dirty="0" err="1">
                <a:solidFill>
                  <a:schemeClr val="accent5">
                    <a:lumMod val="50000"/>
                  </a:schemeClr>
                </a:solidFill>
                <a:latin typeface="Arial" pitchFamily="34" charset="0"/>
                <a:cs typeface="Arial" pitchFamily="34" charset="0"/>
              </a:rPr>
              <a:t>Manali</a:t>
            </a:r>
            <a:r>
              <a:rPr lang="en-IN" sz="1600" b="1" dirty="0">
                <a:solidFill>
                  <a:schemeClr val="accent5">
                    <a:lumMod val="50000"/>
                  </a:schemeClr>
                </a:solidFill>
                <a:latin typeface="Arial" pitchFamily="34" charset="0"/>
                <a:cs typeface="Arial" pitchFamily="34" charset="0"/>
              </a:rPr>
              <a:t> </a:t>
            </a:r>
            <a:r>
              <a:rPr lang="en-IN" sz="1600" b="1" dirty="0" err="1">
                <a:solidFill>
                  <a:schemeClr val="accent5">
                    <a:lumMod val="50000"/>
                  </a:schemeClr>
                </a:solidFill>
                <a:latin typeface="Arial" pitchFamily="34" charset="0"/>
                <a:cs typeface="Arial" pitchFamily="34" charset="0"/>
              </a:rPr>
              <a:t>Brahmbhatt</a:t>
            </a:r>
            <a:endParaRPr lang="en-IN" sz="1600" b="1" dirty="0">
              <a:solidFill>
                <a:schemeClr val="accent5">
                  <a:lumMod val="50000"/>
                </a:schemeClr>
              </a:solidFill>
              <a:latin typeface="Arial" pitchFamily="34" charset="0"/>
              <a:cs typeface="Arial" pitchFamily="34" charset="0"/>
            </a:endParaRPr>
          </a:p>
          <a:p>
            <a:r>
              <a:rPr lang="en-IN" sz="1600" b="1" dirty="0">
                <a:solidFill>
                  <a:schemeClr val="accent5">
                    <a:lumMod val="50000"/>
                  </a:schemeClr>
                </a:solidFill>
                <a:latin typeface="Arial" pitchFamily="34" charset="0"/>
                <a:cs typeface="Arial" pitchFamily="34" charset="0"/>
              </a:rPr>
              <a:t>External Guide :Mr. </a:t>
            </a:r>
            <a:r>
              <a:rPr lang="en-IN" sz="1600" b="1" dirty="0" err="1">
                <a:solidFill>
                  <a:schemeClr val="accent5">
                    <a:lumMod val="50000"/>
                  </a:schemeClr>
                </a:solidFill>
                <a:latin typeface="Arial" pitchFamily="34" charset="0"/>
                <a:cs typeface="Arial" pitchFamily="34" charset="0"/>
              </a:rPr>
              <a:t>Jugal</a:t>
            </a:r>
            <a:r>
              <a:rPr lang="en-IN" sz="1600" b="1" dirty="0">
                <a:solidFill>
                  <a:schemeClr val="accent5">
                    <a:lumMod val="50000"/>
                  </a:schemeClr>
                </a:solidFill>
                <a:latin typeface="Arial" pitchFamily="34" charset="0"/>
                <a:cs typeface="Arial" pitchFamily="34" charset="0"/>
              </a:rPr>
              <a:t> </a:t>
            </a:r>
            <a:r>
              <a:rPr lang="en-IN" sz="1600" b="1" dirty="0" err="1">
                <a:solidFill>
                  <a:schemeClr val="accent5">
                    <a:lumMod val="50000"/>
                  </a:schemeClr>
                </a:solidFill>
                <a:latin typeface="Arial" pitchFamily="34" charset="0"/>
                <a:cs typeface="Arial" pitchFamily="34" charset="0"/>
              </a:rPr>
              <a:t>Prajapati</a:t>
            </a:r>
            <a:endParaRPr lang="en-US" sz="1600" b="1" dirty="0">
              <a:solidFill>
                <a:schemeClr val="accent5">
                  <a:lumMod val="50000"/>
                </a:schemeClr>
              </a:solidFill>
              <a:latin typeface="Arial" pitchFamily="34" charset="0"/>
              <a:cs typeface="Arial" pitchFamily="34" charset="0"/>
            </a:endParaRPr>
          </a:p>
        </p:txBody>
      </p:sp>
    </p:spTree>
    <p:extLst>
      <p:ext uri="{BB962C8B-B14F-4D97-AF65-F5344CB8AC3E}">
        <p14:creationId xmlns="" xmlns:p14="http://schemas.microsoft.com/office/powerpoint/2010/main" val="303447833"/>
      </p:ext>
    </p:extLst>
  </p:cSld>
  <p:clrMapOvr>
    <a:masterClrMapping/>
  </p:clrMapOvr>
  <p:transition spd="slow">
    <p:wipe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a:solidFill>
                  <a:srgbClr val="1D617A"/>
                </a:solidFill>
                <a:latin typeface="Poppins Bold Bold Italics"/>
              </a:rPr>
              <a:t>Context Level DFD / 0 Level DFD</a:t>
            </a:r>
            <a:endParaRPr lang="en-IN" sz="3200" dirty="0"/>
          </a:p>
        </p:txBody>
      </p:sp>
    </p:spTree>
    <p:extLst>
      <p:ext uri="{BB962C8B-B14F-4D97-AF65-F5344CB8AC3E}">
        <p14:creationId xmlns="" xmlns:p14="http://schemas.microsoft.com/office/powerpoint/2010/main" val="677239839"/>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tudy\SEM 5\PROJECT\DFD\0_LEVEL_DFD.jpg"/>
          <p:cNvPicPr>
            <a:picLocks noChangeAspect="1" noChangeArrowheads="1"/>
          </p:cNvPicPr>
          <p:nvPr/>
        </p:nvPicPr>
        <p:blipFill>
          <a:blip r:embed="rId2"/>
          <a:srcRect/>
          <a:stretch>
            <a:fillRect/>
          </a:stretch>
        </p:blipFill>
        <p:spPr bwMode="auto">
          <a:xfrm>
            <a:off x="0" y="0"/>
            <a:ext cx="9214547" cy="5179942"/>
          </a:xfrm>
          <a:prstGeom prst="rect">
            <a:avLst/>
          </a:prstGeom>
          <a:noFill/>
        </p:spPr>
      </p:pic>
    </p:spTree>
    <p:extLst>
      <p:ext uri="{BB962C8B-B14F-4D97-AF65-F5344CB8AC3E}">
        <p14:creationId xmlns="" xmlns:p14="http://schemas.microsoft.com/office/powerpoint/2010/main" val="677239839"/>
      </p:ext>
    </p:extLst>
  </p:cSld>
  <p:clrMapOvr>
    <a:masterClrMapping/>
  </p:clrMapOvr>
  <p:transition spd="slow">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a:solidFill>
                  <a:srgbClr val="1D617A"/>
                </a:solidFill>
                <a:latin typeface="Poppins Bold Bold Italics"/>
              </a:rPr>
              <a:t>Level 1 DFD</a:t>
            </a:r>
            <a:endParaRPr lang="en-IN" sz="3200" dirty="0"/>
          </a:p>
        </p:txBody>
      </p:sp>
    </p:spTree>
    <p:extLst>
      <p:ext uri="{BB962C8B-B14F-4D97-AF65-F5344CB8AC3E}">
        <p14:creationId xmlns="" xmlns:p14="http://schemas.microsoft.com/office/powerpoint/2010/main" val="677239839"/>
      </p:ext>
    </p:extLst>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Study\SEM 5\PROJECT\Presentation\LEVEL_1_DFD_eddx.jpg.jpeg"/>
          <p:cNvPicPr>
            <a:picLocks noChangeAspect="1" noChangeArrowheads="1"/>
          </p:cNvPicPr>
          <p:nvPr/>
        </p:nvPicPr>
        <p:blipFill>
          <a:blip r:embed="rId2"/>
          <a:srcRect/>
          <a:stretch>
            <a:fillRect/>
          </a:stretch>
        </p:blipFill>
        <p:spPr bwMode="auto">
          <a:xfrm>
            <a:off x="0" y="0"/>
            <a:ext cx="9144000" cy="5143500"/>
          </a:xfrm>
          <a:prstGeom prst="rect">
            <a:avLst/>
          </a:prstGeom>
          <a:noFill/>
        </p:spPr>
      </p:pic>
    </p:spTree>
    <p:extLst>
      <p:ext uri="{BB962C8B-B14F-4D97-AF65-F5344CB8AC3E}">
        <p14:creationId xmlns="" xmlns:p14="http://schemas.microsoft.com/office/powerpoint/2010/main" val="677239839"/>
      </p:ext>
    </p:extLst>
  </p:cSld>
  <p:clrMapOvr>
    <a:masterClrMapping/>
  </p:clrMapOvr>
  <p:transition spd="slow">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a:solidFill>
                  <a:srgbClr val="1D617A"/>
                </a:solidFill>
                <a:latin typeface="Poppins Bold Bold Italics"/>
              </a:rPr>
              <a:t>Level 2 DFD 2.0 Login</a:t>
            </a:r>
            <a:endParaRPr lang="en-IN" sz="3200" dirty="0"/>
          </a:p>
        </p:txBody>
      </p:sp>
    </p:spTree>
    <p:extLst>
      <p:ext uri="{BB962C8B-B14F-4D97-AF65-F5344CB8AC3E}">
        <p14:creationId xmlns="" xmlns:p14="http://schemas.microsoft.com/office/powerpoint/2010/main" val="677239839"/>
      </p:ext>
    </p:extLst>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Study\SEM 5\PROJECT\DFD\LEVEL_2_2_Login.jpg.jpeg"/>
          <p:cNvPicPr>
            <a:picLocks noChangeAspect="1" noChangeArrowheads="1"/>
          </p:cNvPicPr>
          <p:nvPr/>
        </p:nvPicPr>
        <p:blipFill>
          <a:blip r:embed="rId2"/>
          <a:srcRect/>
          <a:stretch>
            <a:fillRect/>
          </a:stretch>
        </p:blipFill>
        <p:spPr bwMode="auto">
          <a:xfrm>
            <a:off x="0" y="0"/>
            <a:ext cx="9144000" cy="5143500"/>
          </a:xfrm>
          <a:prstGeom prst="rect">
            <a:avLst/>
          </a:prstGeom>
          <a:noFill/>
        </p:spPr>
      </p:pic>
    </p:spTree>
    <p:extLst>
      <p:ext uri="{BB962C8B-B14F-4D97-AF65-F5344CB8AC3E}">
        <p14:creationId xmlns="" xmlns:p14="http://schemas.microsoft.com/office/powerpoint/2010/main" val="677239839"/>
      </p:ext>
    </p:extLst>
  </p:cSld>
  <p:clrMapOvr>
    <a:masterClrMapping/>
  </p:clrMapOvr>
  <p:transition spd="slow">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a:solidFill>
                  <a:srgbClr val="1D617A"/>
                </a:solidFill>
                <a:latin typeface="Poppins Bold Bold Italics"/>
              </a:rPr>
              <a:t>Level 2 DFD 3.0 Category</a:t>
            </a:r>
            <a:endParaRPr lang="en-IN" sz="3200" dirty="0"/>
          </a:p>
        </p:txBody>
      </p:sp>
    </p:spTree>
    <p:extLst>
      <p:ext uri="{BB962C8B-B14F-4D97-AF65-F5344CB8AC3E}">
        <p14:creationId xmlns="" xmlns:p14="http://schemas.microsoft.com/office/powerpoint/2010/main" val="677239839"/>
      </p:ext>
    </p:extLst>
  </p:cSld>
  <p:clrMapOvr>
    <a:masterClrMapping/>
  </p:clrMapOvr>
  <p:transition spd="slow">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tudy\SEM 5\PROJECT\DFD\LEVEL_2_Category.jpg.jpeg"/>
          <p:cNvPicPr>
            <a:picLocks noChangeAspect="1" noChangeArrowheads="1"/>
          </p:cNvPicPr>
          <p:nvPr/>
        </p:nvPicPr>
        <p:blipFill>
          <a:blip r:embed="rId2"/>
          <a:srcRect/>
          <a:stretch>
            <a:fillRect/>
          </a:stretch>
        </p:blipFill>
        <p:spPr bwMode="auto">
          <a:xfrm>
            <a:off x="0" y="-8410"/>
            <a:ext cx="9144000" cy="5151910"/>
          </a:xfrm>
          <a:prstGeom prst="rect">
            <a:avLst/>
          </a:prstGeom>
          <a:noFill/>
        </p:spPr>
      </p:pic>
    </p:spTree>
    <p:extLst>
      <p:ext uri="{BB962C8B-B14F-4D97-AF65-F5344CB8AC3E}">
        <p14:creationId xmlns="" xmlns:p14="http://schemas.microsoft.com/office/powerpoint/2010/main" val="677239839"/>
      </p:ext>
    </p:extLst>
  </p:cSld>
  <p:clrMapOvr>
    <a:masterClrMapping/>
  </p:clrMapOvr>
  <p:transition spd="slow">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a:solidFill>
                  <a:srgbClr val="1D617A"/>
                </a:solidFill>
                <a:latin typeface="Poppins Bold Bold Italics"/>
              </a:rPr>
              <a:t>Level 2 DFD 4.0 Food Items</a:t>
            </a:r>
            <a:endParaRPr lang="en-IN" sz="3200" dirty="0"/>
          </a:p>
        </p:txBody>
      </p:sp>
    </p:spTree>
    <p:extLst>
      <p:ext uri="{BB962C8B-B14F-4D97-AF65-F5344CB8AC3E}">
        <p14:creationId xmlns="" xmlns:p14="http://schemas.microsoft.com/office/powerpoint/2010/main" val="677239839"/>
      </p:ext>
    </p:extLst>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tudy\SEM 5\PROJECT\DFD\LEVEL_2_4_Fooditem.jpg.jpeg.jpeg"/>
          <p:cNvPicPr>
            <a:picLocks noChangeAspect="1" noChangeArrowheads="1"/>
          </p:cNvPicPr>
          <p:nvPr/>
        </p:nvPicPr>
        <p:blipFill>
          <a:blip r:embed="rId2"/>
          <a:srcRect/>
          <a:stretch>
            <a:fillRect/>
          </a:stretch>
        </p:blipFill>
        <p:spPr bwMode="auto">
          <a:xfrm>
            <a:off x="0" y="1"/>
            <a:ext cx="9144000" cy="5143500"/>
          </a:xfrm>
          <a:prstGeom prst="rect">
            <a:avLst/>
          </a:prstGeom>
          <a:noFill/>
        </p:spPr>
      </p:pic>
    </p:spTree>
    <p:extLst>
      <p:ext uri="{BB962C8B-B14F-4D97-AF65-F5344CB8AC3E}">
        <p14:creationId xmlns="" xmlns:p14="http://schemas.microsoft.com/office/powerpoint/2010/main" val="677239839"/>
      </p:ext>
    </p:extLst>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spc="-134" dirty="0">
                <a:solidFill>
                  <a:srgbClr val="1D617A"/>
                </a:solidFill>
                <a:latin typeface="Poppins Bold Bold Italics"/>
              </a:rPr>
              <a:t>INDEX</a:t>
            </a:r>
            <a:endParaRPr lang="en-IN" sz="3200" dirty="0"/>
          </a:p>
        </p:txBody>
      </p:sp>
      <p:sp>
        <p:nvSpPr>
          <p:cNvPr id="3" name="Content Placeholder 2"/>
          <p:cNvSpPr>
            <a:spLocks noGrp="1"/>
          </p:cNvSpPr>
          <p:nvPr>
            <p:ph idx="1"/>
          </p:nvPr>
        </p:nvSpPr>
        <p:spPr>
          <a:xfrm>
            <a:off x="899592" y="714362"/>
            <a:ext cx="7920880" cy="3747863"/>
          </a:xfrm>
        </p:spPr>
        <p:txBody>
          <a:bodyPr/>
          <a:lstStyle/>
          <a:p>
            <a:pPr marL="921300" lvl="2" indent="-342900">
              <a:buFont typeface="+mj-lt"/>
              <a:buAutoNum type="arabicPeriod"/>
            </a:pPr>
            <a:r>
              <a:rPr lang="en-IN" sz="1800" dirty="0">
                <a:solidFill>
                  <a:srgbClr val="1D617A"/>
                </a:solidFill>
                <a:latin typeface="Poppins Light"/>
              </a:rPr>
              <a:t>About Company</a:t>
            </a:r>
          </a:p>
          <a:p>
            <a:pPr marL="921300" lvl="2" indent="-342900">
              <a:buFont typeface="+mj-lt"/>
              <a:buAutoNum type="arabicPeriod"/>
            </a:pPr>
            <a:r>
              <a:rPr lang="en-IN" sz="1800" dirty="0">
                <a:solidFill>
                  <a:srgbClr val="1D617A"/>
                </a:solidFill>
                <a:latin typeface="Poppins Light"/>
              </a:rPr>
              <a:t>Company Details</a:t>
            </a:r>
          </a:p>
          <a:p>
            <a:pPr marL="921300" lvl="2" indent="-342900">
              <a:buFont typeface="+mj-lt"/>
              <a:buAutoNum type="arabicPeriod"/>
            </a:pPr>
            <a:r>
              <a:rPr lang="en-IN" sz="1800" dirty="0">
                <a:solidFill>
                  <a:srgbClr val="1D617A"/>
                </a:solidFill>
                <a:latin typeface="Poppins Light"/>
              </a:rPr>
              <a:t>Project Description</a:t>
            </a:r>
          </a:p>
          <a:p>
            <a:pPr marL="921300" lvl="2" indent="-342900">
              <a:buFont typeface="+mj-lt"/>
              <a:buAutoNum type="arabicPeriod"/>
            </a:pPr>
            <a:r>
              <a:rPr lang="en-IN" sz="1800" dirty="0">
                <a:solidFill>
                  <a:srgbClr val="1D617A"/>
                </a:solidFill>
                <a:latin typeface="Poppins Light"/>
              </a:rPr>
              <a:t>Requirement Gathering</a:t>
            </a:r>
          </a:p>
          <a:p>
            <a:pPr marL="921300" lvl="2" indent="-342900">
              <a:buFont typeface="+mj-lt"/>
              <a:buAutoNum type="arabicPeriod"/>
            </a:pPr>
            <a:r>
              <a:rPr lang="en-IN" sz="1800" dirty="0">
                <a:solidFill>
                  <a:srgbClr val="1D617A"/>
                </a:solidFill>
                <a:latin typeface="Poppins Light"/>
              </a:rPr>
              <a:t>Tools and Technologies Used</a:t>
            </a:r>
          </a:p>
          <a:p>
            <a:pPr marL="921300" lvl="2" indent="-342900">
              <a:buFont typeface="+mj-lt"/>
              <a:buAutoNum type="arabicPeriod"/>
            </a:pPr>
            <a:r>
              <a:rPr lang="en-IN" sz="1800" dirty="0">
                <a:solidFill>
                  <a:srgbClr val="1D617A"/>
                </a:solidFill>
                <a:latin typeface="Poppins Light"/>
              </a:rPr>
              <a:t>Existing System</a:t>
            </a:r>
          </a:p>
          <a:p>
            <a:pPr marL="921300" lvl="2" indent="-342900">
              <a:buFont typeface="+mj-lt"/>
              <a:buAutoNum type="arabicPeriod"/>
            </a:pPr>
            <a:r>
              <a:rPr lang="en-IN" sz="1800" dirty="0">
                <a:solidFill>
                  <a:srgbClr val="1D617A"/>
                </a:solidFill>
                <a:latin typeface="Poppins Light"/>
              </a:rPr>
              <a:t>Proposed System</a:t>
            </a:r>
          </a:p>
          <a:p>
            <a:pPr marL="921300" lvl="2" indent="-342900">
              <a:buFont typeface="+mj-lt"/>
              <a:buAutoNum type="arabicPeriod"/>
            </a:pPr>
            <a:r>
              <a:rPr lang="en-IN" sz="1800" dirty="0">
                <a:solidFill>
                  <a:srgbClr val="1D617A"/>
                </a:solidFill>
                <a:latin typeface="Poppins Light"/>
              </a:rPr>
              <a:t>Context Level/0 Level DFD</a:t>
            </a:r>
          </a:p>
          <a:p>
            <a:pPr marL="921300" lvl="2" indent="-342900">
              <a:buFont typeface="+mj-lt"/>
              <a:buAutoNum type="arabicPeriod"/>
            </a:pPr>
            <a:r>
              <a:rPr lang="en-IN" sz="1800" dirty="0">
                <a:solidFill>
                  <a:srgbClr val="1D617A"/>
                </a:solidFill>
                <a:latin typeface="Poppins Light"/>
              </a:rPr>
              <a:t>Level 1 DFD </a:t>
            </a:r>
          </a:p>
          <a:p>
            <a:pPr marL="921300" lvl="2" indent="-342900">
              <a:buFont typeface="+mj-lt"/>
              <a:buAutoNum type="arabicPeriod"/>
            </a:pPr>
            <a:r>
              <a:rPr lang="en-IN" sz="1800" dirty="0">
                <a:solidFill>
                  <a:srgbClr val="1D617A"/>
                </a:solidFill>
                <a:latin typeface="Poppins Light"/>
              </a:rPr>
              <a:t> Level 2 DFD</a:t>
            </a:r>
          </a:p>
          <a:p>
            <a:pPr marL="921300" lvl="2" indent="-342900">
              <a:buFont typeface="+mj-lt"/>
              <a:buAutoNum type="arabicPeriod"/>
            </a:pPr>
            <a:r>
              <a:rPr lang="en-IN" sz="1800" dirty="0">
                <a:solidFill>
                  <a:srgbClr val="1D617A"/>
                </a:solidFill>
                <a:latin typeface="Poppins Light"/>
              </a:rPr>
              <a:t>ERD</a:t>
            </a:r>
          </a:p>
          <a:p>
            <a:pPr marL="921300" lvl="2" indent="-342900">
              <a:buFont typeface="+mj-lt"/>
              <a:buAutoNum type="arabicPeriod"/>
            </a:pPr>
            <a:r>
              <a:rPr lang="en-IN" sz="1800" dirty="0">
                <a:solidFill>
                  <a:srgbClr val="1D617A"/>
                </a:solidFill>
                <a:latin typeface="Poppins Light"/>
              </a:rPr>
              <a:t>Data Dictionary</a:t>
            </a:r>
          </a:p>
        </p:txBody>
      </p:sp>
    </p:spTree>
    <p:extLst>
      <p:ext uri="{BB962C8B-B14F-4D97-AF65-F5344CB8AC3E}">
        <p14:creationId xmlns="" xmlns:p14="http://schemas.microsoft.com/office/powerpoint/2010/main" val="677239839"/>
      </p:ext>
    </p:extLst>
  </p:cSld>
  <p:clrMapOvr>
    <a:masterClrMapping/>
  </p:clrMapOvr>
  <p:transition spd="slow">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a:solidFill>
                  <a:srgbClr val="1D617A"/>
                </a:solidFill>
                <a:latin typeface="Poppins Bold Bold Italics"/>
              </a:rPr>
              <a:t>Level 2 DFD 5.0 Order</a:t>
            </a:r>
            <a:endParaRPr lang="en-IN" sz="3200" dirty="0"/>
          </a:p>
        </p:txBody>
      </p:sp>
    </p:spTree>
    <p:extLst>
      <p:ext uri="{BB962C8B-B14F-4D97-AF65-F5344CB8AC3E}">
        <p14:creationId xmlns="" xmlns:p14="http://schemas.microsoft.com/office/powerpoint/2010/main" val="677239839"/>
      </p:ext>
    </p:extLst>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Study\SEM 5\PROJECT\DFD\Level_2_5_Order.jpg.jpeg.jpeg"/>
          <p:cNvPicPr>
            <a:picLocks noChangeAspect="1" noChangeArrowheads="1"/>
          </p:cNvPicPr>
          <p:nvPr/>
        </p:nvPicPr>
        <p:blipFill>
          <a:blip r:embed="rId2"/>
          <a:srcRect/>
          <a:stretch>
            <a:fillRect/>
          </a:stretch>
        </p:blipFill>
        <p:spPr bwMode="auto">
          <a:xfrm>
            <a:off x="0" y="-8410"/>
            <a:ext cx="9144000" cy="5151909"/>
          </a:xfrm>
          <a:prstGeom prst="rect">
            <a:avLst/>
          </a:prstGeom>
          <a:noFill/>
        </p:spPr>
      </p:pic>
    </p:spTree>
    <p:extLst>
      <p:ext uri="{BB962C8B-B14F-4D97-AF65-F5344CB8AC3E}">
        <p14:creationId xmlns="" xmlns:p14="http://schemas.microsoft.com/office/powerpoint/2010/main" val="677239839"/>
      </p:ext>
    </p:extLst>
  </p:cSld>
  <p:clrMapOvr>
    <a:masterClrMapping/>
  </p:clrMapOvr>
  <p:transition spd="slow">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a:solidFill>
                  <a:srgbClr val="1D617A"/>
                </a:solidFill>
                <a:latin typeface="Poppins Bold Bold Italics"/>
              </a:rPr>
              <a:t>Level 2 DFD 6.0 Payment</a:t>
            </a:r>
            <a:endParaRPr lang="en-IN" sz="3200" dirty="0"/>
          </a:p>
        </p:txBody>
      </p:sp>
    </p:spTree>
    <p:extLst>
      <p:ext uri="{BB962C8B-B14F-4D97-AF65-F5344CB8AC3E}">
        <p14:creationId xmlns="" xmlns:p14="http://schemas.microsoft.com/office/powerpoint/2010/main" val="677239839"/>
      </p:ext>
    </p:extLst>
  </p:cSld>
  <p:clrMapOvr>
    <a:masterClrMapping/>
  </p:clrMapOvr>
  <p:transition spd="slow">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Study\SEM 5\PROJECT\DFD\Level_2_6_Payment.jpg.jpeg"/>
          <p:cNvPicPr>
            <a:picLocks noChangeAspect="1" noChangeArrowheads="1"/>
          </p:cNvPicPr>
          <p:nvPr/>
        </p:nvPicPr>
        <p:blipFill>
          <a:blip r:embed="rId2"/>
          <a:srcRect/>
          <a:stretch>
            <a:fillRect/>
          </a:stretch>
        </p:blipFill>
        <p:spPr bwMode="auto">
          <a:xfrm>
            <a:off x="0" y="1"/>
            <a:ext cx="9144000" cy="5143500"/>
          </a:xfrm>
          <a:prstGeom prst="rect">
            <a:avLst/>
          </a:prstGeom>
          <a:noFill/>
        </p:spPr>
      </p:pic>
    </p:spTree>
    <p:extLst>
      <p:ext uri="{BB962C8B-B14F-4D97-AF65-F5344CB8AC3E}">
        <p14:creationId xmlns="" xmlns:p14="http://schemas.microsoft.com/office/powerpoint/2010/main" val="677239839"/>
      </p:ext>
    </p:extLst>
  </p:cSld>
  <p:clrMapOvr>
    <a:masterClrMapping/>
  </p:clrMapOvr>
  <p:transition spd="slow">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a:solidFill>
                  <a:srgbClr val="1D617A"/>
                </a:solidFill>
                <a:latin typeface="Poppins Bold Bold Italics"/>
              </a:rPr>
              <a:t>Level 2 DFD 7.0 Delivery</a:t>
            </a:r>
            <a:endParaRPr lang="en-IN" sz="3200" dirty="0"/>
          </a:p>
        </p:txBody>
      </p:sp>
    </p:spTree>
    <p:extLst>
      <p:ext uri="{BB962C8B-B14F-4D97-AF65-F5344CB8AC3E}">
        <p14:creationId xmlns="" xmlns:p14="http://schemas.microsoft.com/office/powerpoint/2010/main" val="677239839"/>
      </p:ext>
    </p:extLst>
  </p:cSld>
  <p:clrMapOvr>
    <a:masterClrMapping/>
  </p:clrMapOvr>
  <p:transition spd="slow">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Study\SEM 5\PROJECT\DFD\Level_2_7_Delivery.jpg.jpeg"/>
          <p:cNvPicPr>
            <a:picLocks noChangeAspect="1" noChangeArrowheads="1"/>
          </p:cNvPicPr>
          <p:nvPr/>
        </p:nvPicPr>
        <p:blipFill>
          <a:blip r:embed="rId2"/>
          <a:srcRect/>
          <a:stretch>
            <a:fillRect/>
          </a:stretch>
        </p:blipFill>
        <p:spPr bwMode="auto">
          <a:xfrm>
            <a:off x="0" y="0"/>
            <a:ext cx="9144000" cy="5195704"/>
          </a:xfrm>
          <a:prstGeom prst="rect">
            <a:avLst/>
          </a:prstGeom>
          <a:noFill/>
        </p:spPr>
      </p:pic>
    </p:spTree>
    <p:extLst>
      <p:ext uri="{BB962C8B-B14F-4D97-AF65-F5344CB8AC3E}">
        <p14:creationId xmlns="" xmlns:p14="http://schemas.microsoft.com/office/powerpoint/2010/main" val="677239839"/>
      </p:ext>
    </p:extLst>
  </p:cSld>
  <p:clrMapOvr>
    <a:masterClrMapping/>
  </p:clrMapOvr>
  <p:transition spd="slow">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a:solidFill>
                  <a:srgbClr val="1D617A"/>
                </a:solidFill>
                <a:latin typeface="Poppins Bold Bold Italics"/>
              </a:rPr>
              <a:t>Level 2 DFD 8.0 Feedback</a:t>
            </a:r>
            <a:endParaRPr lang="en-IN" sz="3200" dirty="0"/>
          </a:p>
        </p:txBody>
      </p:sp>
    </p:spTree>
    <p:extLst>
      <p:ext uri="{BB962C8B-B14F-4D97-AF65-F5344CB8AC3E}">
        <p14:creationId xmlns="" xmlns:p14="http://schemas.microsoft.com/office/powerpoint/2010/main" val="677239839"/>
      </p:ext>
    </p:extLst>
  </p:cSld>
  <p:clrMapOvr>
    <a:masterClrMapping/>
  </p:clrMapOvr>
  <p:transition spd="slow">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Study\SEM 5\PROJECT\DFD\Level_2_8_Feedbacks.jpg.jpeg.jpeg"/>
          <p:cNvPicPr>
            <a:picLocks noChangeAspect="1" noChangeArrowheads="1"/>
          </p:cNvPicPr>
          <p:nvPr/>
        </p:nvPicPr>
        <p:blipFill>
          <a:blip r:embed="rId2"/>
          <a:srcRect/>
          <a:stretch>
            <a:fillRect/>
          </a:stretch>
        </p:blipFill>
        <p:spPr bwMode="auto">
          <a:xfrm>
            <a:off x="0" y="0"/>
            <a:ext cx="9144000" cy="5143500"/>
          </a:xfrm>
          <a:prstGeom prst="rect">
            <a:avLst/>
          </a:prstGeom>
          <a:noFill/>
        </p:spPr>
      </p:pic>
    </p:spTree>
    <p:extLst>
      <p:ext uri="{BB962C8B-B14F-4D97-AF65-F5344CB8AC3E}">
        <p14:creationId xmlns="" xmlns:p14="http://schemas.microsoft.com/office/powerpoint/2010/main" val="677239839"/>
      </p:ext>
    </p:extLst>
  </p:cSld>
  <p:clrMapOvr>
    <a:masterClrMapping/>
  </p:clrMapOvr>
  <p:transition spd="slow">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a:solidFill>
                  <a:srgbClr val="1D617A"/>
                </a:solidFill>
                <a:latin typeface="Poppins Bold Bold Italics"/>
              </a:rPr>
              <a:t>ER Diagram</a:t>
            </a:r>
            <a:endParaRPr lang="en-IN" sz="3200" dirty="0"/>
          </a:p>
        </p:txBody>
      </p:sp>
    </p:spTree>
    <p:extLst>
      <p:ext uri="{BB962C8B-B14F-4D97-AF65-F5344CB8AC3E}">
        <p14:creationId xmlns="" xmlns:p14="http://schemas.microsoft.com/office/powerpoint/2010/main" val="677239839"/>
      </p:ext>
    </p:extLst>
  </p:cSld>
  <p:clrMapOvr>
    <a:masterClrMapping/>
  </p:clrMapOvr>
  <p:transition spd="slow">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Study\SEM 5\PROJECT\DFD\ERD.jpg"/>
          <p:cNvPicPr>
            <a:picLocks noChangeAspect="1" noChangeArrowheads="1"/>
          </p:cNvPicPr>
          <p:nvPr/>
        </p:nvPicPr>
        <p:blipFill>
          <a:blip r:embed="rId2"/>
          <a:srcRect/>
          <a:stretch>
            <a:fillRect/>
          </a:stretch>
        </p:blipFill>
        <p:spPr bwMode="auto">
          <a:xfrm>
            <a:off x="0" y="0"/>
            <a:ext cx="9143999" cy="5118665"/>
          </a:xfrm>
          <a:prstGeom prst="rect">
            <a:avLst/>
          </a:prstGeom>
          <a:noFill/>
        </p:spPr>
      </p:pic>
    </p:spTree>
    <p:extLst>
      <p:ext uri="{BB962C8B-B14F-4D97-AF65-F5344CB8AC3E}">
        <p14:creationId xmlns="" xmlns:p14="http://schemas.microsoft.com/office/powerpoint/2010/main" val="677239839"/>
      </p:ext>
    </p:extLst>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spc="-134" dirty="0">
                <a:solidFill>
                  <a:srgbClr val="1D617A"/>
                </a:solidFill>
                <a:latin typeface="Poppins Bold Bold Italics"/>
              </a:rPr>
              <a:t>About Company</a:t>
            </a:r>
            <a:endParaRPr lang="en-IN" sz="3200" dirty="0"/>
          </a:p>
        </p:txBody>
      </p:sp>
      <p:sp>
        <p:nvSpPr>
          <p:cNvPr id="3" name="Content Placeholder 2"/>
          <p:cNvSpPr>
            <a:spLocks noGrp="1"/>
          </p:cNvSpPr>
          <p:nvPr>
            <p:ph idx="1"/>
          </p:nvPr>
        </p:nvSpPr>
        <p:spPr>
          <a:xfrm>
            <a:off x="899592" y="1200150"/>
            <a:ext cx="7920880" cy="3747863"/>
          </a:xfrm>
        </p:spPr>
        <p:txBody>
          <a:bodyPr/>
          <a:lstStyle/>
          <a:p>
            <a:pPr marL="756750" lvl="2" indent="-178350">
              <a:buFont typeface="Arial"/>
              <a:buChar char="•"/>
            </a:pPr>
            <a:r>
              <a:rPr lang="en-IN" sz="1800" dirty="0" err="1">
                <a:solidFill>
                  <a:srgbClr val="1D617A"/>
                </a:solidFill>
                <a:latin typeface="Poppins Light"/>
              </a:rPr>
              <a:t>Aarnik</a:t>
            </a:r>
            <a:r>
              <a:rPr lang="en-IN" sz="1800" dirty="0">
                <a:solidFill>
                  <a:srgbClr val="1D617A"/>
                </a:solidFill>
                <a:latin typeface="Poppins Light"/>
              </a:rPr>
              <a:t> Technology, as a website development company, holds a </a:t>
            </a:r>
            <a:r>
              <a:rPr lang="en-IN" sz="1800" dirty="0" err="1">
                <a:solidFill>
                  <a:srgbClr val="1D617A"/>
                </a:solidFill>
                <a:latin typeface="Poppins Light"/>
              </a:rPr>
              <a:t>repu</a:t>
            </a:r>
            <a:r>
              <a:rPr lang="en-IN" sz="1800" dirty="0">
                <a:solidFill>
                  <a:srgbClr val="1D617A"/>
                </a:solidFill>
                <a:latin typeface="Poppins Light"/>
              </a:rPr>
              <a:t>-ted image among its competition.</a:t>
            </a:r>
          </a:p>
          <a:p>
            <a:pPr marL="756750" lvl="2" indent="-178350">
              <a:buFont typeface="Arial"/>
              <a:buChar char="•"/>
            </a:pPr>
            <a:r>
              <a:rPr lang="en-IN" sz="1800" dirty="0">
                <a:solidFill>
                  <a:srgbClr val="1D617A"/>
                </a:solidFill>
                <a:latin typeface="Poppins Light"/>
              </a:rPr>
              <a:t>Company believes on developing completely unique and outstanding websites. </a:t>
            </a:r>
          </a:p>
          <a:p>
            <a:pPr marL="756750" lvl="2" indent="-178350">
              <a:buFont typeface="Arial"/>
              <a:buChar char="•"/>
            </a:pPr>
            <a:r>
              <a:rPr lang="en-IN" sz="1800" dirty="0" err="1">
                <a:solidFill>
                  <a:srgbClr val="1D617A"/>
                </a:solidFill>
                <a:latin typeface="Poppins Light"/>
              </a:rPr>
              <a:t>Aarnik</a:t>
            </a:r>
            <a:r>
              <a:rPr lang="en-IN" sz="1800" dirty="0">
                <a:solidFill>
                  <a:srgbClr val="1D617A"/>
                </a:solidFill>
                <a:latin typeface="Poppins Light"/>
              </a:rPr>
              <a:t> Technology has always assured the best services to its clients as it has professionals working for its clients.</a:t>
            </a:r>
          </a:p>
          <a:p>
            <a:pPr marL="756750" lvl="2" indent="-178350">
              <a:buFont typeface="Arial"/>
              <a:buChar char="•"/>
            </a:pPr>
            <a:r>
              <a:rPr lang="en-IN" sz="1800" dirty="0">
                <a:solidFill>
                  <a:srgbClr val="1D617A"/>
                </a:solidFill>
                <a:latin typeface="Poppins Light"/>
              </a:rPr>
              <a:t>It excels in fields like website development, mobile app development, digital marketing, and ERP software development.</a:t>
            </a:r>
            <a:endParaRPr lang="en-US" sz="1800" dirty="0">
              <a:solidFill>
                <a:srgbClr val="1D617A"/>
              </a:solidFill>
              <a:latin typeface="Poppins Light"/>
            </a:endParaRPr>
          </a:p>
        </p:txBody>
      </p:sp>
    </p:spTree>
    <p:extLst>
      <p:ext uri="{BB962C8B-B14F-4D97-AF65-F5344CB8AC3E}">
        <p14:creationId xmlns="" xmlns:p14="http://schemas.microsoft.com/office/powerpoint/2010/main" val="677239839"/>
      </p:ext>
    </p:extLst>
  </p:cSld>
  <p:clrMapOvr>
    <a:masterClrMapping/>
  </p:clrMapOvr>
  <p:transition spd="slow">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a:solidFill>
                  <a:srgbClr val="1D617A"/>
                </a:solidFill>
                <a:latin typeface="Poppins Bold Bold Italics"/>
              </a:rPr>
              <a:t>DATA DICTIONARY</a:t>
            </a:r>
            <a:endParaRPr lang="en-IN" sz="3200" dirty="0"/>
          </a:p>
        </p:txBody>
      </p:sp>
    </p:spTree>
    <p:extLst>
      <p:ext uri="{BB962C8B-B14F-4D97-AF65-F5344CB8AC3E}">
        <p14:creationId xmlns="" xmlns:p14="http://schemas.microsoft.com/office/powerpoint/2010/main" val="677239839"/>
      </p:ext>
    </p:extLst>
  </p:cSld>
  <p:clrMapOvr>
    <a:masterClrMapping/>
  </p:clrMapOvr>
  <p:transition spd="slow">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D5CDF78-8C57-46C9-9829-ADB8A3B199F7}"/>
              </a:ext>
            </a:extLst>
          </p:cNvPr>
          <p:cNvSpPr txBox="1"/>
          <p:nvPr/>
        </p:nvSpPr>
        <p:spPr>
          <a:xfrm>
            <a:off x="1500166" y="142858"/>
            <a:ext cx="6643734" cy="369332"/>
          </a:xfrm>
          <a:prstGeom prst="rect">
            <a:avLst/>
          </a:prstGeom>
          <a:noFill/>
        </p:spPr>
        <p:txBody>
          <a:bodyPr wrap="square" rtlCol="0">
            <a:spAutoFit/>
          </a:bodyPr>
          <a:lstStyle/>
          <a:p>
            <a:pPr algn="ctr"/>
            <a:r>
              <a:rPr lang="en-IN" b="1" u="sng" dirty="0">
                <a:solidFill>
                  <a:schemeClr val="accent5">
                    <a:lumMod val="50000"/>
                  </a:schemeClr>
                </a:solidFill>
              </a:rPr>
              <a:t>Table Name </a:t>
            </a:r>
            <a:r>
              <a:rPr lang="en-IN" b="1" dirty="0">
                <a:solidFill>
                  <a:schemeClr val="accent5">
                    <a:lumMod val="50000"/>
                  </a:schemeClr>
                </a:solidFill>
              </a:rPr>
              <a:t>: User</a:t>
            </a:r>
          </a:p>
        </p:txBody>
      </p:sp>
      <p:graphicFrame>
        <p:nvGraphicFramePr>
          <p:cNvPr id="7" name="Table 7">
            <a:extLst>
              <a:ext uri="{FF2B5EF4-FFF2-40B4-BE49-F238E27FC236}">
                <a16:creationId xmlns="" xmlns:a16="http://schemas.microsoft.com/office/drawing/2014/main" id="{0C9471F9-E15F-463B-9F73-4FB483F7B0DA}"/>
              </a:ext>
            </a:extLst>
          </p:cNvPr>
          <p:cNvGraphicFramePr>
            <a:graphicFrameLocks noGrp="1"/>
          </p:cNvGraphicFramePr>
          <p:nvPr>
            <p:extLst>
              <p:ext uri="{D42A27DB-BD31-4B8C-83A1-F6EECF244321}">
                <p14:modId xmlns="" xmlns:p14="http://schemas.microsoft.com/office/powerpoint/2010/main" val="234819422"/>
              </p:ext>
            </p:extLst>
          </p:nvPr>
        </p:nvGraphicFramePr>
        <p:xfrm>
          <a:off x="1071538" y="1071552"/>
          <a:ext cx="7500990" cy="3833986"/>
        </p:xfrm>
        <a:graphic>
          <a:graphicData uri="http://schemas.openxmlformats.org/drawingml/2006/table">
            <a:tbl>
              <a:tblPr firstRow="1" bandRow="1">
                <a:tableStyleId>{7DF18680-E054-41AD-8BC1-D1AEF772440D}</a:tableStyleId>
              </a:tblPr>
              <a:tblGrid>
                <a:gridCol w="1155106">
                  <a:extLst>
                    <a:ext uri="{9D8B030D-6E8A-4147-A177-3AD203B41FA5}">
                      <a16:colId xmlns="" xmlns:a16="http://schemas.microsoft.com/office/drawing/2014/main" val="450970297"/>
                    </a:ext>
                  </a:extLst>
                </a:gridCol>
                <a:gridCol w="1836537">
                  <a:extLst>
                    <a:ext uri="{9D8B030D-6E8A-4147-A177-3AD203B41FA5}">
                      <a16:colId xmlns="" xmlns:a16="http://schemas.microsoft.com/office/drawing/2014/main" val="1842265827"/>
                    </a:ext>
                  </a:extLst>
                </a:gridCol>
                <a:gridCol w="1131186">
                  <a:extLst>
                    <a:ext uri="{9D8B030D-6E8A-4147-A177-3AD203B41FA5}">
                      <a16:colId xmlns="" xmlns:a16="http://schemas.microsoft.com/office/drawing/2014/main" val="911393503"/>
                    </a:ext>
                  </a:extLst>
                </a:gridCol>
                <a:gridCol w="1450626">
                  <a:extLst>
                    <a:ext uri="{9D8B030D-6E8A-4147-A177-3AD203B41FA5}">
                      <a16:colId xmlns="" xmlns:a16="http://schemas.microsoft.com/office/drawing/2014/main" val="556450556"/>
                    </a:ext>
                  </a:extLst>
                </a:gridCol>
                <a:gridCol w="1927535">
                  <a:extLst>
                    <a:ext uri="{9D8B030D-6E8A-4147-A177-3AD203B41FA5}">
                      <a16:colId xmlns="" xmlns:a16="http://schemas.microsoft.com/office/drawing/2014/main" val="2563037860"/>
                    </a:ext>
                  </a:extLst>
                </a:gridCol>
              </a:tblGrid>
              <a:tr h="316793">
                <a:tc>
                  <a:txBody>
                    <a:bodyPr/>
                    <a:lstStyle/>
                    <a:p>
                      <a:pPr algn="ctr"/>
                      <a:r>
                        <a:rPr lang="en-IN" sz="1200" dirty="0"/>
                        <a:t>FIELD NAME</a:t>
                      </a:r>
                    </a:p>
                  </a:txBody>
                  <a:tcPr/>
                </a:tc>
                <a:tc>
                  <a:txBody>
                    <a:bodyPr/>
                    <a:lstStyle/>
                    <a:p>
                      <a:pPr algn="ctr"/>
                      <a:r>
                        <a:rPr lang="en-IN" sz="1200" dirty="0"/>
                        <a:t>DATA TYPE</a:t>
                      </a:r>
                    </a:p>
                  </a:txBody>
                  <a:tcPr/>
                </a:tc>
                <a:tc>
                  <a:txBody>
                    <a:bodyPr/>
                    <a:lstStyle/>
                    <a:p>
                      <a:pPr algn="ctr"/>
                      <a:r>
                        <a:rPr lang="en-IN" sz="1200" dirty="0"/>
                        <a:t>SIZE</a:t>
                      </a:r>
                    </a:p>
                  </a:txBody>
                  <a:tcPr/>
                </a:tc>
                <a:tc>
                  <a:txBody>
                    <a:bodyPr/>
                    <a:lstStyle/>
                    <a:p>
                      <a:pPr algn="ctr"/>
                      <a:r>
                        <a:rPr lang="en-IN" sz="1200" dirty="0"/>
                        <a:t>CONSTRAINT</a:t>
                      </a:r>
                    </a:p>
                  </a:txBody>
                  <a:tcPr/>
                </a:tc>
                <a:tc>
                  <a:txBody>
                    <a:bodyPr/>
                    <a:lstStyle/>
                    <a:p>
                      <a:pPr algn="ctr"/>
                      <a:r>
                        <a:rPr lang="en-IN" sz="1200" dirty="0"/>
                        <a:t>DESCRIPTION</a:t>
                      </a:r>
                    </a:p>
                  </a:txBody>
                  <a:tcPr/>
                </a:tc>
                <a:extLst>
                  <a:ext uri="{0D108BD9-81ED-4DB2-BD59-A6C34878D82A}">
                    <a16:rowId xmlns="" xmlns:a16="http://schemas.microsoft.com/office/drawing/2014/main" val="1433666847"/>
                  </a:ext>
                </a:extLst>
              </a:tr>
              <a:tr h="316793">
                <a:tc>
                  <a:txBody>
                    <a:bodyPr/>
                    <a:lstStyle/>
                    <a:p>
                      <a:pPr algn="ctr"/>
                      <a:r>
                        <a:rPr lang="en-IN" sz="1200" dirty="0"/>
                        <a:t>U_ID</a:t>
                      </a:r>
                    </a:p>
                  </a:txBody>
                  <a:tcPr/>
                </a:tc>
                <a:tc>
                  <a:txBody>
                    <a:bodyPr/>
                    <a:lstStyle/>
                    <a:p>
                      <a:pPr algn="ctr"/>
                      <a:r>
                        <a:rPr lang="en-IN" sz="1200" dirty="0">
                          <a:latin typeface="+mn-lt"/>
                        </a:rPr>
                        <a:t>Integer</a:t>
                      </a:r>
                    </a:p>
                  </a:txBody>
                  <a:tcPr/>
                </a:tc>
                <a:tc>
                  <a:txBody>
                    <a:bodyPr/>
                    <a:lstStyle/>
                    <a:p>
                      <a:pPr algn="ctr"/>
                      <a:r>
                        <a:rPr lang="en-IN" sz="1200" dirty="0"/>
                        <a:t>10</a:t>
                      </a:r>
                    </a:p>
                  </a:txBody>
                  <a:tcPr/>
                </a:tc>
                <a:tc>
                  <a:txBody>
                    <a:bodyPr/>
                    <a:lstStyle/>
                    <a:p>
                      <a:pPr algn="ctr"/>
                      <a:r>
                        <a:rPr lang="en-IN" sz="1200" dirty="0"/>
                        <a:t>Primary Key</a:t>
                      </a:r>
                    </a:p>
                  </a:txBody>
                  <a:tcPr/>
                </a:tc>
                <a:tc>
                  <a:txBody>
                    <a:bodyPr/>
                    <a:lstStyle/>
                    <a:p>
                      <a:pPr algn="ctr"/>
                      <a:r>
                        <a:rPr lang="en-IN" sz="1200" dirty="0"/>
                        <a:t>This field</a:t>
                      </a:r>
                      <a:r>
                        <a:rPr lang="en-IN" sz="1200" baseline="0" dirty="0"/>
                        <a:t> stores </a:t>
                      </a:r>
                      <a:r>
                        <a:rPr lang="en-IN" sz="1200" dirty="0"/>
                        <a:t>user ID.</a:t>
                      </a:r>
                    </a:p>
                  </a:txBody>
                  <a:tcPr/>
                </a:tc>
                <a:extLst>
                  <a:ext uri="{0D108BD9-81ED-4DB2-BD59-A6C34878D82A}">
                    <a16:rowId xmlns="" xmlns:a16="http://schemas.microsoft.com/office/drawing/2014/main" val="3329484029"/>
                  </a:ext>
                </a:extLst>
              </a:tr>
              <a:tr h="316793">
                <a:tc>
                  <a:txBody>
                    <a:bodyPr/>
                    <a:lstStyle/>
                    <a:p>
                      <a:pPr algn="ctr"/>
                      <a:r>
                        <a:rPr lang="en-IN" sz="1200" dirty="0" err="1"/>
                        <a:t>Type_ID</a:t>
                      </a:r>
                      <a:endParaRPr lang="en-IN" sz="1200" dirty="0"/>
                    </a:p>
                  </a:txBody>
                  <a:tcPr/>
                </a:tc>
                <a:tc>
                  <a:txBody>
                    <a:bodyPr/>
                    <a:lstStyle/>
                    <a:p>
                      <a:pPr algn="ctr"/>
                      <a:r>
                        <a:rPr lang="en-IN" sz="1200" dirty="0">
                          <a:latin typeface="+mn-lt"/>
                        </a:rPr>
                        <a:t>Integer</a:t>
                      </a:r>
                    </a:p>
                  </a:txBody>
                  <a:tcPr/>
                </a:tc>
                <a:tc>
                  <a:txBody>
                    <a:bodyPr/>
                    <a:lstStyle/>
                    <a:p>
                      <a:pPr algn="ctr"/>
                      <a:r>
                        <a:rPr lang="en-IN" sz="1200" dirty="0"/>
                        <a:t>5</a:t>
                      </a:r>
                    </a:p>
                  </a:txBody>
                  <a:tcPr/>
                </a:tc>
                <a:tc>
                  <a:txBody>
                    <a:bodyPr/>
                    <a:lstStyle/>
                    <a:p>
                      <a:pPr algn="ctr"/>
                      <a:r>
                        <a:rPr lang="en-IN" sz="1200" dirty="0"/>
                        <a:t>Foreign Key</a:t>
                      </a:r>
                    </a:p>
                  </a:txBody>
                  <a:tcPr/>
                </a:tc>
                <a:tc>
                  <a:txBody>
                    <a:bodyPr/>
                    <a:lstStyle/>
                    <a:p>
                      <a:pPr algn="ctr"/>
                      <a:r>
                        <a:rPr lang="en-IN" sz="1200" dirty="0"/>
                        <a:t>This field stores type id for</a:t>
                      </a:r>
                      <a:r>
                        <a:rPr lang="en-IN" sz="1200" baseline="0" dirty="0"/>
                        <a:t> a user.</a:t>
                      </a:r>
                      <a:endParaRPr lang="en-IN" sz="1200" dirty="0"/>
                    </a:p>
                  </a:txBody>
                  <a:tcPr/>
                </a:tc>
                <a:extLst>
                  <a:ext uri="{0D108BD9-81ED-4DB2-BD59-A6C34878D82A}">
                    <a16:rowId xmlns="" xmlns:a16="http://schemas.microsoft.com/office/drawing/2014/main" val="10002"/>
                  </a:ext>
                </a:extLst>
              </a:tr>
              <a:tr h="316793">
                <a:tc>
                  <a:txBody>
                    <a:bodyPr/>
                    <a:lstStyle/>
                    <a:p>
                      <a:pPr algn="ctr"/>
                      <a:r>
                        <a:rPr lang="en-IN" sz="1200" dirty="0" err="1"/>
                        <a:t>U_Name</a:t>
                      </a:r>
                      <a:endParaRPr lang="en-IN" sz="1200" dirty="0"/>
                    </a:p>
                  </a:txBody>
                  <a:tcPr/>
                </a:tc>
                <a:tc>
                  <a:txBody>
                    <a:bodyPr/>
                    <a:lstStyle/>
                    <a:p>
                      <a:pPr algn="ctr"/>
                      <a:r>
                        <a:rPr lang="en-IN" sz="1200" dirty="0" err="1"/>
                        <a:t>VarChar</a:t>
                      </a:r>
                      <a:endParaRPr lang="en-IN" sz="1200" dirty="0"/>
                    </a:p>
                  </a:txBody>
                  <a:tcPr/>
                </a:tc>
                <a:tc>
                  <a:txBody>
                    <a:bodyPr/>
                    <a:lstStyle/>
                    <a:p>
                      <a:pPr algn="ctr"/>
                      <a:r>
                        <a:rPr lang="en-IN" sz="1200" dirty="0"/>
                        <a:t>20</a:t>
                      </a:r>
                    </a:p>
                  </a:txBody>
                  <a:tcPr/>
                </a:tc>
                <a:tc>
                  <a:txBody>
                    <a:bodyPr/>
                    <a:lstStyle/>
                    <a:p>
                      <a:pPr algn="ctr"/>
                      <a:r>
                        <a:rPr lang="en-IN" sz="1200" dirty="0"/>
                        <a:t>Not Null</a:t>
                      </a:r>
                    </a:p>
                  </a:txBody>
                  <a:tcPr/>
                </a:tc>
                <a:tc>
                  <a:txBody>
                    <a:bodyPr/>
                    <a:lstStyle/>
                    <a:p>
                      <a:pPr algn="ctr"/>
                      <a:r>
                        <a:rPr lang="en-IN" sz="1200" dirty="0"/>
                        <a:t>This field stores user’s   name.</a:t>
                      </a:r>
                    </a:p>
                  </a:txBody>
                  <a:tcPr/>
                </a:tc>
                <a:extLst>
                  <a:ext uri="{0D108BD9-81ED-4DB2-BD59-A6C34878D82A}">
                    <a16:rowId xmlns="" xmlns:a16="http://schemas.microsoft.com/office/drawing/2014/main" val="940721155"/>
                  </a:ext>
                </a:extLst>
              </a:tr>
              <a:tr h="316793">
                <a:tc>
                  <a:txBody>
                    <a:bodyPr/>
                    <a:lstStyle/>
                    <a:p>
                      <a:pPr algn="ctr"/>
                      <a:r>
                        <a:rPr lang="en-IN" sz="1200" dirty="0" err="1"/>
                        <a:t>U_mobileNo</a:t>
                      </a:r>
                      <a:endParaRPr lang="en-IN" sz="1200" dirty="0"/>
                    </a:p>
                  </a:txBody>
                  <a:tcPr/>
                </a:tc>
                <a:tc>
                  <a:txBody>
                    <a:bodyPr/>
                    <a:lstStyle/>
                    <a:p>
                      <a:pPr algn="ctr"/>
                      <a:r>
                        <a:rPr lang="en-IN" sz="1200" dirty="0" err="1"/>
                        <a:t>VarChar</a:t>
                      </a:r>
                      <a:endParaRPr lang="en-IN" sz="1200" dirty="0"/>
                    </a:p>
                  </a:txBody>
                  <a:tcPr/>
                </a:tc>
                <a:tc>
                  <a:txBody>
                    <a:bodyPr/>
                    <a:lstStyle/>
                    <a:p>
                      <a:pPr algn="ctr"/>
                      <a:r>
                        <a:rPr lang="en-IN" sz="1200" dirty="0"/>
                        <a:t>10</a:t>
                      </a:r>
                    </a:p>
                  </a:txBody>
                  <a:tcPr/>
                </a:tc>
                <a:tc>
                  <a:txBody>
                    <a:bodyPr/>
                    <a:lstStyle/>
                    <a:p>
                      <a:pPr algn="ctr"/>
                      <a:r>
                        <a:rPr lang="en-IN" sz="1200" dirty="0"/>
                        <a:t>Not Null</a:t>
                      </a:r>
                    </a:p>
                  </a:txBody>
                  <a:tcPr/>
                </a:tc>
                <a:tc>
                  <a:txBody>
                    <a:bodyPr/>
                    <a:lstStyle/>
                    <a:p>
                      <a:pPr algn="ctr"/>
                      <a:r>
                        <a:rPr lang="en-IN" sz="1200" dirty="0"/>
                        <a:t>This field</a:t>
                      </a:r>
                      <a:r>
                        <a:rPr lang="en-IN" sz="1200" baseline="0" dirty="0"/>
                        <a:t> stores </a:t>
                      </a:r>
                      <a:r>
                        <a:rPr lang="en-IN" sz="1200" dirty="0"/>
                        <a:t>user’s  mobile</a:t>
                      </a:r>
                      <a:r>
                        <a:rPr lang="en-IN" sz="1200" baseline="0" dirty="0"/>
                        <a:t> n</a:t>
                      </a:r>
                      <a:r>
                        <a:rPr lang="en-IN" sz="1200" dirty="0"/>
                        <a:t>umber.</a:t>
                      </a:r>
                    </a:p>
                  </a:txBody>
                  <a:tcPr/>
                </a:tc>
                <a:extLst>
                  <a:ext uri="{0D108BD9-81ED-4DB2-BD59-A6C34878D82A}">
                    <a16:rowId xmlns="" xmlns:a16="http://schemas.microsoft.com/office/drawing/2014/main" val="3524680130"/>
                  </a:ext>
                </a:extLst>
              </a:tr>
              <a:tr h="316793">
                <a:tc>
                  <a:txBody>
                    <a:bodyPr/>
                    <a:lstStyle/>
                    <a:p>
                      <a:pPr algn="ctr"/>
                      <a:r>
                        <a:rPr lang="en-IN" sz="1200" dirty="0" err="1"/>
                        <a:t>U_Email</a:t>
                      </a:r>
                      <a:endParaRPr lang="en-IN" sz="1200" dirty="0"/>
                    </a:p>
                  </a:txBody>
                  <a:tcPr/>
                </a:tc>
                <a:tc>
                  <a:txBody>
                    <a:bodyPr/>
                    <a:lstStyle/>
                    <a:p>
                      <a:pPr algn="ctr"/>
                      <a:r>
                        <a:rPr lang="en-IN" sz="1200" dirty="0" err="1"/>
                        <a:t>VarChar</a:t>
                      </a:r>
                      <a:endParaRPr lang="en-IN" sz="1200" dirty="0"/>
                    </a:p>
                  </a:txBody>
                  <a:tcPr/>
                </a:tc>
                <a:tc>
                  <a:txBody>
                    <a:bodyPr/>
                    <a:lstStyle/>
                    <a:p>
                      <a:pPr algn="ctr"/>
                      <a:r>
                        <a:rPr lang="en-IN" sz="1200" dirty="0"/>
                        <a:t>25</a:t>
                      </a:r>
                    </a:p>
                  </a:txBody>
                  <a:tcPr/>
                </a:tc>
                <a:tc>
                  <a:txBody>
                    <a:bodyPr/>
                    <a:lstStyle/>
                    <a:p>
                      <a:pPr algn="ctr"/>
                      <a:r>
                        <a:rPr lang="en-IN" sz="1200" dirty="0"/>
                        <a:t>Unique</a:t>
                      </a:r>
                    </a:p>
                  </a:txBody>
                  <a:tcPr/>
                </a:tc>
                <a:tc>
                  <a:txBody>
                    <a:bodyPr/>
                    <a:lstStyle/>
                    <a:p>
                      <a:pPr algn="ctr"/>
                      <a:r>
                        <a:rPr lang="en-IN" sz="1200" dirty="0"/>
                        <a:t>This</a:t>
                      </a:r>
                      <a:r>
                        <a:rPr lang="en-IN" sz="1200" baseline="0" dirty="0"/>
                        <a:t> field stores u</a:t>
                      </a:r>
                      <a:r>
                        <a:rPr lang="en-IN" sz="1200" dirty="0"/>
                        <a:t>ser’s   Email.</a:t>
                      </a:r>
                    </a:p>
                  </a:txBody>
                  <a:tcPr/>
                </a:tc>
                <a:extLst>
                  <a:ext uri="{0D108BD9-81ED-4DB2-BD59-A6C34878D82A}">
                    <a16:rowId xmlns="" xmlns:a16="http://schemas.microsoft.com/office/drawing/2014/main" val="442101112"/>
                  </a:ext>
                </a:extLst>
              </a:tr>
              <a:tr h="316793">
                <a:tc>
                  <a:txBody>
                    <a:bodyPr/>
                    <a:lstStyle/>
                    <a:p>
                      <a:pPr algn="ctr"/>
                      <a:r>
                        <a:rPr lang="en-IN" sz="1200" dirty="0" err="1"/>
                        <a:t>U_Address</a:t>
                      </a:r>
                      <a:endParaRPr lang="en-IN" sz="1200" dirty="0"/>
                    </a:p>
                  </a:txBody>
                  <a:tcPr/>
                </a:tc>
                <a:tc>
                  <a:txBody>
                    <a:bodyPr/>
                    <a:lstStyle/>
                    <a:p>
                      <a:pPr algn="ctr"/>
                      <a:r>
                        <a:rPr lang="en-IN" sz="1200" dirty="0" err="1"/>
                        <a:t>VarChar</a:t>
                      </a:r>
                      <a:endParaRPr lang="en-IN" sz="1200" dirty="0"/>
                    </a:p>
                  </a:txBody>
                  <a:tcPr/>
                </a:tc>
                <a:tc>
                  <a:txBody>
                    <a:bodyPr/>
                    <a:lstStyle/>
                    <a:p>
                      <a:pPr algn="ctr"/>
                      <a:r>
                        <a:rPr lang="en-IN" sz="1200" dirty="0"/>
                        <a:t>150</a:t>
                      </a:r>
                    </a:p>
                  </a:txBody>
                  <a:tcPr/>
                </a:tc>
                <a:tc>
                  <a:txBody>
                    <a:bodyPr/>
                    <a:lstStyle/>
                    <a:p>
                      <a:pPr algn="ctr"/>
                      <a:r>
                        <a:rPr lang="en-IN" sz="1200" dirty="0"/>
                        <a:t>Not Null</a:t>
                      </a:r>
                    </a:p>
                  </a:txBody>
                  <a:tcPr/>
                </a:tc>
                <a:tc>
                  <a:txBody>
                    <a:bodyPr/>
                    <a:lstStyle/>
                    <a:p>
                      <a:pPr algn="ctr"/>
                      <a:r>
                        <a:rPr lang="en-IN" sz="1200" dirty="0"/>
                        <a:t>This</a:t>
                      </a:r>
                      <a:r>
                        <a:rPr lang="en-IN" sz="1200" baseline="0" dirty="0"/>
                        <a:t> field stores u</a:t>
                      </a:r>
                      <a:r>
                        <a:rPr lang="en-IN" sz="1200" dirty="0"/>
                        <a:t>ser’s   address.</a:t>
                      </a:r>
                    </a:p>
                  </a:txBody>
                  <a:tcPr/>
                </a:tc>
                <a:extLst>
                  <a:ext uri="{0D108BD9-81ED-4DB2-BD59-A6C34878D82A}">
                    <a16:rowId xmlns="" xmlns:a16="http://schemas.microsoft.com/office/drawing/2014/main" val="3842816325"/>
                  </a:ext>
                </a:extLst>
              </a:tr>
              <a:tr h="316793">
                <a:tc>
                  <a:txBody>
                    <a:bodyPr/>
                    <a:lstStyle/>
                    <a:p>
                      <a:pPr algn="ctr"/>
                      <a:r>
                        <a:rPr lang="en-IN" sz="1200" dirty="0"/>
                        <a:t>U_DOB</a:t>
                      </a:r>
                    </a:p>
                  </a:txBody>
                  <a:tcPr/>
                </a:tc>
                <a:tc>
                  <a:txBody>
                    <a:bodyPr/>
                    <a:lstStyle/>
                    <a:p>
                      <a:pPr algn="ctr"/>
                      <a:r>
                        <a:rPr lang="en-IN" sz="1200" dirty="0"/>
                        <a:t>Date</a:t>
                      </a:r>
                    </a:p>
                  </a:txBody>
                  <a:tcPr/>
                </a:tc>
                <a:tc>
                  <a:txBody>
                    <a:bodyPr/>
                    <a:lstStyle/>
                    <a:p>
                      <a:pPr algn="ctr"/>
                      <a:r>
                        <a:rPr lang="en-IN" sz="1200" dirty="0"/>
                        <a:t>--</a:t>
                      </a:r>
                    </a:p>
                  </a:txBody>
                  <a:tcPr/>
                </a:tc>
                <a:tc>
                  <a:txBody>
                    <a:bodyPr/>
                    <a:lstStyle/>
                    <a:p>
                      <a:pPr algn="ctr"/>
                      <a:r>
                        <a:rPr lang="en-IN" sz="1200" dirty="0"/>
                        <a:t>Not Null</a:t>
                      </a:r>
                    </a:p>
                  </a:txBody>
                  <a:tcPr/>
                </a:tc>
                <a:tc>
                  <a:txBody>
                    <a:bodyPr/>
                    <a:lstStyle/>
                    <a:p>
                      <a:pPr algn="ctr"/>
                      <a:r>
                        <a:rPr lang="en-IN" sz="1200" dirty="0"/>
                        <a:t>This</a:t>
                      </a:r>
                      <a:r>
                        <a:rPr lang="en-IN" sz="1200" baseline="0" dirty="0"/>
                        <a:t> field stores </a:t>
                      </a:r>
                      <a:r>
                        <a:rPr lang="en-IN" sz="1200" dirty="0"/>
                        <a:t>user’s   date of birth.</a:t>
                      </a:r>
                    </a:p>
                  </a:txBody>
                  <a:tcPr/>
                </a:tc>
                <a:extLst>
                  <a:ext uri="{0D108BD9-81ED-4DB2-BD59-A6C34878D82A}">
                    <a16:rowId xmlns="" xmlns:a16="http://schemas.microsoft.com/office/drawing/2014/main" val="3136662243"/>
                  </a:ext>
                </a:extLst>
              </a:tr>
              <a:tr h="316793">
                <a:tc>
                  <a:txBody>
                    <a:bodyPr/>
                    <a:lstStyle/>
                    <a:p>
                      <a:pPr algn="ctr"/>
                      <a:r>
                        <a:rPr lang="en-IN" sz="1200" dirty="0" err="1"/>
                        <a:t>U_Password</a:t>
                      </a:r>
                      <a:endParaRPr lang="en-IN" sz="1200" dirty="0"/>
                    </a:p>
                  </a:txBody>
                  <a:tcPr/>
                </a:tc>
                <a:tc>
                  <a:txBody>
                    <a:bodyPr/>
                    <a:lstStyle/>
                    <a:p>
                      <a:pPr algn="ctr"/>
                      <a:r>
                        <a:rPr lang="en-IN" sz="1200" dirty="0" err="1"/>
                        <a:t>VarChar</a:t>
                      </a:r>
                      <a:endParaRPr lang="en-IN" sz="1200" dirty="0"/>
                    </a:p>
                  </a:txBody>
                  <a:tcPr/>
                </a:tc>
                <a:tc>
                  <a:txBody>
                    <a:bodyPr/>
                    <a:lstStyle/>
                    <a:p>
                      <a:pPr algn="ctr"/>
                      <a:r>
                        <a:rPr lang="en-IN" sz="1200" dirty="0"/>
                        <a:t>10</a:t>
                      </a:r>
                    </a:p>
                  </a:txBody>
                  <a:tcPr/>
                </a:tc>
                <a:tc>
                  <a:txBody>
                    <a:bodyPr/>
                    <a:lstStyle/>
                    <a:p>
                      <a:pPr algn="ctr"/>
                      <a:r>
                        <a:rPr lang="en-IN" sz="1200" dirty="0"/>
                        <a:t>Not Null</a:t>
                      </a:r>
                    </a:p>
                  </a:txBody>
                  <a:tcPr/>
                </a:tc>
                <a:tc>
                  <a:txBody>
                    <a:bodyPr/>
                    <a:lstStyle/>
                    <a:p>
                      <a:pPr algn="ctr"/>
                      <a:r>
                        <a:rPr lang="en-IN" sz="1200" dirty="0"/>
                        <a:t>This</a:t>
                      </a:r>
                      <a:r>
                        <a:rPr lang="en-IN" sz="1200" baseline="0" dirty="0"/>
                        <a:t> field stores u</a:t>
                      </a:r>
                      <a:r>
                        <a:rPr lang="en-IN" sz="1200" dirty="0"/>
                        <a:t>ser’s   password.</a:t>
                      </a:r>
                    </a:p>
                  </a:txBody>
                  <a:tcPr/>
                </a:tc>
                <a:extLst>
                  <a:ext uri="{0D108BD9-81ED-4DB2-BD59-A6C34878D82A}">
                    <a16:rowId xmlns="" xmlns:a16="http://schemas.microsoft.com/office/drawing/2014/main" val="3539764776"/>
                  </a:ext>
                </a:extLst>
              </a:tr>
            </a:tbl>
          </a:graphicData>
        </a:graphic>
      </p:graphicFrame>
      <p:sp>
        <p:nvSpPr>
          <p:cNvPr id="5" name="TextBox 4"/>
          <p:cNvSpPr txBox="1"/>
          <p:nvPr/>
        </p:nvSpPr>
        <p:spPr>
          <a:xfrm>
            <a:off x="714348" y="642924"/>
            <a:ext cx="8001056" cy="369332"/>
          </a:xfrm>
          <a:prstGeom prst="rect">
            <a:avLst/>
          </a:prstGeom>
          <a:noFill/>
        </p:spPr>
        <p:txBody>
          <a:bodyPr wrap="square" rtlCol="0">
            <a:spAutoFit/>
          </a:bodyPr>
          <a:lstStyle/>
          <a:p>
            <a:r>
              <a:rPr lang="en-IN" b="1" u="sng" dirty="0">
                <a:solidFill>
                  <a:schemeClr val="accent5">
                    <a:lumMod val="50000"/>
                  </a:schemeClr>
                </a:solidFill>
              </a:rPr>
              <a:t>Description</a:t>
            </a:r>
            <a:r>
              <a:rPr lang="en-IN" b="1" dirty="0">
                <a:solidFill>
                  <a:schemeClr val="accent5">
                    <a:lumMod val="50000"/>
                  </a:schemeClr>
                </a:solidFill>
              </a:rPr>
              <a:t>: </a:t>
            </a:r>
            <a:r>
              <a:rPr lang="en-IN" dirty="0">
                <a:solidFill>
                  <a:schemeClr val="accent5">
                    <a:lumMod val="50000"/>
                  </a:schemeClr>
                </a:solidFill>
              </a:rPr>
              <a:t>This table stores all the </a:t>
            </a:r>
            <a:r>
              <a:rPr lang="en-IN" sz="1600" dirty="0">
                <a:solidFill>
                  <a:schemeClr val="accent5">
                    <a:lumMod val="50000"/>
                  </a:schemeClr>
                </a:solidFill>
              </a:rPr>
              <a:t>details</a:t>
            </a:r>
            <a:r>
              <a:rPr lang="en-IN" dirty="0">
                <a:solidFill>
                  <a:schemeClr val="accent5">
                    <a:lumMod val="50000"/>
                  </a:schemeClr>
                </a:solidFill>
              </a:rPr>
              <a:t> regarding users in the system</a:t>
            </a:r>
            <a:endParaRPr lang="en-US" dirty="0">
              <a:solidFill>
                <a:schemeClr val="accent5">
                  <a:lumMod val="50000"/>
                </a:schemeClr>
              </a:solidFill>
            </a:endParaRPr>
          </a:p>
        </p:txBody>
      </p:sp>
    </p:spTree>
    <p:extLst>
      <p:ext uri="{BB962C8B-B14F-4D97-AF65-F5344CB8AC3E}">
        <p14:creationId xmlns="" xmlns:p14="http://schemas.microsoft.com/office/powerpoint/2010/main" val="21868319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D5CDF78-8C57-46C9-9829-ADB8A3B199F7}"/>
              </a:ext>
            </a:extLst>
          </p:cNvPr>
          <p:cNvSpPr txBox="1"/>
          <p:nvPr/>
        </p:nvSpPr>
        <p:spPr>
          <a:xfrm>
            <a:off x="1428728" y="142858"/>
            <a:ext cx="6858047" cy="369332"/>
          </a:xfrm>
          <a:prstGeom prst="rect">
            <a:avLst/>
          </a:prstGeom>
          <a:noFill/>
        </p:spPr>
        <p:txBody>
          <a:bodyPr wrap="square" rtlCol="0">
            <a:spAutoFit/>
          </a:bodyPr>
          <a:lstStyle/>
          <a:p>
            <a:pPr algn="ctr"/>
            <a:r>
              <a:rPr lang="en-IN" b="1" u="sng" dirty="0">
                <a:solidFill>
                  <a:schemeClr val="accent5">
                    <a:lumMod val="50000"/>
                  </a:schemeClr>
                </a:solidFill>
              </a:rPr>
              <a:t>Table Name: </a:t>
            </a:r>
            <a:r>
              <a:rPr lang="en-IN" b="1" dirty="0" err="1">
                <a:solidFill>
                  <a:schemeClr val="accent5">
                    <a:lumMod val="50000"/>
                  </a:schemeClr>
                </a:solidFill>
              </a:rPr>
              <a:t>user_type</a:t>
            </a:r>
            <a:endParaRPr lang="en-IN" b="1" dirty="0">
              <a:solidFill>
                <a:schemeClr val="accent5">
                  <a:lumMod val="50000"/>
                </a:schemeClr>
              </a:solidFill>
            </a:endParaRPr>
          </a:p>
        </p:txBody>
      </p:sp>
      <p:graphicFrame>
        <p:nvGraphicFramePr>
          <p:cNvPr id="7" name="Table 7">
            <a:extLst>
              <a:ext uri="{FF2B5EF4-FFF2-40B4-BE49-F238E27FC236}">
                <a16:creationId xmlns="" xmlns:a16="http://schemas.microsoft.com/office/drawing/2014/main" id="{0C9471F9-E15F-463B-9F73-4FB483F7B0DA}"/>
              </a:ext>
            </a:extLst>
          </p:cNvPr>
          <p:cNvGraphicFramePr>
            <a:graphicFrameLocks noGrp="1"/>
          </p:cNvGraphicFramePr>
          <p:nvPr>
            <p:extLst>
              <p:ext uri="{D42A27DB-BD31-4B8C-83A1-F6EECF244321}">
                <p14:modId xmlns="" xmlns:p14="http://schemas.microsoft.com/office/powerpoint/2010/main" val="234819422"/>
              </p:ext>
            </p:extLst>
          </p:nvPr>
        </p:nvGraphicFramePr>
        <p:xfrm>
          <a:off x="1071538" y="1571618"/>
          <a:ext cx="7455771" cy="1231193"/>
        </p:xfrm>
        <a:graphic>
          <a:graphicData uri="http://schemas.openxmlformats.org/drawingml/2006/table">
            <a:tbl>
              <a:tblPr firstRow="1" bandRow="1">
                <a:tableStyleId>{7DF18680-E054-41AD-8BC1-D1AEF772440D}</a:tableStyleId>
              </a:tblPr>
              <a:tblGrid>
                <a:gridCol w="1479555">
                  <a:extLst>
                    <a:ext uri="{9D8B030D-6E8A-4147-A177-3AD203B41FA5}">
                      <a16:colId xmlns="" xmlns:a16="http://schemas.microsoft.com/office/drawing/2014/main" val="450970297"/>
                    </a:ext>
                  </a:extLst>
                </a:gridCol>
                <a:gridCol w="1494054">
                  <a:extLst>
                    <a:ext uri="{9D8B030D-6E8A-4147-A177-3AD203B41FA5}">
                      <a16:colId xmlns="" xmlns:a16="http://schemas.microsoft.com/office/drawing/2014/main" val="1842265827"/>
                    </a:ext>
                  </a:extLst>
                </a:gridCol>
                <a:gridCol w="1124367">
                  <a:extLst>
                    <a:ext uri="{9D8B030D-6E8A-4147-A177-3AD203B41FA5}">
                      <a16:colId xmlns="" xmlns:a16="http://schemas.microsoft.com/office/drawing/2014/main" val="911393503"/>
                    </a:ext>
                  </a:extLst>
                </a:gridCol>
                <a:gridCol w="1441880">
                  <a:extLst>
                    <a:ext uri="{9D8B030D-6E8A-4147-A177-3AD203B41FA5}">
                      <a16:colId xmlns="" xmlns:a16="http://schemas.microsoft.com/office/drawing/2014/main" val="556450556"/>
                    </a:ext>
                  </a:extLst>
                </a:gridCol>
                <a:gridCol w="1915915">
                  <a:extLst>
                    <a:ext uri="{9D8B030D-6E8A-4147-A177-3AD203B41FA5}">
                      <a16:colId xmlns="" xmlns:a16="http://schemas.microsoft.com/office/drawing/2014/main" val="2563037860"/>
                    </a:ext>
                  </a:extLst>
                </a:gridCol>
              </a:tblGrid>
              <a:tr h="316793">
                <a:tc>
                  <a:txBody>
                    <a:bodyPr/>
                    <a:lstStyle/>
                    <a:p>
                      <a:r>
                        <a:rPr lang="en-IN" sz="1200" dirty="0"/>
                        <a:t>FIELD NAME</a:t>
                      </a:r>
                    </a:p>
                  </a:txBody>
                  <a:tcPr/>
                </a:tc>
                <a:tc>
                  <a:txBody>
                    <a:bodyPr/>
                    <a:lstStyle/>
                    <a:p>
                      <a:r>
                        <a:rPr lang="en-IN" sz="1200" dirty="0"/>
                        <a:t>DATA TYPE</a:t>
                      </a:r>
                    </a:p>
                  </a:txBody>
                  <a:tcPr/>
                </a:tc>
                <a:tc>
                  <a:txBody>
                    <a:bodyPr/>
                    <a:lstStyle/>
                    <a:p>
                      <a:r>
                        <a:rPr lang="en-IN" sz="1200" dirty="0"/>
                        <a:t>SIZE</a:t>
                      </a:r>
                    </a:p>
                  </a:txBody>
                  <a:tcPr/>
                </a:tc>
                <a:tc>
                  <a:txBody>
                    <a:bodyPr/>
                    <a:lstStyle/>
                    <a:p>
                      <a:r>
                        <a:rPr lang="en-IN" sz="1200" dirty="0"/>
                        <a:t>CONSTRAINT</a:t>
                      </a:r>
                    </a:p>
                  </a:txBody>
                  <a:tcPr/>
                </a:tc>
                <a:tc>
                  <a:txBody>
                    <a:bodyPr/>
                    <a:lstStyle/>
                    <a:p>
                      <a:r>
                        <a:rPr lang="en-IN" sz="1200" dirty="0"/>
                        <a:t>DESCRIPTION</a:t>
                      </a:r>
                    </a:p>
                  </a:txBody>
                  <a:tcPr/>
                </a:tc>
                <a:extLst>
                  <a:ext uri="{0D108BD9-81ED-4DB2-BD59-A6C34878D82A}">
                    <a16:rowId xmlns="" xmlns:a16="http://schemas.microsoft.com/office/drawing/2014/main" val="1433666847"/>
                  </a:ext>
                </a:extLst>
              </a:tr>
              <a:tr h="316793">
                <a:tc>
                  <a:txBody>
                    <a:bodyPr/>
                    <a:lstStyle/>
                    <a:p>
                      <a:r>
                        <a:rPr lang="en-IN" sz="1200" dirty="0" err="1"/>
                        <a:t>Type_ID</a:t>
                      </a:r>
                      <a:endParaRPr lang="en-IN" sz="1200" dirty="0"/>
                    </a:p>
                  </a:txBody>
                  <a:tcPr/>
                </a:tc>
                <a:tc>
                  <a:txBody>
                    <a:bodyPr/>
                    <a:lstStyle/>
                    <a:p>
                      <a:r>
                        <a:rPr lang="en-IN" sz="1200" dirty="0">
                          <a:latin typeface="+mn-lt"/>
                        </a:rPr>
                        <a:t>Integer</a:t>
                      </a:r>
                    </a:p>
                  </a:txBody>
                  <a:tcPr/>
                </a:tc>
                <a:tc>
                  <a:txBody>
                    <a:bodyPr/>
                    <a:lstStyle/>
                    <a:p>
                      <a:r>
                        <a:rPr lang="en-IN" sz="1200" dirty="0"/>
                        <a:t>5</a:t>
                      </a:r>
                    </a:p>
                  </a:txBody>
                  <a:tcPr/>
                </a:tc>
                <a:tc>
                  <a:txBody>
                    <a:bodyPr/>
                    <a:lstStyle/>
                    <a:p>
                      <a:r>
                        <a:rPr lang="en-IN" sz="1200" dirty="0"/>
                        <a:t>Primary Key</a:t>
                      </a:r>
                    </a:p>
                  </a:txBody>
                  <a:tcPr/>
                </a:tc>
                <a:tc>
                  <a:txBody>
                    <a:bodyPr/>
                    <a:lstStyle/>
                    <a:p>
                      <a:r>
                        <a:rPr lang="en-IN" sz="1200" dirty="0"/>
                        <a:t>This</a:t>
                      </a:r>
                      <a:r>
                        <a:rPr lang="en-IN" sz="1200" baseline="0" dirty="0"/>
                        <a:t> stores A user’s Type Id.</a:t>
                      </a:r>
                      <a:endParaRPr lang="en-IN" sz="1200" dirty="0"/>
                    </a:p>
                  </a:txBody>
                  <a:tcPr/>
                </a:tc>
                <a:extLst>
                  <a:ext uri="{0D108BD9-81ED-4DB2-BD59-A6C34878D82A}">
                    <a16:rowId xmlns="" xmlns:a16="http://schemas.microsoft.com/office/drawing/2014/main" val="3329484029"/>
                  </a:ext>
                </a:extLst>
              </a:tr>
              <a:tr h="316793">
                <a:tc>
                  <a:txBody>
                    <a:bodyPr/>
                    <a:lstStyle/>
                    <a:p>
                      <a:r>
                        <a:rPr lang="en-IN" sz="1200" dirty="0" err="1"/>
                        <a:t>Type_name</a:t>
                      </a:r>
                      <a:endParaRPr lang="en-IN" sz="1200" dirty="0"/>
                    </a:p>
                  </a:txBody>
                  <a:tcPr/>
                </a:tc>
                <a:tc>
                  <a:txBody>
                    <a:bodyPr/>
                    <a:lstStyle/>
                    <a:p>
                      <a:r>
                        <a:rPr lang="en-IN" sz="1200" dirty="0" err="1"/>
                        <a:t>VarChar</a:t>
                      </a:r>
                      <a:endParaRPr lang="en-IN" sz="1200" dirty="0"/>
                    </a:p>
                  </a:txBody>
                  <a:tcPr/>
                </a:tc>
                <a:tc>
                  <a:txBody>
                    <a:bodyPr/>
                    <a:lstStyle/>
                    <a:p>
                      <a:r>
                        <a:rPr lang="en-IN" sz="1200" dirty="0"/>
                        <a:t>20</a:t>
                      </a:r>
                    </a:p>
                  </a:txBody>
                  <a:tcPr/>
                </a:tc>
                <a:tc>
                  <a:txBody>
                    <a:bodyPr/>
                    <a:lstStyle/>
                    <a:p>
                      <a:r>
                        <a:rPr lang="en-IN" sz="1200" dirty="0"/>
                        <a:t>Not Null</a:t>
                      </a:r>
                    </a:p>
                  </a:txBody>
                  <a:tcPr/>
                </a:tc>
                <a:tc>
                  <a:txBody>
                    <a:bodyPr/>
                    <a:lstStyle/>
                    <a:p>
                      <a:r>
                        <a:rPr lang="en-IN" sz="1200" dirty="0"/>
                        <a:t>This</a:t>
                      </a:r>
                      <a:r>
                        <a:rPr lang="en-IN" sz="1200" baseline="0" dirty="0"/>
                        <a:t> field stores name for the type.</a:t>
                      </a:r>
                      <a:endParaRPr lang="en-IN" sz="1200" dirty="0"/>
                    </a:p>
                  </a:txBody>
                  <a:tcPr/>
                </a:tc>
                <a:extLst>
                  <a:ext uri="{0D108BD9-81ED-4DB2-BD59-A6C34878D82A}">
                    <a16:rowId xmlns="" xmlns:a16="http://schemas.microsoft.com/office/drawing/2014/main" val="940721155"/>
                  </a:ext>
                </a:extLst>
              </a:tr>
            </a:tbl>
          </a:graphicData>
        </a:graphic>
      </p:graphicFrame>
      <p:sp>
        <p:nvSpPr>
          <p:cNvPr id="6" name="TextBox 5">
            <a:extLst>
              <a:ext uri="{FF2B5EF4-FFF2-40B4-BE49-F238E27FC236}">
                <a16:creationId xmlns="" xmlns:a16="http://schemas.microsoft.com/office/drawing/2014/main" id="{DD5CDF78-8C57-46C9-9829-ADB8A3B199F7}"/>
              </a:ext>
            </a:extLst>
          </p:cNvPr>
          <p:cNvSpPr txBox="1"/>
          <p:nvPr/>
        </p:nvSpPr>
        <p:spPr>
          <a:xfrm>
            <a:off x="1428728" y="714362"/>
            <a:ext cx="6858047" cy="369332"/>
          </a:xfrm>
          <a:prstGeom prst="rect">
            <a:avLst/>
          </a:prstGeom>
          <a:noFill/>
        </p:spPr>
        <p:txBody>
          <a:bodyPr wrap="square" rtlCol="0">
            <a:spAutoFit/>
          </a:bodyPr>
          <a:lstStyle/>
          <a:p>
            <a:pPr algn="ctr"/>
            <a:r>
              <a:rPr lang="en-IN" b="1" u="sng" dirty="0">
                <a:solidFill>
                  <a:schemeClr val="accent5">
                    <a:lumMod val="50000"/>
                  </a:schemeClr>
                </a:solidFill>
              </a:rPr>
              <a:t>Description:</a:t>
            </a:r>
            <a:r>
              <a:rPr lang="en-IN" b="1" dirty="0">
                <a:solidFill>
                  <a:schemeClr val="accent5">
                    <a:lumMod val="50000"/>
                  </a:schemeClr>
                </a:solidFill>
              </a:rPr>
              <a:t> </a:t>
            </a:r>
            <a:r>
              <a:rPr lang="en-IN" dirty="0">
                <a:solidFill>
                  <a:schemeClr val="accent5">
                    <a:lumMod val="50000"/>
                  </a:schemeClr>
                </a:solidFill>
              </a:rPr>
              <a:t>This table stores the user’s type.</a:t>
            </a:r>
          </a:p>
        </p:txBody>
      </p:sp>
    </p:spTree>
    <p:extLst>
      <p:ext uri="{BB962C8B-B14F-4D97-AF65-F5344CB8AC3E}">
        <p14:creationId xmlns="" xmlns:p14="http://schemas.microsoft.com/office/powerpoint/2010/main" val="2186831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D5CDF78-8C57-46C9-9829-ADB8A3B199F7}"/>
              </a:ext>
            </a:extLst>
          </p:cNvPr>
          <p:cNvSpPr txBox="1"/>
          <p:nvPr/>
        </p:nvSpPr>
        <p:spPr>
          <a:xfrm>
            <a:off x="2500298" y="142858"/>
            <a:ext cx="3730371" cy="369332"/>
          </a:xfrm>
          <a:prstGeom prst="rect">
            <a:avLst/>
          </a:prstGeom>
          <a:noFill/>
        </p:spPr>
        <p:txBody>
          <a:bodyPr wrap="square" rtlCol="0">
            <a:spAutoFit/>
          </a:bodyPr>
          <a:lstStyle/>
          <a:p>
            <a:pPr algn="ctr"/>
            <a:r>
              <a:rPr lang="en-IN" b="1" dirty="0">
                <a:solidFill>
                  <a:schemeClr val="accent5">
                    <a:lumMod val="50000"/>
                  </a:schemeClr>
                </a:solidFill>
              </a:rPr>
              <a:t>Table Name: category</a:t>
            </a:r>
          </a:p>
        </p:txBody>
      </p:sp>
      <p:graphicFrame>
        <p:nvGraphicFramePr>
          <p:cNvPr id="7" name="Table 7">
            <a:extLst>
              <a:ext uri="{FF2B5EF4-FFF2-40B4-BE49-F238E27FC236}">
                <a16:creationId xmlns="" xmlns:a16="http://schemas.microsoft.com/office/drawing/2014/main" id="{0C9471F9-E15F-463B-9F73-4FB483F7B0DA}"/>
              </a:ext>
            </a:extLst>
          </p:cNvPr>
          <p:cNvGraphicFramePr>
            <a:graphicFrameLocks noGrp="1"/>
          </p:cNvGraphicFramePr>
          <p:nvPr>
            <p:extLst>
              <p:ext uri="{D42A27DB-BD31-4B8C-83A1-F6EECF244321}">
                <p14:modId xmlns="" xmlns:p14="http://schemas.microsoft.com/office/powerpoint/2010/main" val="1361691999"/>
              </p:ext>
            </p:extLst>
          </p:nvPr>
        </p:nvGraphicFramePr>
        <p:xfrm>
          <a:off x="1000100" y="1643056"/>
          <a:ext cx="7128793" cy="1316524"/>
        </p:xfrm>
        <a:graphic>
          <a:graphicData uri="http://schemas.openxmlformats.org/drawingml/2006/table">
            <a:tbl>
              <a:tblPr firstRow="1" bandRow="1">
                <a:tableStyleId>{7DF18680-E054-41AD-8BC1-D1AEF772440D}</a:tableStyleId>
              </a:tblPr>
              <a:tblGrid>
                <a:gridCol w="1414668">
                  <a:extLst>
                    <a:ext uri="{9D8B030D-6E8A-4147-A177-3AD203B41FA5}">
                      <a16:colId xmlns="" xmlns:a16="http://schemas.microsoft.com/office/drawing/2014/main" val="450970297"/>
                    </a:ext>
                  </a:extLst>
                </a:gridCol>
                <a:gridCol w="1428531">
                  <a:extLst>
                    <a:ext uri="{9D8B030D-6E8A-4147-A177-3AD203B41FA5}">
                      <a16:colId xmlns="" xmlns:a16="http://schemas.microsoft.com/office/drawing/2014/main" val="1842265827"/>
                    </a:ext>
                  </a:extLst>
                </a:gridCol>
                <a:gridCol w="1075057">
                  <a:extLst>
                    <a:ext uri="{9D8B030D-6E8A-4147-A177-3AD203B41FA5}">
                      <a16:colId xmlns="" xmlns:a16="http://schemas.microsoft.com/office/drawing/2014/main" val="911393503"/>
                    </a:ext>
                  </a:extLst>
                </a:gridCol>
                <a:gridCol w="1266320">
                  <a:extLst>
                    <a:ext uri="{9D8B030D-6E8A-4147-A177-3AD203B41FA5}">
                      <a16:colId xmlns="" xmlns:a16="http://schemas.microsoft.com/office/drawing/2014/main" val="556450556"/>
                    </a:ext>
                  </a:extLst>
                </a:gridCol>
                <a:gridCol w="1944217">
                  <a:extLst>
                    <a:ext uri="{9D8B030D-6E8A-4147-A177-3AD203B41FA5}">
                      <a16:colId xmlns="" xmlns:a16="http://schemas.microsoft.com/office/drawing/2014/main" val="2563037860"/>
                    </a:ext>
                  </a:extLst>
                </a:gridCol>
              </a:tblGrid>
              <a:tr h="402124">
                <a:tc>
                  <a:txBody>
                    <a:bodyPr/>
                    <a:lstStyle/>
                    <a:p>
                      <a:r>
                        <a:rPr lang="en-IN" sz="1200" dirty="0"/>
                        <a:t>FIELD NAME</a:t>
                      </a:r>
                    </a:p>
                  </a:txBody>
                  <a:tcPr/>
                </a:tc>
                <a:tc>
                  <a:txBody>
                    <a:bodyPr/>
                    <a:lstStyle/>
                    <a:p>
                      <a:r>
                        <a:rPr lang="en-IN" sz="1200" dirty="0">
                          <a:latin typeface="+mn-lt"/>
                        </a:rPr>
                        <a:t>DATA TYPE</a:t>
                      </a:r>
                    </a:p>
                  </a:txBody>
                  <a:tcPr/>
                </a:tc>
                <a:tc>
                  <a:txBody>
                    <a:bodyPr/>
                    <a:lstStyle/>
                    <a:p>
                      <a:r>
                        <a:rPr lang="en-IN" sz="1200" dirty="0"/>
                        <a:t>SIZE</a:t>
                      </a:r>
                    </a:p>
                  </a:txBody>
                  <a:tcPr/>
                </a:tc>
                <a:tc>
                  <a:txBody>
                    <a:bodyPr/>
                    <a:lstStyle/>
                    <a:p>
                      <a:r>
                        <a:rPr lang="en-IN" sz="1200" dirty="0"/>
                        <a:t>CONSTRAINT</a:t>
                      </a:r>
                    </a:p>
                  </a:txBody>
                  <a:tcPr/>
                </a:tc>
                <a:tc>
                  <a:txBody>
                    <a:bodyPr/>
                    <a:lstStyle/>
                    <a:p>
                      <a:r>
                        <a:rPr lang="en-IN" sz="1200" dirty="0"/>
                        <a:t>DESCRIPTION</a:t>
                      </a:r>
                    </a:p>
                  </a:txBody>
                  <a:tcPr/>
                </a:tc>
                <a:extLst>
                  <a:ext uri="{0D108BD9-81ED-4DB2-BD59-A6C34878D82A}">
                    <a16:rowId xmlns="" xmlns:a16="http://schemas.microsoft.com/office/drawing/2014/main" val="3329484029"/>
                  </a:ext>
                </a:extLst>
              </a:tr>
              <a:tr h="411006">
                <a:tc>
                  <a:txBody>
                    <a:bodyPr/>
                    <a:lstStyle/>
                    <a:p>
                      <a:r>
                        <a:rPr lang="en-IN" sz="1200" dirty="0" err="1"/>
                        <a:t>Category_ID</a:t>
                      </a:r>
                      <a:endParaRPr lang="en-IN" sz="1200" dirty="0"/>
                    </a:p>
                  </a:txBody>
                  <a:tcPr/>
                </a:tc>
                <a:tc>
                  <a:txBody>
                    <a:bodyPr/>
                    <a:lstStyle/>
                    <a:p>
                      <a:r>
                        <a:rPr lang="en-IN" sz="1200" dirty="0"/>
                        <a:t>Integer</a:t>
                      </a:r>
                    </a:p>
                  </a:txBody>
                  <a:tcPr/>
                </a:tc>
                <a:tc>
                  <a:txBody>
                    <a:bodyPr/>
                    <a:lstStyle/>
                    <a:p>
                      <a:r>
                        <a:rPr lang="en-IN" sz="1200" dirty="0"/>
                        <a:t>5</a:t>
                      </a:r>
                    </a:p>
                  </a:txBody>
                  <a:tcPr/>
                </a:tc>
                <a:tc>
                  <a:txBody>
                    <a:bodyPr/>
                    <a:lstStyle/>
                    <a:p>
                      <a:r>
                        <a:rPr lang="en-IN" sz="1200" dirty="0"/>
                        <a:t>Primary</a:t>
                      </a:r>
                      <a:r>
                        <a:rPr lang="en-IN" sz="1200" baseline="0" dirty="0"/>
                        <a:t> Key</a:t>
                      </a:r>
                      <a:endParaRPr lang="en-IN" sz="1200" dirty="0"/>
                    </a:p>
                  </a:txBody>
                  <a:tcPr/>
                </a:tc>
                <a:tc>
                  <a:txBody>
                    <a:bodyPr/>
                    <a:lstStyle/>
                    <a:p>
                      <a:r>
                        <a:rPr lang="en-IN" sz="1200" dirty="0"/>
                        <a:t>This</a:t>
                      </a:r>
                      <a:r>
                        <a:rPr lang="en-IN" sz="1200" baseline="0" dirty="0"/>
                        <a:t> field will store f</a:t>
                      </a:r>
                      <a:r>
                        <a:rPr lang="en-IN" sz="1200" dirty="0"/>
                        <a:t>ood category ID.</a:t>
                      </a:r>
                    </a:p>
                  </a:txBody>
                  <a:tcPr/>
                </a:tc>
                <a:extLst>
                  <a:ext uri="{0D108BD9-81ED-4DB2-BD59-A6C34878D82A}">
                    <a16:rowId xmlns="" xmlns:a16="http://schemas.microsoft.com/office/drawing/2014/main" val="940721155"/>
                  </a:ext>
                </a:extLst>
              </a:tr>
              <a:tr h="411006">
                <a:tc>
                  <a:txBody>
                    <a:bodyPr/>
                    <a:lstStyle/>
                    <a:p>
                      <a:r>
                        <a:rPr lang="en-IN" sz="1200" dirty="0" err="1"/>
                        <a:t>Category_name</a:t>
                      </a:r>
                      <a:endParaRPr lang="en-IN" sz="1200" dirty="0"/>
                    </a:p>
                  </a:txBody>
                  <a:tcPr/>
                </a:tc>
                <a:tc>
                  <a:txBody>
                    <a:bodyPr/>
                    <a:lstStyle/>
                    <a:p>
                      <a:r>
                        <a:rPr lang="en-IN" sz="1200" dirty="0" err="1"/>
                        <a:t>VarChar</a:t>
                      </a:r>
                      <a:endParaRPr lang="en-IN" sz="1200" dirty="0"/>
                    </a:p>
                  </a:txBody>
                  <a:tcPr/>
                </a:tc>
                <a:tc>
                  <a:txBody>
                    <a:bodyPr/>
                    <a:lstStyle/>
                    <a:p>
                      <a:r>
                        <a:rPr lang="en-IN" sz="1200" dirty="0"/>
                        <a:t>25</a:t>
                      </a:r>
                    </a:p>
                  </a:txBody>
                  <a:tcPr/>
                </a:tc>
                <a:tc>
                  <a:txBody>
                    <a:bodyPr/>
                    <a:lstStyle/>
                    <a:p>
                      <a:r>
                        <a:rPr lang="en-IN" sz="1200" dirty="0"/>
                        <a:t>Not</a:t>
                      </a:r>
                      <a:r>
                        <a:rPr lang="en-IN" sz="1200" baseline="0" dirty="0"/>
                        <a:t> Null</a:t>
                      </a:r>
                      <a:endParaRPr lang="en-IN" sz="1200" dirty="0"/>
                    </a:p>
                  </a:txBody>
                  <a:tcPr/>
                </a:tc>
                <a:tc>
                  <a:txBody>
                    <a:bodyPr/>
                    <a:lstStyle/>
                    <a:p>
                      <a:r>
                        <a:rPr lang="en-IN" sz="1200" dirty="0"/>
                        <a:t>This field will store food category name.</a:t>
                      </a:r>
                    </a:p>
                  </a:txBody>
                  <a:tcPr/>
                </a:tc>
                <a:extLst>
                  <a:ext uri="{0D108BD9-81ED-4DB2-BD59-A6C34878D82A}">
                    <a16:rowId xmlns="" xmlns:a16="http://schemas.microsoft.com/office/drawing/2014/main" val="3524680130"/>
                  </a:ext>
                </a:extLst>
              </a:tr>
            </a:tbl>
          </a:graphicData>
        </a:graphic>
      </p:graphicFrame>
      <p:sp>
        <p:nvSpPr>
          <p:cNvPr id="6" name="TextBox 5">
            <a:extLst>
              <a:ext uri="{FF2B5EF4-FFF2-40B4-BE49-F238E27FC236}">
                <a16:creationId xmlns="" xmlns:a16="http://schemas.microsoft.com/office/drawing/2014/main" id="{DD5CDF78-8C57-46C9-9829-ADB8A3B199F7}"/>
              </a:ext>
            </a:extLst>
          </p:cNvPr>
          <p:cNvSpPr txBox="1"/>
          <p:nvPr/>
        </p:nvSpPr>
        <p:spPr>
          <a:xfrm>
            <a:off x="1000100" y="714362"/>
            <a:ext cx="7143800" cy="369332"/>
          </a:xfrm>
          <a:prstGeom prst="rect">
            <a:avLst/>
          </a:prstGeom>
          <a:noFill/>
        </p:spPr>
        <p:txBody>
          <a:bodyPr wrap="square" rtlCol="0">
            <a:spAutoFit/>
          </a:bodyPr>
          <a:lstStyle/>
          <a:p>
            <a:pPr algn="ctr"/>
            <a:r>
              <a:rPr lang="en-IN" b="1" u="sng" dirty="0">
                <a:solidFill>
                  <a:schemeClr val="accent5">
                    <a:lumMod val="50000"/>
                  </a:schemeClr>
                </a:solidFill>
              </a:rPr>
              <a:t>Description:</a:t>
            </a:r>
            <a:r>
              <a:rPr lang="en-IN" dirty="0">
                <a:solidFill>
                  <a:schemeClr val="accent5">
                    <a:lumMod val="50000"/>
                  </a:schemeClr>
                </a:solidFill>
              </a:rPr>
              <a:t> This table will store category details for the menu.</a:t>
            </a:r>
          </a:p>
        </p:txBody>
      </p:sp>
    </p:spTree>
    <p:extLst>
      <p:ext uri="{BB962C8B-B14F-4D97-AF65-F5344CB8AC3E}">
        <p14:creationId xmlns="" xmlns:p14="http://schemas.microsoft.com/office/powerpoint/2010/main" val="26506732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D5CDF78-8C57-46C9-9829-ADB8A3B199F7}"/>
              </a:ext>
            </a:extLst>
          </p:cNvPr>
          <p:cNvSpPr txBox="1"/>
          <p:nvPr/>
        </p:nvSpPr>
        <p:spPr>
          <a:xfrm>
            <a:off x="1428728" y="285734"/>
            <a:ext cx="6286544" cy="369332"/>
          </a:xfrm>
          <a:prstGeom prst="rect">
            <a:avLst/>
          </a:prstGeom>
          <a:noFill/>
        </p:spPr>
        <p:txBody>
          <a:bodyPr wrap="square" rtlCol="0">
            <a:spAutoFit/>
          </a:bodyPr>
          <a:lstStyle/>
          <a:p>
            <a:pPr algn="ctr"/>
            <a:r>
              <a:rPr lang="en-IN" b="1" u="sng" dirty="0">
                <a:solidFill>
                  <a:schemeClr val="accent5">
                    <a:lumMod val="50000"/>
                  </a:schemeClr>
                </a:solidFill>
              </a:rPr>
              <a:t>Table Name: </a:t>
            </a:r>
            <a:r>
              <a:rPr lang="en-IN" b="1" dirty="0" err="1">
                <a:solidFill>
                  <a:schemeClr val="accent5">
                    <a:lumMod val="50000"/>
                  </a:schemeClr>
                </a:solidFill>
              </a:rPr>
              <a:t>Food_Items</a:t>
            </a:r>
            <a:endParaRPr lang="en-IN" b="1" dirty="0">
              <a:solidFill>
                <a:schemeClr val="accent5">
                  <a:lumMod val="50000"/>
                </a:schemeClr>
              </a:solidFill>
            </a:endParaRPr>
          </a:p>
        </p:txBody>
      </p:sp>
      <p:graphicFrame>
        <p:nvGraphicFramePr>
          <p:cNvPr id="7" name="Table 7">
            <a:extLst>
              <a:ext uri="{FF2B5EF4-FFF2-40B4-BE49-F238E27FC236}">
                <a16:creationId xmlns="" xmlns:a16="http://schemas.microsoft.com/office/drawing/2014/main" id="{0C9471F9-E15F-463B-9F73-4FB483F7B0DA}"/>
              </a:ext>
            </a:extLst>
          </p:cNvPr>
          <p:cNvGraphicFramePr>
            <a:graphicFrameLocks noGrp="1"/>
          </p:cNvGraphicFramePr>
          <p:nvPr>
            <p:extLst>
              <p:ext uri="{D42A27DB-BD31-4B8C-83A1-F6EECF244321}">
                <p14:modId xmlns="" xmlns:p14="http://schemas.microsoft.com/office/powerpoint/2010/main" val="3185579963"/>
              </p:ext>
            </p:extLst>
          </p:nvPr>
        </p:nvGraphicFramePr>
        <p:xfrm>
          <a:off x="1142976" y="1643056"/>
          <a:ext cx="7128793" cy="2145593"/>
        </p:xfrm>
        <a:graphic>
          <a:graphicData uri="http://schemas.openxmlformats.org/drawingml/2006/table">
            <a:tbl>
              <a:tblPr firstRow="1" bandRow="1">
                <a:tableStyleId>{7DF18680-E054-41AD-8BC1-D1AEF772440D}</a:tableStyleId>
              </a:tblPr>
              <a:tblGrid>
                <a:gridCol w="1414668">
                  <a:extLst>
                    <a:ext uri="{9D8B030D-6E8A-4147-A177-3AD203B41FA5}">
                      <a16:colId xmlns="" xmlns:a16="http://schemas.microsoft.com/office/drawing/2014/main" val="450970297"/>
                    </a:ext>
                  </a:extLst>
                </a:gridCol>
                <a:gridCol w="1428531">
                  <a:extLst>
                    <a:ext uri="{9D8B030D-6E8A-4147-A177-3AD203B41FA5}">
                      <a16:colId xmlns="" xmlns:a16="http://schemas.microsoft.com/office/drawing/2014/main" val="1842265827"/>
                    </a:ext>
                  </a:extLst>
                </a:gridCol>
                <a:gridCol w="1075057">
                  <a:extLst>
                    <a:ext uri="{9D8B030D-6E8A-4147-A177-3AD203B41FA5}">
                      <a16:colId xmlns="" xmlns:a16="http://schemas.microsoft.com/office/drawing/2014/main" val="911393503"/>
                    </a:ext>
                  </a:extLst>
                </a:gridCol>
                <a:gridCol w="1378646">
                  <a:extLst>
                    <a:ext uri="{9D8B030D-6E8A-4147-A177-3AD203B41FA5}">
                      <a16:colId xmlns="" xmlns:a16="http://schemas.microsoft.com/office/drawing/2014/main" val="556450556"/>
                    </a:ext>
                  </a:extLst>
                </a:gridCol>
                <a:gridCol w="1831891">
                  <a:extLst>
                    <a:ext uri="{9D8B030D-6E8A-4147-A177-3AD203B41FA5}">
                      <a16:colId xmlns="" xmlns:a16="http://schemas.microsoft.com/office/drawing/2014/main" val="2563037860"/>
                    </a:ext>
                  </a:extLst>
                </a:gridCol>
              </a:tblGrid>
              <a:tr h="316793">
                <a:tc>
                  <a:txBody>
                    <a:bodyPr/>
                    <a:lstStyle/>
                    <a:p>
                      <a:r>
                        <a:rPr lang="en-IN" sz="1200" dirty="0"/>
                        <a:t>FIELD NAME</a:t>
                      </a:r>
                    </a:p>
                  </a:txBody>
                  <a:tcPr/>
                </a:tc>
                <a:tc>
                  <a:txBody>
                    <a:bodyPr/>
                    <a:lstStyle/>
                    <a:p>
                      <a:r>
                        <a:rPr lang="en-IN" sz="1200" dirty="0"/>
                        <a:t>DATA TYPE</a:t>
                      </a:r>
                    </a:p>
                  </a:txBody>
                  <a:tcPr/>
                </a:tc>
                <a:tc>
                  <a:txBody>
                    <a:bodyPr/>
                    <a:lstStyle/>
                    <a:p>
                      <a:r>
                        <a:rPr lang="en-IN" sz="1200" dirty="0"/>
                        <a:t>SIZE</a:t>
                      </a:r>
                    </a:p>
                  </a:txBody>
                  <a:tcPr/>
                </a:tc>
                <a:tc>
                  <a:txBody>
                    <a:bodyPr/>
                    <a:lstStyle/>
                    <a:p>
                      <a:r>
                        <a:rPr lang="en-IN" sz="1200" dirty="0"/>
                        <a:t>CONSTRAINT</a:t>
                      </a:r>
                    </a:p>
                  </a:txBody>
                  <a:tcPr/>
                </a:tc>
                <a:tc>
                  <a:txBody>
                    <a:bodyPr/>
                    <a:lstStyle/>
                    <a:p>
                      <a:r>
                        <a:rPr lang="en-IN" sz="1200" dirty="0"/>
                        <a:t>DESCRIPTION</a:t>
                      </a:r>
                    </a:p>
                  </a:txBody>
                  <a:tcPr/>
                </a:tc>
                <a:extLst>
                  <a:ext uri="{0D108BD9-81ED-4DB2-BD59-A6C34878D82A}">
                    <a16:rowId xmlns="" xmlns:a16="http://schemas.microsoft.com/office/drawing/2014/main" val="1433666847"/>
                  </a:ext>
                </a:extLst>
              </a:tr>
              <a:tr h="316793">
                <a:tc>
                  <a:txBody>
                    <a:bodyPr/>
                    <a:lstStyle/>
                    <a:p>
                      <a:r>
                        <a:rPr lang="en-IN" sz="1200" dirty="0"/>
                        <a:t>F_ID</a:t>
                      </a:r>
                    </a:p>
                  </a:txBody>
                  <a:tcPr/>
                </a:tc>
                <a:tc>
                  <a:txBody>
                    <a:bodyPr/>
                    <a:lstStyle/>
                    <a:p>
                      <a:r>
                        <a:rPr lang="en-IN" sz="1200" dirty="0">
                          <a:latin typeface="+mn-lt"/>
                        </a:rPr>
                        <a:t>Integer</a:t>
                      </a:r>
                    </a:p>
                  </a:txBody>
                  <a:tcPr/>
                </a:tc>
                <a:tc>
                  <a:txBody>
                    <a:bodyPr/>
                    <a:lstStyle/>
                    <a:p>
                      <a:r>
                        <a:rPr lang="en-IN" sz="1200" dirty="0"/>
                        <a:t>10</a:t>
                      </a:r>
                    </a:p>
                  </a:txBody>
                  <a:tcPr/>
                </a:tc>
                <a:tc>
                  <a:txBody>
                    <a:bodyPr/>
                    <a:lstStyle/>
                    <a:p>
                      <a:r>
                        <a:rPr lang="en-IN" sz="1200" dirty="0"/>
                        <a:t>Primary Key</a:t>
                      </a:r>
                    </a:p>
                  </a:txBody>
                  <a:tcPr/>
                </a:tc>
                <a:tc>
                  <a:txBody>
                    <a:bodyPr/>
                    <a:lstStyle/>
                    <a:p>
                      <a:r>
                        <a:rPr lang="en-IN" sz="1200" dirty="0"/>
                        <a:t>This field will store      food item’s</a:t>
                      </a:r>
                      <a:r>
                        <a:rPr lang="en-IN" sz="1200" baseline="0" dirty="0"/>
                        <a:t> ID.</a:t>
                      </a:r>
                      <a:endParaRPr lang="en-IN" sz="1200" dirty="0"/>
                    </a:p>
                  </a:txBody>
                  <a:tcPr/>
                </a:tc>
                <a:extLst>
                  <a:ext uri="{0D108BD9-81ED-4DB2-BD59-A6C34878D82A}">
                    <a16:rowId xmlns="" xmlns:a16="http://schemas.microsoft.com/office/drawing/2014/main" val="3329484029"/>
                  </a:ext>
                </a:extLst>
              </a:tr>
              <a:tr h="316793">
                <a:tc>
                  <a:txBody>
                    <a:bodyPr/>
                    <a:lstStyle/>
                    <a:p>
                      <a:r>
                        <a:rPr lang="en-IN" sz="1200" dirty="0" err="1"/>
                        <a:t>F_category_ID</a:t>
                      </a:r>
                      <a:endParaRPr lang="en-IN" sz="1200" dirty="0"/>
                    </a:p>
                  </a:txBody>
                  <a:tcPr/>
                </a:tc>
                <a:tc>
                  <a:txBody>
                    <a:bodyPr/>
                    <a:lstStyle/>
                    <a:p>
                      <a:r>
                        <a:rPr lang="en-IN" sz="1200" dirty="0">
                          <a:latin typeface="+mn-lt"/>
                        </a:rPr>
                        <a:t>Integer</a:t>
                      </a:r>
                    </a:p>
                  </a:txBody>
                  <a:tcPr/>
                </a:tc>
                <a:tc>
                  <a:txBody>
                    <a:bodyPr/>
                    <a:lstStyle/>
                    <a:p>
                      <a:r>
                        <a:rPr lang="en-IN" sz="1200" dirty="0"/>
                        <a:t>5</a:t>
                      </a:r>
                    </a:p>
                  </a:txBody>
                  <a:tcPr/>
                </a:tc>
                <a:tc>
                  <a:txBody>
                    <a:bodyPr/>
                    <a:lstStyle/>
                    <a:p>
                      <a:r>
                        <a:rPr lang="en-IN" sz="1200" dirty="0"/>
                        <a:t>Foreign Key</a:t>
                      </a:r>
                    </a:p>
                  </a:txBody>
                  <a:tcPr/>
                </a:tc>
                <a:tc>
                  <a:txBody>
                    <a:bodyPr/>
                    <a:lstStyle/>
                    <a:p>
                      <a:r>
                        <a:rPr lang="en-IN" sz="1200" dirty="0"/>
                        <a:t>This field will store      food</a:t>
                      </a:r>
                      <a:r>
                        <a:rPr lang="en-IN" sz="1200" baseline="0" dirty="0"/>
                        <a:t> item’s category ID</a:t>
                      </a:r>
                      <a:endParaRPr lang="en-IN" sz="1200" dirty="0"/>
                    </a:p>
                  </a:txBody>
                  <a:tcPr/>
                </a:tc>
                <a:extLst>
                  <a:ext uri="{0D108BD9-81ED-4DB2-BD59-A6C34878D82A}">
                    <a16:rowId xmlns="" xmlns:a16="http://schemas.microsoft.com/office/drawing/2014/main" val="10002"/>
                  </a:ext>
                </a:extLst>
              </a:tr>
              <a:tr h="316793">
                <a:tc>
                  <a:txBody>
                    <a:bodyPr/>
                    <a:lstStyle/>
                    <a:p>
                      <a:r>
                        <a:rPr lang="en-IN" sz="1200" dirty="0" err="1"/>
                        <a:t>F_Name</a:t>
                      </a:r>
                      <a:endParaRPr lang="en-IN" sz="1200" dirty="0"/>
                    </a:p>
                  </a:txBody>
                  <a:tcPr/>
                </a:tc>
                <a:tc>
                  <a:txBody>
                    <a:bodyPr/>
                    <a:lstStyle/>
                    <a:p>
                      <a:r>
                        <a:rPr lang="en-IN" sz="1200" dirty="0" err="1"/>
                        <a:t>VarChar</a:t>
                      </a:r>
                      <a:endParaRPr lang="en-IN" sz="1200" dirty="0"/>
                    </a:p>
                  </a:txBody>
                  <a:tcPr/>
                </a:tc>
                <a:tc>
                  <a:txBody>
                    <a:bodyPr/>
                    <a:lstStyle/>
                    <a:p>
                      <a:r>
                        <a:rPr lang="en-IN" sz="1200" dirty="0"/>
                        <a:t>25</a:t>
                      </a:r>
                    </a:p>
                  </a:txBody>
                  <a:tcPr/>
                </a:tc>
                <a:tc>
                  <a:txBody>
                    <a:bodyPr/>
                    <a:lstStyle/>
                    <a:p>
                      <a:r>
                        <a:rPr lang="en-IN" sz="1200" dirty="0"/>
                        <a:t>Not Null</a:t>
                      </a:r>
                    </a:p>
                  </a:txBody>
                  <a:tcPr/>
                </a:tc>
                <a:tc>
                  <a:txBody>
                    <a:bodyPr/>
                    <a:lstStyle/>
                    <a:p>
                      <a:r>
                        <a:rPr lang="en-IN" sz="1200" dirty="0"/>
                        <a:t>This field</a:t>
                      </a:r>
                      <a:r>
                        <a:rPr lang="en-IN" sz="1200" baseline="0" dirty="0"/>
                        <a:t> will store      </a:t>
                      </a:r>
                      <a:r>
                        <a:rPr lang="en-IN" sz="1200" dirty="0"/>
                        <a:t>food item’s name.</a:t>
                      </a:r>
                    </a:p>
                  </a:txBody>
                  <a:tcPr/>
                </a:tc>
                <a:extLst>
                  <a:ext uri="{0D108BD9-81ED-4DB2-BD59-A6C34878D82A}">
                    <a16:rowId xmlns="" xmlns:a16="http://schemas.microsoft.com/office/drawing/2014/main" val="940721155"/>
                  </a:ext>
                </a:extLst>
              </a:tr>
              <a:tr h="316793">
                <a:tc>
                  <a:txBody>
                    <a:bodyPr/>
                    <a:lstStyle/>
                    <a:p>
                      <a:r>
                        <a:rPr lang="en-IN" sz="1200" dirty="0" err="1"/>
                        <a:t>F_Price</a:t>
                      </a:r>
                      <a:endParaRPr lang="en-IN" sz="1200" dirty="0"/>
                    </a:p>
                  </a:txBody>
                  <a:tcPr/>
                </a:tc>
                <a:tc>
                  <a:txBody>
                    <a:bodyPr/>
                    <a:lstStyle/>
                    <a:p>
                      <a:r>
                        <a:rPr lang="en-IN" sz="1200" dirty="0"/>
                        <a:t>Integer</a:t>
                      </a:r>
                    </a:p>
                  </a:txBody>
                  <a:tcPr/>
                </a:tc>
                <a:tc>
                  <a:txBody>
                    <a:bodyPr/>
                    <a:lstStyle/>
                    <a:p>
                      <a:r>
                        <a:rPr lang="en-IN" sz="1200" dirty="0"/>
                        <a:t>5</a:t>
                      </a:r>
                    </a:p>
                  </a:txBody>
                  <a:tcPr/>
                </a:tc>
                <a:tc>
                  <a:txBody>
                    <a:bodyPr/>
                    <a:lstStyle/>
                    <a:p>
                      <a:r>
                        <a:rPr lang="en-IN" sz="1200" dirty="0"/>
                        <a:t>Not Null</a:t>
                      </a:r>
                    </a:p>
                  </a:txBody>
                  <a:tcPr/>
                </a:tc>
                <a:tc>
                  <a:txBody>
                    <a:bodyPr/>
                    <a:lstStyle/>
                    <a:p>
                      <a:r>
                        <a:rPr lang="en-IN" sz="1200" dirty="0"/>
                        <a:t>This field</a:t>
                      </a:r>
                      <a:r>
                        <a:rPr lang="en-IN" sz="1200" baseline="0" dirty="0"/>
                        <a:t> will store      </a:t>
                      </a:r>
                      <a:r>
                        <a:rPr lang="en-IN" sz="1200" dirty="0"/>
                        <a:t>food item’s price.</a:t>
                      </a:r>
                    </a:p>
                  </a:txBody>
                  <a:tcPr/>
                </a:tc>
                <a:extLst>
                  <a:ext uri="{0D108BD9-81ED-4DB2-BD59-A6C34878D82A}">
                    <a16:rowId xmlns="" xmlns:a16="http://schemas.microsoft.com/office/drawing/2014/main" val="442101112"/>
                  </a:ext>
                </a:extLst>
              </a:tr>
            </a:tbl>
          </a:graphicData>
        </a:graphic>
      </p:graphicFrame>
      <p:sp>
        <p:nvSpPr>
          <p:cNvPr id="6" name="TextBox 5">
            <a:extLst>
              <a:ext uri="{FF2B5EF4-FFF2-40B4-BE49-F238E27FC236}">
                <a16:creationId xmlns="" xmlns:a16="http://schemas.microsoft.com/office/drawing/2014/main" id="{DD5CDF78-8C57-46C9-9829-ADB8A3B199F7}"/>
              </a:ext>
            </a:extLst>
          </p:cNvPr>
          <p:cNvSpPr txBox="1"/>
          <p:nvPr/>
        </p:nvSpPr>
        <p:spPr>
          <a:xfrm>
            <a:off x="1571604" y="928676"/>
            <a:ext cx="6286544" cy="369332"/>
          </a:xfrm>
          <a:prstGeom prst="rect">
            <a:avLst/>
          </a:prstGeom>
          <a:noFill/>
        </p:spPr>
        <p:txBody>
          <a:bodyPr wrap="square" rtlCol="0">
            <a:spAutoFit/>
          </a:bodyPr>
          <a:lstStyle/>
          <a:p>
            <a:pPr algn="ctr"/>
            <a:r>
              <a:rPr lang="en-IN" b="1" u="sng" dirty="0">
                <a:solidFill>
                  <a:schemeClr val="accent5">
                    <a:lumMod val="50000"/>
                  </a:schemeClr>
                </a:solidFill>
              </a:rPr>
              <a:t>Description:</a:t>
            </a:r>
            <a:r>
              <a:rPr lang="en-IN" b="1" dirty="0">
                <a:solidFill>
                  <a:schemeClr val="accent5">
                    <a:lumMod val="50000"/>
                  </a:schemeClr>
                </a:solidFill>
              </a:rPr>
              <a:t> </a:t>
            </a:r>
            <a:r>
              <a:rPr lang="en-IN" dirty="0">
                <a:solidFill>
                  <a:schemeClr val="accent5">
                    <a:lumMod val="50000"/>
                  </a:schemeClr>
                </a:solidFill>
              </a:rPr>
              <a:t>This table will store details of Food Items</a:t>
            </a:r>
          </a:p>
        </p:txBody>
      </p:sp>
    </p:spTree>
    <p:extLst>
      <p:ext uri="{BB962C8B-B14F-4D97-AF65-F5344CB8AC3E}">
        <p14:creationId xmlns="" xmlns:p14="http://schemas.microsoft.com/office/powerpoint/2010/main" val="31027792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D5CDF78-8C57-46C9-9829-ADB8A3B199F7}"/>
              </a:ext>
            </a:extLst>
          </p:cNvPr>
          <p:cNvSpPr txBox="1"/>
          <p:nvPr/>
        </p:nvSpPr>
        <p:spPr>
          <a:xfrm>
            <a:off x="1285852" y="214296"/>
            <a:ext cx="6929486" cy="369332"/>
          </a:xfrm>
          <a:prstGeom prst="rect">
            <a:avLst/>
          </a:prstGeom>
          <a:noFill/>
        </p:spPr>
        <p:txBody>
          <a:bodyPr wrap="square" rtlCol="0">
            <a:spAutoFit/>
          </a:bodyPr>
          <a:lstStyle/>
          <a:p>
            <a:pPr algn="ctr"/>
            <a:r>
              <a:rPr lang="en-IN" b="1" u="sng" dirty="0">
                <a:solidFill>
                  <a:schemeClr val="accent5">
                    <a:lumMod val="50000"/>
                  </a:schemeClr>
                </a:solidFill>
              </a:rPr>
              <a:t>Table Name:</a:t>
            </a:r>
            <a:r>
              <a:rPr lang="en-IN" b="1" dirty="0">
                <a:solidFill>
                  <a:schemeClr val="accent5">
                    <a:lumMod val="50000"/>
                  </a:schemeClr>
                </a:solidFill>
              </a:rPr>
              <a:t> </a:t>
            </a:r>
            <a:r>
              <a:rPr lang="en-IN" b="1" dirty="0" err="1">
                <a:solidFill>
                  <a:schemeClr val="accent5">
                    <a:lumMod val="50000"/>
                  </a:schemeClr>
                </a:solidFill>
              </a:rPr>
              <a:t>Order_Master</a:t>
            </a:r>
            <a:endParaRPr lang="en-IN" b="1" dirty="0">
              <a:solidFill>
                <a:schemeClr val="accent5">
                  <a:lumMod val="50000"/>
                </a:schemeClr>
              </a:solidFill>
            </a:endParaRPr>
          </a:p>
        </p:txBody>
      </p:sp>
      <p:graphicFrame>
        <p:nvGraphicFramePr>
          <p:cNvPr id="7" name="Table 7">
            <a:extLst>
              <a:ext uri="{FF2B5EF4-FFF2-40B4-BE49-F238E27FC236}">
                <a16:creationId xmlns="" xmlns:a16="http://schemas.microsoft.com/office/drawing/2014/main" id="{0C9471F9-E15F-463B-9F73-4FB483F7B0DA}"/>
              </a:ext>
            </a:extLst>
          </p:cNvPr>
          <p:cNvGraphicFramePr>
            <a:graphicFrameLocks noGrp="1"/>
          </p:cNvGraphicFramePr>
          <p:nvPr>
            <p:extLst>
              <p:ext uri="{D42A27DB-BD31-4B8C-83A1-F6EECF244321}">
                <p14:modId xmlns="" xmlns:p14="http://schemas.microsoft.com/office/powerpoint/2010/main" val="1993637996"/>
              </p:ext>
            </p:extLst>
          </p:nvPr>
        </p:nvGraphicFramePr>
        <p:xfrm>
          <a:off x="1285852" y="1571618"/>
          <a:ext cx="7128793" cy="2145593"/>
        </p:xfrm>
        <a:graphic>
          <a:graphicData uri="http://schemas.openxmlformats.org/drawingml/2006/table">
            <a:tbl>
              <a:tblPr firstRow="1" bandRow="1">
                <a:tableStyleId>{7DF18680-E054-41AD-8BC1-D1AEF772440D}</a:tableStyleId>
              </a:tblPr>
              <a:tblGrid>
                <a:gridCol w="1414668">
                  <a:extLst>
                    <a:ext uri="{9D8B030D-6E8A-4147-A177-3AD203B41FA5}">
                      <a16:colId xmlns="" xmlns:a16="http://schemas.microsoft.com/office/drawing/2014/main" val="450970297"/>
                    </a:ext>
                  </a:extLst>
                </a:gridCol>
                <a:gridCol w="1428531">
                  <a:extLst>
                    <a:ext uri="{9D8B030D-6E8A-4147-A177-3AD203B41FA5}">
                      <a16:colId xmlns="" xmlns:a16="http://schemas.microsoft.com/office/drawing/2014/main" val="1842265827"/>
                    </a:ext>
                  </a:extLst>
                </a:gridCol>
                <a:gridCol w="1075057">
                  <a:extLst>
                    <a:ext uri="{9D8B030D-6E8A-4147-A177-3AD203B41FA5}">
                      <a16:colId xmlns="" xmlns:a16="http://schemas.microsoft.com/office/drawing/2014/main" val="911393503"/>
                    </a:ext>
                  </a:extLst>
                </a:gridCol>
                <a:gridCol w="1378646">
                  <a:extLst>
                    <a:ext uri="{9D8B030D-6E8A-4147-A177-3AD203B41FA5}">
                      <a16:colId xmlns="" xmlns:a16="http://schemas.microsoft.com/office/drawing/2014/main" val="556450556"/>
                    </a:ext>
                  </a:extLst>
                </a:gridCol>
                <a:gridCol w="1831891">
                  <a:extLst>
                    <a:ext uri="{9D8B030D-6E8A-4147-A177-3AD203B41FA5}">
                      <a16:colId xmlns="" xmlns:a16="http://schemas.microsoft.com/office/drawing/2014/main" val="2563037860"/>
                    </a:ext>
                  </a:extLst>
                </a:gridCol>
              </a:tblGrid>
              <a:tr h="316793">
                <a:tc>
                  <a:txBody>
                    <a:bodyPr/>
                    <a:lstStyle/>
                    <a:p>
                      <a:r>
                        <a:rPr lang="en-IN" sz="1200" dirty="0"/>
                        <a:t>FIELD NAME</a:t>
                      </a:r>
                    </a:p>
                  </a:txBody>
                  <a:tcPr/>
                </a:tc>
                <a:tc>
                  <a:txBody>
                    <a:bodyPr/>
                    <a:lstStyle/>
                    <a:p>
                      <a:r>
                        <a:rPr lang="en-IN" sz="1200" dirty="0"/>
                        <a:t>DATA TYPE</a:t>
                      </a:r>
                    </a:p>
                  </a:txBody>
                  <a:tcPr/>
                </a:tc>
                <a:tc>
                  <a:txBody>
                    <a:bodyPr/>
                    <a:lstStyle/>
                    <a:p>
                      <a:r>
                        <a:rPr lang="en-IN" sz="1200" dirty="0"/>
                        <a:t>SIZE</a:t>
                      </a:r>
                    </a:p>
                  </a:txBody>
                  <a:tcPr/>
                </a:tc>
                <a:tc>
                  <a:txBody>
                    <a:bodyPr/>
                    <a:lstStyle/>
                    <a:p>
                      <a:r>
                        <a:rPr lang="en-IN" sz="1200" dirty="0"/>
                        <a:t>CONSTRAINT</a:t>
                      </a:r>
                    </a:p>
                  </a:txBody>
                  <a:tcPr/>
                </a:tc>
                <a:tc>
                  <a:txBody>
                    <a:bodyPr/>
                    <a:lstStyle/>
                    <a:p>
                      <a:r>
                        <a:rPr lang="en-IN" sz="1200" dirty="0"/>
                        <a:t>DESCRIPTION</a:t>
                      </a:r>
                    </a:p>
                  </a:txBody>
                  <a:tcPr/>
                </a:tc>
                <a:extLst>
                  <a:ext uri="{0D108BD9-81ED-4DB2-BD59-A6C34878D82A}">
                    <a16:rowId xmlns="" xmlns:a16="http://schemas.microsoft.com/office/drawing/2014/main" val="1433666847"/>
                  </a:ext>
                </a:extLst>
              </a:tr>
              <a:tr h="316793">
                <a:tc>
                  <a:txBody>
                    <a:bodyPr/>
                    <a:lstStyle/>
                    <a:p>
                      <a:r>
                        <a:rPr lang="en-IN" sz="1200" dirty="0"/>
                        <a:t>O_ID</a:t>
                      </a:r>
                    </a:p>
                  </a:txBody>
                  <a:tcPr/>
                </a:tc>
                <a:tc>
                  <a:txBody>
                    <a:bodyPr/>
                    <a:lstStyle/>
                    <a:p>
                      <a:r>
                        <a:rPr lang="en-IN" sz="1200" dirty="0">
                          <a:latin typeface="+mn-lt"/>
                        </a:rPr>
                        <a:t>Integer</a:t>
                      </a:r>
                    </a:p>
                  </a:txBody>
                  <a:tcPr/>
                </a:tc>
                <a:tc>
                  <a:txBody>
                    <a:bodyPr/>
                    <a:lstStyle/>
                    <a:p>
                      <a:r>
                        <a:rPr lang="en-IN" sz="1200" dirty="0"/>
                        <a:t>10</a:t>
                      </a:r>
                    </a:p>
                  </a:txBody>
                  <a:tcPr/>
                </a:tc>
                <a:tc>
                  <a:txBody>
                    <a:bodyPr/>
                    <a:lstStyle/>
                    <a:p>
                      <a:r>
                        <a:rPr lang="en-IN" sz="1200" dirty="0"/>
                        <a:t>Primary Key</a:t>
                      </a:r>
                    </a:p>
                  </a:txBody>
                  <a:tcPr/>
                </a:tc>
                <a:tc>
                  <a:txBody>
                    <a:bodyPr/>
                    <a:lstStyle/>
                    <a:p>
                      <a:r>
                        <a:rPr lang="en-IN" sz="1200" dirty="0"/>
                        <a:t>This field</a:t>
                      </a:r>
                      <a:r>
                        <a:rPr lang="en-IN" sz="1200" baseline="0" dirty="0"/>
                        <a:t> will store     o</a:t>
                      </a:r>
                      <a:r>
                        <a:rPr lang="en-IN" sz="1200" dirty="0"/>
                        <a:t>rder ID.</a:t>
                      </a:r>
                    </a:p>
                  </a:txBody>
                  <a:tcPr/>
                </a:tc>
                <a:extLst>
                  <a:ext uri="{0D108BD9-81ED-4DB2-BD59-A6C34878D82A}">
                    <a16:rowId xmlns="" xmlns:a16="http://schemas.microsoft.com/office/drawing/2014/main" val="3329484029"/>
                  </a:ext>
                </a:extLst>
              </a:tr>
              <a:tr h="316793">
                <a:tc>
                  <a:txBody>
                    <a:bodyPr/>
                    <a:lstStyle/>
                    <a:p>
                      <a:r>
                        <a:rPr lang="en-IN" sz="1200" dirty="0"/>
                        <a:t>U_ID</a:t>
                      </a:r>
                    </a:p>
                  </a:txBody>
                  <a:tcPr/>
                </a:tc>
                <a:tc>
                  <a:txBody>
                    <a:bodyPr/>
                    <a:lstStyle/>
                    <a:p>
                      <a:r>
                        <a:rPr lang="en-IN" sz="1200" dirty="0"/>
                        <a:t>Integer</a:t>
                      </a:r>
                    </a:p>
                  </a:txBody>
                  <a:tcPr/>
                </a:tc>
                <a:tc>
                  <a:txBody>
                    <a:bodyPr/>
                    <a:lstStyle/>
                    <a:p>
                      <a:r>
                        <a:rPr lang="en-IN" sz="1200" dirty="0"/>
                        <a:t>10</a:t>
                      </a:r>
                    </a:p>
                  </a:txBody>
                  <a:tcPr/>
                </a:tc>
                <a:tc>
                  <a:txBody>
                    <a:bodyPr/>
                    <a:lstStyle/>
                    <a:p>
                      <a:r>
                        <a:rPr lang="en-IN" sz="1200" dirty="0"/>
                        <a:t>Foreign Key</a:t>
                      </a:r>
                    </a:p>
                  </a:txBody>
                  <a:tcPr/>
                </a:tc>
                <a:tc>
                  <a:txBody>
                    <a:bodyPr/>
                    <a:lstStyle/>
                    <a:p>
                      <a:r>
                        <a:rPr lang="en-IN" sz="1200" dirty="0"/>
                        <a:t>This</a:t>
                      </a:r>
                      <a:r>
                        <a:rPr lang="en-IN" sz="1200" baseline="0" dirty="0"/>
                        <a:t> field will store      u</a:t>
                      </a:r>
                      <a:r>
                        <a:rPr lang="en-IN" sz="1200" dirty="0"/>
                        <a:t>ser ID.</a:t>
                      </a:r>
                    </a:p>
                  </a:txBody>
                  <a:tcPr/>
                </a:tc>
                <a:extLst>
                  <a:ext uri="{0D108BD9-81ED-4DB2-BD59-A6C34878D82A}">
                    <a16:rowId xmlns="" xmlns:a16="http://schemas.microsoft.com/office/drawing/2014/main" val="940721155"/>
                  </a:ext>
                </a:extLst>
              </a:tr>
              <a:tr h="316793">
                <a:tc>
                  <a:txBody>
                    <a:bodyPr/>
                    <a:lstStyle/>
                    <a:p>
                      <a:r>
                        <a:rPr lang="en-IN" sz="1200" dirty="0" err="1"/>
                        <a:t>O_Date</a:t>
                      </a:r>
                      <a:endParaRPr lang="en-IN" sz="1200" dirty="0"/>
                    </a:p>
                  </a:txBody>
                  <a:tcPr/>
                </a:tc>
                <a:tc>
                  <a:txBody>
                    <a:bodyPr/>
                    <a:lstStyle/>
                    <a:p>
                      <a:r>
                        <a:rPr lang="en-IN" sz="1200" dirty="0"/>
                        <a:t>Date</a:t>
                      </a:r>
                    </a:p>
                  </a:txBody>
                  <a:tcPr/>
                </a:tc>
                <a:tc>
                  <a:txBody>
                    <a:bodyPr/>
                    <a:lstStyle/>
                    <a:p>
                      <a:r>
                        <a:rPr lang="en-IN" sz="1200" dirty="0"/>
                        <a:t>--</a:t>
                      </a:r>
                    </a:p>
                  </a:txBody>
                  <a:tcPr/>
                </a:tc>
                <a:tc>
                  <a:txBody>
                    <a:bodyPr/>
                    <a:lstStyle/>
                    <a:p>
                      <a:r>
                        <a:rPr lang="en-IN" sz="1200" dirty="0"/>
                        <a:t>Not Null</a:t>
                      </a:r>
                    </a:p>
                  </a:txBody>
                  <a:tcPr/>
                </a:tc>
                <a:tc>
                  <a:txBody>
                    <a:bodyPr/>
                    <a:lstStyle/>
                    <a:p>
                      <a:r>
                        <a:rPr lang="en-IN" sz="1200" dirty="0"/>
                        <a:t>This field will store     order date.</a:t>
                      </a:r>
                    </a:p>
                  </a:txBody>
                  <a:tcPr/>
                </a:tc>
                <a:extLst>
                  <a:ext uri="{0D108BD9-81ED-4DB2-BD59-A6C34878D82A}">
                    <a16:rowId xmlns="" xmlns:a16="http://schemas.microsoft.com/office/drawing/2014/main" val="1999336282"/>
                  </a:ext>
                </a:extLst>
              </a:tr>
              <a:tr h="316793">
                <a:tc>
                  <a:txBody>
                    <a:bodyPr/>
                    <a:lstStyle/>
                    <a:p>
                      <a:r>
                        <a:rPr lang="en-IN" sz="1200" dirty="0" err="1"/>
                        <a:t>O_Amount</a:t>
                      </a:r>
                      <a:endParaRPr lang="en-IN" sz="1200" dirty="0"/>
                    </a:p>
                  </a:txBody>
                  <a:tcPr/>
                </a:tc>
                <a:tc>
                  <a:txBody>
                    <a:bodyPr/>
                    <a:lstStyle/>
                    <a:p>
                      <a:r>
                        <a:rPr lang="en-IN" sz="1200" dirty="0"/>
                        <a:t>Integer</a:t>
                      </a:r>
                    </a:p>
                  </a:txBody>
                  <a:tcPr/>
                </a:tc>
                <a:tc>
                  <a:txBody>
                    <a:bodyPr/>
                    <a:lstStyle/>
                    <a:p>
                      <a:r>
                        <a:rPr lang="en-IN" sz="1200" dirty="0"/>
                        <a:t>5</a:t>
                      </a:r>
                    </a:p>
                  </a:txBody>
                  <a:tcPr/>
                </a:tc>
                <a:tc>
                  <a:txBody>
                    <a:bodyPr/>
                    <a:lstStyle/>
                    <a:p>
                      <a:r>
                        <a:rPr lang="en-IN" sz="1200" dirty="0"/>
                        <a:t>Not Null</a:t>
                      </a:r>
                    </a:p>
                  </a:txBody>
                  <a:tcPr/>
                </a:tc>
                <a:tc>
                  <a:txBody>
                    <a:bodyPr/>
                    <a:lstStyle/>
                    <a:p>
                      <a:r>
                        <a:rPr lang="en-IN" sz="1200" dirty="0"/>
                        <a:t>This field will</a:t>
                      </a:r>
                      <a:r>
                        <a:rPr lang="en-IN" sz="1200" baseline="0" dirty="0"/>
                        <a:t> store     </a:t>
                      </a:r>
                      <a:r>
                        <a:rPr lang="en-IN" sz="1200" dirty="0"/>
                        <a:t>order price.</a:t>
                      </a:r>
                    </a:p>
                  </a:txBody>
                  <a:tcPr/>
                </a:tc>
                <a:extLst>
                  <a:ext uri="{0D108BD9-81ED-4DB2-BD59-A6C34878D82A}">
                    <a16:rowId xmlns="" xmlns:a16="http://schemas.microsoft.com/office/drawing/2014/main" val="343356523"/>
                  </a:ext>
                </a:extLst>
              </a:tr>
            </a:tbl>
          </a:graphicData>
        </a:graphic>
      </p:graphicFrame>
      <p:sp>
        <p:nvSpPr>
          <p:cNvPr id="6" name="TextBox 5">
            <a:extLst>
              <a:ext uri="{FF2B5EF4-FFF2-40B4-BE49-F238E27FC236}">
                <a16:creationId xmlns="" xmlns:a16="http://schemas.microsoft.com/office/drawing/2014/main" id="{DD5CDF78-8C57-46C9-9829-ADB8A3B199F7}"/>
              </a:ext>
            </a:extLst>
          </p:cNvPr>
          <p:cNvSpPr txBox="1"/>
          <p:nvPr/>
        </p:nvSpPr>
        <p:spPr>
          <a:xfrm>
            <a:off x="1285852" y="928676"/>
            <a:ext cx="7143800" cy="369332"/>
          </a:xfrm>
          <a:prstGeom prst="rect">
            <a:avLst/>
          </a:prstGeom>
          <a:noFill/>
        </p:spPr>
        <p:txBody>
          <a:bodyPr wrap="square" rtlCol="0">
            <a:spAutoFit/>
          </a:bodyPr>
          <a:lstStyle/>
          <a:p>
            <a:pPr algn="ctr"/>
            <a:r>
              <a:rPr lang="en-IN" b="1" u="sng" dirty="0">
                <a:solidFill>
                  <a:schemeClr val="accent5">
                    <a:lumMod val="50000"/>
                  </a:schemeClr>
                </a:solidFill>
              </a:rPr>
              <a:t>Description:</a:t>
            </a:r>
            <a:r>
              <a:rPr lang="en-IN" b="1" dirty="0">
                <a:solidFill>
                  <a:schemeClr val="accent5">
                    <a:lumMod val="50000"/>
                  </a:schemeClr>
                </a:solidFill>
              </a:rPr>
              <a:t>  </a:t>
            </a:r>
            <a:r>
              <a:rPr lang="en-IN" dirty="0">
                <a:solidFill>
                  <a:schemeClr val="accent5">
                    <a:lumMod val="50000"/>
                  </a:schemeClr>
                </a:solidFill>
              </a:rPr>
              <a:t>This table will store necessary information of orders.</a:t>
            </a:r>
          </a:p>
        </p:txBody>
      </p:sp>
    </p:spTree>
    <p:extLst>
      <p:ext uri="{BB962C8B-B14F-4D97-AF65-F5344CB8AC3E}">
        <p14:creationId xmlns="" xmlns:p14="http://schemas.microsoft.com/office/powerpoint/2010/main" val="34748388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D5CDF78-8C57-46C9-9829-ADB8A3B199F7}"/>
              </a:ext>
            </a:extLst>
          </p:cNvPr>
          <p:cNvSpPr txBox="1"/>
          <p:nvPr/>
        </p:nvSpPr>
        <p:spPr>
          <a:xfrm>
            <a:off x="1285852" y="214296"/>
            <a:ext cx="6929486" cy="369332"/>
          </a:xfrm>
          <a:prstGeom prst="rect">
            <a:avLst/>
          </a:prstGeom>
          <a:noFill/>
        </p:spPr>
        <p:txBody>
          <a:bodyPr wrap="square" rtlCol="0">
            <a:spAutoFit/>
          </a:bodyPr>
          <a:lstStyle/>
          <a:p>
            <a:pPr algn="ctr"/>
            <a:r>
              <a:rPr lang="en-IN" b="1" u="sng" dirty="0">
                <a:solidFill>
                  <a:schemeClr val="accent5">
                    <a:lumMod val="50000"/>
                  </a:schemeClr>
                </a:solidFill>
              </a:rPr>
              <a:t>Table Name:</a:t>
            </a:r>
            <a:r>
              <a:rPr lang="en-IN" b="1" dirty="0">
                <a:solidFill>
                  <a:schemeClr val="accent5">
                    <a:lumMod val="50000"/>
                  </a:schemeClr>
                </a:solidFill>
              </a:rPr>
              <a:t> </a:t>
            </a:r>
            <a:r>
              <a:rPr lang="en-IN" b="1" dirty="0" err="1">
                <a:solidFill>
                  <a:schemeClr val="accent5">
                    <a:lumMod val="50000"/>
                  </a:schemeClr>
                </a:solidFill>
              </a:rPr>
              <a:t>Order_Details</a:t>
            </a:r>
            <a:endParaRPr lang="en-IN" b="1" dirty="0">
              <a:solidFill>
                <a:schemeClr val="accent5">
                  <a:lumMod val="50000"/>
                </a:schemeClr>
              </a:solidFill>
            </a:endParaRPr>
          </a:p>
        </p:txBody>
      </p:sp>
      <p:graphicFrame>
        <p:nvGraphicFramePr>
          <p:cNvPr id="7" name="Table 7">
            <a:extLst>
              <a:ext uri="{FF2B5EF4-FFF2-40B4-BE49-F238E27FC236}">
                <a16:creationId xmlns="" xmlns:a16="http://schemas.microsoft.com/office/drawing/2014/main" id="{0C9471F9-E15F-463B-9F73-4FB483F7B0DA}"/>
              </a:ext>
            </a:extLst>
          </p:cNvPr>
          <p:cNvGraphicFramePr>
            <a:graphicFrameLocks noGrp="1"/>
          </p:cNvGraphicFramePr>
          <p:nvPr>
            <p:extLst>
              <p:ext uri="{D42A27DB-BD31-4B8C-83A1-F6EECF244321}">
                <p14:modId xmlns="" xmlns:p14="http://schemas.microsoft.com/office/powerpoint/2010/main" val="1614415184"/>
              </p:ext>
            </p:extLst>
          </p:nvPr>
        </p:nvGraphicFramePr>
        <p:xfrm>
          <a:off x="928662" y="1500180"/>
          <a:ext cx="7128793" cy="3059993"/>
        </p:xfrm>
        <a:graphic>
          <a:graphicData uri="http://schemas.openxmlformats.org/drawingml/2006/table">
            <a:tbl>
              <a:tblPr firstRow="1" bandRow="1">
                <a:tableStyleId>{7DF18680-E054-41AD-8BC1-D1AEF772440D}</a:tableStyleId>
              </a:tblPr>
              <a:tblGrid>
                <a:gridCol w="1414668">
                  <a:extLst>
                    <a:ext uri="{9D8B030D-6E8A-4147-A177-3AD203B41FA5}">
                      <a16:colId xmlns="" xmlns:a16="http://schemas.microsoft.com/office/drawing/2014/main" val="450970297"/>
                    </a:ext>
                  </a:extLst>
                </a:gridCol>
                <a:gridCol w="1428531">
                  <a:extLst>
                    <a:ext uri="{9D8B030D-6E8A-4147-A177-3AD203B41FA5}">
                      <a16:colId xmlns="" xmlns:a16="http://schemas.microsoft.com/office/drawing/2014/main" val="1842265827"/>
                    </a:ext>
                  </a:extLst>
                </a:gridCol>
                <a:gridCol w="1075057">
                  <a:extLst>
                    <a:ext uri="{9D8B030D-6E8A-4147-A177-3AD203B41FA5}">
                      <a16:colId xmlns="" xmlns:a16="http://schemas.microsoft.com/office/drawing/2014/main" val="911393503"/>
                    </a:ext>
                  </a:extLst>
                </a:gridCol>
                <a:gridCol w="1378646">
                  <a:extLst>
                    <a:ext uri="{9D8B030D-6E8A-4147-A177-3AD203B41FA5}">
                      <a16:colId xmlns="" xmlns:a16="http://schemas.microsoft.com/office/drawing/2014/main" val="556450556"/>
                    </a:ext>
                  </a:extLst>
                </a:gridCol>
                <a:gridCol w="1831891">
                  <a:extLst>
                    <a:ext uri="{9D8B030D-6E8A-4147-A177-3AD203B41FA5}">
                      <a16:colId xmlns="" xmlns:a16="http://schemas.microsoft.com/office/drawing/2014/main" val="2563037860"/>
                    </a:ext>
                  </a:extLst>
                </a:gridCol>
              </a:tblGrid>
              <a:tr h="316793">
                <a:tc>
                  <a:txBody>
                    <a:bodyPr/>
                    <a:lstStyle/>
                    <a:p>
                      <a:r>
                        <a:rPr lang="en-IN" sz="1200" dirty="0"/>
                        <a:t>FIELD NAME</a:t>
                      </a:r>
                    </a:p>
                  </a:txBody>
                  <a:tcPr/>
                </a:tc>
                <a:tc>
                  <a:txBody>
                    <a:bodyPr/>
                    <a:lstStyle/>
                    <a:p>
                      <a:r>
                        <a:rPr lang="en-IN" sz="1200" dirty="0"/>
                        <a:t>DATA TYPE</a:t>
                      </a:r>
                    </a:p>
                  </a:txBody>
                  <a:tcPr/>
                </a:tc>
                <a:tc>
                  <a:txBody>
                    <a:bodyPr/>
                    <a:lstStyle/>
                    <a:p>
                      <a:r>
                        <a:rPr lang="en-IN" sz="1200" dirty="0"/>
                        <a:t>SIZE</a:t>
                      </a:r>
                    </a:p>
                  </a:txBody>
                  <a:tcPr/>
                </a:tc>
                <a:tc>
                  <a:txBody>
                    <a:bodyPr/>
                    <a:lstStyle/>
                    <a:p>
                      <a:r>
                        <a:rPr lang="en-IN" sz="1200" dirty="0"/>
                        <a:t>CONSTRAINT</a:t>
                      </a:r>
                    </a:p>
                  </a:txBody>
                  <a:tcPr/>
                </a:tc>
                <a:tc>
                  <a:txBody>
                    <a:bodyPr/>
                    <a:lstStyle/>
                    <a:p>
                      <a:r>
                        <a:rPr lang="en-IN" sz="1200" dirty="0"/>
                        <a:t>DESCRIPTION</a:t>
                      </a:r>
                    </a:p>
                  </a:txBody>
                  <a:tcPr/>
                </a:tc>
                <a:extLst>
                  <a:ext uri="{0D108BD9-81ED-4DB2-BD59-A6C34878D82A}">
                    <a16:rowId xmlns="" xmlns:a16="http://schemas.microsoft.com/office/drawing/2014/main" val="1433666847"/>
                  </a:ext>
                </a:extLst>
              </a:tr>
              <a:tr h="316793">
                <a:tc>
                  <a:txBody>
                    <a:bodyPr/>
                    <a:lstStyle/>
                    <a:p>
                      <a:r>
                        <a:rPr lang="en-IN" sz="1200" dirty="0" err="1"/>
                        <a:t>O_detail_ID</a:t>
                      </a:r>
                      <a:endParaRPr lang="en-IN" sz="1200" dirty="0"/>
                    </a:p>
                  </a:txBody>
                  <a:tcPr/>
                </a:tc>
                <a:tc>
                  <a:txBody>
                    <a:bodyPr/>
                    <a:lstStyle/>
                    <a:p>
                      <a:r>
                        <a:rPr lang="en-IN" sz="1200" dirty="0">
                          <a:latin typeface="+mn-lt"/>
                        </a:rPr>
                        <a:t>Integer</a:t>
                      </a:r>
                    </a:p>
                  </a:txBody>
                  <a:tcPr/>
                </a:tc>
                <a:tc>
                  <a:txBody>
                    <a:bodyPr/>
                    <a:lstStyle/>
                    <a:p>
                      <a:r>
                        <a:rPr lang="en-IN" sz="1200" dirty="0"/>
                        <a:t>10</a:t>
                      </a:r>
                    </a:p>
                  </a:txBody>
                  <a:tcPr/>
                </a:tc>
                <a:tc>
                  <a:txBody>
                    <a:bodyPr/>
                    <a:lstStyle/>
                    <a:p>
                      <a:r>
                        <a:rPr lang="en-IN" sz="1200" dirty="0"/>
                        <a:t>Primary Key</a:t>
                      </a:r>
                    </a:p>
                  </a:txBody>
                  <a:tcPr/>
                </a:tc>
                <a:tc>
                  <a:txBody>
                    <a:bodyPr/>
                    <a:lstStyle/>
                    <a:p>
                      <a:r>
                        <a:rPr lang="en-IN" sz="1200" dirty="0"/>
                        <a:t>This field</a:t>
                      </a:r>
                      <a:r>
                        <a:rPr lang="en-IN" sz="1200" baseline="0" dirty="0"/>
                        <a:t> will store     o</a:t>
                      </a:r>
                      <a:r>
                        <a:rPr lang="en-IN" sz="1200" dirty="0"/>
                        <a:t>rder ID.</a:t>
                      </a:r>
                    </a:p>
                  </a:txBody>
                  <a:tcPr/>
                </a:tc>
                <a:extLst>
                  <a:ext uri="{0D108BD9-81ED-4DB2-BD59-A6C34878D82A}">
                    <a16:rowId xmlns="" xmlns:a16="http://schemas.microsoft.com/office/drawing/2014/main" val="3329484029"/>
                  </a:ext>
                </a:extLst>
              </a:tr>
              <a:tr h="316793">
                <a:tc>
                  <a:txBody>
                    <a:bodyPr/>
                    <a:lstStyle/>
                    <a:p>
                      <a:r>
                        <a:rPr lang="en-IN" sz="1200" dirty="0"/>
                        <a:t>O_ID</a:t>
                      </a:r>
                    </a:p>
                  </a:txBody>
                  <a:tcPr/>
                </a:tc>
                <a:tc>
                  <a:txBody>
                    <a:bodyPr/>
                    <a:lstStyle/>
                    <a:p>
                      <a:r>
                        <a:rPr lang="en-IN" sz="1200" dirty="0"/>
                        <a:t>Integer</a:t>
                      </a:r>
                    </a:p>
                  </a:txBody>
                  <a:tcPr/>
                </a:tc>
                <a:tc>
                  <a:txBody>
                    <a:bodyPr/>
                    <a:lstStyle/>
                    <a:p>
                      <a:r>
                        <a:rPr lang="en-IN" sz="1200" dirty="0"/>
                        <a:t>10</a:t>
                      </a:r>
                    </a:p>
                  </a:txBody>
                  <a:tcPr/>
                </a:tc>
                <a:tc>
                  <a:txBody>
                    <a:bodyPr/>
                    <a:lstStyle/>
                    <a:p>
                      <a:r>
                        <a:rPr lang="en-IN" sz="1200" dirty="0"/>
                        <a:t>Foreign Key</a:t>
                      </a:r>
                    </a:p>
                  </a:txBody>
                  <a:tcPr/>
                </a:tc>
                <a:tc>
                  <a:txBody>
                    <a:bodyPr/>
                    <a:lstStyle/>
                    <a:p>
                      <a:r>
                        <a:rPr lang="en-IN" sz="1200" dirty="0"/>
                        <a:t>This</a:t>
                      </a:r>
                      <a:r>
                        <a:rPr lang="en-IN" sz="1200" baseline="0" dirty="0"/>
                        <a:t> field will store      order</a:t>
                      </a:r>
                      <a:r>
                        <a:rPr lang="en-IN" sz="1200" dirty="0"/>
                        <a:t> ID.</a:t>
                      </a:r>
                    </a:p>
                  </a:txBody>
                  <a:tcPr/>
                </a:tc>
                <a:extLst>
                  <a:ext uri="{0D108BD9-81ED-4DB2-BD59-A6C34878D82A}">
                    <a16:rowId xmlns="" xmlns:a16="http://schemas.microsoft.com/office/drawing/2014/main" val="940721155"/>
                  </a:ext>
                </a:extLst>
              </a:tr>
              <a:tr h="316793">
                <a:tc>
                  <a:txBody>
                    <a:bodyPr/>
                    <a:lstStyle/>
                    <a:p>
                      <a:r>
                        <a:rPr lang="en-IN" sz="1200" dirty="0" err="1"/>
                        <a:t>O_Status</a:t>
                      </a:r>
                      <a:endParaRPr lang="en-IN" sz="1200" dirty="0"/>
                    </a:p>
                  </a:txBody>
                  <a:tcPr/>
                </a:tc>
                <a:tc>
                  <a:txBody>
                    <a:bodyPr/>
                    <a:lstStyle/>
                    <a:p>
                      <a:r>
                        <a:rPr lang="en-IN" sz="1200" dirty="0" err="1"/>
                        <a:t>VarChar</a:t>
                      </a:r>
                      <a:endParaRPr lang="en-IN" sz="1200" dirty="0"/>
                    </a:p>
                  </a:txBody>
                  <a:tcPr/>
                </a:tc>
                <a:tc>
                  <a:txBody>
                    <a:bodyPr/>
                    <a:lstStyle/>
                    <a:p>
                      <a:r>
                        <a:rPr lang="en-IN" sz="1200" dirty="0"/>
                        <a:t>15</a:t>
                      </a:r>
                    </a:p>
                  </a:txBody>
                  <a:tcPr/>
                </a:tc>
                <a:tc>
                  <a:txBody>
                    <a:bodyPr/>
                    <a:lstStyle/>
                    <a:p>
                      <a:r>
                        <a:rPr lang="en-IN" sz="1200" dirty="0"/>
                        <a:t>Not Null</a:t>
                      </a:r>
                    </a:p>
                  </a:txBody>
                  <a:tcPr/>
                </a:tc>
                <a:tc>
                  <a:txBody>
                    <a:bodyPr/>
                    <a:lstStyle/>
                    <a:p>
                      <a:r>
                        <a:rPr lang="en-IN" sz="1200" dirty="0"/>
                        <a:t>This field will store     order status.</a:t>
                      </a:r>
                    </a:p>
                  </a:txBody>
                  <a:tcPr/>
                </a:tc>
                <a:extLst>
                  <a:ext uri="{0D108BD9-81ED-4DB2-BD59-A6C34878D82A}">
                    <a16:rowId xmlns="" xmlns:a16="http://schemas.microsoft.com/office/drawing/2014/main" val="3524680130"/>
                  </a:ext>
                </a:extLst>
              </a:tr>
              <a:tr h="316793">
                <a:tc>
                  <a:txBody>
                    <a:bodyPr/>
                    <a:lstStyle/>
                    <a:p>
                      <a:r>
                        <a:rPr lang="en-IN" sz="1200" dirty="0" err="1"/>
                        <a:t>O_qty</a:t>
                      </a:r>
                      <a:endParaRPr lang="en-IN" sz="1200" dirty="0"/>
                    </a:p>
                  </a:txBody>
                  <a:tcPr/>
                </a:tc>
                <a:tc>
                  <a:txBody>
                    <a:bodyPr/>
                    <a:lstStyle/>
                    <a:p>
                      <a:r>
                        <a:rPr lang="en-IN" sz="1200" dirty="0"/>
                        <a:t>Integer</a:t>
                      </a:r>
                    </a:p>
                  </a:txBody>
                  <a:tcPr/>
                </a:tc>
                <a:tc>
                  <a:txBody>
                    <a:bodyPr/>
                    <a:lstStyle/>
                    <a:p>
                      <a:r>
                        <a:rPr lang="en-IN" sz="1200" dirty="0"/>
                        <a:t>5</a:t>
                      </a:r>
                    </a:p>
                  </a:txBody>
                  <a:tcPr/>
                </a:tc>
                <a:tc>
                  <a:txBody>
                    <a:bodyPr/>
                    <a:lstStyle/>
                    <a:p>
                      <a:r>
                        <a:rPr lang="en-IN" sz="1200" dirty="0"/>
                        <a:t>Not Null</a:t>
                      </a:r>
                    </a:p>
                  </a:txBody>
                  <a:tcPr/>
                </a:tc>
                <a:tc>
                  <a:txBody>
                    <a:bodyPr/>
                    <a:lstStyle/>
                    <a:p>
                      <a:r>
                        <a:rPr lang="en-IN" sz="1200" dirty="0"/>
                        <a:t>This field will store     order quantity.</a:t>
                      </a:r>
                    </a:p>
                  </a:txBody>
                  <a:tcPr/>
                </a:tc>
                <a:extLst>
                  <a:ext uri="{0D108BD9-81ED-4DB2-BD59-A6C34878D82A}">
                    <a16:rowId xmlns="" xmlns:a16="http://schemas.microsoft.com/office/drawing/2014/main" val="1999336282"/>
                  </a:ext>
                </a:extLst>
              </a:tr>
              <a:tr h="316793">
                <a:tc>
                  <a:txBody>
                    <a:bodyPr/>
                    <a:lstStyle/>
                    <a:p>
                      <a:r>
                        <a:rPr lang="en-IN" sz="1200" dirty="0"/>
                        <a:t>F_ID</a:t>
                      </a:r>
                    </a:p>
                  </a:txBody>
                  <a:tcPr/>
                </a:tc>
                <a:tc>
                  <a:txBody>
                    <a:bodyPr/>
                    <a:lstStyle/>
                    <a:p>
                      <a:r>
                        <a:rPr lang="en-IN" sz="1200" dirty="0"/>
                        <a:t>Integer</a:t>
                      </a:r>
                    </a:p>
                  </a:txBody>
                  <a:tcPr/>
                </a:tc>
                <a:tc>
                  <a:txBody>
                    <a:bodyPr/>
                    <a:lstStyle/>
                    <a:p>
                      <a:r>
                        <a:rPr lang="en-IN" sz="1200" dirty="0"/>
                        <a:t>10</a:t>
                      </a:r>
                    </a:p>
                  </a:txBody>
                  <a:tcPr/>
                </a:tc>
                <a:tc>
                  <a:txBody>
                    <a:bodyPr/>
                    <a:lstStyle/>
                    <a:p>
                      <a:r>
                        <a:rPr lang="en-IN" sz="1200" dirty="0"/>
                        <a:t>Foreign Key,</a:t>
                      </a:r>
                      <a:r>
                        <a:rPr lang="en-IN" sz="1200" baseline="0" dirty="0"/>
                        <a:t>     </a:t>
                      </a:r>
                      <a:r>
                        <a:rPr lang="en-IN" sz="1200" dirty="0"/>
                        <a:t>Not Null</a:t>
                      </a:r>
                    </a:p>
                  </a:txBody>
                  <a:tcPr/>
                </a:tc>
                <a:tc>
                  <a:txBody>
                    <a:bodyPr/>
                    <a:lstStyle/>
                    <a:p>
                      <a:r>
                        <a:rPr lang="en-IN" sz="1200" dirty="0"/>
                        <a:t>This field will</a:t>
                      </a:r>
                      <a:r>
                        <a:rPr lang="en-IN" sz="1200" baseline="0" dirty="0"/>
                        <a:t> store      food items in the order</a:t>
                      </a:r>
                      <a:endParaRPr lang="en-IN" sz="1200" dirty="0"/>
                    </a:p>
                  </a:txBody>
                  <a:tcPr/>
                </a:tc>
                <a:extLst>
                  <a:ext uri="{0D108BD9-81ED-4DB2-BD59-A6C34878D82A}">
                    <a16:rowId xmlns="" xmlns:a16="http://schemas.microsoft.com/office/drawing/2014/main" val="343356523"/>
                  </a:ext>
                </a:extLst>
              </a:tr>
              <a:tr h="316793">
                <a:tc>
                  <a:txBody>
                    <a:bodyPr/>
                    <a:lstStyle/>
                    <a:p>
                      <a:r>
                        <a:rPr lang="en-IN" sz="1200" dirty="0" err="1"/>
                        <a:t>O_pyt_ID</a:t>
                      </a:r>
                      <a:endParaRPr lang="en-IN" sz="1200" dirty="0"/>
                    </a:p>
                  </a:txBody>
                  <a:tcPr/>
                </a:tc>
                <a:tc>
                  <a:txBody>
                    <a:bodyPr/>
                    <a:lstStyle/>
                    <a:p>
                      <a:r>
                        <a:rPr lang="en-IN" sz="1200" dirty="0"/>
                        <a:t>Integer </a:t>
                      </a:r>
                    </a:p>
                  </a:txBody>
                  <a:tcPr/>
                </a:tc>
                <a:tc>
                  <a:txBody>
                    <a:bodyPr/>
                    <a:lstStyle/>
                    <a:p>
                      <a:r>
                        <a:rPr lang="en-IN" sz="1200" dirty="0"/>
                        <a:t>5</a:t>
                      </a:r>
                    </a:p>
                  </a:txBody>
                  <a:tcPr/>
                </a:tc>
                <a:tc>
                  <a:txBody>
                    <a:bodyPr/>
                    <a:lstStyle/>
                    <a:p>
                      <a:r>
                        <a:rPr lang="en-IN" sz="1200"/>
                        <a:t>Foreign</a:t>
                      </a:r>
                      <a:r>
                        <a:rPr lang="en-IN" sz="1200" baseline="0"/>
                        <a:t> Key</a:t>
                      </a:r>
                      <a:endParaRPr lang="en-IN" sz="1200" dirty="0"/>
                    </a:p>
                  </a:txBody>
                  <a:tcPr/>
                </a:tc>
                <a:tc>
                  <a:txBody>
                    <a:bodyPr/>
                    <a:lstStyle/>
                    <a:p>
                      <a:r>
                        <a:rPr lang="en-IN" sz="1200" dirty="0"/>
                        <a:t>This</a:t>
                      </a:r>
                      <a:r>
                        <a:rPr lang="en-IN" sz="1200" baseline="0" dirty="0"/>
                        <a:t> field will store     payment ID for order.</a:t>
                      </a:r>
                      <a:endParaRPr lang="en-IN" sz="1200" dirty="0"/>
                    </a:p>
                  </a:txBody>
                  <a:tcPr/>
                </a:tc>
                <a:extLst>
                  <a:ext uri="{0D108BD9-81ED-4DB2-BD59-A6C34878D82A}">
                    <a16:rowId xmlns="" xmlns:a16="http://schemas.microsoft.com/office/drawing/2014/main" val="10006"/>
                  </a:ext>
                </a:extLst>
              </a:tr>
            </a:tbl>
          </a:graphicData>
        </a:graphic>
      </p:graphicFrame>
      <p:sp>
        <p:nvSpPr>
          <p:cNvPr id="6" name="TextBox 5">
            <a:extLst>
              <a:ext uri="{FF2B5EF4-FFF2-40B4-BE49-F238E27FC236}">
                <a16:creationId xmlns="" xmlns:a16="http://schemas.microsoft.com/office/drawing/2014/main" id="{DD5CDF78-8C57-46C9-9829-ADB8A3B199F7}"/>
              </a:ext>
            </a:extLst>
          </p:cNvPr>
          <p:cNvSpPr txBox="1"/>
          <p:nvPr/>
        </p:nvSpPr>
        <p:spPr>
          <a:xfrm>
            <a:off x="1285852" y="928676"/>
            <a:ext cx="7143800" cy="369332"/>
          </a:xfrm>
          <a:prstGeom prst="rect">
            <a:avLst/>
          </a:prstGeom>
          <a:noFill/>
        </p:spPr>
        <p:txBody>
          <a:bodyPr wrap="square" rtlCol="0">
            <a:spAutoFit/>
          </a:bodyPr>
          <a:lstStyle/>
          <a:p>
            <a:pPr algn="ctr"/>
            <a:r>
              <a:rPr lang="en-IN" b="1" u="sng" dirty="0">
                <a:solidFill>
                  <a:schemeClr val="accent5">
                    <a:lumMod val="50000"/>
                  </a:schemeClr>
                </a:solidFill>
              </a:rPr>
              <a:t>Description:</a:t>
            </a:r>
            <a:r>
              <a:rPr lang="en-IN" b="1" dirty="0">
                <a:solidFill>
                  <a:schemeClr val="accent5">
                    <a:lumMod val="50000"/>
                  </a:schemeClr>
                </a:solidFill>
              </a:rPr>
              <a:t>  </a:t>
            </a:r>
            <a:r>
              <a:rPr lang="en-IN" dirty="0">
                <a:solidFill>
                  <a:schemeClr val="accent5">
                    <a:lumMod val="50000"/>
                  </a:schemeClr>
                </a:solidFill>
              </a:rPr>
              <a:t>This table will store all details of orders.</a:t>
            </a:r>
          </a:p>
        </p:txBody>
      </p:sp>
    </p:spTree>
    <p:extLst>
      <p:ext uri="{BB962C8B-B14F-4D97-AF65-F5344CB8AC3E}">
        <p14:creationId xmlns="" xmlns:p14="http://schemas.microsoft.com/office/powerpoint/2010/main" val="3474838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D5CDF78-8C57-46C9-9829-ADB8A3B199F7}"/>
              </a:ext>
            </a:extLst>
          </p:cNvPr>
          <p:cNvSpPr txBox="1"/>
          <p:nvPr/>
        </p:nvSpPr>
        <p:spPr>
          <a:xfrm>
            <a:off x="1214414" y="142858"/>
            <a:ext cx="7000924" cy="369332"/>
          </a:xfrm>
          <a:prstGeom prst="rect">
            <a:avLst/>
          </a:prstGeom>
          <a:noFill/>
        </p:spPr>
        <p:txBody>
          <a:bodyPr wrap="square" rtlCol="0">
            <a:spAutoFit/>
          </a:bodyPr>
          <a:lstStyle/>
          <a:p>
            <a:pPr algn="ctr"/>
            <a:r>
              <a:rPr lang="en-IN" b="1" u="sng" dirty="0">
                <a:solidFill>
                  <a:schemeClr val="accent5">
                    <a:lumMod val="50000"/>
                  </a:schemeClr>
                </a:solidFill>
              </a:rPr>
              <a:t>Table Name:</a:t>
            </a:r>
            <a:r>
              <a:rPr lang="en-IN" b="1" dirty="0">
                <a:solidFill>
                  <a:schemeClr val="accent5">
                    <a:lumMod val="50000"/>
                  </a:schemeClr>
                </a:solidFill>
              </a:rPr>
              <a:t> Payment</a:t>
            </a:r>
          </a:p>
        </p:txBody>
      </p:sp>
      <p:graphicFrame>
        <p:nvGraphicFramePr>
          <p:cNvPr id="7" name="Table 7">
            <a:extLst>
              <a:ext uri="{FF2B5EF4-FFF2-40B4-BE49-F238E27FC236}">
                <a16:creationId xmlns="" xmlns:a16="http://schemas.microsoft.com/office/drawing/2014/main" id="{0C9471F9-E15F-463B-9F73-4FB483F7B0DA}"/>
              </a:ext>
            </a:extLst>
          </p:cNvPr>
          <p:cNvGraphicFramePr>
            <a:graphicFrameLocks noGrp="1"/>
          </p:cNvGraphicFramePr>
          <p:nvPr>
            <p:extLst>
              <p:ext uri="{D42A27DB-BD31-4B8C-83A1-F6EECF244321}">
                <p14:modId xmlns="" xmlns:p14="http://schemas.microsoft.com/office/powerpoint/2010/main" val="750372662"/>
              </p:ext>
            </p:extLst>
          </p:nvPr>
        </p:nvGraphicFramePr>
        <p:xfrm>
          <a:off x="1142976" y="1344975"/>
          <a:ext cx="7128793" cy="2145593"/>
        </p:xfrm>
        <a:graphic>
          <a:graphicData uri="http://schemas.openxmlformats.org/drawingml/2006/table">
            <a:tbl>
              <a:tblPr firstRow="1" bandRow="1">
                <a:tableStyleId>{7DF18680-E054-41AD-8BC1-D1AEF772440D}</a:tableStyleId>
              </a:tblPr>
              <a:tblGrid>
                <a:gridCol w="1414668">
                  <a:extLst>
                    <a:ext uri="{9D8B030D-6E8A-4147-A177-3AD203B41FA5}">
                      <a16:colId xmlns="" xmlns:a16="http://schemas.microsoft.com/office/drawing/2014/main" val="450970297"/>
                    </a:ext>
                  </a:extLst>
                </a:gridCol>
                <a:gridCol w="1428531">
                  <a:extLst>
                    <a:ext uri="{9D8B030D-6E8A-4147-A177-3AD203B41FA5}">
                      <a16:colId xmlns="" xmlns:a16="http://schemas.microsoft.com/office/drawing/2014/main" val="1842265827"/>
                    </a:ext>
                  </a:extLst>
                </a:gridCol>
                <a:gridCol w="1075057">
                  <a:extLst>
                    <a:ext uri="{9D8B030D-6E8A-4147-A177-3AD203B41FA5}">
                      <a16:colId xmlns="" xmlns:a16="http://schemas.microsoft.com/office/drawing/2014/main" val="911393503"/>
                    </a:ext>
                  </a:extLst>
                </a:gridCol>
                <a:gridCol w="1378646">
                  <a:extLst>
                    <a:ext uri="{9D8B030D-6E8A-4147-A177-3AD203B41FA5}">
                      <a16:colId xmlns="" xmlns:a16="http://schemas.microsoft.com/office/drawing/2014/main" val="556450556"/>
                    </a:ext>
                  </a:extLst>
                </a:gridCol>
                <a:gridCol w="1831891">
                  <a:extLst>
                    <a:ext uri="{9D8B030D-6E8A-4147-A177-3AD203B41FA5}">
                      <a16:colId xmlns="" xmlns:a16="http://schemas.microsoft.com/office/drawing/2014/main" val="2563037860"/>
                    </a:ext>
                  </a:extLst>
                </a:gridCol>
              </a:tblGrid>
              <a:tr h="316793">
                <a:tc>
                  <a:txBody>
                    <a:bodyPr/>
                    <a:lstStyle/>
                    <a:p>
                      <a:r>
                        <a:rPr lang="en-IN" sz="1200" dirty="0"/>
                        <a:t>FIELD NAME</a:t>
                      </a:r>
                    </a:p>
                  </a:txBody>
                  <a:tcPr/>
                </a:tc>
                <a:tc>
                  <a:txBody>
                    <a:bodyPr/>
                    <a:lstStyle/>
                    <a:p>
                      <a:r>
                        <a:rPr lang="en-IN" sz="1200" dirty="0"/>
                        <a:t>DATA TYPE</a:t>
                      </a:r>
                    </a:p>
                  </a:txBody>
                  <a:tcPr/>
                </a:tc>
                <a:tc>
                  <a:txBody>
                    <a:bodyPr/>
                    <a:lstStyle/>
                    <a:p>
                      <a:r>
                        <a:rPr lang="en-IN" sz="1200" dirty="0"/>
                        <a:t>SIZE</a:t>
                      </a:r>
                    </a:p>
                  </a:txBody>
                  <a:tcPr/>
                </a:tc>
                <a:tc>
                  <a:txBody>
                    <a:bodyPr/>
                    <a:lstStyle/>
                    <a:p>
                      <a:r>
                        <a:rPr lang="en-IN" sz="1200" dirty="0"/>
                        <a:t>CONSTRAINT</a:t>
                      </a:r>
                    </a:p>
                  </a:txBody>
                  <a:tcPr/>
                </a:tc>
                <a:tc>
                  <a:txBody>
                    <a:bodyPr/>
                    <a:lstStyle/>
                    <a:p>
                      <a:r>
                        <a:rPr lang="en-IN" sz="1200" dirty="0"/>
                        <a:t>DESCRIPTION</a:t>
                      </a:r>
                    </a:p>
                  </a:txBody>
                  <a:tcPr/>
                </a:tc>
                <a:extLst>
                  <a:ext uri="{0D108BD9-81ED-4DB2-BD59-A6C34878D82A}">
                    <a16:rowId xmlns="" xmlns:a16="http://schemas.microsoft.com/office/drawing/2014/main" val="1433666847"/>
                  </a:ext>
                </a:extLst>
              </a:tr>
              <a:tr h="316793">
                <a:tc>
                  <a:txBody>
                    <a:bodyPr/>
                    <a:lstStyle/>
                    <a:p>
                      <a:r>
                        <a:rPr lang="en-IN" sz="1200" dirty="0"/>
                        <a:t>P_ID</a:t>
                      </a:r>
                    </a:p>
                  </a:txBody>
                  <a:tcPr/>
                </a:tc>
                <a:tc>
                  <a:txBody>
                    <a:bodyPr/>
                    <a:lstStyle/>
                    <a:p>
                      <a:r>
                        <a:rPr lang="en-IN" sz="1200" dirty="0">
                          <a:latin typeface="+mn-lt"/>
                        </a:rPr>
                        <a:t>Integer</a:t>
                      </a:r>
                    </a:p>
                  </a:txBody>
                  <a:tcPr/>
                </a:tc>
                <a:tc>
                  <a:txBody>
                    <a:bodyPr/>
                    <a:lstStyle/>
                    <a:p>
                      <a:r>
                        <a:rPr lang="en-IN" sz="1200" dirty="0"/>
                        <a:t>5</a:t>
                      </a:r>
                    </a:p>
                  </a:txBody>
                  <a:tcPr/>
                </a:tc>
                <a:tc>
                  <a:txBody>
                    <a:bodyPr/>
                    <a:lstStyle/>
                    <a:p>
                      <a:r>
                        <a:rPr lang="en-IN" sz="1200" dirty="0"/>
                        <a:t>Primary Key</a:t>
                      </a:r>
                    </a:p>
                  </a:txBody>
                  <a:tcPr/>
                </a:tc>
                <a:tc>
                  <a:txBody>
                    <a:bodyPr/>
                    <a:lstStyle/>
                    <a:p>
                      <a:r>
                        <a:rPr lang="en-IN" sz="1200" dirty="0"/>
                        <a:t>This</a:t>
                      </a:r>
                      <a:r>
                        <a:rPr lang="en-IN" sz="1200" baseline="0" dirty="0"/>
                        <a:t> field stores         </a:t>
                      </a:r>
                      <a:r>
                        <a:rPr lang="en-IN" sz="1200" dirty="0"/>
                        <a:t>payment ID.</a:t>
                      </a:r>
                    </a:p>
                  </a:txBody>
                  <a:tcPr/>
                </a:tc>
                <a:extLst>
                  <a:ext uri="{0D108BD9-81ED-4DB2-BD59-A6C34878D82A}">
                    <a16:rowId xmlns="" xmlns:a16="http://schemas.microsoft.com/office/drawing/2014/main" val="3329484029"/>
                  </a:ext>
                </a:extLst>
              </a:tr>
              <a:tr h="316793">
                <a:tc>
                  <a:txBody>
                    <a:bodyPr/>
                    <a:lstStyle/>
                    <a:p>
                      <a:r>
                        <a:rPr lang="en-IN" sz="1200" dirty="0"/>
                        <a:t>O_ID</a:t>
                      </a:r>
                    </a:p>
                  </a:txBody>
                  <a:tcPr/>
                </a:tc>
                <a:tc>
                  <a:txBody>
                    <a:bodyPr/>
                    <a:lstStyle/>
                    <a:p>
                      <a:r>
                        <a:rPr lang="en-IN" sz="1200" dirty="0"/>
                        <a:t>Integer</a:t>
                      </a:r>
                    </a:p>
                  </a:txBody>
                  <a:tcPr/>
                </a:tc>
                <a:tc>
                  <a:txBody>
                    <a:bodyPr/>
                    <a:lstStyle/>
                    <a:p>
                      <a:r>
                        <a:rPr lang="en-IN" sz="1200" dirty="0"/>
                        <a:t>10</a:t>
                      </a:r>
                    </a:p>
                  </a:txBody>
                  <a:tcPr/>
                </a:tc>
                <a:tc>
                  <a:txBody>
                    <a:bodyPr/>
                    <a:lstStyle/>
                    <a:p>
                      <a:r>
                        <a:rPr lang="en-IN" sz="1200" dirty="0"/>
                        <a:t>Foreign Key</a:t>
                      </a:r>
                    </a:p>
                  </a:txBody>
                  <a:tcPr/>
                </a:tc>
                <a:tc>
                  <a:txBody>
                    <a:bodyPr/>
                    <a:lstStyle/>
                    <a:p>
                      <a:r>
                        <a:rPr lang="en-IN" sz="1200" dirty="0"/>
                        <a:t>This field</a:t>
                      </a:r>
                      <a:r>
                        <a:rPr lang="en-IN" sz="1200" baseline="0" dirty="0"/>
                        <a:t> stores         </a:t>
                      </a:r>
                      <a:r>
                        <a:rPr lang="en-IN" sz="1200" dirty="0"/>
                        <a:t>order ID</a:t>
                      </a:r>
                    </a:p>
                  </a:txBody>
                  <a:tcPr/>
                </a:tc>
                <a:extLst>
                  <a:ext uri="{0D108BD9-81ED-4DB2-BD59-A6C34878D82A}">
                    <a16:rowId xmlns="" xmlns:a16="http://schemas.microsoft.com/office/drawing/2014/main" val="3524680130"/>
                  </a:ext>
                </a:extLst>
              </a:tr>
              <a:tr h="316793">
                <a:tc>
                  <a:txBody>
                    <a:bodyPr/>
                    <a:lstStyle/>
                    <a:p>
                      <a:r>
                        <a:rPr lang="en-IN" sz="1200" dirty="0" err="1"/>
                        <a:t>P_mode</a:t>
                      </a:r>
                      <a:endParaRPr lang="en-IN" sz="1200" dirty="0"/>
                    </a:p>
                  </a:txBody>
                  <a:tcPr/>
                </a:tc>
                <a:tc>
                  <a:txBody>
                    <a:bodyPr/>
                    <a:lstStyle/>
                    <a:p>
                      <a:r>
                        <a:rPr lang="en-IN" sz="1200" dirty="0" err="1"/>
                        <a:t>VarChar</a:t>
                      </a:r>
                      <a:endParaRPr lang="en-IN" sz="1200" dirty="0"/>
                    </a:p>
                  </a:txBody>
                  <a:tcPr/>
                </a:tc>
                <a:tc>
                  <a:txBody>
                    <a:bodyPr/>
                    <a:lstStyle/>
                    <a:p>
                      <a:r>
                        <a:rPr lang="en-IN" sz="1200" dirty="0"/>
                        <a:t>10</a:t>
                      </a:r>
                    </a:p>
                  </a:txBody>
                  <a:tcPr/>
                </a:tc>
                <a:tc>
                  <a:txBody>
                    <a:bodyPr/>
                    <a:lstStyle/>
                    <a:p>
                      <a:r>
                        <a:rPr lang="en-IN" sz="1200" dirty="0"/>
                        <a:t>Not</a:t>
                      </a:r>
                      <a:r>
                        <a:rPr lang="en-IN" sz="1200" baseline="0" dirty="0"/>
                        <a:t> Null</a:t>
                      </a:r>
                      <a:endParaRPr lang="en-IN" sz="1200" dirty="0"/>
                    </a:p>
                  </a:txBody>
                  <a:tcPr/>
                </a:tc>
                <a:tc>
                  <a:txBody>
                    <a:bodyPr/>
                    <a:lstStyle/>
                    <a:p>
                      <a:r>
                        <a:rPr lang="en-IN" sz="1200" dirty="0"/>
                        <a:t>This field stores         payment mode.</a:t>
                      </a:r>
                    </a:p>
                  </a:txBody>
                  <a:tcPr/>
                </a:tc>
                <a:extLst>
                  <a:ext uri="{0D108BD9-81ED-4DB2-BD59-A6C34878D82A}">
                    <a16:rowId xmlns="" xmlns:a16="http://schemas.microsoft.com/office/drawing/2014/main" val="10004"/>
                  </a:ext>
                </a:extLst>
              </a:tr>
              <a:tr h="316793">
                <a:tc>
                  <a:txBody>
                    <a:bodyPr/>
                    <a:lstStyle/>
                    <a:p>
                      <a:r>
                        <a:rPr lang="en-IN" sz="1200" dirty="0" err="1"/>
                        <a:t>P_Date</a:t>
                      </a:r>
                      <a:endParaRPr lang="en-IN" sz="1200" dirty="0"/>
                    </a:p>
                  </a:txBody>
                  <a:tcPr/>
                </a:tc>
                <a:tc>
                  <a:txBody>
                    <a:bodyPr/>
                    <a:lstStyle/>
                    <a:p>
                      <a:r>
                        <a:rPr lang="en-IN" sz="1200" dirty="0"/>
                        <a:t>Date</a:t>
                      </a:r>
                    </a:p>
                  </a:txBody>
                  <a:tcPr/>
                </a:tc>
                <a:tc>
                  <a:txBody>
                    <a:bodyPr/>
                    <a:lstStyle/>
                    <a:p>
                      <a:r>
                        <a:rPr lang="en-IN" sz="1200" dirty="0"/>
                        <a:t>--</a:t>
                      </a:r>
                    </a:p>
                  </a:txBody>
                  <a:tcPr/>
                </a:tc>
                <a:tc>
                  <a:txBody>
                    <a:bodyPr/>
                    <a:lstStyle/>
                    <a:p>
                      <a:r>
                        <a:rPr lang="en-IN" sz="1200" dirty="0"/>
                        <a:t>Not Null</a:t>
                      </a:r>
                    </a:p>
                  </a:txBody>
                  <a:tcPr/>
                </a:tc>
                <a:tc>
                  <a:txBody>
                    <a:bodyPr/>
                    <a:lstStyle/>
                    <a:p>
                      <a:r>
                        <a:rPr lang="en-IN" sz="1200" dirty="0"/>
                        <a:t>This field stores         payment date.</a:t>
                      </a:r>
                    </a:p>
                  </a:txBody>
                  <a:tcPr/>
                </a:tc>
                <a:extLst>
                  <a:ext uri="{0D108BD9-81ED-4DB2-BD59-A6C34878D82A}">
                    <a16:rowId xmlns="" xmlns:a16="http://schemas.microsoft.com/office/drawing/2014/main" val="442101112"/>
                  </a:ext>
                </a:extLst>
              </a:tr>
            </a:tbl>
          </a:graphicData>
        </a:graphic>
      </p:graphicFrame>
      <p:sp>
        <p:nvSpPr>
          <p:cNvPr id="6" name="TextBox 5">
            <a:extLst>
              <a:ext uri="{FF2B5EF4-FFF2-40B4-BE49-F238E27FC236}">
                <a16:creationId xmlns="" xmlns:a16="http://schemas.microsoft.com/office/drawing/2014/main" id="{DD5CDF78-8C57-46C9-9829-ADB8A3B199F7}"/>
              </a:ext>
            </a:extLst>
          </p:cNvPr>
          <p:cNvSpPr txBox="1"/>
          <p:nvPr/>
        </p:nvSpPr>
        <p:spPr>
          <a:xfrm>
            <a:off x="1285852" y="571486"/>
            <a:ext cx="7000924" cy="369332"/>
          </a:xfrm>
          <a:prstGeom prst="rect">
            <a:avLst/>
          </a:prstGeom>
          <a:noFill/>
        </p:spPr>
        <p:txBody>
          <a:bodyPr wrap="square" rtlCol="0">
            <a:spAutoFit/>
          </a:bodyPr>
          <a:lstStyle/>
          <a:p>
            <a:pPr algn="ctr"/>
            <a:r>
              <a:rPr lang="en-IN" b="1" u="sng" dirty="0">
                <a:solidFill>
                  <a:schemeClr val="accent5">
                    <a:lumMod val="50000"/>
                  </a:schemeClr>
                </a:solidFill>
              </a:rPr>
              <a:t>Description</a:t>
            </a:r>
            <a:r>
              <a:rPr lang="en-IN" u="sng" dirty="0">
                <a:solidFill>
                  <a:schemeClr val="accent5">
                    <a:lumMod val="50000"/>
                  </a:schemeClr>
                </a:solidFill>
              </a:rPr>
              <a:t>:</a:t>
            </a:r>
            <a:r>
              <a:rPr lang="en-IN" dirty="0">
                <a:solidFill>
                  <a:schemeClr val="accent5">
                    <a:lumMod val="50000"/>
                  </a:schemeClr>
                </a:solidFill>
              </a:rPr>
              <a:t> This table will store information regarding Payment</a:t>
            </a:r>
          </a:p>
        </p:txBody>
      </p:sp>
    </p:spTree>
    <p:extLst>
      <p:ext uri="{BB962C8B-B14F-4D97-AF65-F5344CB8AC3E}">
        <p14:creationId xmlns="" xmlns:p14="http://schemas.microsoft.com/office/powerpoint/2010/main" val="3410496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D5CDF78-8C57-46C9-9829-ADB8A3B199F7}"/>
              </a:ext>
            </a:extLst>
          </p:cNvPr>
          <p:cNvSpPr txBox="1"/>
          <p:nvPr/>
        </p:nvSpPr>
        <p:spPr>
          <a:xfrm>
            <a:off x="1142976" y="142858"/>
            <a:ext cx="7286676" cy="369332"/>
          </a:xfrm>
          <a:prstGeom prst="rect">
            <a:avLst/>
          </a:prstGeom>
          <a:noFill/>
        </p:spPr>
        <p:txBody>
          <a:bodyPr wrap="square" rtlCol="0">
            <a:spAutoFit/>
          </a:bodyPr>
          <a:lstStyle/>
          <a:p>
            <a:pPr algn="ctr"/>
            <a:r>
              <a:rPr lang="en-IN" b="1" u="sng" dirty="0">
                <a:solidFill>
                  <a:schemeClr val="tx2">
                    <a:lumMod val="75000"/>
                  </a:schemeClr>
                </a:solidFill>
              </a:rPr>
              <a:t>Table Name:</a:t>
            </a:r>
            <a:r>
              <a:rPr lang="en-IN" b="1" dirty="0">
                <a:solidFill>
                  <a:schemeClr val="tx2">
                    <a:lumMod val="75000"/>
                  </a:schemeClr>
                </a:solidFill>
              </a:rPr>
              <a:t> Delivery</a:t>
            </a:r>
          </a:p>
        </p:txBody>
      </p:sp>
      <p:graphicFrame>
        <p:nvGraphicFramePr>
          <p:cNvPr id="7" name="Table 7">
            <a:extLst>
              <a:ext uri="{FF2B5EF4-FFF2-40B4-BE49-F238E27FC236}">
                <a16:creationId xmlns="" xmlns:a16="http://schemas.microsoft.com/office/drawing/2014/main" id="{0C9471F9-E15F-463B-9F73-4FB483F7B0DA}"/>
              </a:ext>
            </a:extLst>
          </p:cNvPr>
          <p:cNvGraphicFramePr>
            <a:graphicFrameLocks noGrp="1"/>
          </p:cNvGraphicFramePr>
          <p:nvPr>
            <p:extLst>
              <p:ext uri="{D42A27DB-BD31-4B8C-83A1-F6EECF244321}">
                <p14:modId xmlns="" xmlns:p14="http://schemas.microsoft.com/office/powerpoint/2010/main" val="3815905100"/>
              </p:ext>
            </p:extLst>
          </p:nvPr>
        </p:nvGraphicFramePr>
        <p:xfrm>
          <a:off x="1214414" y="1357304"/>
          <a:ext cx="7128793" cy="2328473"/>
        </p:xfrm>
        <a:graphic>
          <a:graphicData uri="http://schemas.openxmlformats.org/drawingml/2006/table">
            <a:tbl>
              <a:tblPr firstRow="1" bandRow="1">
                <a:tableStyleId>{7DF18680-E054-41AD-8BC1-D1AEF772440D}</a:tableStyleId>
              </a:tblPr>
              <a:tblGrid>
                <a:gridCol w="1414668">
                  <a:extLst>
                    <a:ext uri="{9D8B030D-6E8A-4147-A177-3AD203B41FA5}">
                      <a16:colId xmlns="" xmlns:a16="http://schemas.microsoft.com/office/drawing/2014/main" val="450970297"/>
                    </a:ext>
                  </a:extLst>
                </a:gridCol>
                <a:gridCol w="1428531">
                  <a:extLst>
                    <a:ext uri="{9D8B030D-6E8A-4147-A177-3AD203B41FA5}">
                      <a16:colId xmlns="" xmlns:a16="http://schemas.microsoft.com/office/drawing/2014/main" val="1842265827"/>
                    </a:ext>
                  </a:extLst>
                </a:gridCol>
                <a:gridCol w="1075057">
                  <a:extLst>
                    <a:ext uri="{9D8B030D-6E8A-4147-A177-3AD203B41FA5}">
                      <a16:colId xmlns="" xmlns:a16="http://schemas.microsoft.com/office/drawing/2014/main" val="911393503"/>
                    </a:ext>
                  </a:extLst>
                </a:gridCol>
                <a:gridCol w="1378646">
                  <a:extLst>
                    <a:ext uri="{9D8B030D-6E8A-4147-A177-3AD203B41FA5}">
                      <a16:colId xmlns="" xmlns:a16="http://schemas.microsoft.com/office/drawing/2014/main" val="556450556"/>
                    </a:ext>
                  </a:extLst>
                </a:gridCol>
                <a:gridCol w="1831891">
                  <a:extLst>
                    <a:ext uri="{9D8B030D-6E8A-4147-A177-3AD203B41FA5}">
                      <a16:colId xmlns="" xmlns:a16="http://schemas.microsoft.com/office/drawing/2014/main" val="2563037860"/>
                    </a:ext>
                  </a:extLst>
                </a:gridCol>
              </a:tblGrid>
              <a:tr h="316793">
                <a:tc>
                  <a:txBody>
                    <a:bodyPr/>
                    <a:lstStyle/>
                    <a:p>
                      <a:r>
                        <a:rPr lang="en-IN" sz="1200" dirty="0"/>
                        <a:t>FIELD NAME</a:t>
                      </a:r>
                    </a:p>
                  </a:txBody>
                  <a:tcPr/>
                </a:tc>
                <a:tc>
                  <a:txBody>
                    <a:bodyPr/>
                    <a:lstStyle/>
                    <a:p>
                      <a:r>
                        <a:rPr lang="en-IN" sz="1200" dirty="0"/>
                        <a:t>DATA TYPE</a:t>
                      </a:r>
                    </a:p>
                  </a:txBody>
                  <a:tcPr/>
                </a:tc>
                <a:tc>
                  <a:txBody>
                    <a:bodyPr/>
                    <a:lstStyle/>
                    <a:p>
                      <a:r>
                        <a:rPr lang="en-IN" sz="1200" dirty="0"/>
                        <a:t>SIZE</a:t>
                      </a:r>
                    </a:p>
                  </a:txBody>
                  <a:tcPr/>
                </a:tc>
                <a:tc>
                  <a:txBody>
                    <a:bodyPr/>
                    <a:lstStyle/>
                    <a:p>
                      <a:r>
                        <a:rPr lang="en-IN" sz="1200" dirty="0"/>
                        <a:t>CONSTRAINT</a:t>
                      </a:r>
                    </a:p>
                  </a:txBody>
                  <a:tcPr/>
                </a:tc>
                <a:tc>
                  <a:txBody>
                    <a:bodyPr/>
                    <a:lstStyle/>
                    <a:p>
                      <a:r>
                        <a:rPr lang="en-IN" sz="1200" dirty="0"/>
                        <a:t>DESCRIPTION</a:t>
                      </a:r>
                    </a:p>
                  </a:txBody>
                  <a:tcPr/>
                </a:tc>
                <a:extLst>
                  <a:ext uri="{0D108BD9-81ED-4DB2-BD59-A6C34878D82A}">
                    <a16:rowId xmlns="" xmlns:a16="http://schemas.microsoft.com/office/drawing/2014/main" val="1433666847"/>
                  </a:ext>
                </a:extLst>
              </a:tr>
              <a:tr h="316793">
                <a:tc>
                  <a:txBody>
                    <a:bodyPr/>
                    <a:lstStyle/>
                    <a:p>
                      <a:r>
                        <a:rPr lang="en-IN" sz="1200" dirty="0"/>
                        <a:t>D_ID</a:t>
                      </a:r>
                    </a:p>
                  </a:txBody>
                  <a:tcPr/>
                </a:tc>
                <a:tc>
                  <a:txBody>
                    <a:bodyPr/>
                    <a:lstStyle/>
                    <a:p>
                      <a:r>
                        <a:rPr lang="en-IN" sz="1200" dirty="0">
                          <a:latin typeface="+mn-lt"/>
                        </a:rPr>
                        <a:t>Integer</a:t>
                      </a:r>
                    </a:p>
                  </a:txBody>
                  <a:tcPr/>
                </a:tc>
                <a:tc>
                  <a:txBody>
                    <a:bodyPr/>
                    <a:lstStyle/>
                    <a:p>
                      <a:r>
                        <a:rPr lang="en-IN" sz="1200" dirty="0"/>
                        <a:t>10</a:t>
                      </a:r>
                    </a:p>
                  </a:txBody>
                  <a:tcPr/>
                </a:tc>
                <a:tc>
                  <a:txBody>
                    <a:bodyPr/>
                    <a:lstStyle/>
                    <a:p>
                      <a:r>
                        <a:rPr lang="en-IN" sz="1200" dirty="0"/>
                        <a:t>Primary Key</a:t>
                      </a:r>
                    </a:p>
                  </a:txBody>
                  <a:tcPr/>
                </a:tc>
                <a:tc>
                  <a:txBody>
                    <a:bodyPr/>
                    <a:lstStyle/>
                    <a:p>
                      <a:r>
                        <a:rPr lang="en-IN" sz="1200" dirty="0"/>
                        <a:t>This field will store     delivery ID.</a:t>
                      </a:r>
                    </a:p>
                  </a:txBody>
                  <a:tcPr/>
                </a:tc>
                <a:extLst>
                  <a:ext uri="{0D108BD9-81ED-4DB2-BD59-A6C34878D82A}">
                    <a16:rowId xmlns="" xmlns:a16="http://schemas.microsoft.com/office/drawing/2014/main" val="3329484029"/>
                  </a:ext>
                </a:extLst>
              </a:tr>
              <a:tr h="316793">
                <a:tc>
                  <a:txBody>
                    <a:bodyPr/>
                    <a:lstStyle/>
                    <a:p>
                      <a:r>
                        <a:rPr lang="en-IN" sz="1200" dirty="0"/>
                        <a:t>O_ID</a:t>
                      </a:r>
                    </a:p>
                  </a:txBody>
                  <a:tcPr/>
                </a:tc>
                <a:tc>
                  <a:txBody>
                    <a:bodyPr/>
                    <a:lstStyle/>
                    <a:p>
                      <a:r>
                        <a:rPr lang="en-IN" sz="1200" dirty="0"/>
                        <a:t>Integer</a:t>
                      </a:r>
                    </a:p>
                  </a:txBody>
                  <a:tcPr/>
                </a:tc>
                <a:tc>
                  <a:txBody>
                    <a:bodyPr/>
                    <a:lstStyle/>
                    <a:p>
                      <a:r>
                        <a:rPr lang="en-IN" sz="1200" dirty="0"/>
                        <a:t>10</a:t>
                      </a:r>
                    </a:p>
                  </a:txBody>
                  <a:tcPr/>
                </a:tc>
                <a:tc>
                  <a:txBody>
                    <a:bodyPr/>
                    <a:lstStyle/>
                    <a:p>
                      <a:r>
                        <a:rPr lang="en-IN" sz="1200" dirty="0"/>
                        <a:t>Foreign Key</a:t>
                      </a:r>
                    </a:p>
                  </a:txBody>
                  <a:tcPr/>
                </a:tc>
                <a:tc>
                  <a:txBody>
                    <a:bodyPr/>
                    <a:lstStyle/>
                    <a:p>
                      <a:r>
                        <a:rPr lang="en-IN" sz="1200" dirty="0"/>
                        <a:t>This field will store     order ID.</a:t>
                      </a:r>
                    </a:p>
                  </a:txBody>
                  <a:tcPr/>
                </a:tc>
                <a:extLst>
                  <a:ext uri="{0D108BD9-81ED-4DB2-BD59-A6C34878D82A}">
                    <a16:rowId xmlns="" xmlns:a16="http://schemas.microsoft.com/office/drawing/2014/main" val="3524680130"/>
                  </a:ext>
                </a:extLst>
              </a:tr>
              <a:tr h="316793">
                <a:tc>
                  <a:txBody>
                    <a:bodyPr/>
                    <a:lstStyle/>
                    <a:p>
                      <a:r>
                        <a:rPr lang="en-IN" sz="1200" dirty="0" err="1"/>
                        <a:t>D_Address</a:t>
                      </a:r>
                      <a:endParaRPr lang="en-IN" sz="1200" dirty="0"/>
                    </a:p>
                  </a:txBody>
                  <a:tcPr/>
                </a:tc>
                <a:tc>
                  <a:txBody>
                    <a:bodyPr/>
                    <a:lstStyle/>
                    <a:p>
                      <a:r>
                        <a:rPr lang="en-IN" sz="1200" dirty="0" err="1"/>
                        <a:t>VarChar</a:t>
                      </a:r>
                      <a:endParaRPr lang="en-IN" sz="1200" dirty="0"/>
                    </a:p>
                  </a:txBody>
                  <a:tcPr/>
                </a:tc>
                <a:tc>
                  <a:txBody>
                    <a:bodyPr/>
                    <a:lstStyle/>
                    <a:p>
                      <a:r>
                        <a:rPr lang="en-IN" sz="1200" dirty="0"/>
                        <a:t>150</a:t>
                      </a:r>
                    </a:p>
                  </a:txBody>
                  <a:tcPr/>
                </a:tc>
                <a:tc>
                  <a:txBody>
                    <a:bodyPr/>
                    <a:lstStyle/>
                    <a:p>
                      <a:r>
                        <a:rPr lang="en-IN" sz="1200" dirty="0"/>
                        <a:t>Not Null</a:t>
                      </a:r>
                    </a:p>
                  </a:txBody>
                  <a:tcPr/>
                </a:tc>
                <a:tc>
                  <a:txBody>
                    <a:bodyPr/>
                    <a:lstStyle/>
                    <a:p>
                      <a:r>
                        <a:rPr lang="en-IN" sz="1200" dirty="0"/>
                        <a:t>This field will store     delivery address for the</a:t>
                      </a:r>
                      <a:r>
                        <a:rPr lang="en-IN" sz="1200" baseline="0" dirty="0"/>
                        <a:t> order.</a:t>
                      </a:r>
                      <a:endParaRPr lang="en-IN" sz="1200" dirty="0"/>
                    </a:p>
                  </a:txBody>
                  <a:tcPr/>
                </a:tc>
                <a:extLst>
                  <a:ext uri="{0D108BD9-81ED-4DB2-BD59-A6C34878D82A}">
                    <a16:rowId xmlns="" xmlns:a16="http://schemas.microsoft.com/office/drawing/2014/main" val="10003"/>
                  </a:ext>
                </a:extLst>
              </a:tr>
              <a:tr h="316793">
                <a:tc>
                  <a:txBody>
                    <a:bodyPr/>
                    <a:lstStyle/>
                    <a:p>
                      <a:r>
                        <a:rPr lang="en-IN" sz="1200" dirty="0" err="1"/>
                        <a:t>D_Status</a:t>
                      </a:r>
                      <a:endParaRPr lang="en-IN" sz="1200" dirty="0"/>
                    </a:p>
                  </a:txBody>
                  <a:tcPr/>
                </a:tc>
                <a:tc>
                  <a:txBody>
                    <a:bodyPr/>
                    <a:lstStyle/>
                    <a:p>
                      <a:r>
                        <a:rPr lang="en-IN" sz="1200" dirty="0" err="1"/>
                        <a:t>VarChar</a:t>
                      </a:r>
                      <a:endParaRPr lang="en-IN" sz="1200" dirty="0"/>
                    </a:p>
                  </a:txBody>
                  <a:tcPr/>
                </a:tc>
                <a:tc>
                  <a:txBody>
                    <a:bodyPr/>
                    <a:lstStyle/>
                    <a:p>
                      <a:r>
                        <a:rPr lang="en-IN" sz="1200" dirty="0"/>
                        <a:t>15</a:t>
                      </a:r>
                    </a:p>
                  </a:txBody>
                  <a:tcPr/>
                </a:tc>
                <a:tc>
                  <a:txBody>
                    <a:bodyPr/>
                    <a:lstStyle/>
                    <a:p>
                      <a:r>
                        <a:rPr lang="en-IN" sz="1200" dirty="0" err="1"/>
                        <a:t>NotNull</a:t>
                      </a:r>
                      <a:endParaRPr lang="en-IN" sz="1200" dirty="0"/>
                    </a:p>
                  </a:txBody>
                  <a:tcPr/>
                </a:tc>
                <a:tc>
                  <a:txBody>
                    <a:bodyPr/>
                    <a:lstStyle/>
                    <a:p>
                      <a:r>
                        <a:rPr lang="en-IN" sz="1200" dirty="0"/>
                        <a:t>This field</a:t>
                      </a:r>
                      <a:r>
                        <a:rPr lang="en-IN" sz="1200" baseline="0" dirty="0"/>
                        <a:t> will store     </a:t>
                      </a:r>
                      <a:r>
                        <a:rPr lang="en-IN" sz="1200" dirty="0"/>
                        <a:t>delivery status.</a:t>
                      </a:r>
                    </a:p>
                  </a:txBody>
                  <a:tcPr/>
                </a:tc>
                <a:extLst>
                  <a:ext uri="{0D108BD9-81ED-4DB2-BD59-A6C34878D82A}">
                    <a16:rowId xmlns="" xmlns:a16="http://schemas.microsoft.com/office/drawing/2014/main" val="442101112"/>
                  </a:ext>
                </a:extLst>
              </a:tr>
            </a:tbl>
          </a:graphicData>
        </a:graphic>
      </p:graphicFrame>
      <p:sp>
        <p:nvSpPr>
          <p:cNvPr id="6" name="TextBox 5">
            <a:extLst>
              <a:ext uri="{FF2B5EF4-FFF2-40B4-BE49-F238E27FC236}">
                <a16:creationId xmlns="" xmlns:a16="http://schemas.microsoft.com/office/drawing/2014/main" id="{DD5CDF78-8C57-46C9-9829-ADB8A3B199F7}"/>
              </a:ext>
            </a:extLst>
          </p:cNvPr>
          <p:cNvSpPr txBox="1"/>
          <p:nvPr/>
        </p:nvSpPr>
        <p:spPr>
          <a:xfrm>
            <a:off x="1285852" y="714362"/>
            <a:ext cx="7286676" cy="369332"/>
          </a:xfrm>
          <a:prstGeom prst="rect">
            <a:avLst/>
          </a:prstGeom>
          <a:noFill/>
        </p:spPr>
        <p:txBody>
          <a:bodyPr wrap="square" rtlCol="0">
            <a:spAutoFit/>
          </a:bodyPr>
          <a:lstStyle/>
          <a:p>
            <a:pPr algn="ctr"/>
            <a:r>
              <a:rPr lang="en-IN" b="1" u="sng" dirty="0">
                <a:solidFill>
                  <a:schemeClr val="tx2">
                    <a:lumMod val="75000"/>
                  </a:schemeClr>
                </a:solidFill>
              </a:rPr>
              <a:t>Description:</a:t>
            </a:r>
            <a:r>
              <a:rPr lang="en-IN" dirty="0">
                <a:solidFill>
                  <a:schemeClr val="tx2">
                    <a:lumMod val="75000"/>
                  </a:schemeClr>
                </a:solidFill>
              </a:rPr>
              <a:t> This table stores data for delivery details.</a:t>
            </a:r>
          </a:p>
        </p:txBody>
      </p:sp>
    </p:spTree>
    <p:extLst>
      <p:ext uri="{BB962C8B-B14F-4D97-AF65-F5344CB8AC3E}">
        <p14:creationId xmlns="" xmlns:p14="http://schemas.microsoft.com/office/powerpoint/2010/main" val="718775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D5CDF78-8C57-46C9-9829-ADB8A3B199F7}"/>
              </a:ext>
            </a:extLst>
          </p:cNvPr>
          <p:cNvSpPr txBox="1"/>
          <p:nvPr/>
        </p:nvSpPr>
        <p:spPr>
          <a:xfrm>
            <a:off x="1428728" y="214296"/>
            <a:ext cx="7072362" cy="369332"/>
          </a:xfrm>
          <a:prstGeom prst="rect">
            <a:avLst/>
          </a:prstGeom>
          <a:noFill/>
        </p:spPr>
        <p:txBody>
          <a:bodyPr wrap="square" rtlCol="0">
            <a:spAutoFit/>
          </a:bodyPr>
          <a:lstStyle/>
          <a:p>
            <a:pPr algn="ctr"/>
            <a:r>
              <a:rPr lang="en-IN" b="1" u="sng" dirty="0">
                <a:solidFill>
                  <a:schemeClr val="accent5">
                    <a:lumMod val="50000"/>
                  </a:schemeClr>
                </a:solidFill>
              </a:rPr>
              <a:t>Table Name:</a:t>
            </a:r>
            <a:r>
              <a:rPr lang="en-IN" b="1" dirty="0">
                <a:solidFill>
                  <a:schemeClr val="accent5">
                    <a:lumMod val="50000"/>
                  </a:schemeClr>
                </a:solidFill>
              </a:rPr>
              <a:t> Feedbacks</a:t>
            </a:r>
          </a:p>
        </p:txBody>
      </p:sp>
      <p:graphicFrame>
        <p:nvGraphicFramePr>
          <p:cNvPr id="7" name="Table 7">
            <a:extLst>
              <a:ext uri="{FF2B5EF4-FFF2-40B4-BE49-F238E27FC236}">
                <a16:creationId xmlns="" xmlns:a16="http://schemas.microsoft.com/office/drawing/2014/main" id="{0C9471F9-E15F-463B-9F73-4FB483F7B0DA}"/>
              </a:ext>
            </a:extLst>
          </p:cNvPr>
          <p:cNvGraphicFramePr>
            <a:graphicFrameLocks noGrp="1"/>
          </p:cNvGraphicFramePr>
          <p:nvPr>
            <p:extLst>
              <p:ext uri="{D42A27DB-BD31-4B8C-83A1-F6EECF244321}">
                <p14:modId xmlns="" xmlns:p14="http://schemas.microsoft.com/office/powerpoint/2010/main" val="545783966"/>
              </p:ext>
            </p:extLst>
          </p:nvPr>
        </p:nvGraphicFramePr>
        <p:xfrm>
          <a:off x="1331640" y="1571618"/>
          <a:ext cx="6938419" cy="2145593"/>
        </p:xfrm>
        <a:graphic>
          <a:graphicData uri="http://schemas.openxmlformats.org/drawingml/2006/table">
            <a:tbl>
              <a:tblPr firstRow="1" bandRow="1">
                <a:tableStyleId>{7DF18680-E054-41AD-8BC1-D1AEF772440D}</a:tableStyleId>
              </a:tblPr>
              <a:tblGrid>
                <a:gridCol w="1454410">
                  <a:extLst>
                    <a:ext uri="{9D8B030D-6E8A-4147-A177-3AD203B41FA5}">
                      <a16:colId xmlns="" xmlns:a16="http://schemas.microsoft.com/office/drawing/2014/main" val="450970297"/>
                    </a:ext>
                  </a:extLst>
                </a:gridCol>
                <a:gridCol w="1198415">
                  <a:extLst>
                    <a:ext uri="{9D8B030D-6E8A-4147-A177-3AD203B41FA5}">
                      <a16:colId xmlns="" xmlns:a16="http://schemas.microsoft.com/office/drawing/2014/main" val="1842265827"/>
                    </a:ext>
                  </a:extLst>
                </a:gridCol>
                <a:gridCol w="1075057">
                  <a:extLst>
                    <a:ext uri="{9D8B030D-6E8A-4147-A177-3AD203B41FA5}">
                      <a16:colId xmlns="" xmlns:a16="http://schemas.microsoft.com/office/drawing/2014/main" val="911393503"/>
                    </a:ext>
                  </a:extLst>
                </a:gridCol>
                <a:gridCol w="1378646">
                  <a:extLst>
                    <a:ext uri="{9D8B030D-6E8A-4147-A177-3AD203B41FA5}">
                      <a16:colId xmlns="" xmlns:a16="http://schemas.microsoft.com/office/drawing/2014/main" val="556450556"/>
                    </a:ext>
                  </a:extLst>
                </a:gridCol>
                <a:gridCol w="1831891">
                  <a:extLst>
                    <a:ext uri="{9D8B030D-6E8A-4147-A177-3AD203B41FA5}">
                      <a16:colId xmlns="" xmlns:a16="http://schemas.microsoft.com/office/drawing/2014/main" val="2563037860"/>
                    </a:ext>
                  </a:extLst>
                </a:gridCol>
              </a:tblGrid>
              <a:tr h="316793">
                <a:tc>
                  <a:txBody>
                    <a:bodyPr/>
                    <a:lstStyle/>
                    <a:p>
                      <a:r>
                        <a:rPr lang="en-IN" sz="1200" dirty="0"/>
                        <a:t>FIELD NAME</a:t>
                      </a:r>
                    </a:p>
                  </a:txBody>
                  <a:tcPr/>
                </a:tc>
                <a:tc>
                  <a:txBody>
                    <a:bodyPr/>
                    <a:lstStyle/>
                    <a:p>
                      <a:r>
                        <a:rPr lang="en-IN" sz="1200" dirty="0"/>
                        <a:t>DATA TYPE</a:t>
                      </a:r>
                    </a:p>
                  </a:txBody>
                  <a:tcPr/>
                </a:tc>
                <a:tc>
                  <a:txBody>
                    <a:bodyPr/>
                    <a:lstStyle/>
                    <a:p>
                      <a:r>
                        <a:rPr lang="en-IN" sz="1200" dirty="0"/>
                        <a:t>SIZE</a:t>
                      </a:r>
                    </a:p>
                  </a:txBody>
                  <a:tcPr/>
                </a:tc>
                <a:tc>
                  <a:txBody>
                    <a:bodyPr/>
                    <a:lstStyle/>
                    <a:p>
                      <a:r>
                        <a:rPr lang="en-IN" sz="1200" dirty="0"/>
                        <a:t>CONSTRAINT</a:t>
                      </a:r>
                    </a:p>
                  </a:txBody>
                  <a:tcPr/>
                </a:tc>
                <a:tc>
                  <a:txBody>
                    <a:bodyPr/>
                    <a:lstStyle/>
                    <a:p>
                      <a:r>
                        <a:rPr lang="en-IN" sz="1200" dirty="0"/>
                        <a:t>DESCRIPTION</a:t>
                      </a:r>
                    </a:p>
                  </a:txBody>
                  <a:tcPr/>
                </a:tc>
                <a:extLst>
                  <a:ext uri="{0D108BD9-81ED-4DB2-BD59-A6C34878D82A}">
                    <a16:rowId xmlns="" xmlns:a16="http://schemas.microsoft.com/office/drawing/2014/main" val="1433666847"/>
                  </a:ext>
                </a:extLst>
              </a:tr>
              <a:tr h="316793">
                <a:tc>
                  <a:txBody>
                    <a:bodyPr/>
                    <a:lstStyle/>
                    <a:p>
                      <a:r>
                        <a:rPr lang="en-IN" sz="1200" dirty="0" err="1"/>
                        <a:t>Feedback_ID</a:t>
                      </a:r>
                      <a:endParaRPr lang="en-IN" sz="1200" dirty="0"/>
                    </a:p>
                  </a:txBody>
                  <a:tcPr/>
                </a:tc>
                <a:tc>
                  <a:txBody>
                    <a:bodyPr/>
                    <a:lstStyle/>
                    <a:p>
                      <a:r>
                        <a:rPr lang="en-IN" sz="1200" dirty="0">
                          <a:latin typeface="+mn-lt"/>
                        </a:rPr>
                        <a:t>Integer</a:t>
                      </a:r>
                    </a:p>
                  </a:txBody>
                  <a:tcPr/>
                </a:tc>
                <a:tc>
                  <a:txBody>
                    <a:bodyPr/>
                    <a:lstStyle/>
                    <a:p>
                      <a:r>
                        <a:rPr lang="en-IN" sz="1200" dirty="0"/>
                        <a:t>5</a:t>
                      </a:r>
                    </a:p>
                  </a:txBody>
                  <a:tcPr/>
                </a:tc>
                <a:tc>
                  <a:txBody>
                    <a:bodyPr/>
                    <a:lstStyle/>
                    <a:p>
                      <a:r>
                        <a:rPr lang="en-IN" sz="1200" dirty="0"/>
                        <a:t>Primary Key</a:t>
                      </a:r>
                    </a:p>
                  </a:txBody>
                  <a:tcPr/>
                </a:tc>
                <a:tc>
                  <a:txBody>
                    <a:bodyPr/>
                    <a:lstStyle/>
                    <a:p>
                      <a:r>
                        <a:rPr lang="en-IN" sz="1200" dirty="0"/>
                        <a:t>This</a:t>
                      </a:r>
                      <a:r>
                        <a:rPr lang="en-IN" sz="1200" baseline="0" dirty="0"/>
                        <a:t> field will store      </a:t>
                      </a:r>
                      <a:r>
                        <a:rPr lang="en-IN" sz="1200" dirty="0"/>
                        <a:t>feedback ID.</a:t>
                      </a:r>
                    </a:p>
                  </a:txBody>
                  <a:tcPr/>
                </a:tc>
                <a:extLst>
                  <a:ext uri="{0D108BD9-81ED-4DB2-BD59-A6C34878D82A}">
                    <a16:rowId xmlns="" xmlns:a16="http://schemas.microsoft.com/office/drawing/2014/main" val="3329484029"/>
                  </a:ext>
                </a:extLst>
              </a:tr>
              <a:tr h="316793">
                <a:tc>
                  <a:txBody>
                    <a:bodyPr/>
                    <a:lstStyle/>
                    <a:p>
                      <a:r>
                        <a:rPr lang="en-IN" sz="1200" dirty="0"/>
                        <a:t>U_ID</a:t>
                      </a:r>
                    </a:p>
                  </a:txBody>
                  <a:tcPr/>
                </a:tc>
                <a:tc>
                  <a:txBody>
                    <a:bodyPr/>
                    <a:lstStyle/>
                    <a:p>
                      <a:r>
                        <a:rPr lang="en-IN" sz="1200" dirty="0"/>
                        <a:t>Integer</a:t>
                      </a:r>
                    </a:p>
                  </a:txBody>
                  <a:tcPr/>
                </a:tc>
                <a:tc>
                  <a:txBody>
                    <a:bodyPr/>
                    <a:lstStyle/>
                    <a:p>
                      <a:r>
                        <a:rPr lang="en-IN" sz="1200" dirty="0"/>
                        <a:t>10</a:t>
                      </a:r>
                    </a:p>
                  </a:txBody>
                  <a:tcPr/>
                </a:tc>
                <a:tc>
                  <a:txBody>
                    <a:bodyPr/>
                    <a:lstStyle/>
                    <a:p>
                      <a:r>
                        <a:rPr lang="en-IN" sz="1200" dirty="0"/>
                        <a:t>Foreign Key</a:t>
                      </a:r>
                    </a:p>
                  </a:txBody>
                  <a:tcPr/>
                </a:tc>
                <a:tc>
                  <a:txBody>
                    <a:bodyPr/>
                    <a:lstStyle/>
                    <a:p>
                      <a:r>
                        <a:rPr lang="en-IN" sz="1200" dirty="0"/>
                        <a:t>This field will store</a:t>
                      </a:r>
                      <a:r>
                        <a:rPr lang="en-IN" sz="1200" baseline="0" dirty="0"/>
                        <a:t>     user</a:t>
                      </a:r>
                      <a:r>
                        <a:rPr lang="en-IN" sz="1200" dirty="0"/>
                        <a:t> ID.</a:t>
                      </a:r>
                    </a:p>
                  </a:txBody>
                  <a:tcPr/>
                </a:tc>
                <a:extLst>
                  <a:ext uri="{0D108BD9-81ED-4DB2-BD59-A6C34878D82A}">
                    <a16:rowId xmlns="" xmlns:a16="http://schemas.microsoft.com/office/drawing/2014/main" val="3524680130"/>
                  </a:ext>
                </a:extLst>
              </a:tr>
              <a:tr h="316793">
                <a:tc>
                  <a:txBody>
                    <a:bodyPr/>
                    <a:lstStyle/>
                    <a:p>
                      <a:r>
                        <a:rPr lang="en-IN" sz="1200" dirty="0" err="1"/>
                        <a:t>Feedback_Details</a:t>
                      </a:r>
                      <a:endParaRPr lang="en-IN" sz="1200" dirty="0"/>
                    </a:p>
                  </a:txBody>
                  <a:tcPr/>
                </a:tc>
                <a:tc>
                  <a:txBody>
                    <a:bodyPr/>
                    <a:lstStyle/>
                    <a:p>
                      <a:r>
                        <a:rPr lang="en-IN" sz="1200" dirty="0" err="1"/>
                        <a:t>VarChar</a:t>
                      </a:r>
                      <a:endParaRPr lang="en-IN" sz="1200" dirty="0"/>
                    </a:p>
                  </a:txBody>
                  <a:tcPr/>
                </a:tc>
                <a:tc>
                  <a:txBody>
                    <a:bodyPr/>
                    <a:lstStyle/>
                    <a:p>
                      <a:r>
                        <a:rPr lang="en-IN" sz="1200" dirty="0"/>
                        <a:t>100</a:t>
                      </a:r>
                    </a:p>
                  </a:txBody>
                  <a:tcPr/>
                </a:tc>
                <a:tc>
                  <a:txBody>
                    <a:bodyPr/>
                    <a:lstStyle/>
                    <a:p>
                      <a:r>
                        <a:rPr lang="en-IN" sz="1200" dirty="0"/>
                        <a:t>Not</a:t>
                      </a:r>
                      <a:r>
                        <a:rPr lang="en-IN" sz="1200" baseline="0" dirty="0"/>
                        <a:t> Null</a:t>
                      </a:r>
                      <a:endParaRPr lang="en-IN" sz="1200" dirty="0"/>
                    </a:p>
                  </a:txBody>
                  <a:tcPr/>
                </a:tc>
                <a:tc>
                  <a:txBody>
                    <a:bodyPr/>
                    <a:lstStyle/>
                    <a:p>
                      <a:r>
                        <a:rPr lang="en-IN" sz="1200" dirty="0"/>
                        <a:t>This</a:t>
                      </a:r>
                      <a:r>
                        <a:rPr lang="en-IN" sz="1200" baseline="0" dirty="0"/>
                        <a:t> field will store        feedback details.</a:t>
                      </a:r>
                      <a:endParaRPr lang="en-IN" sz="1200" dirty="0"/>
                    </a:p>
                  </a:txBody>
                  <a:tcPr/>
                </a:tc>
                <a:extLst>
                  <a:ext uri="{0D108BD9-81ED-4DB2-BD59-A6C34878D82A}">
                    <a16:rowId xmlns="" xmlns:a16="http://schemas.microsoft.com/office/drawing/2014/main" val="10004"/>
                  </a:ext>
                </a:extLst>
              </a:tr>
              <a:tr h="316793">
                <a:tc>
                  <a:txBody>
                    <a:bodyPr/>
                    <a:lstStyle/>
                    <a:p>
                      <a:r>
                        <a:rPr lang="en-IN" sz="1200" dirty="0" err="1"/>
                        <a:t>Feedback_Date</a:t>
                      </a:r>
                      <a:endParaRPr lang="en-IN" sz="1200" dirty="0"/>
                    </a:p>
                  </a:txBody>
                  <a:tcPr/>
                </a:tc>
                <a:tc>
                  <a:txBody>
                    <a:bodyPr/>
                    <a:lstStyle/>
                    <a:p>
                      <a:r>
                        <a:rPr lang="en-IN" sz="1200" dirty="0"/>
                        <a:t>Date</a:t>
                      </a:r>
                    </a:p>
                  </a:txBody>
                  <a:tcPr/>
                </a:tc>
                <a:tc>
                  <a:txBody>
                    <a:bodyPr/>
                    <a:lstStyle/>
                    <a:p>
                      <a:r>
                        <a:rPr lang="en-IN" sz="1200" dirty="0"/>
                        <a:t>--</a:t>
                      </a:r>
                    </a:p>
                  </a:txBody>
                  <a:tcPr/>
                </a:tc>
                <a:tc>
                  <a:txBody>
                    <a:bodyPr/>
                    <a:lstStyle/>
                    <a:p>
                      <a:r>
                        <a:rPr lang="en-IN" sz="1200" dirty="0"/>
                        <a:t>Not Null</a:t>
                      </a:r>
                      <a:r>
                        <a:rPr lang="en-IN" sz="1200" baseline="0" dirty="0"/>
                        <a:t> </a:t>
                      </a:r>
                      <a:endParaRPr lang="en-IN" sz="1200" dirty="0"/>
                    </a:p>
                  </a:txBody>
                  <a:tcPr/>
                </a:tc>
                <a:tc>
                  <a:txBody>
                    <a:bodyPr/>
                    <a:lstStyle/>
                    <a:p>
                      <a:r>
                        <a:rPr lang="en-IN" sz="1200" dirty="0"/>
                        <a:t>This</a:t>
                      </a:r>
                      <a:r>
                        <a:rPr lang="en-IN" sz="1200" baseline="0" dirty="0"/>
                        <a:t> field will store     date of feedback.</a:t>
                      </a:r>
                      <a:endParaRPr lang="en-IN" sz="1200" dirty="0"/>
                    </a:p>
                  </a:txBody>
                  <a:tcPr/>
                </a:tc>
                <a:extLst>
                  <a:ext uri="{0D108BD9-81ED-4DB2-BD59-A6C34878D82A}">
                    <a16:rowId xmlns="" xmlns:a16="http://schemas.microsoft.com/office/drawing/2014/main" val="10005"/>
                  </a:ext>
                </a:extLst>
              </a:tr>
            </a:tbl>
          </a:graphicData>
        </a:graphic>
      </p:graphicFrame>
      <p:sp>
        <p:nvSpPr>
          <p:cNvPr id="6" name="TextBox 5">
            <a:extLst>
              <a:ext uri="{FF2B5EF4-FFF2-40B4-BE49-F238E27FC236}">
                <a16:creationId xmlns="" xmlns:a16="http://schemas.microsoft.com/office/drawing/2014/main" id="{DD5CDF78-8C57-46C9-9829-ADB8A3B199F7}"/>
              </a:ext>
            </a:extLst>
          </p:cNvPr>
          <p:cNvSpPr txBox="1"/>
          <p:nvPr/>
        </p:nvSpPr>
        <p:spPr>
          <a:xfrm>
            <a:off x="1285852" y="857238"/>
            <a:ext cx="7143800" cy="369332"/>
          </a:xfrm>
          <a:prstGeom prst="rect">
            <a:avLst/>
          </a:prstGeom>
          <a:noFill/>
        </p:spPr>
        <p:txBody>
          <a:bodyPr wrap="square" rtlCol="0">
            <a:spAutoFit/>
          </a:bodyPr>
          <a:lstStyle/>
          <a:p>
            <a:pPr algn="ctr"/>
            <a:r>
              <a:rPr lang="en-IN" b="1" u="sng" dirty="0">
                <a:solidFill>
                  <a:schemeClr val="accent5">
                    <a:lumMod val="50000"/>
                  </a:schemeClr>
                </a:solidFill>
              </a:rPr>
              <a:t>Description:</a:t>
            </a:r>
            <a:r>
              <a:rPr lang="en-IN" dirty="0">
                <a:solidFill>
                  <a:schemeClr val="accent5">
                    <a:lumMod val="50000"/>
                  </a:schemeClr>
                </a:solidFill>
              </a:rPr>
              <a:t> This table will include data about feedback details</a:t>
            </a:r>
          </a:p>
        </p:txBody>
      </p:sp>
    </p:spTree>
    <p:extLst>
      <p:ext uri="{BB962C8B-B14F-4D97-AF65-F5344CB8AC3E}">
        <p14:creationId xmlns="" xmlns:p14="http://schemas.microsoft.com/office/powerpoint/2010/main" val="1569601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142858"/>
            <a:ext cx="6972319" cy="871538"/>
          </a:xfrm>
        </p:spPr>
        <p:txBody>
          <a:bodyPr/>
          <a:lstStyle/>
          <a:p>
            <a:pPr algn="ctr"/>
            <a:r>
              <a:rPr lang="en-US" sz="3200" spc="-134" dirty="0">
                <a:solidFill>
                  <a:srgbClr val="1D617A"/>
                </a:solidFill>
                <a:latin typeface="Poppins Bold Bold Italics"/>
              </a:rPr>
              <a:t>Company Details</a:t>
            </a:r>
            <a:endParaRPr lang="en-IN" sz="3200" dirty="0"/>
          </a:p>
        </p:txBody>
      </p:sp>
      <p:pic>
        <p:nvPicPr>
          <p:cNvPr id="1026" name="Picture 2" descr="E:\Study\SEM 5\PROJECT\Presentation\Aarniklogofinal.png"/>
          <p:cNvPicPr>
            <a:picLocks noGrp="1" noChangeAspect="1" noChangeArrowheads="1"/>
          </p:cNvPicPr>
          <p:nvPr>
            <p:ph idx="1"/>
          </p:nvPr>
        </p:nvPicPr>
        <p:blipFill>
          <a:blip r:embed="rId2"/>
          <a:stretch>
            <a:fillRect/>
          </a:stretch>
        </p:blipFill>
        <p:spPr bwMode="auto">
          <a:xfrm>
            <a:off x="6357950" y="1785932"/>
            <a:ext cx="1771650" cy="533400"/>
          </a:xfrm>
          <a:prstGeom prst="rect">
            <a:avLst/>
          </a:prstGeom>
          <a:noFill/>
        </p:spPr>
      </p:pic>
      <p:sp>
        <p:nvSpPr>
          <p:cNvPr id="6" name="Text Placeholder 5"/>
          <p:cNvSpPr>
            <a:spLocks noGrp="1"/>
          </p:cNvSpPr>
          <p:nvPr>
            <p:ph type="body" sz="half" idx="2"/>
          </p:nvPr>
        </p:nvSpPr>
        <p:spPr>
          <a:xfrm>
            <a:off x="428596" y="1714494"/>
            <a:ext cx="5400683" cy="1709738"/>
          </a:xfrm>
        </p:spPr>
        <p:txBody>
          <a:bodyPr/>
          <a:lstStyle/>
          <a:p>
            <a:r>
              <a:rPr lang="en-IN" b="1" dirty="0">
                <a:solidFill>
                  <a:schemeClr val="accent5">
                    <a:lumMod val="50000"/>
                  </a:schemeClr>
                </a:solidFill>
                <a:latin typeface="Poppins Light"/>
              </a:rPr>
              <a:t>Company Name </a:t>
            </a:r>
            <a:r>
              <a:rPr lang="en-IN" dirty="0">
                <a:solidFill>
                  <a:schemeClr val="accent5">
                    <a:lumMod val="50000"/>
                  </a:schemeClr>
                </a:solidFill>
                <a:latin typeface="Poppins Light"/>
              </a:rPr>
              <a:t>: </a:t>
            </a:r>
            <a:r>
              <a:rPr lang="en-IN" dirty="0" err="1">
                <a:solidFill>
                  <a:schemeClr val="accent5">
                    <a:lumMod val="50000"/>
                  </a:schemeClr>
                </a:solidFill>
                <a:latin typeface="Poppins Light"/>
              </a:rPr>
              <a:t>Aarnik</a:t>
            </a:r>
            <a:r>
              <a:rPr lang="en-IN" dirty="0">
                <a:solidFill>
                  <a:schemeClr val="accent5">
                    <a:lumMod val="50000"/>
                  </a:schemeClr>
                </a:solidFill>
                <a:latin typeface="Poppins Light"/>
              </a:rPr>
              <a:t> </a:t>
            </a:r>
            <a:r>
              <a:rPr lang="en-IN" dirty="0" smtClean="0">
                <a:solidFill>
                  <a:schemeClr val="accent5">
                    <a:lumMod val="50000"/>
                  </a:schemeClr>
                </a:solidFill>
                <a:latin typeface="Poppins Light"/>
              </a:rPr>
              <a:t>Technology</a:t>
            </a:r>
            <a:endParaRPr lang="en-IN" dirty="0">
              <a:solidFill>
                <a:schemeClr val="accent5">
                  <a:lumMod val="50000"/>
                </a:schemeClr>
              </a:solidFill>
              <a:latin typeface="Poppins Light"/>
            </a:endParaRPr>
          </a:p>
          <a:p>
            <a:r>
              <a:rPr lang="en-IN" b="1" dirty="0">
                <a:solidFill>
                  <a:schemeClr val="accent5">
                    <a:lumMod val="50000"/>
                  </a:schemeClr>
                </a:solidFill>
                <a:latin typeface="Poppins Light"/>
              </a:rPr>
              <a:t>Address </a:t>
            </a:r>
            <a:r>
              <a:rPr lang="en-IN" dirty="0">
                <a:solidFill>
                  <a:schemeClr val="accent5">
                    <a:lumMod val="50000"/>
                  </a:schemeClr>
                </a:solidFill>
                <a:latin typeface="Poppins Light"/>
              </a:rPr>
              <a:t>: K8 Krishna Centre, </a:t>
            </a:r>
            <a:r>
              <a:rPr lang="en-IN" dirty="0" err="1">
                <a:solidFill>
                  <a:schemeClr val="accent5">
                    <a:lumMod val="50000"/>
                  </a:schemeClr>
                </a:solidFill>
                <a:latin typeface="Poppins Light"/>
              </a:rPr>
              <a:t>Navrangpura</a:t>
            </a:r>
            <a:r>
              <a:rPr lang="en-IN" dirty="0">
                <a:solidFill>
                  <a:schemeClr val="accent5">
                    <a:lumMod val="50000"/>
                  </a:schemeClr>
                </a:solidFill>
                <a:latin typeface="Poppins Light"/>
              </a:rPr>
              <a:t>, </a:t>
            </a:r>
            <a:r>
              <a:rPr lang="en-IN" dirty="0" err="1">
                <a:solidFill>
                  <a:schemeClr val="accent5">
                    <a:lumMod val="50000"/>
                  </a:schemeClr>
                </a:solidFill>
                <a:latin typeface="Poppins Light"/>
              </a:rPr>
              <a:t>Ahmedabad</a:t>
            </a:r>
            <a:r>
              <a:rPr lang="en-IN" dirty="0">
                <a:solidFill>
                  <a:schemeClr val="accent5">
                    <a:lumMod val="50000"/>
                  </a:schemeClr>
                </a:solidFill>
                <a:latin typeface="Poppins Light"/>
              </a:rPr>
              <a:t> 380009</a:t>
            </a:r>
          </a:p>
          <a:p>
            <a:r>
              <a:rPr lang="en-IN" b="1" dirty="0">
                <a:solidFill>
                  <a:schemeClr val="accent5">
                    <a:lumMod val="50000"/>
                  </a:schemeClr>
                </a:solidFill>
                <a:latin typeface="Poppins Light"/>
              </a:rPr>
              <a:t>Email Address </a:t>
            </a:r>
            <a:r>
              <a:rPr lang="en-IN" dirty="0">
                <a:solidFill>
                  <a:schemeClr val="accent5">
                    <a:lumMod val="50000"/>
                  </a:schemeClr>
                </a:solidFill>
                <a:latin typeface="Poppins Light"/>
              </a:rPr>
              <a:t>: </a:t>
            </a:r>
            <a:r>
              <a:rPr lang="en-IN" dirty="0">
                <a:solidFill>
                  <a:schemeClr val="accent5">
                    <a:lumMod val="50000"/>
                  </a:schemeClr>
                </a:solidFill>
                <a:latin typeface="Poppins Light"/>
                <a:hlinkClick r:id="rId3"/>
              </a:rPr>
              <a:t>info@aarniktechnology.com</a:t>
            </a:r>
            <a:endParaRPr lang="en-IN" dirty="0">
              <a:solidFill>
                <a:schemeClr val="accent5">
                  <a:lumMod val="50000"/>
                </a:schemeClr>
              </a:solidFill>
              <a:latin typeface="Poppins Light"/>
            </a:endParaRPr>
          </a:p>
          <a:p>
            <a:r>
              <a:rPr lang="en-IN" b="1" dirty="0">
                <a:solidFill>
                  <a:schemeClr val="accent5">
                    <a:lumMod val="50000"/>
                  </a:schemeClr>
                </a:solidFill>
                <a:latin typeface="Poppins Light"/>
              </a:rPr>
              <a:t>Contact Number</a:t>
            </a:r>
            <a:r>
              <a:rPr lang="en-IN" dirty="0">
                <a:solidFill>
                  <a:schemeClr val="accent5">
                    <a:lumMod val="50000"/>
                  </a:schemeClr>
                </a:solidFill>
                <a:latin typeface="Poppins Light"/>
              </a:rPr>
              <a:t> : 9586248516</a:t>
            </a:r>
            <a:endParaRPr lang="en-US" dirty="0">
              <a:solidFill>
                <a:schemeClr val="accent5">
                  <a:lumMod val="50000"/>
                </a:schemeClr>
              </a:solidFill>
              <a:latin typeface="Poppins Light"/>
            </a:endParaRPr>
          </a:p>
        </p:txBody>
      </p:sp>
    </p:spTree>
    <p:extLst>
      <p:ext uri="{BB962C8B-B14F-4D97-AF65-F5344CB8AC3E}">
        <p14:creationId xmlns="" xmlns:p14="http://schemas.microsoft.com/office/powerpoint/2010/main" val="677239839"/>
      </p:ext>
    </p:extLst>
  </p:cSld>
  <p:clrMapOvr>
    <a:masterClrMapping/>
  </p:clrMapOvr>
  <p:transition spd="slow">
    <p:pull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spc="-134" dirty="0">
                <a:solidFill>
                  <a:srgbClr val="1D617A"/>
                </a:solidFill>
                <a:latin typeface="Poppins Bold Bold Italics"/>
              </a:rPr>
              <a:t>About Project</a:t>
            </a:r>
            <a:endParaRPr lang="en-IN" sz="3200" dirty="0"/>
          </a:p>
        </p:txBody>
      </p:sp>
      <p:sp>
        <p:nvSpPr>
          <p:cNvPr id="3" name="Content Placeholder 2"/>
          <p:cNvSpPr>
            <a:spLocks noGrp="1"/>
          </p:cNvSpPr>
          <p:nvPr>
            <p:ph idx="1"/>
          </p:nvPr>
        </p:nvSpPr>
        <p:spPr>
          <a:xfrm>
            <a:off x="899592" y="1200150"/>
            <a:ext cx="7920880" cy="3747863"/>
          </a:xfrm>
        </p:spPr>
        <p:txBody>
          <a:bodyPr/>
          <a:lstStyle/>
          <a:p>
            <a:pPr marL="756750" lvl="2" indent="-178350">
              <a:buFont typeface="Arial"/>
              <a:buChar char="•"/>
            </a:pPr>
            <a:r>
              <a:rPr lang="en-US" sz="1800" dirty="0">
                <a:solidFill>
                  <a:srgbClr val="1D617A"/>
                </a:solidFill>
                <a:latin typeface="Poppins Light"/>
              </a:rPr>
              <a:t>The Online Food Ordering System is a food ordering website. It </a:t>
            </a:r>
          </a:p>
          <a:p>
            <a:pPr marL="578400" lvl="2" indent="0">
              <a:buNone/>
            </a:pPr>
            <a:r>
              <a:rPr lang="en-US" sz="1800" dirty="0">
                <a:solidFill>
                  <a:srgbClr val="1D617A"/>
                </a:solidFill>
                <a:latin typeface="Poppins Light"/>
              </a:rPr>
              <a:t>   provides convenience to the customers by providing online ordering</a:t>
            </a:r>
          </a:p>
          <a:p>
            <a:pPr marL="578400" lvl="2" indent="0">
              <a:buNone/>
            </a:pPr>
            <a:r>
              <a:rPr lang="en-US" sz="1800">
                <a:solidFill>
                  <a:srgbClr val="1D617A"/>
                </a:solidFill>
                <a:latin typeface="Poppins Light"/>
              </a:rPr>
              <a:t>system </a:t>
            </a:r>
            <a:r>
              <a:rPr lang="en-US" sz="1800" dirty="0">
                <a:solidFill>
                  <a:srgbClr val="1D617A"/>
                </a:solidFill>
                <a:latin typeface="Poppins Light"/>
              </a:rPr>
              <a:t>and overcomes disadvantages of the traditional</a:t>
            </a:r>
          </a:p>
          <a:p>
            <a:pPr marL="578400" lvl="2" indent="0">
              <a:buNone/>
            </a:pPr>
            <a:r>
              <a:rPr lang="en-US" sz="1800" dirty="0">
                <a:solidFill>
                  <a:srgbClr val="1D617A"/>
                </a:solidFill>
                <a:latin typeface="Poppins Light"/>
              </a:rPr>
              <a:t>   queuing systems.</a:t>
            </a:r>
          </a:p>
          <a:p>
            <a:pPr marL="756750" lvl="2" indent="-178350">
              <a:buFont typeface="Arial"/>
              <a:buChar char="•"/>
            </a:pPr>
            <a:r>
              <a:rPr lang="en-US" sz="1800" dirty="0">
                <a:solidFill>
                  <a:srgbClr val="1D617A"/>
                </a:solidFill>
                <a:latin typeface="Poppins Light"/>
              </a:rPr>
              <a:t>It gives restaurants the ability to increase their sales and expand </a:t>
            </a:r>
          </a:p>
          <a:p>
            <a:pPr marL="578400" lvl="2" indent="0">
              <a:buNone/>
            </a:pPr>
            <a:r>
              <a:rPr lang="en-US" sz="1800" dirty="0">
                <a:solidFill>
                  <a:srgbClr val="1D617A"/>
                </a:solidFill>
                <a:latin typeface="Poppins Light"/>
              </a:rPr>
              <a:t>   their business.</a:t>
            </a:r>
          </a:p>
          <a:p>
            <a:pPr marL="756749" lvl="2" indent="-178349">
              <a:buFont typeface="Arial"/>
              <a:buChar char="•"/>
            </a:pPr>
            <a:r>
              <a:rPr lang="en-US" sz="1800" dirty="0">
                <a:solidFill>
                  <a:srgbClr val="1D617A"/>
                </a:solidFill>
                <a:latin typeface="Poppins Light"/>
              </a:rPr>
              <a:t>With Online Food Ordering system, we can setup restaurant menu</a:t>
            </a:r>
          </a:p>
          <a:p>
            <a:pPr marL="578400" lvl="2" indent="0">
              <a:buNone/>
            </a:pPr>
            <a:r>
              <a:rPr lang="en-US" sz="1800" dirty="0">
                <a:solidFill>
                  <a:srgbClr val="1D617A"/>
                </a:solidFill>
                <a:latin typeface="Poppins Light"/>
              </a:rPr>
              <a:t>   online and customers can also track their orders with few simple</a:t>
            </a:r>
          </a:p>
          <a:p>
            <a:pPr marL="578400" lvl="2" indent="0">
              <a:buNone/>
            </a:pPr>
            <a:r>
              <a:rPr lang="en-US" sz="1800" dirty="0">
                <a:solidFill>
                  <a:srgbClr val="1D617A"/>
                </a:solidFill>
                <a:latin typeface="Poppins Light"/>
              </a:rPr>
              <a:t>   steps.</a:t>
            </a:r>
          </a:p>
        </p:txBody>
      </p:sp>
    </p:spTree>
    <p:extLst>
      <p:ext uri="{BB962C8B-B14F-4D97-AF65-F5344CB8AC3E}">
        <p14:creationId xmlns="" xmlns:p14="http://schemas.microsoft.com/office/powerpoint/2010/main" val="677239839"/>
      </p:ext>
    </p:extLst>
  </p:cSld>
  <p:clrMapOvr>
    <a:masterClrMapping/>
  </p:clrMapOvr>
  <p:transition spd="slow">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8208912" cy="884466"/>
          </a:xfrm>
        </p:spPr>
        <p:txBody>
          <a:bodyPr/>
          <a:lstStyle/>
          <a:p>
            <a:pPr algn="ctr"/>
            <a:r>
              <a:rPr lang="en-US" sz="3200" spc="157" dirty="0">
                <a:solidFill>
                  <a:srgbClr val="1D617A"/>
                </a:solidFill>
                <a:latin typeface="Poppins Bold Italics"/>
              </a:rPr>
              <a:t>Requirement Gathering</a:t>
            </a:r>
            <a:endParaRPr lang="en-IN" sz="3200" dirty="0"/>
          </a:p>
        </p:txBody>
      </p:sp>
      <p:sp>
        <p:nvSpPr>
          <p:cNvPr id="3" name="Content Placeholder 2"/>
          <p:cNvSpPr>
            <a:spLocks noGrp="1"/>
          </p:cNvSpPr>
          <p:nvPr>
            <p:ph idx="1"/>
          </p:nvPr>
        </p:nvSpPr>
        <p:spPr>
          <a:xfrm>
            <a:off x="971600" y="1131590"/>
            <a:ext cx="7848872" cy="3744416"/>
          </a:xfrm>
        </p:spPr>
        <p:txBody>
          <a:bodyPr>
            <a:noAutofit/>
          </a:bodyPr>
          <a:lstStyle/>
          <a:p>
            <a:pPr marL="332842" lvl="1" indent="-166421">
              <a:buFont typeface="Arial"/>
              <a:buChar char="•"/>
            </a:pPr>
            <a:r>
              <a:rPr lang="en-US" sz="1800" dirty="0">
                <a:solidFill>
                  <a:srgbClr val="1D617A"/>
                </a:solidFill>
                <a:latin typeface="Poppins Light"/>
              </a:rPr>
              <a:t>What we have come up with is, an online food ordering system which is </a:t>
            </a:r>
          </a:p>
          <a:p>
            <a:pPr marL="166421" lvl="1" indent="0">
              <a:buNone/>
            </a:pPr>
            <a:r>
              <a:rPr lang="en-US" sz="1800" dirty="0">
                <a:solidFill>
                  <a:srgbClr val="1D617A"/>
                </a:solidFill>
                <a:latin typeface="Poppins Light"/>
              </a:rPr>
              <a:t>   completely web-based. This system can be a proven solution in today’s </a:t>
            </a:r>
          </a:p>
          <a:p>
            <a:pPr marL="166421" lvl="1" indent="0">
              <a:buNone/>
            </a:pPr>
            <a:r>
              <a:rPr lang="en-US" sz="1800" dirty="0">
                <a:solidFill>
                  <a:srgbClr val="1D617A"/>
                </a:solidFill>
                <a:latin typeface="Poppins Light"/>
              </a:rPr>
              <a:t>   modern world where people live a busy life.</a:t>
            </a:r>
          </a:p>
          <a:p>
            <a:pPr marL="166421" lvl="1" indent="0">
              <a:buFont typeface="Arial" pitchFamily="34" charset="0"/>
              <a:buChar char="•"/>
            </a:pPr>
            <a:r>
              <a:rPr lang="en-IN" sz="1800" dirty="0">
                <a:solidFill>
                  <a:srgbClr val="1D617A"/>
                </a:solidFill>
                <a:latin typeface="Poppins Light"/>
              </a:rPr>
              <a:t> In this system, admin can approve restaurant users to register on the website to </a:t>
            </a:r>
            <a:r>
              <a:rPr lang="en-IN" sz="1800">
                <a:solidFill>
                  <a:srgbClr val="1D617A"/>
                </a:solidFill>
                <a:latin typeface="Poppins Light"/>
              </a:rPr>
              <a:t>accept </a:t>
            </a:r>
            <a:r>
              <a:rPr lang="en-IN" sz="1800" smtClean="0">
                <a:solidFill>
                  <a:srgbClr val="1D617A"/>
                </a:solidFill>
                <a:latin typeface="Poppins Light"/>
              </a:rPr>
              <a:t>orders, </a:t>
            </a:r>
            <a:r>
              <a:rPr lang="en-IN" sz="1800" dirty="0">
                <a:solidFill>
                  <a:srgbClr val="1D617A"/>
                </a:solidFill>
                <a:latin typeface="Poppins Light"/>
              </a:rPr>
              <a:t>payment details and can also generate reports.</a:t>
            </a:r>
          </a:p>
          <a:p>
            <a:pPr marL="166421" lvl="1" indent="0">
              <a:buFont typeface="Arial" pitchFamily="34" charset="0"/>
              <a:buChar char="•"/>
            </a:pPr>
            <a:r>
              <a:rPr lang="en-IN" sz="1800" dirty="0">
                <a:solidFill>
                  <a:srgbClr val="1D617A"/>
                </a:solidFill>
                <a:latin typeface="Poppins Light"/>
              </a:rPr>
              <a:t> The restaurants can manage food items, accept orders,  create menu categories, they can accept payments using the website</a:t>
            </a:r>
            <a:endParaRPr lang="en-US" sz="1400" dirty="0">
              <a:solidFill>
                <a:srgbClr val="1D617A"/>
              </a:solidFill>
              <a:latin typeface="Poppins Light"/>
            </a:endParaRPr>
          </a:p>
          <a:p>
            <a:pPr marL="332842" lvl="1" indent="-166421">
              <a:buFont typeface="Arial"/>
              <a:buChar char="•"/>
            </a:pPr>
            <a:r>
              <a:rPr lang="en-IN" sz="1800" dirty="0">
                <a:solidFill>
                  <a:srgbClr val="1D617A"/>
                </a:solidFill>
                <a:latin typeface="Poppins Light"/>
              </a:rPr>
              <a:t>Today inflation rates are increasing rapidly, so in such time to have a</a:t>
            </a:r>
          </a:p>
          <a:p>
            <a:pPr marL="166421" lvl="1" indent="0">
              <a:buNone/>
            </a:pPr>
            <a:r>
              <a:rPr lang="en-IN" sz="1800" dirty="0">
                <a:solidFill>
                  <a:srgbClr val="1D617A"/>
                </a:solidFill>
                <a:latin typeface="Poppins Light"/>
              </a:rPr>
              <a:t>   fine dining experience at the restaurant is not feasible for everyone. </a:t>
            </a:r>
          </a:p>
          <a:p>
            <a:pPr marL="166421" lvl="1" indent="0">
              <a:buNone/>
            </a:pPr>
            <a:r>
              <a:rPr lang="en-IN" sz="1800" dirty="0">
                <a:solidFill>
                  <a:srgbClr val="1D617A"/>
                </a:solidFill>
                <a:latin typeface="Poppins Light"/>
              </a:rPr>
              <a:t>   This way people can have their favourite food delivered at their home.</a:t>
            </a:r>
            <a:endParaRPr lang="en-US" sz="1800" dirty="0">
              <a:solidFill>
                <a:srgbClr val="1D617A"/>
              </a:solidFill>
              <a:latin typeface="Poppins Light"/>
            </a:endParaRPr>
          </a:p>
          <a:p>
            <a:pPr marL="0" indent="0">
              <a:buNone/>
            </a:pPr>
            <a:endParaRPr lang="en-IN" sz="1600" dirty="0"/>
          </a:p>
        </p:txBody>
      </p:sp>
    </p:spTree>
    <p:extLst>
      <p:ext uri="{BB962C8B-B14F-4D97-AF65-F5344CB8AC3E}">
        <p14:creationId xmlns="" xmlns:p14="http://schemas.microsoft.com/office/powerpoint/2010/main" val="3060352862"/>
      </p:ext>
    </p:extLst>
  </p:cSld>
  <p:clrMapOvr>
    <a:masterClrMapping/>
  </p:clrMapOvr>
  <p:transition spd="slow">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spc="157" dirty="0">
                <a:solidFill>
                  <a:srgbClr val="1D617A"/>
                </a:solidFill>
                <a:latin typeface="Poppins Bold Italics"/>
              </a:rPr>
              <a:t>Tools and Technologies Used</a:t>
            </a:r>
            <a:endParaRPr lang="en-IN" sz="3200" dirty="0"/>
          </a:p>
        </p:txBody>
      </p:sp>
      <p:sp>
        <p:nvSpPr>
          <p:cNvPr id="3" name="Content Placeholder 2"/>
          <p:cNvSpPr>
            <a:spLocks noGrp="1"/>
          </p:cNvSpPr>
          <p:nvPr>
            <p:ph sz="half" idx="2"/>
          </p:nvPr>
        </p:nvSpPr>
        <p:spPr/>
        <p:txBody>
          <a:bodyPr>
            <a:noAutofit/>
          </a:bodyPr>
          <a:lstStyle/>
          <a:p>
            <a:pPr marL="332841" lvl="1" indent="-166421">
              <a:buFont typeface="Arial"/>
              <a:buChar char="•"/>
            </a:pPr>
            <a:r>
              <a:rPr lang="en-IN" sz="1800" b="1" dirty="0">
                <a:solidFill>
                  <a:srgbClr val="1D617A"/>
                </a:solidFill>
                <a:latin typeface="Poppins Light"/>
              </a:rPr>
              <a:t>Frontend </a:t>
            </a:r>
            <a:r>
              <a:rPr lang="en-IN" sz="1800" dirty="0">
                <a:solidFill>
                  <a:srgbClr val="1D617A"/>
                </a:solidFill>
                <a:latin typeface="Poppins Light"/>
              </a:rPr>
              <a:t>: Python  </a:t>
            </a:r>
            <a:r>
              <a:rPr lang="en-IN" sz="1800" dirty="0" err="1">
                <a:solidFill>
                  <a:srgbClr val="1D617A"/>
                </a:solidFill>
                <a:latin typeface="Poppins Light"/>
              </a:rPr>
              <a:t>Django</a:t>
            </a:r>
            <a:r>
              <a:rPr lang="en-IN" sz="1800" dirty="0">
                <a:solidFill>
                  <a:srgbClr val="1D617A"/>
                </a:solidFill>
                <a:latin typeface="Poppins Light"/>
              </a:rPr>
              <a:t> v3.1</a:t>
            </a:r>
          </a:p>
          <a:p>
            <a:pPr marL="332841" lvl="1" indent="-166421">
              <a:buFont typeface="Arial"/>
              <a:buChar char="•"/>
            </a:pPr>
            <a:r>
              <a:rPr lang="en-IN" sz="1800" b="1" dirty="0">
                <a:solidFill>
                  <a:srgbClr val="1D617A"/>
                </a:solidFill>
                <a:latin typeface="Poppins Light"/>
              </a:rPr>
              <a:t>Backend </a:t>
            </a:r>
            <a:r>
              <a:rPr lang="en-IN" sz="1800" dirty="0">
                <a:solidFill>
                  <a:srgbClr val="1D617A"/>
                </a:solidFill>
                <a:latin typeface="Poppins Light"/>
              </a:rPr>
              <a:t>: </a:t>
            </a:r>
            <a:r>
              <a:rPr lang="en-IN" sz="1800" dirty="0" err="1">
                <a:solidFill>
                  <a:srgbClr val="1D617A"/>
                </a:solidFill>
                <a:latin typeface="Poppins Light"/>
              </a:rPr>
              <a:t>MySQL</a:t>
            </a:r>
            <a:r>
              <a:rPr lang="en-IN" sz="1800" dirty="0">
                <a:solidFill>
                  <a:srgbClr val="1D617A"/>
                </a:solidFill>
                <a:latin typeface="Poppins Light"/>
              </a:rPr>
              <a:t> v5.6</a:t>
            </a:r>
          </a:p>
          <a:p>
            <a:pPr marL="332841" lvl="1" indent="-166421">
              <a:buFont typeface="Arial"/>
              <a:buChar char="•"/>
            </a:pPr>
            <a:r>
              <a:rPr lang="en-IN" sz="1800" b="1" dirty="0">
                <a:solidFill>
                  <a:srgbClr val="1D617A"/>
                </a:solidFill>
                <a:latin typeface="Poppins Light"/>
              </a:rPr>
              <a:t>Other Tools</a:t>
            </a:r>
            <a:r>
              <a:rPr lang="en-IN" sz="1800" dirty="0">
                <a:solidFill>
                  <a:srgbClr val="1D617A"/>
                </a:solidFill>
                <a:latin typeface="Poppins Light"/>
              </a:rPr>
              <a:t>: </a:t>
            </a:r>
            <a:r>
              <a:rPr lang="en-IN" sz="1800" dirty="0" err="1">
                <a:solidFill>
                  <a:srgbClr val="1D617A"/>
                </a:solidFill>
                <a:latin typeface="Poppins Light"/>
              </a:rPr>
              <a:t>Edraw</a:t>
            </a:r>
            <a:r>
              <a:rPr lang="en-IN" sz="1800" dirty="0">
                <a:solidFill>
                  <a:srgbClr val="1D617A"/>
                </a:solidFill>
                <a:latin typeface="Poppins Light"/>
              </a:rPr>
              <a:t> Max 9.0,  </a:t>
            </a:r>
          </a:p>
          <a:p>
            <a:pPr marL="332841" lvl="1" indent="-166421">
              <a:buNone/>
            </a:pPr>
            <a:r>
              <a:rPr lang="en-IN" sz="1800" dirty="0">
                <a:solidFill>
                  <a:srgbClr val="1D617A"/>
                </a:solidFill>
                <a:latin typeface="Poppins Light"/>
              </a:rPr>
              <a:t>		Microsoft PowerPoint 2010</a:t>
            </a:r>
          </a:p>
          <a:p>
            <a:pPr marL="332841" lvl="1" indent="-166421">
              <a:buNone/>
            </a:pPr>
            <a:endParaRPr lang="en-US" sz="1800" dirty="0">
              <a:solidFill>
                <a:srgbClr val="1D617A"/>
              </a:solidFill>
              <a:latin typeface="Poppins Light"/>
            </a:endParaRPr>
          </a:p>
        </p:txBody>
      </p:sp>
      <p:pic>
        <p:nvPicPr>
          <p:cNvPr id="1026" name="Picture 2" descr="E:\Study\SEM 5\PROJECT\Presentation\django.jpg"/>
          <p:cNvPicPr>
            <a:picLocks noGrp="1" noChangeAspect="1" noChangeArrowheads="1"/>
          </p:cNvPicPr>
          <p:nvPr>
            <p:ph sz="quarter" idx="4"/>
          </p:nvPr>
        </p:nvPicPr>
        <p:blipFill>
          <a:blip r:embed="rId2"/>
          <a:srcRect/>
          <a:stretch>
            <a:fillRect/>
          </a:stretch>
        </p:blipFill>
        <p:spPr bwMode="auto">
          <a:xfrm>
            <a:off x="5000628" y="1428742"/>
            <a:ext cx="3500462" cy="928694"/>
          </a:xfrm>
          <a:prstGeom prst="rect">
            <a:avLst/>
          </a:prstGeom>
          <a:noFill/>
        </p:spPr>
      </p:pic>
      <p:pic>
        <p:nvPicPr>
          <p:cNvPr id="1027" name="Picture 3" descr="E:\Study\SEM 5\PROJECT\Presentation\mysql_PNG1.png"/>
          <p:cNvPicPr>
            <a:picLocks noChangeAspect="1" noChangeArrowheads="1"/>
          </p:cNvPicPr>
          <p:nvPr/>
        </p:nvPicPr>
        <p:blipFill>
          <a:blip r:embed="rId3" cstate="print"/>
          <a:srcRect/>
          <a:stretch>
            <a:fillRect/>
          </a:stretch>
        </p:blipFill>
        <p:spPr bwMode="auto">
          <a:xfrm>
            <a:off x="4643438" y="2571750"/>
            <a:ext cx="1928826" cy="1366617"/>
          </a:xfrm>
          <a:prstGeom prst="rect">
            <a:avLst/>
          </a:prstGeom>
          <a:noFill/>
        </p:spPr>
      </p:pic>
      <p:pic>
        <p:nvPicPr>
          <p:cNvPr id="1029" name="Picture 5" descr="E:\Study\SEM 5\PROJECT\Presentation\edraw.jpg"/>
          <p:cNvPicPr>
            <a:picLocks noChangeAspect="1" noChangeArrowheads="1"/>
          </p:cNvPicPr>
          <p:nvPr/>
        </p:nvPicPr>
        <p:blipFill>
          <a:blip r:embed="rId4"/>
          <a:srcRect/>
          <a:stretch>
            <a:fillRect/>
          </a:stretch>
        </p:blipFill>
        <p:spPr bwMode="auto">
          <a:xfrm>
            <a:off x="6715932" y="2500312"/>
            <a:ext cx="1955011" cy="1428760"/>
          </a:xfrm>
          <a:prstGeom prst="rect">
            <a:avLst/>
          </a:prstGeom>
          <a:noFill/>
        </p:spPr>
      </p:pic>
      <p:pic>
        <p:nvPicPr>
          <p:cNvPr id="1030" name="Picture 6" descr="E:\Study\SEM 5\PROJECT\Presentation\powerpoint.png"/>
          <p:cNvPicPr>
            <a:picLocks noChangeAspect="1" noChangeArrowheads="1"/>
          </p:cNvPicPr>
          <p:nvPr/>
        </p:nvPicPr>
        <p:blipFill>
          <a:blip r:embed="rId5" cstate="print"/>
          <a:srcRect/>
          <a:stretch>
            <a:fillRect/>
          </a:stretch>
        </p:blipFill>
        <p:spPr bwMode="auto">
          <a:xfrm>
            <a:off x="1500166" y="3071816"/>
            <a:ext cx="2286016" cy="1428760"/>
          </a:xfrm>
          <a:prstGeom prst="rect">
            <a:avLst/>
          </a:prstGeom>
          <a:noFill/>
        </p:spPr>
      </p:pic>
    </p:spTree>
    <p:extLst>
      <p:ext uri="{BB962C8B-B14F-4D97-AF65-F5344CB8AC3E}">
        <p14:creationId xmlns="" xmlns:p14="http://schemas.microsoft.com/office/powerpoint/2010/main" val="3060352862"/>
      </p:ext>
    </p:extLst>
  </p:cSld>
  <p:clrMapOvr>
    <a:masterClrMapping/>
  </p:clrMapOvr>
  <p:transition spd="slow">
    <p:pull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8208912" cy="884466"/>
          </a:xfrm>
        </p:spPr>
        <p:txBody>
          <a:bodyPr/>
          <a:lstStyle/>
          <a:p>
            <a:pPr algn="ctr"/>
            <a:r>
              <a:rPr lang="en-US" sz="3200" spc="157" dirty="0">
                <a:solidFill>
                  <a:srgbClr val="1D617A"/>
                </a:solidFill>
                <a:latin typeface="Poppins Bold Italics"/>
              </a:rPr>
              <a:t>Existing System</a:t>
            </a:r>
            <a:endParaRPr lang="en-IN" sz="3200" dirty="0"/>
          </a:p>
        </p:txBody>
      </p:sp>
      <p:sp>
        <p:nvSpPr>
          <p:cNvPr id="3" name="Content Placeholder 2"/>
          <p:cNvSpPr>
            <a:spLocks noGrp="1"/>
          </p:cNvSpPr>
          <p:nvPr>
            <p:ph idx="1"/>
          </p:nvPr>
        </p:nvSpPr>
        <p:spPr>
          <a:xfrm>
            <a:off x="971600" y="1131590"/>
            <a:ext cx="7848872" cy="3744416"/>
          </a:xfrm>
        </p:spPr>
        <p:txBody>
          <a:bodyPr>
            <a:noAutofit/>
          </a:bodyPr>
          <a:lstStyle/>
          <a:p>
            <a:pPr marL="332841" lvl="1" indent="-166421">
              <a:buFont typeface="Arial"/>
              <a:buChar char="•"/>
            </a:pPr>
            <a:r>
              <a:rPr lang="en-US" sz="1800" dirty="0">
                <a:solidFill>
                  <a:srgbClr val="1D617A"/>
                </a:solidFill>
                <a:latin typeface="Poppins Light"/>
              </a:rPr>
              <a:t>In the old manual systems, there were series of drawbacks, as the whole system was maintained by humans. The processes consisting of keeping, maintaining and retrieving the data were very time consuming. </a:t>
            </a:r>
          </a:p>
          <a:p>
            <a:pPr marL="332841" lvl="1" indent="-166421">
              <a:buFont typeface="Arial"/>
              <a:buChar char="•"/>
            </a:pPr>
            <a:r>
              <a:rPr lang="en-IN" sz="1800" dirty="0">
                <a:solidFill>
                  <a:srgbClr val="1D617A"/>
                </a:solidFill>
                <a:latin typeface="Poppins Light"/>
              </a:rPr>
              <a:t>Records were never easily stored in sorted order and hence problems kept arising at the time of data retrieval.</a:t>
            </a:r>
          </a:p>
          <a:p>
            <a:pPr marL="332841" lvl="1" indent="-166421">
              <a:buFont typeface="Arial"/>
              <a:buChar char="•"/>
            </a:pPr>
            <a:r>
              <a:rPr lang="en-IN" sz="1800" dirty="0">
                <a:solidFill>
                  <a:srgbClr val="1D617A"/>
                </a:solidFill>
                <a:latin typeface="Poppins Light"/>
              </a:rPr>
              <a:t>Detecting errors in the data was also a big problem for restaurants with a large customer base and high frequency of orders.</a:t>
            </a:r>
          </a:p>
          <a:p>
            <a:pPr marL="332841" lvl="1" indent="-166421">
              <a:buFont typeface="Arial"/>
              <a:buChar char="•"/>
            </a:pPr>
            <a:r>
              <a:rPr lang="en-IN" sz="1800" dirty="0">
                <a:solidFill>
                  <a:srgbClr val="1D617A"/>
                </a:solidFill>
                <a:latin typeface="Poppins Light"/>
              </a:rPr>
              <a:t>Generation of reports was not easy for financial planning, as there would rise problems such as data redundancy and incomplete data. </a:t>
            </a:r>
          </a:p>
          <a:p>
            <a:pPr marL="332841" lvl="1" indent="-166421">
              <a:buFont typeface="Arial"/>
              <a:buChar char="•"/>
            </a:pPr>
            <a:r>
              <a:rPr lang="en-IN" sz="1800" dirty="0">
                <a:solidFill>
                  <a:srgbClr val="1D617A"/>
                </a:solidFill>
                <a:latin typeface="Poppins Light"/>
              </a:rPr>
              <a:t>In the light of current situations, it is more safe to have a food ordering website, rather than visiting the restaurant physically.</a:t>
            </a:r>
            <a:endParaRPr lang="en-US" sz="1800" dirty="0">
              <a:solidFill>
                <a:srgbClr val="1D617A"/>
              </a:solidFill>
              <a:latin typeface="Poppins Light"/>
            </a:endParaRPr>
          </a:p>
          <a:p>
            <a:pPr marL="0" indent="0">
              <a:buNone/>
            </a:pPr>
            <a:endParaRPr lang="en-IN" sz="1600" dirty="0"/>
          </a:p>
        </p:txBody>
      </p:sp>
    </p:spTree>
    <p:extLst>
      <p:ext uri="{BB962C8B-B14F-4D97-AF65-F5344CB8AC3E}">
        <p14:creationId xmlns="" xmlns:p14="http://schemas.microsoft.com/office/powerpoint/2010/main" val="3060352862"/>
      </p:ext>
    </p:extLst>
  </p:cSld>
  <p:clrMapOvr>
    <a:masterClrMapping/>
  </p:clrMapOvr>
  <p:transition spd="slow">
    <p:pull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8208912" cy="884466"/>
          </a:xfrm>
        </p:spPr>
        <p:txBody>
          <a:bodyPr/>
          <a:lstStyle/>
          <a:p>
            <a:pPr algn="ctr"/>
            <a:r>
              <a:rPr lang="en-US" sz="3200" spc="157" dirty="0">
                <a:solidFill>
                  <a:srgbClr val="1D617A"/>
                </a:solidFill>
                <a:latin typeface="Poppins Bold Italics"/>
              </a:rPr>
              <a:t>Proposed System</a:t>
            </a:r>
            <a:endParaRPr lang="en-IN" sz="3200" dirty="0"/>
          </a:p>
        </p:txBody>
      </p:sp>
      <p:sp>
        <p:nvSpPr>
          <p:cNvPr id="3" name="Content Placeholder 2"/>
          <p:cNvSpPr>
            <a:spLocks noGrp="1"/>
          </p:cNvSpPr>
          <p:nvPr>
            <p:ph idx="1"/>
          </p:nvPr>
        </p:nvSpPr>
        <p:spPr>
          <a:xfrm>
            <a:off x="857224" y="857238"/>
            <a:ext cx="7963248" cy="3875892"/>
          </a:xfrm>
        </p:spPr>
        <p:txBody>
          <a:bodyPr>
            <a:noAutofit/>
          </a:bodyPr>
          <a:lstStyle/>
          <a:p>
            <a:pPr marL="332841" lvl="1" indent="-166421">
              <a:buFont typeface="Arial"/>
              <a:buChar char="•"/>
            </a:pPr>
            <a:r>
              <a:rPr lang="en-US" sz="1600" dirty="0">
                <a:solidFill>
                  <a:srgbClr val="1D617A"/>
                </a:solidFill>
                <a:latin typeface="Poppins Light"/>
              </a:rPr>
              <a:t>In some of the existing systems, Users must have a physical  menu to order their food over a telephonic communication, this  can often result </a:t>
            </a:r>
          </a:p>
          <a:p>
            <a:pPr marL="166420" lvl="1" indent="0">
              <a:buNone/>
            </a:pPr>
            <a:r>
              <a:rPr lang="en-US" sz="1600" dirty="0">
                <a:solidFill>
                  <a:srgbClr val="1D617A"/>
                </a:solidFill>
                <a:latin typeface="Poppins Light"/>
              </a:rPr>
              <a:t>   into misunderstanding due to unclear  communication through </a:t>
            </a:r>
          </a:p>
          <a:p>
            <a:pPr marL="166420" lvl="1" indent="0">
              <a:buNone/>
            </a:pPr>
            <a:r>
              <a:rPr lang="en-US" sz="1600" dirty="0">
                <a:solidFill>
                  <a:srgbClr val="1D617A"/>
                </a:solidFill>
                <a:latin typeface="Poppins Light"/>
              </a:rPr>
              <a:t>   telephones.</a:t>
            </a:r>
            <a:endParaRPr lang="en-IN" sz="1600" dirty="0">
              <a:solidFill>
                <a:srgbClr val="1D617A"/>
              </a:solidFill>
              <a:latin typeface="Poppins Light"/>
            </a:endParaRPr>
          </a:p>
          <a:p>
            <a:pPr marL="332841" lvl="1" indent="-166421">
              <a:buFont typeface="Arial"/>
              <a:buChar char="•"/>
            </a:pPr>
            <a:r>
              <a:rPr lang="en-IN" sz="1600" dirty="0">
                <a:solidFill>
                  <a:srgbClr val="1D617A"/>
                </a:solidFill>
                <a:latin typeface="Poppins Light"/>
              </a:rPr>
              <a:t>What we propose is, a website-based Online food ordering system which can ease the problems of almost all users connected to it.</a:t>
            </a:r>
          </a:p>
          <a:p>
            <a:pPr marL="332841" lvl="1" indent="-166421">
              <a:buFont typeface="Arial"/>
              <a:buChar char="•"/>
            </a:pPr>
            <a:r>
              <a:rPr lang="en-IN" sz="1600" dirty="0">
                <a:solidFill>
                  <a:srgbClr val="1D617A"/>
                </a:solidFill>
                <a:latin typeface="Poppins Light"/>
              </a:rPr>
              <a:t>Using the Online Food Ordering System, users can order food through the website without standing in lines in front of the restaurant.</a:t>
            </a:r>
          </a:p>
          <a:p>
            <a:pPr marL="332841" lvl="1" indent="-166421">
              <a:buFont typeface="Arial"/>
              <a:buChar char="•"/>
            </a:pPr>
            <a:r>
              <a:rPr lang="en-IN" sz="1600" dirty="0">
                <a:solidFill>
                  <a:srgbClr val="1D617A"/>
                </a:solidFill>
                <a:latin typeface="Poppins Light"/>
              </a:rPr>
              <a:t> The users can manage their cart and can place orders from their carts, they can also track the delivery status of their orders, they can make payments using the website.</a:t>
            </a:r>
          </a:p>
          <a:p>
            <a:pPr marL="332841" lvl="1" indent="-166421">
              <a:buFont typeface="Arial"/>
              <a:buChar char="•"/>
            </a:pPr>
            <a:r>
              <a:rPr lang="en-IN" sz="1600" dirty="0">
                <a:solidFill>
                  <a:srgbClr val="1D617A"/>
                </a:solidFill>
                <a:latin typeface="Poppins Light"/>
              </a:rPr>
              <a:t>This system helps restaurants  to manage all information regarding orders, their customers, payment related activities and feedbacks on a central server, the information can be retrieved as and when required.</a:t>
            </a:r>
          </a:p>
          <a:p>
            <a:pPr marL="332841" lvl="1" indent="-166421">
              <a:buFont typeface="Arial"/>
              <a:buChar char="•"/>
            </a:pPr>
            <a:r>
              <a:rPr lang="en-IN" sz="1600" dirty="0">
                <a:solidFill>
                  <a:srgbClr val="1D617A"/>
                </a:solidFill>
                <a:latin typeface="Poppins Light"/>
              </a:rPr>
              <a:t>To improve the user’s experience, the system also allows users to search based on names of dishes, and restaurants.</a:t>
            </a:r>
          </a:p>
        </p:txBody>
      </p:sp>
    </p:spTree>
    <p:extLst>
      <p:ext uri="{BB962C8B-B14F-4D97-AF65-F5344CB8AC3E}">
        <p14:creationId xmlns="" xmlns:p14="http://schemas.microsoft.com/office/powerpoint/2010/main" val="3060352862"/>
      </p:ext>
    </p:extLst>
  </p:cSld>
  <p:clrMapOvr>
    <a:masterClrMapping/>
  </p:clrMapOvr>
  <p:transition spd="slow">
    <p:pull dir="l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2132</TotalTime>
  <Words>1401</Words>
  <Application>Microsoft Office PowerPoint</Application>
  <PresentationFormat>On-screen Show (16:9)</PresentationFormat>
  <Paragraphs>334</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Slide 1</vt:lpstr>
      <vt:lpstr>INDEX</vt:lpstr>
      <vt:lpstr>About Company</vt:lpstr>
      <vt:lpstr>Company Details</vt:lpstr>
      <vt:lpstr>About Project</vt:lpstr>
      <vt:lpstr>Requirement Gathering</vt:lpstr>
      <vt:lpstr>Tools and Technologies Used</vt:lpstr>
      <vt:lpstr>Existing System</vt:lpstr>
      <vt:lpstr>Proposed System</vt:lpstr>
      <vt:lpstr>Context Level DFD / 0 Level DFD</vt:lpstr>
      <vt:lpstr>Slide 11</vt:lpstr>
      <vt:lpstr>Level 1 DFD</vt:lpstr>
      <vt:lpstr>Slide 13</vt:lpstr>
      <vt:lpstr>Level 2 DFD 2.0 Login</vt:lpstr>
      <vt:lpstr>Slide 15</vt:lpstr>
      <vt:lpstr>Level 2 DFD 3.0 Category</vt:lpstr>
      <vt:lpstr>Slide 17</vt:lpstr>
      <vt:lpstr>Level 2 DFD 4.0 Food Items</vt:lpstr>
      <vt:lpstr>Slide 19</vt:lpstr>
      <vt:lpstr>Level 2 DFD 5.0 Order</vt:lpstr>
      <vt:lpstr>Slide 21</vt:lpstr>
      <vt:lpstr>Level 2 DFD 6.0 Payment</vt:lpstr>
      <vt:lpstr>Slide 23</vt:lpstr>
      <vt:lpstr>Level 2 DFD 7.0 Delivery</vt:lpstr>
      <vt:lpstr>Slide 25</vt:lpstr>
      <vt:lpstr>Level 2 DFD 8.0 Feedback</vt:lpstr>
      <vt:lpstr>Slide 27</vt:lpstr>
      <vt:lpstr>ER Diagram</vt:lpstr>
      <vt:lpstr>Slide 29</vt:lpstr>
      <vt:lpstr>DATA DICTIONARY</vt:lpstr>
      <vt:lpstr>Slide 31</vt:lpstr>
      <vt:lpstr>Slide 32</vt:lpstr>
      <vt:lpstr>Slide 33</vt:lpstr>
      <vt:lpstr>Slide 34</vt:lpstr>
      <vt:lpstr>Slide 35</vt:lpstr>
      <vt:lpstr>Slide 36</vt:lpstr>
      <vt:lpstr>Slide 37</vt:lpstr>
      <vt:lpstr>Slide 38</vt:lpstr>
      <vt:lpstr>Slide 39</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Windows User</cp:lastModifiedBy>
  <cp:revision>265</cp:revision>
  <dcterms:created xsi:type="dcterms:W3CDTF">2014-04-01T16:27:38Z</dcterms:created>
  <dcterms:modified xsi:type="dcterms:W3CDTF">2020-12-02T06:18:12Z</dcterms:modified>
</cp:coreProperties>
</file>