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3" r:id="rId3"/>
    <p:sldId id="264" r:id="rId4"/>
    <p:sldId id="272" r:id="rId5"/>
    <p:sldId id="258" r:id="rId6"/>
    <p:sldId id="259" r:id="rId7"/>
    <p:sldId id="273" r:id="rId8"/>
    <p:sldId id="269" r:id="rId9"/>
    <p:sldId id="270" r:id="rId10"/>
    <p:sldId id="265" r:id="rId11"/>
    <p:sldId id="266" r:id="rId12"/>
    <p:sldId id="267" r:id="rId13"/>
    <p:sldId id="268" r:id="rId14"/>
    <p:sldId id="283" r:id="rId15"/>
    <p:sldId id="286" r:id="rId16"/>
    <p:sldId id="285" r:id="rId17"/>
    <p:sldId id="288" r:id="rId18"/>
    <p:sldId id="287" r:id="rId19"/>
    <p:sldId id="290" r:id="rId20"/>
    <p:sldId id="289" r:id="rId21"/>
    <p:sldId id="292" r:id="rId22"/>
    <p:sldId id="291" r:id="rId23"/>
    <p:sldId id="294" r:id="rId24"/>
    <p:sldId id="293" r:id="rId25"/>
    <p:sldId id="296" r:id="rId26"/>
    <p:sldId id="295" r:id="rId27"/>
    <p:sldId id="298" r:id="rId28"/>
    <p:sldId id="297" r:id="rId29"/>
    <p:sldId id="300" r:id="rId30"/>
    <p:sldId id="299" r:id="rId31"/>
    <p:sldId id="274" r:id="rId32"/>
    <p:sldId id="282" r:id="rId33"/>
    <p:sldId id="276" r:id="rId34"/>
    <p:sldId id="277" r:id="rId35"/>
    <p:sldId id="278" r:id="rId36"/>
    <p:sldId id="284" r:id="rId37"/>
    <p:sldId id="279" r:id="rId38"/>
    <p:sldId id="280" r:id="rId39"/>
    <p:sldId id="281" r:id="rId40"/>
    <p:sldId id="301" r:id="rId41"/>
    <p:sldId id="302" r:id="rId42"/>
    <p:sldId id="303" r:id="rId43"/>
    <p:sldId id="304" r:id="rId44"/>
    <p:sldId id="305" r:id="rId45"/>
    <p:sldId id="306" r:id="rId46"/>
    <p:sldId id="307" r:id="rId47"/>
    <p:sldId id="308" r:id="rId48"/>
    <p:sldId id="309" r:id="rId4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660"/>
  </p:normalViewPr>
  <p:slideViewPr>
    <p:cSldViewPr>
      <p:cViewPr varScale="1">
        <p:scale>
          <a:sx n="91" d="100"/>
          <a:sy n="91" d="100"/>
        </p:scale>
        <p:origin x="-792"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2F7E-1895-451B-AE46-E5360CD85597}" type="datetimeFigureOut">
              <a:rPr lang="en-IN" smtClean="0"/>
              <a:pPr/>
              <a:t>24-02-2021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DAFC3-B5FA-4EB3-A424-2B8A37034A20}" type="slidenum">
              <a:rPr lang="en-IN" smtClean="0"/>
              <a:pPr/>
              <a:t>‹#›</a:t>
            </a:fld>
            <a:endParaRPr lang="en-IN"/>
          </a:p>
        </p:txBody>
      </p:sp>
    </p:spTree>
    <p:extLst>
      <p:ext uri="{BB962C8B-B14F-4D97-AF65-F5344CB8AC3E}">
        <p14:creationId xmlns:p14="http://schemas.microsoft.com/office/powerpoint/2010/main" xmlns="" val="240498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27216"/>
            <a:ext cx="6948264" cy="857250"/>
          </a:xfrm>
          <a:prstGeom prst="rect">
            <a:avLst/>
          </a:prstGeom>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2021-02-24</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a:prstGeom prst="rect">
            <a:avLst/>
          </a:prstGeo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a:prstGeom prst="rect">
            <a:avLst/>
          </a:prstGeo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2021-02-24</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defRPr>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xmlns=""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4000" b="1" cap="all"/>
            </a:lvl1pPr>
          </a:lstStyle>
          <a:p>
            <a:r>
              <a:rPr lang="en-US" altLang="ko-KR" dirty="0"/>
              <a:t>Click to edit title</a:t>
            </a:r>
            <a:endParaRPr lang="ko-KR" alt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2021-02-24</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6948264" cy="884466"/>
          </a:xfrm>
          <a:prstGeom prst="rect">
            <a:avLst/>
          </a:prstGeom>
        </p:spPr>
        <p:txBody>
          <a:bodyPr anchor="ctr"/>
          <a:lstStyle>
            <a:lvl1pPr algn="l">
              <a:defRPr/>
            </a:lvl1pPr>
          </a:lstStyle>
          <a:p>
            <a:r>
              <a:rPr lang="en-US" altLang="ko-KR" dirty="0"/>
              <a:t>Click to edit title</a:t>
            </a:r>
            <a:endParaRPr lang="ko-KR" altLang="en-US" dirty="0"/>
          </a:p>
        </p:txBody>
      </p:sp>
      <p:sp>
        <p:nvSpPr>
          <p:cNvPr id="3" name="Content Placeholder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2021-02-24</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8229600" cy="857250"/>
          </a:xfrm>
          <a:prstGeom prst="rect">
            <a:avLst/>
          </a:prstGeom>
        </p:spPr>
        <p:txBody>
          <a:bodyPr anchor="ctr"/>
          <a:lstStyle>
            <a:lvl1pPr algn="l">
              <a:defRPr/>
            </a:lvl1pPr>
          </a:lstStyle>
          <a:p>
            <a:r>
              <a:rPr lang="en-US" altLang="ko-KR" dirty="0"/>
              <a:t>Click to edit title</a:t>
            </a:r>
            <a:endParaRPr lang="ko-KR" altLang="en-US" dirty="0"/>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2021-02-24</a:t>
            </a:fld>
            <a:endParaRPr lang="ko-KR" alt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27216"/>
            <a:ext cx="6948264" cy="857250"/>
          </a:xfrm>
          <a:prstGeom prst="rect">
            <a:avLst/>
          </a:prstGeom>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2021-02-24</a:t>
            </a:fld>
            <a:endParaRPr lang="ko-KR" alt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2021-02-24</a:t>
            </a:fld>
            <a:endParaRPr lang="ko-KR" alt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2021-02-24</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2021-02-24</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xmlns=""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mailto:info@aarniktechnology.com"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29124" y="2214560"/>
            <a:ext cx="3143272" cy="1231106"/>
          </a:xfrm>
          <a:prstGeom prst="rect">
            <a:avLst/>
          </a:prstGeom>
          <a:noFill/>
        </p:spPr>
        <p:txBody>
          <a:bodyPr wrap="square">
            <a:spAutoFit/>
          </a:bodyPr>
          <a:lstStyle/>
          <a:p>
            <a:pPr fontAlgn="auto">
              <a:spcBef>
                <a:spcPts val="0"/>
              </a:spcBef>
              <a:spcAft>
                <a:spcPts val="0"/>
              </a:spcAft>
              <a:defRPr/>
            </a:pPr>
            <a:r>
              <a:rPr lang="en-US" altLang="ko-KR" b="1" dirty="0">
                <a:solidFill>
                  <a:schemeClr val="accent5">
                    <a:lumMod val="50000"/>
                  </a:schemeClr>
                </a:solidFill>
                <a:latin typeface="Arial" pitchFamily="34" charset="0"/>
                <a:cs typeface="Arial" pitchFamily="34" charset="0"/>
              </a:rPr>
              <a:t>GROUP NO. 16</a:t>
            </a:r>
          </a:p>
          <a:p>
            <a:pPr fontAlgn="auto">
              <a:spcBef>
                <a:spcPts val="0"/>
              </a:spcBef>
              <a:spcAft>
                <a:spcPts val="0"/>
              </a:spcAft>
              <a:defRPr/>
            </a:pPr>
            <a:endParaRPr lang="en-US" altLang="ko-KR" sz="1400" b="1" dirty="0">
              <a:solidFill>
                <a:schemeClr val="accent5">
                  <a:lumMod val="50000"/>
                </a:schemeClr>
              </a:solidFill>
              <a:latin typeface="Arial" pitchFamily="34" charset="0"/>
              <a:cs typeface="Arial" pitchFamily="34" charset="0"/>
            </a:endParaRPr>
          </a:p>
          <a:p>
            <a:pPr fontAlgn="auto">
              <a:spcBef>
                <a:spcPts val="0"/>
              </a:spcBef>
              <a:spcAft>
                <a:spcPts val="0"/>
              </a:spcAft>
              <a:defRPr/>
            </a:pPr>
            <a:r>
              <a:rPr lang="en-US" altLang="ko-KR" sz="1400" b="1" dirty="0">
                <a:solidFill>
                  <a:schemeClr val="accent5">
                    <a:lumMod val="50000"/>
                  </a:schemeClr>
                </a:solidFill>
                <a:latin typeface="Arial" pitchFamily="34" charset="0"/>
                <a:cs typeface="Arial" pitchFamily="34" charset="0"/>
              </a:rPr>
              <a:t>18BCA086 – SOURAV AGRAWAL</a:t>
            </a:r>
          </a:p>
          <a:p>
            <a:pPr fontAlgn="auto">
              <a:spcBef>
                <a:spcPts val="0"/>
              </a:spcBef>
              <a:spcAft>
                <a:spcPts val="0"/>
              </a:spcAft>
              <a:defRPr/>
            </a:pPr>
            <a:r>
              <a:rPr kumimoji="0" lang="en-US" altLang="ko-KR" sz="1400" b="1" dirty="0">
                <a:solidFill>
                  <a:schemeClr val="accent5">
                    <a:lumMod val="50000"/>
                  </a:schemeClr>
                </a:solidFill>
                <a:latin typeface="Arial" pitchFamily="34" charset="0"/>
                <a:cs typeface="Arial" pitchFamily="34" charset="0"/>
              </a:rPr>
              <a:t>18BCA088 – SAHIL MANSURI</a:t>
            </a:r>
          </a:p>
          <a:p>
            <a:pPr fontAlgn="auto">
              <a:spcBef>
                <a:spcPts val="0"/>
              </a:spcBef>
              <a:spcAft>
                <a:spcPts val="0"/>
              </a:spcAft>
              <a:defRPr/>
            </a:pPr>
            <a:r>
              <a:rPr lang="en-US" altLang="ko-KR" sz="1400" b="1" dirty="0">
                <a:solidFill>
                  <a:schemeClr val="accent5">
                    <a:lumMod val="50000"/>
                  </a:schemeClr>
                </a:solidFill>
                <a:latin typeface="Arial" pitchFamily="34" charset="0"/>
                <a:cs typeface="Arial" pitchFamily="34" charset="0"/>
              </a:rPr>
              <a:t>18BCA132 – DIVYANSH JAIN</a:t>
            </a:r>
            <a:endParaRPr kumimoji="0" lang="en-US" altLang="ko-KR" sz="1400" b="1" dirty="0">
              <a:solidFill>
                <a:schemeClr val="accent5">
                  <a:lumMod val="50000"/>
                </a:schemeClr>
              </a:solidFill>
              <a:latin typeface="Arial" pitchFamily="34" charset="0"/>
              <a:cs typeface="Arial" pitchFamily="34" charset="0"/>
            </a:endParaRPr>
          </a:p>
        </p:txBody>
      </p:sp>
      <p:sp>
        <p:nvSpPr>
          <p:cNvPr id="5" name="TextBox 1"/>
          <p:cNvSpPr txBox="1">
            <a:spLocks noChangeArrowheads="1"/>
          </p:cNvSpPr>
          <p:nvPr/>
        </p:nvSpPr>
        <p:spPr bwMode="auto">
          <a:xfrm>
            <a:off x="3286116" y="571400"/>
            <a:ext cx="5425835" cy="1077218"/>
          </a:xfrm>
          <a:prstGeom prst="rect">
            <a:avLst/>
          </a:prstGeom>
          <a:noFill/>
          <a:ln w="9525">
            <a:noFill/>
            <a:miter lim="800000"/>
            <a:headEnd/>
            <a:tailEnd/>
          </a:ln>
        </p:spPr>
        <p:txBody>
          <a:bodyPr wrap="square">
            <a:spAutoFit/>
          </a:bodyPr>
          <a:lstStyle/>
          <a:p>
            <a:r>
              <a:rPr lang="en-US" altLang="ko-KR" sz="3200" b="1" dirty="0">
                <a:solidFill>
                  <a:schemeClr val="accent5">
                    <a:lumMod val="50000"/>
                  </a:schemeClr>
                </a:solidFill>
                <a:latin typeface="+mj-lt"/>
                <a:ea typeface="Arial Unicode MS" pitchFamily="34" charset="-128"/>
                <a:cs typeface="Arial Unicode MS" pitchFamily="34" charset="-128"/>
              </a:rPr>
              <a:t>ONLINE FOOD ORDERING SYSTEM</a:t>
            </a:r>
          </a:p>
        </p:txBody>
      </p:sp>
      <p:sp>
        <p:nvSpPr>
          <p:cNvPr id="6" name="TextBox 5"/>
          <p:cNvSpPr txBox="1"/>
          <p:nvPr/>
        </p:nvSpPr>
        <p:spPr>
          <a:xfrm>
            <a:off x="4500562" y="3857634"/>
            <a:ext cx="4286312" cy="584775"/>
          </a:xfrm>
          <a:prstGeom prst="rect">
            <a:avLst/>
          </a:prstGeom>
          <a:noFill/>
        </p:spPr>
        <p:txBody>
          <a:bodyPr wrap="square" rtlCol="0">
            <a:spAutoFit/>
          </a:bodyPr>
          <a:lstStyle/>
          <a:p>
            <a:r>
              <a:rPr lang="en-IN" sz="1600" b="1" dirty="0">
                <a:solidFill>
                  <a:schemeClr val="accent5">
                    <a:lumMod val="50000"/>
                  </a:schemeClr>
                </a:solidFill>
                <a:latin typeface="Arial" pitchFamily="34" charset="0"/>
                <a:cs typeface="Arial" pitchFamily="34" charset="0"/>
              </a:rPr>
              <a:t>Internal Guide : Ms. </a:t>
            </a:r>
            <a:r>
              <a:rPr lang="en-IN" sz="1600" b="1" dirty="0" err="1">
                <a:solidFill>
                  <a:schemeClr val="accent5">
                    <a:lumMod val="50000"/>
                  </a:schemeClr>
                </a:solidFill>
                <a:latin typeface="Arial" pitchFamily="34" charset="0"/>
                <a:cs typeface="Arial" pitchFamily="34" charset="0"/>
              </a:rPr>
              <a:t>Manali</a:t>
            </a:r>
            <a:r>
              <a:rPr lang="en-IN" sz="1600" b="1" dirty="0">
                <a:solidFill>
                  <a:schemeClr val="accent5">
                    <a:lumMod val="50000"/>
                  </a:schemeClr>
                </a:solidFill>
                <a:latin typeface="Arial" pitchFamily="34" charset="0"/>
                <a:cs typeface="Arial" pitchFamily="34" charset="0"/>
              </a:rPr>
              <a:t> </a:t>
            </a:r>
            <a:r>
              <a:rPr lang="en-IN" sz="1600" b="1" dirty="0" err="1">
                <a:solidFill>
                  <a:schemeClr val="accent5">
                    <a:lumMod val="50000"/>
                  </a:schemeClr>
                </a:solidFill>
                <a:latin typeface="Arial" pitchFamily="34" charset="0"/>
                <a:cs typeface="Arial" pitchFamily="34" charset="0"/>
              </a:rPr>
              <a:t>Brahmbhatt</a:t>
            </a:r>
            <a:endParaRPr lang="en-IN" sz="1600" b="1" dirty="0">
              <a:solidFill>
                <a:schemeClr val="accent5">
                  <a:lumMod val="50000"/>
                </a:schemeClr>
              </a:solidFill>
              <a:latin typeface="Arial" pitchFamily="34" charset="0"/>
              <a:cs typeface="Arial" pitchFamily="34" charset="0"/>
            </a:endParaRPr>
          </a:p>
          <a:p>
            <a:r>
              <a:rPr lang="en-IN" sz="1600" b="1" dirty="0">
                <a:solidFill>
                  <a:schemeClr val="accent5">
                    <a:lumMod val="50000"/>
                  </a:schemeClr>
                </a:solidFill>
                <a:latin typeface="Arial" pitchFamily="34" charset="0"/>
                <a:cs typeface="Arial" pitchFamily="34" charset="0"/>
              </a:rPr>
              <a:t>External Guide :Mr. </a:t>
            </a:r>
            <a:r>
              <a:rPr lang="en-IN" sz="1600" b="1" dirty="0" err="1">
                <a:solidFill>
                  <a:schemeClr val="accent5">
                    <a:lumMod val="50000"/>
                  </a:schemeClr>
                </a:solidFill>
                <a:latin typeface="Arial" pitchFamily="34" charset="0"/>
                <a:cs typeface="Arial" pitchFamily="34" charset="0"/>
              </a:rPr>
              <a:t>Jugal</a:t>
            </a:r>
            <a:r>
              <a:rPr lang="en-IN" sz="1600" b="1" dirty="0">
                <a:solidFill>
                  <a:schemeClr val="accent5">
                    <a:lumMod val="50000"/>
                  </a:schemeClr>
                </a:solidFill>
                <a:latin typeface="Arial" pitchFamily="34" charset="0"/>
                <a:cs typeface="Arial" pitchFamily="34" charset="0"/>
              </a:rPr>
              <a:t> </a:t>
            </a:r>
            <a:r>
              <a:rPr lang="en-IN" sz="1600" b="1" dirty="0" err="1">
                <a:solidFill>
                  <a:schemeClr val="accent5">
                    <a:lumMod val="50000"/>
                  </a:schemeClr>
                </a:solidFill>
                <a:latin typeface="Arial" pitchFamily="34" charset="0"/>
                <a:cs typeface="Arial" pitchFamily="34" charset="0"/>
              </a:rPr>
              <a:t>Prajapati</a:t>
            </a:r>
            <a:endParaRPr lang="en-US" sz="1600" b="1" dirty="0">
              <a:solidFill>
                <a:schemeClr val="accent5">
                  <a:lumMod val="50000"/>
                </a:schemeClr>
              </a:solidFill>
              <a:latin typeface="Arial" pitchFamily="34" charset="0"/>
              <a:cs typeface="Arial" pitchFamily="34" charset="0"/>
            </a:endParaRPr>
          </a:p>
        </p:txBody>
      </p:sp>
    </p:spTree>
    <p:extLst>
      <p:ext uri="{BB962C8B-B14F-4D97-AF65-F5344CB8AC3E}">
        <p14:creationId xmlns:p14="http://schemas.microsoft.com/office/powerpoint/2010/main" xmlns="" val="303447833"/>
      </p:ext>
    </p:extLst>
  </p:cSld>
  <p:clrMapOvr>
    <a:masterClrMapping/>
  </p:clrMapOvr>
  <p:transition spd="slow">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Context Level DFD / 0 Level DFD</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y\SEM 5\PROJECT\DFD\0_LEVEL_DFD.jpg"/>
          <p:cNvPicPr>
            <a:picLocks noChangeAspect="1" noChangeArrowheads="1"/>
          </p:cNvPicPr>
          <p:nvPr/>
        </p:nvPicPr>
        <p:blipFill>
          <a:blip r:embed="rId2"/>
          <a:srcRect/>
          <a:stretch>
            <a:fillRect/>
          </a:stretch>
        </p:blipFill>
        <p:spPr bwMode="auto">
          <a:xfrm>
            <a:off x="0" y="0"/>
            <a:ext cx="9214547" cy="5179942"/>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1 DFD</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tudy\SEM 5\PROJECT\Presentation\LEVEL_1_DFD_eddx.jpg.jpeg"/>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2.0 Login</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Study\SEM 5\PROJECT\DFD\LEVEL_2_2_Login.jpg.jpeg"/>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3.0 Category</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y\SEM 5\PROJECT\DFD\LEVEL_2_Category.jpg.jpeg"/>
          <p:cNvPicPr>
            <a:picLocks noChangeAspect="1" noChangeArrowheads="1"/>
          </p:cNvPicPr>
          <p:nvPr/>
        </p:nvPicPr>
        <p:blipFill>
          <a:blip r:embed="rId2"/>
          <a:srcRect/>
          <a:stretch>
            <a:fillRect/>
          </a:stretch>
        </p:blipFill>
        <p:spPr bwMode="auto">
          <a:xfrm>
            <a:off x="0" y="-8410"/>
            <a:ext cx="9144000" cy="5151910"/>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4.0 Food Items</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y\SEM 5\PROJECT\DFD\LEVEL_2_4_Fooditem.jpg.jpeg.jpeg"/>
          <p:cNvPicPr>
            <a:picLocks noChangeAspect="1" noChangeArrowheads="1"/>
          </p:cNvPicPr>
          <p:nvPr/>
        </p:nvPicPr>
        <p:blipFill>
          <a:blip r:embed="rId2"/>
          <a:srcRect/>
          <a:stretch>
            <a:fillRect/>
          </a:stretch>
        </p:blipFill>
        <p:spPr bwMode="auto">
          <a:xfrm>
            <a:off x="0" y="1"/>
            <a:ext cx="9144000" cy="5143500"/>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spc="-134" dirty="0">
                <a:solidFill>
                  <a:srgbClr val="1D617A"/>
                </a:solidFill>
                <a:latin typeface="Poppins Bold Bold Italics"/>
              </a:rPr>
              <a:t>INDEX</a:t>
            </a:r>
            <a:endParaRPr lang="en-IN" sz="3200" dirty="0"/>
          </a:p>
        </p:txBody>
      </p:sp>
      <p:sp>
        <p:nvSpPr>
          <p:cNvPr id="3" name="Content Placeholder 2"/>
          <p:cNvSpPr>
            <a:spLocks noGrp="1"/>
          </p:cNvSpPr>
          <p:nvPr>
            <p:ph idx="1"/>
          </p:nvPr>
        </p:nvSpPr>
        <p:spPr>
          <a:xfrm>
            <a:off x="899592" y="714362"/>
            <a:ext cx="7920880" cy="3747863"/>
          </a:xfrm>
        </p:spPr>
        <p:txBody>
          <a:bodyPr/>
          <a:lstStyle/>
          <a:p>
            <a:pPr marL="921300" lvl="2" indent="-342900">
              <a:buFont typeface="+mj-lt"/>
              <a:buAutoNum type="arabicPeriod"/>
            </a:pPr>
            <a:r>
              <a:rPr lang="en-IN" sz="1800" dirty="0">
                <a:solidFill>
                  <a:srgbClr val="1D617A"/>
                </a:solidFill>
                <a:latin typeface="Poppins Light"/>
              </a:rPr>
              <a:t>About Company</a:t>
            </a:r>
          </a:p>
          <a:p>
            <a:pPr marL="921300" lvl="2" indent="-342900">
              <a:buFont typeface="+mj-lt"/>
              <a:buAutoNum type="arabicPeriod"/>
            </a:pPr>
            <a:r>
              <a:rPr lang="en-IN" sz="1800" dirty="0">
                <a:solidFill>
                  <a:srgbClr val="1D617A"/>
                </a:solidFill>
                <a:latin typeface="Poppins Light"/>
              </a:rPr>
              <a:t>Company Details</a:t>
            </a:r>
          </a:p>
          <a:p>
            <a:pPr marL="921300" lvl="2" indent="-342900">
              <a:buFont typeface="+mj-lt"/>
              <a:buAutoNum type="arabicPeriod"/>
            </a:pPr>
            <a:r>
              <a:rPr lang="en-IN" sz="1800" dirty="0">
                <a:solidFill>
                  <a:srgbClr val="1D617A"/>
                </a:solidFill>
                <a:latin typeface="Poppins Light"/>
              </a:rPr>
              <a:t>Project Description</a:t>
            </a:r>
          </a:p>
          <a:p>
            <a:pPr marL="921300" lvl="2" indent="-342900">
              <a:buFont typeface="+mj-lt"/>
              <a:buAutoNum type="arabicPeriod"/>
            </a:pPr>
            <a:r>
              <a:rPr lang="en-IN" sz="1800" dirty="0">
                <a:solidFill>
                  <a:srgbClr val="1D617A"/>
                </a:solidFill>
                <a:latin typeface="Poppins Light"/>
              </a:rPr>
              <a:t>Requirement Gathering</a:t>
            </a:r>
          </a:p>
          <a:p>
            <a:pPr marL="921300" lvl="2" indent="-342900">
              <a:buFont typeface="+mj-lt"/>
              <a:buAutoNum type="arabicPeriod"/>
            </a:pPr>
            <a:r>
              <a:rPr lang="en-IN" sz="1800" dirty="0">
                <a:solidFill>
                  <a:srgbClr val="1D617A"/>
                </a:solidFill>
                <a:latin typeface="Poppins Light"/>
              </a:rPr>
              <a:t>Tools and Technologies Used</a:t>
            </a:r>
          </a:p>
          <a:p>
            <a:pPr marL="921300" lvl="2" indent="-342900">
              <a:buFont typeface="+mj-lt"/>
              <a:buAutoNum type="arabicPeriod"/>
            </a:pPr>
            <a:r>
              <a:rPr lang="en-IN" sz="1800" dirty="0">
                <a:solidFill>
                  <a:srgbClr val="1D617A"/>
                </a:solidFill>
                <a:latin typeface="Poppins Light"/>
              </a:rPr>
              <a:t>Existing System</a:t>
            </a:r>
          </a:p>
          <a:p>
            <a:pPr marL="921300" lvl="2" indent="-342900">
              <a:buFont typeface="+mj-lt"/>
              <a:buAutoNum type="arabicPeriod"/>
            </a:pPr>
            <a:r>
              <a:rPr lang="en-IN" sz="1800" dirty="0">
                <a:solidFill>
                  <a:srgbClr val="1D617A"/>
                </a:solidFill>
                <a:latin typeface="Poppins Light"/>
              </a:rPr>
              <a:t>Proposed System</a:t>
            </a:r>
          </a:p>
          <a:p>
            <a:pPr marL="921300" lvl="2" indent="-342900">
              <a:buFont typeface="+mj-lt"/>
              <a:buAutoNum type="arabicPeriod"/>
            </a:pPr>
            <a:r>
              <a:rPr lang="en-IN" sz="1800" dirty="0">
                <a:solidFill>
                  <a:srgbClr val="1D617A"/>
                </a:solidFill>
                <a:latin typeface="Poppins Light"/>
              </a:rPr>
              <a:t>Context Level/0 Level DFD</a:t>
            </a:r>
          </a:p>
          <a:p>
            <a:pPr marL="921300" lvl="2" indent="-342900">
              <a:buFont typeface="+mj-lt"/>
              <a:buAutoNum type="arabicPeriod"/>
            </a:pPr>
            <a:r>
              <a:rPr lang="en-IN" sz="1800" dirty="0">
                <a:solidFill>
                  <a:srgbClr val="1D617A"/>
                </a:solidFill>
                <a:latin typeface="Poppins Light"/>
              </a:rPr>
              <a:t>Level 1 DFD </a:t>
            </a:r>
          </a:p>
          <a:p>
            <a:pPr marL="921300" lvl="2" indent="-342900">
              <a:buFont typeface="+mj-lt"/>
              <a:buAutoNum type="arabicPeriod"/>
            </a:pPr>
            <a:r>
              <a:rPr lang="en-IN" sz="1800" dirty="0">
                <a:solidFill>
                  <a:srgbClr val="1D617A"/>
                </a:solidFill>
                <a:latin typeface="Poppins Light"/>
              </a:rPr>
              <a:t> Level 2 DFD</a:t>
            </a:r>
          </a:p>
          <a:p>
            <a:pPr marL="921300" lvl="2" indent="-342900">
              <a:buFont typeface="+mj-lt"/>
              <a:buAutoNum type="arabicPeriod"/>
            </a:pPr>
            <a:r>
              <a:rPr lang="en-IN" sz="1800" dirty="0">
                <a:solidFill>
                  <a:srgbClr val="1D617A"/>
                </a:solidFill>
                <a:latin typeface="Poppins Light"/>
              </a:rPr>
              <a:t>ERD</a:t>
            </a:r>
          </a:p>
          <a:p>
            <a:pPr marL="921300" lvl="2" indent="-342900">
              <a:buFont typeface="+mj-lt"/>
              <a:buAutoNum type="arabicPeriod"/>
            </a:pPr>
            <a:r>
              <a:rPr lang="en-IN" sz="1800" dirty="0">
                <a:solidFill>
                  <a:srgbClr val="1D617A"/>
                </a:solidFill>
                <a:latin typeface="Poppins Light"/>
              </a:rPr>
              <a:t>Data Dictionary</a:t>
            </a:r>
          </a:p>
        </p:txBody>
      </p:sp>
    </p:spTree>
    <p:extLst>
      <p:ext uri="{BB962C8B-B14F-4D97-AF65-F5344CB8AC3E}">
        <p14:creationId xmlns:p14="http://schemas.microsoft.com/office/powerpoint/2010/main" xmlns="" val="677239839"/>
      </p:ext>
    </p:extLst>
  </p:cSld>
  <p:clrMapOvr>
    <a:masterClrMapping/>
  </p:clrMapOvr>
  <p:transition spd="slow">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5.0 Order</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Study\SEM 5\PROJECT\DFD\Level_2_5_Order.jpg.jpeg.jpeg"/>
          <p:cNvPicPr>
            <a:picLocks noChangeAspect="1" noChangeArrowheads="1"/>
          </p:cNvPicPr>
          <p:nvPr/>
        </p:nvPicPr>
        <p:blipFill>
          <a:blip r:embed="rId2"/>
          <a:srcRect/>
          <a:stretch>
            <a:fillRect/>
          </a:stretch>
        </p:blipFill>
        <p:spPr bwMode="auto">
          <a:xfrm>
            <a:off x="0" y="-8410"/>
            <a:ext cx="9144000" cy="5151909"/>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6.0 Payment</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Study\SEM 5\PROJECT\DFD\Level_2_6_Payment.jpg.jpeg"/>
          <p:cNvPicPr>
            <a:picLocks noChangeAspect="1" noChangeArrowheads="1"/>
          </p:cNvPicPr>
          <p:nvPr/>
        </p:nvPicPr>
        <p:blipFill>
          <a:blip r:embed="rId2"/>
          <a:srcRect/>
          <a:stretch>
            <a:fillRect/>
          </a:stretch>
        </p:blipFill>
        <p:spPr bwMode="auto">
          <a:xfrm>
            <a:off x="0" y="1"/>
            <a:ext cx="9144000" cy="5143500"/>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7.0 Delivery</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Study\SEM 5\PROJECT\DFD\Level_2_7_Delivery.jpg.jpeg"/>
          <p:cNvPicPr>
            <a:picLocks noChangeAspect="1" noChangeArrowheads="1"/>
          </p:cNvPicPr>
          <p:nvPr/>
        </p:nvPicPr>
        <p:blipFill>
          <a:blip r:embed="rId2"/>
          <a:srcRect/>
          <a:stretch>
            <a:fillRect/>
          </a:stretch>
        </p:blipFill>
        <p:spPr bwMode="auto">
          <a:xfrm>
            <a:off x="0" y="0"/>
            <a:ext cx="9144000" cy="5195704"/>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Level 2 DFD 8.0 Feedback</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tudy\SEM 5\PROJECT\DFD\Level_2_8_Feedbacks.jpg.jpeg.jpeg"/>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ER Diagram</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Study\SEM 5\PROJECT\DFD\ERD.jpg"/>
          <p:cNvPicPr>
            <a:picLocks noChangeAspect="1" noChangeArrowheads="1"/>
          </p:cNvPicPr>
          <p:nvPr/>
        </p:nvPicPr>
        <p:blipFill>
          <a:blip r:embed="rId2"/>
          <a:srcRect/>
          <a:stretch>
            <a:fillRect/>
          </a:stretch>
        </p:blipFill>
        <p:spPr bwMode="auto">
          <a:xfrm>
            <a:off x="0" y="0"/>
            <a:ext cx="9143999" cy="5118665"/>
          </a:xfrm>
          <a:prstGeom prst="rect">
            <a:avLst/>
          </a:prstGeom>
          <a:noFill/>
        </p:spPr>
      </p:pic>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spc="-134" dirty="0">
                <a:solidFill>
                  <a:srgbClr val="1D617A"/>
                </a:solidFill>
                <a:latin typeface="Poppins Bold Bold Italics"/>
              </a:rPr>
              <a:t>About Company</a:t>
            </a:r>
            <a:endParaRPr lang="en-IN" sz="3200" dirty="0"/>
          </a:p>
        </p:txBody>
      </p:sp>
      <p:sp>
        <p:nvSpPr>
          <p:cNvPr id="3" name="Content Placeholder 2"/>
          <p:cNvSpPr>
            <a:spLocks noGrp="1"/>
          </p:cNvSpPr>
          <p:nvPr>
            <p:ph idx="1"/>
          </p:nvPr>
        </p:nvSpPr>
        <p:spPr>
          <a:xfrm>
            <a:off x="899592" y="1200150"/>
            <a:ext cx="7920880" cy="3747863"/>
          </a:xfrm>
        </p:spPr>
        <p:txBody>
          <a:bodyPr/>
          <a:lstStyle/>
          <a:p>
            <a:pPr marL="756750" lvl="2" indent="-178350">
              <a:buFont typeface="Arial"/>
              <a:buChar char="•"/>
            </a:pPr>
            <a:r>
              <a:rPr lang="en-IN" sz="1800" dirty="0" err="1">
                <a:solidFill>
                  <a:srgbClr val="1D617A"/>
                </a:solidFill>
                <a:latin typeface="Poppins Light"/>
              </a:rPr>
              <a:t>Aarnik</a:t>
            </a:r>
            <a:r>
              <a:rPr lang="en-IN" sz="1800" dirty="0">
                <a:solidFill>
                  <a:srgbClr val="1D617A"/>
                </a:solidFill>
                <a:latin typeface="Poppins Light"/>
              </a:rPr>
              <a:t> Technology, as a website development company, holds a </a:t>
            </a:r>
            <a:r>
              <a:rPr lang="en-IN" sz="1800" dirty="0" err="1">
                <a:solidFill>
                  <a:srgbClr val="1D617A"/>
                </a:solidFill>
                <a:latin typeface="Poppins Light"/>
              </a:rPr>
              <a:t>repu</a:t>
            </a:r>
            <a:r>
              <a:rPr lang="en-IN" sz="1800" dirty="0">
                <a:solidFill>
                  <a:srgbClr val="1D617A"/>
                </a:solidFill>
                <a:latin typeface="Poppins Light"/>
              </a:rPr>
              <a:t>-ted image among its competition.</a:t>
            </a:r>
          </a:p>
          <a:p>
            <a:pPr marL="756750" lvl="2" indent="-178350">
              <a:buFont typeface="Arial"/>
              <a:buChar char="•"/>
            </a:pPr>
            <a:r>
              <a:rPr lang="en-IN" sz="1800" dirty="0">
                <a:solidFill>
                  <a:srgbClr val="1D617A"/>
                </a:solidFill>
                <a:latin typeface="Poppins Light"/>
              </a:rPr>
              <a:t>Company believes on developing completely unique and outstanding websites. </a:t>
            </a:r>
          </a:p>
          <a:p>
            <a:pPr marL="756750" lvl="2" indent="-178350">
              <a:buFont typeface="Arial"/>
              <a:buChar char="•"/>
            </a:pPr>
            <a:r>
              <a:rPr lang="en-IN" sz="1800" dirty="0" err="1">
                <a:solidFill>
                  <a:srgbClr val="1D617A"/>
                </a:solidFill>
                <a:latin typeface="Poppins Light"/>
              </a:rPr>
              <a:t>Aarnik</a:t>
            </a:r>
            <a:r>
              <a:rPr lang="en-IN" sz="1800" dirty="0">
                <a:solidFill>
                  <a:srgbClr val="1D617A"/>
                </a:solidFill>
                <a:latin typeface="Poppins Light"/>
              </a:rPr>
              <a:t> Technology has always assured the best services to its clients as it has professionals working for its clients.</a:t>
            </a:r>
          </a:p>
          <a:p>
            <a:pPr marL="756750" lvl="2" indent="-178350">
              <a:buFont typeface="Arial"/>
              <a:buChar char="•"/>
            </a:pPr>
            <a:r>
              <a:rPr lang="en-IN" sz="1800" dirty="0">
                <a:solidFill>
                  <a:srgbClr val="1D617A"/>
                </a:solidFill>
                <a:latin typeface="Poppins Light"/>
              </a:rPr>
              <a:t>It excels in fields like website development, mobile app development, digital marketing, and ERP software development.</a:t>
            </a:r>
            <a:endParaRPr lang="en-US" sz="1800" dirty="0">
              <a:solidFill>
                <a:srgbClr val="1D617A"/>
              </a:solidFill>
              <a:latin typeface="Poppins Light"/>
            </a:endParaRPr>
          </a:p>
        </p:txBody>
      </p:sp>
    </p:spTree>
    <p:extLst>
      <p:ext uri="{BB962C8B-B14F-4D97-AF65-F5344CB8AC3E}">
        <p14:creationId xmlns:p14="http://schemas.microsoft.com/office/powerpoint/2010/main" xmlns="" val="677239839"/>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80"/>
            <a:ext cx="9144000" cy="884466"/>
          </a:xfrm>
        </p:spPr>
        <p:txBody>
          <a:bodyPr/>
          <a:lstStyle/>
          <a:p>
            <a:pPr algn="ctr"/>
            <a:r>
              <a:rPr lang="en-IN" sz="3200" spc="-134" dirty="0">
                <a:solidFill>
                  <a:srgbClr val="1D617A"/>
                </a:solidFill>
                <a:latin typeface="Poppins Bold Bold Italics"/>
              </a:rPr>
              <a:t>DATA DICTIONARY</a:t>
            </a:r>
            <a:endParaRPr lang="en-IN" sz="3200" dirty="0"/>
          </a:p>
        </p:txBody>
      </p:sp>
    </p:spTree>
    <p:extLst>
      <p:ext uri="{BB962C8B-B14F-4D97-AF65-F5344CB8AC3E}">
        <p14:creationId xmlns:p14="http://schemas.microsoft.com/office/powerpoint/2010/main" xmlns="" val="677239839"/>
      </p:ext>
    </p:extLst>
  </p:cSld>
  <p:clrMapOvr>
    <a:masterClrMapping/>
  </p:clrMapOvr>
  <p:transition spd="slow">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5CDF78-8C57-46C9-9829-ADB8A3B199F7}"/>
              </a:ext>
            </a:extLst>
          </p:cNvPr>
          <p:cNvSpPr txBox="1"/>
          <p:nvPr/>
        </p:nvSpPr>
        <p:spPr>
          <a:xfrm>
            <a:off x="1500166" y="142858"/>
            <a:ext cx="6643734" cy="369332"/>
          </a:xfrm>
          <a:prstGeom prst="rect">
            <a:avLst/>
          </a:prstGeom>
          <a:noFill/>
        </p:spPr>
        <p:txBody>
          <a:bodyPr wrap="square" rtlCol="0">
            <a:spAutoFit/>
          </a:bodyPr>
          <a:lstStyle/>
          <a:p>
            <a:pPr algn="ctr"/>
            <a:r>
              <a:rPr lang="en-IN" b="1" u="sng" dirty="0">
                <a:solidFill>
                  <a:schemeClr val="accent5">
                    <a:lumMod val="50000"/>
                  </a:schemeClr>
                </a:solidFill>
              </a:rPr>
              <a:t>Table Name </a:t>
            </a:r>
            <a:r>
              <a:rPr lang="en-IN" b="1" dirty="0">
                <a:solidFill>
                  <a:schemeClr val="accent5">
                    <a:lumMod val="50000"/>
                  </a:schemeClr>
                </a:solidFill>
              </a:rPr>
              <a:t>: User</a:t>
            </a:r>
          </a:p>
        </p:txBody>
      </p:sp>
      <p:graphicFrame>
        <p:nvGraphicFramePr>
          <p:cNvPr id="7" name="Table 7">
            <a:extLst>
              <a:ext uri="{FF2B5EF4-FFF2-40B4-BE49-F238E27FC236}">
                <a16:creationId xmlns:a16="http://schemas.microsoft.com/office/drawing/2014/main" xmlns="" id="{0C9471F9-E15F-463B-9F73-4FB483F7B0DA}"/>
              </a:ext>
            </a:extLst>
          </p:cNvPr>
          <p:cNvGraphicFramePr>
            <a:graphicFrameLocks noGrp="1"/>
          </p:cNvGraphicFramePr>
          <p:nvPr>
            <p:extLst>
              <p:ext uri="{D42A27DB-BD31-4B8C-83A1-F6EECF244321}">
                <p14:modId xmlns:p14="http://schemas.microsoft.com/office/powerpoint/2010/main" xmlns="" val="234819422"/>
              </p:ext>
            </p:extLst>
          </p:nvPr>
        </p:nvGraphicFramePr>
        <p:xfrm>
          <a:off x="1071538" y="1071552"/>
          <a:ext cx="7500990" cy="3833986"/>
        </p:xfrm>
        <a:graphic>
          <a:graphicData uri="http://schemas.openxmlformats.org/drawingml/2006/table">
            <a:tbl>
              <a:tblPr firstRow="1" bandRow="1">
                <a:tableStyleId>{7DF18680-E054-41AD-8BC1-D1AEF772440D}</a:tableStyleId>
              </a:tblPr>
              <a:tblGrid>
                <a:gridCol w="1155106">
                  <a:extLst>
                    <a:ext uri="{9D8B030D-6E8A-4147-A177-3AD203B41FA5}">
                      <a16:colId xmlns:a16="http://schemas.microsoft.com/office/drawing/2014/main" xmlns="" val="450970297"/>
                    </a:ext>
                  </a:extLst>
                </a:gridCol>
                <a:gridCol w="1836537">
                  <a:extLst>
                    <a:ext uri="{9D8B030D-6E8A-4147-A177-3AD203B41FA5}">
                      <a16:colId xmlns:a16="http://schemas.microsoft.com/office/drawing/2014/main" xmlns="" val="1842265827"/>
                    </a:ext>
                  </a:extLst>
                </a:gridCol>
                <a:gridCol w="1131186">
                  <a:extLst>
                    <a:ext uri="{9D8B030D-6E8A-4147-A177-3AD203B41FA5}">
                      <a16:colId xmlns:a16="http://schemas.microsoft.com/office/drawing/2014/main" xmlns="" val="911393503"/>
                    </a:ext>
                  </a:extLst>
                </a:gridCol>
                <a:gridCol w="1450626">
                  <a:extLst>
                    <a:ext uri="{9D8B030D-6E8A-4147-A177-3AD203B41FA5}">
                      <a16:colId xmlns:a16="http://schemas.microsoft.com/office/drawing/2014/main" xmlns="" val="556450556"/>
                    </a:ext>
                  </a:extLst>
                </a:gridCol>
                <a:gridCol w="1927535">
                  <a:extLst>
                    <a:ext uri="{9D8B030D-6E8A-4147-A177-3AD203B41FA5}">
                      <a16:colId xmlns:a16="http://schemas.microsoft.com/office/drawing/2014/main" xmlns="" val="2563037860"/>
                    </a:ext>
                  </a:extLst>
                </a:gridCol>
              </a:tblGrid>
              <a:tr h="316793">
                <a:tc>
                  <a:txBody>
                    <a:bodyPr/>
                    <a:lstStyle/>
                    <a:p>
                      <a:pPr algn="ctr"/>
                      <a:r>
                        <a:rPr lang="en-IN" sz="1200" dirty="0"/>
                        <a:t>FIELD NAME</a:t>
                      </a:r>
                    </a:p>
                  </a:txBody>
                  <a:tcPr/>
                </a:tc>
                <a:tc>
                  <a:txBody>
                    <a:bodyPr/>
                    <a:lstStyle/>
                    <a:p>
                      <a:pPr algn="ctr"/>
                      <a:r>
                        <a:rPr lang="en-IN" sz="1200" dirty="0"/>
                        <a:t>DATA TYPE</a:t>
                      </a:r>
                    </a:p>
                  </a:txBody>
                  <a:tcPr/>
                </a:tc>
                <a:tc>
                  <a:txBody>
                    <a:bodyPr/>
                    <a:lstStyle/>
                    <a:p>
                      <a:pPr algn="ctr"/>
                      <a:r>
                        <a:rPr lang="en-IN" sz="1200" dirty="0"/>
                        <a:t>SIZE</a:t>
                      </a:r>
                    </a:p>
                  </a:txBody>
                  <a:tcPr/>
                </a:tc>
                <a:tc>
                  <a:txBody>
                    <a:bodyPr/>
                    <a:lstStyle/>
                    <a:p>
                      <a:pPr algn="ctr"/>
                      <a:r>
                        <a:rPr lang="en-IN" sz="1200" dirty="0"/>
                        <a:t>CONSTRAINT</a:t>
                      </a:r>
                    </a:p>
                  </a:txBody>
                  <a:tcPr/>
                </a:tc>
                <a:tc>
                  <a:txBody>
                    <a:bodyPr/>
                    <a:lstStyle/>
                    <a:p>
                      <a:pPr algn="ctr"/>
                      <a:r>
                        <a:rPr lang="en-IN" sz="1200" dirty="0"/>
                        <a:t>DESCRIPTION</a:t>
                      </a:r>
                    </a:p>
                  </a:txBody>
                  <a:tcPr/>
                </a:tc>
                <a:extLst>
                  <a:ext uri="{0D108BD9-81ED-4DB2-BD59-A6C34878D82A}">
                    <a16:rowId xmlns:a16="http://schemas.microsoft.com/office/drawing/2014/main" xmlns="" val="1433666847"/>
                  </a:ext>
                </a:extLst>
              </a:tr>
              <a:tr h="316793">
                <a:tc>
                  <a:txBody>
                    <a:bodyPr/>
                    <a:lstStyle/>
                    <a:p>
                      <a:pPr algn="ctr"/>
                      <a:r>
                        <a:rPr lang="en-IN" sz="1200" dirty="0"/>
                        <a:t>U_ID</a:t>
                      </a:r>
                    </a:p>
                  </a:txBody>
                  <a:tcPr/>
                </a:tc>
                <a:tc>
                  <a:txBody>
                    <a:bodyPr/>
                    <a:lstStyle/>
                    <a:p>
                      <a:pPr algn="ctr"/>
                      <a:r>
                        <a:rPr lang="en-IN" sz="1200" dirty="0">
                          <a:latin typeface="+mn-lt"/>
                        </a:rPr>
                        <a:t>Integer</a:t>
                      </a:r>
                    </a:p>
                  </a:txBody>
                  <a:tcPr/>
                </a:tc>
                <a:tc>
                  <a:txBody>
                    <a:bodyPr/>
                    <a:lstStyle/>
                    <a:p>
                      <a:pPr algn="ctr"/>
                      <a:r>
                        <a:rPr lang="en-IN" sz="1200" dirty="0"/>
                        <a:t>10</a:t>
                      </a:r>
                    </a:p>
                  </a:txBody>
                  <a:tcPr/>
                </a:tc>
                <a:tc>
                  <a:txBody>
                    <a:bodyPr/>
                    <a:lstStyle/>
                    <a:p>
                      <a:pPr algn="ctr"/>
                      <a:r>
                        <a:rPr lang="en-IN" sz="1200" dirty="0"/>
                        <a:t>Primary Key</a:t>
                      </a:r>
                    </a:p>
                  </a:txBody>
                  <a:tcPr/>
                </a:tc>
                <a:tc>
                  <a:txBody>
                    <a:bodyPr/>
                    <a:lstStyle/>
                    <a:p>
                      <a:pPr algn="ctr"/>
                      <a:r>
                        <a:rPr lang="en-IN" sz="1200" dirty="0"/>
                        <a:t>This field</a:t>
                      </a:r>
                      <a:r>
                        <a:rPr lang="en-IN" sz="1200" baseline="0" dirty="0"/>
                        <a:t> stores </a:t>
                      </a:r>
                      <a:r>
                        <a:rPr lang="en-IN" sz="1200" dirty="0"/>
                        <a:t>user ID.</a:t>
                      </a:r>
                    </a:p>
                  </a:txBody>
                  <a:tcPr/>
                </a:tc>
                <a:extLst>
                  <a:ext uri="{0D108BD9-81ED-4DB2-BD59-A6C34878D82A}">
                    <a16:rowId xmlns:a16="http://schemas.microsoft.com/office/drawing/2014/main" xmlns="" val="3329484029"/>
                  </a:ext>
                </a:extLst>
              </a:tr>
              <a:tr h="316793">
                <a:tc>
                  <a:txBody>
                    <a:bodyPr/>
                    <a:lstStyle/>
                    <a:p>
                      <a:pPr algn="ctr"/>
                      <a:r>
                        <a:rPr lang="en-IN" sz="1200" dirty="0" err="1"/>
                        <a:t>Type_ID</a:t>
                      </a:r>
                      <a:endParaRPr lang="en-IN" sz="1200" dirty="0"/>
                    </a:p>
                  </a:txBody>
                  <a:tcPr/>
                </a:tc>
                <a:tc>
                  <a:txBody>
                    <a:bodyPr/>
                    <a:lstStyle/>
                    <a:p>
                      <a:pPr algn="ctr"/>
                      <a:r>
                        <a:rPr lang="en-IN" sz="1200" dirty="0">
                          <a:latin typeface="+mn-lt"/>
                        </a:rPr>
                        <a:t>Integer</a:t>
                      </a:r>
                    </a:p>
                  </a:txBody>
                  <a:tcPr/>
                </a:tc>
                <a:tc>
                  <a:txBody>
                    <a:bodyPr/>
                    <a:lstStyle/>
                    <a:p>
                      <a:pPr algn="ctr"/>
                      <a:r>
                        <a:rPr lang="en-IN" sz="1200" dirty="0"/>
                        <a:t>5</a:t>
                      </a:r>
                    </a:p>
                  </a:txBody>
                  <a:tcPr/>
                </a:tc>
                <a:tc>
                  <a:txBody>
                    <a:bodyPr/>
                    <a:lstStyle/>
                    <a:p>
                      <a:pPr algn="ctr"/>
                      <a:r>
                        <a:rPr lang="en-IN" sz="1200" dirty="0"/>
                        <a:t>Foreign Key</a:t>
                      </a:r>
                    </a:p>
                  </a:txBody>
                  <a:tcPr/>
                </a:tc>
                <a:tc>
                  <a:txBody>
                    <a:bodyPr/>
                    <a:lstStyle/>
                    <a:p>
                      <a:pPr algn="ctr"/>
                      <a:r>
                        <a:rPr lang="en-IN" sz="1200" dirty="0"/>
                        <a:t>This field stores type id for</a:t>
                      </a:r>
                      <a:r>
                        <a:rPr lang="en-IN" sz="1200" baseline="0" dirty="0"/>
                        <a:t> a user.</a:t>
                      </a:r>
                      <a:endParaRPr lang="en-IN" sz="1200" dirty="0"/>
                    </a:p>
                  </a:txBody>
                  <a:tcPr/>
                </a:tc>
                <a:extLst>
                  <a:ext uri="{0D108BD9-81ED-4DB2-BD59-A6C34878D82A}">
                    <a16:rowId xmlns:a16="http://schemas.microsoft.com/office/drawing/2014/main" xmlns="" val="10002"/>
                  </a:ext>
                </a:extLst>
              </a:tr>
              <a:tr h="316793">
                <a:tc>
                  <a:txBody>
                    <a:bodyPr/>
                    <a:lstStyle/>
                    <a:p>
                      <a:pPr algn="ctr"/>
                      <a:r>
                        <a:rPr lang="en-IN" sz="1200" dirty="0" err="1"/>
                        <a:t>U_Name</a:t>
                      </a:r>
                      <a:endParaRPr lang="en-IN" sz="1200" dirty="0"/>
                    </a:p>
                  </a:txBody>
                  <a:tcPr/>
                </a:tc>
                <a:tc>
                  <a:txBody>
                    <a:bodyPr/>
                    <a:lstStyle/>
                    <a:p>
                      <a:pPr algn="ctr"/>
                      <a:r>
                        <a:rPr lang="en-IN" sz="1200" dirty="0" err="1"/>
                        <a:t>VarChar</a:t>
                      </a:r>
                      <a:endParaRPr lang="en-IN" sz="1200" dirty="0"/>
                    </a:p>
                  </a:txBody>
                  <a:tcPr/>
                </a:tc>
                <a:tc>
                  <a:txBody>
                    <a:bodyPr/>
                    <a:lstStyle/>
                    <a:p>
                      <a:pPr algn="ctr"/>
                      <a:r>
                        <a:rPr lang="en-IN" sz="1200" dirty="0"/>
                        <a:t>20</a:t>
                      </a:r>
                    </a:p>
                  </a:txBody>
                  <a:tcPr/>
                </a:tc>
                <a:tc>
                  <a:txBody>
                    <a:bodyPr/>
                    <a:lstStyle/>
                    <a:p>
                      <a:pPr algn="ctr"/>
                      <a:r>
                        <a:rPr lang="en-IN" sz="1200" dirty="0"/>
                        <a:t>Not Null</a:t>
                      </a:r>
                    </a:p>
                  </a:txBody>
                  <a:tcPr/>
                </a:tc>
                <a:tc>
                  <a:txBody>
                    <a:bodyPr/>
                    <a:lstStyle/>
                    <a:p>
                      <a:pPr algn="ctr"/>
                      <a:r>
                        <a:rPr lang="en-IN" sz="1200" dirty="0"/>
                        <a:t>This field stores user’s   name.</a:t>
                      </a:r>
                    </a:p>
                  </a:txBody>
                  <a:tcPr/>
                </a:tc>
                <a:extLst>
                  <a:ext uri="{0D108BD9-81ED-4DB2-BD59-A6C34878D82A}">
                    <a16:rowId xmlns:a16="http://schemas.microsoft.com/office/drawing/2014/main" xmlns="" val="940721155"/>
                  </a:ext>
                </a:extLst>
              </a:tr>
              <a:tr h="316793">
                <a:tc>
                  <a:txBody>
                    <a:bodyPr/>
                    <a:lstStyle/>
                    <a:p>
                      <a:pPr algn="ctr"/>
                      <a:r>
                        <a:rPr lang="en-IN" sz="1200" dirty="0" err="1"/>
                        <a:t>U_mobileNo</a:t>
                      </a:r>
                      <a:endParaRPr lang="en-IN" sz="1200" dirty="0"/>
                    </a:p>
                  </a:txBody>
                  <a:tcPr/>
                </a:tc>
                <a:tc>
                  <a:txBody>
                    <a:bodyPr/>
                    <a:lstStyle/>
                    <a:p>
                      <a:pPr algn="ctr"/>
                      <a:r>
                        <a:rPr lang="en-IN" sz="1200" dirty="0" err="1"/>
                        <a:t>VarChar</a:t>
                      </a:r>
                      <a:endParaRPr lang="en-IN" sz="1200" dirty="0"/>
                    </a:p>
                  </a:txBody>
                  <a:tcPr/>
                </a:tc>
                <a:tc>
                  <a:txBody>
                    <a:bodyPr/>
                    <a:lstStyle/>
                    <a:p>
                      <a:pPr algn="ctr"/>
                      <a:r>
                        <a:rPr lang="en-IN" sz="1200" dirty="0"/>
                        <a:t>10</a:t>
                      </a:r>
                    </a:p>
                  </a:txBody>
                  <a:tcPr/>
                </a:tc>
                <a:tc>
                  <a:txBody>
                    <a:bodyPr/>
                    <a:lstStyle/>
                    <a:p>
                      <a:pPr algn="ctr"/>
                      <a:r>
                        <a:rPr lang="en-IN" sz="1200" dirty="0"/>
                        <a:t>Not Null</a:t>
                      </a:r>
                    </a:p>
                  </a:txBody>
                  <a:tcPr/>
                </a:tc>
                <a:tc>
                  <a:txBody>
                    <a:bodyPr/>
                    <a:lstStyle/>
                    <a:p>
                      <a:pPr algn="ctr"/>
                      <a:r>
                        <a:rPr lang="en-IN" sz="1200" dirty="0"/>
                        <a:t>This field</a:t>
                      </a:r>
                      <a:r>
                        <a:rPr lang="en-IN" sz="1200" baseline="0" dirty="0"/>
                        <a:t> stores </a:t>
                      </a:r>
                      <a:r>
                        <a:rPr lang="en-IN" sz="1200" dirty="0"/>
                        <a:t>user’s  mobile</a:t>
                      </a:r>
                      <a:r>
                        <a:rPr lang="en-IN" sz="1200" baseline="0" dirty="0"/>
                        <a:t> n</a:t>
                      </a:r>
                      <a:r>
                        <a:rPr lang="en-IN" sz="1200" dirty="0"/>
                        <a:t>umber.</a:t>
                      </a:r>
                    </a:p>
                  </a:txBody>
                  <a:tcPr/>
                </a:tc>
                <a:extLst>
                  <a:ext uri="{0D108BD9-81ED-4DB2-BD59-A6C34878D82A}">
                    <a16:rowId xmlns:a16="http://schemas.microsoft.com/office/drawing/2014/main" xmlns="" val="3524680130"/>
                  </a:ext>
                </a:extLst>
              </a:tr>
              <a:tr h="316793">
                <a:tc>
                  <a:txBody>
                    <a:bodyPr/>
                    <a:lstStyle/>
                    <a:p>
                      <a:pPr algn="ctr"/>
                      <a:r>
                        <a:rPr lang="en-IN" sz="1200" dirty="0" err="1"/>
                        <a:t>U_Email</a:t>
                      </a:r>
                      <a:endParaRPr lang="en-IN" sz="1200" dirty="0"/>
                    </a:p>
                  </a:txBody>
                  <a:tcPr/>
                </a:tc>
                <a:tc>
                  <a:txBody>
                    <a:bodyPr/>
                    <a:lstStyle/>
                    <a:p>
                      <a:pPr algn="ctr"/>
                      <a:r>
                        <a:rPr lang="en-IN" sz="1200" dirty="0" err="1"/>
                        <a:t>VarChar</a:t>
                      </a:r>
                      <a:endParaRPr lang="en-IN" sz="1200" dirty="0"/>
                    </a:p>
                  </a:txBody>
                  <a:tcPr/>
                </a:tc>
                <a:tc>
                  <a:txBody>
                    <a:bodyPr/>
                    <a:lstStyle/>
                    <a:p>
                      <a:pPr algn="ctr"/>
                      <a:r>
                        <a:rPr lang="en-IN" sz="1200" dirty="0"/>
                        <a:t>25</a:t>
                      </a:r>
                    </a:p>
                  </a:txBody>
                  <a:tcPr/>
                </a:tc>
                <a:tc>
                  <a:txBody>
                    <a:bodyPr/>
                    <a:lstStyle/>
                    <a:p>
                      <a:pPr algn="ctr"/>
                      <a:r>
                        <a:rPr lang="en-IN" sz="1200" dirty="0"/>
                        <a:t>Unique</a:t>
                      </a:r>
                    </a:p>
                  </a:txBody>
                  <a:tcPr/>
                </a:tc>
                <a:tc>
                  <a:txBody>
                    <a:bodyPr/>
                    <a:lstStyle/>
                    <a:p>
                      <a:pPr algn="ctr"/>
                      <a:r>
                        <a:rPr lang="en-IN" sz="1200" dirty="0"/>
                        <a:t>This</a:t>
                      </a:r>
                      <a:r>
                        <a:rPr lang="en-IN" sz="1200" baseline="0" dirty="0"/>
                        <a:t> field stores u</a:t>
                      </a:r>
                      <a:r>
                        <a:rPr lang="en-IN" sz="1200" dirty="0"/>
                        <a:t>ser’s   Email.</a:t>
                      </a:r>
                    </a:p>
                  </a:txBody>
                  <a:tcPr/>
                </a:tc>
                <a:extLst>
                  <a:ext uri="{0D108BD9-81ED-4DB2-BD59-A6C34878D82A}">
                    <a16:rowId xmlns:a16="http://schemas.microsoft.com/office/drawing/2014/main" xmlns="" val="442101112"/>
                  </a:ext>
                </a:extLst>
              </a:tr>
              <a:tr h="316793">
                <a:tc>
                  <a:txBody>
                    <a:bodyPr/>
                    <a:lstStyle/>
                    <a:p>
                      <a:pPr algn="ctr"/>
                      <a:r>
                        <a:rPr lang="en-IN" sz="1200" dirty="0" err="1"/>
                        <a:t>U_Address</a:t>
                      </a:r>
                      <a:endParaRPr lang="en-IN" sz="1200" dirty="0"/>
                    </a:p>
                  </a:txBody>
                  <a:tcPr/>
                </a:tc>
                <a:tc>
                  <a:txBody>
                    <a:bodyPr/>
                    <a:lstStyle/>
                    <a:p>
                      <a:pPr algn="ctr"/>
                      <a:r>
                        <a:rPr lang="en-IN" sz="1200" dirty="0" err="1"/>
                        <a:t>VarChar</a:t>
                      </a:r>
                      <a:endParaRPr lang="en-IN" sz="1200" dirty="0"/>
                    </a:p>
                  </a:txBody>
                  <a:tcPr/>
                </a:tc>
                <a:tc>
                  <a:txBody>
                    <a:bodyPr/>
                    <a:lstStyle/>
                    <a:p>
                      <a:pPr algn="ctr"/>
                      <a:r>
                        <a:rPr lang="en-IN" sz="1200" dirty="0"/>
                        <a:t>150</a:t>
                      </a:r>
                    </a:p>
                  </a:txBody>
                  <a:tcPr/>
                </a:tc>
                <a:tc>
                  <a:txBody>
                    <a:bodyPr/>
                    <a:lstStyle/>
                    <a:p>
                      <a:pPr algn="ctr"/>
                      <a:r>
                        <a:rPr lang="en-IN" sz="1200" dirty="0"/>
                        <a:t>Not Null</a:t>
                      </a:r>
                    </a:p>
                  </a:txBody>
                  <a:tcPr/>
                </a:tc>
                <a:tc>
                  <a:txBody>
                    <a:bodyPr/>
                    <a:lstStyle/>
                    <a:p>
                      <a:pPr algn="ctr"/>
                      <a:r>
                        <a:rPr lang="en-IN" sz="1200" dirty="0"/>
                        <a:t>This</a:t>
                      </a:r>
                      <a:r>
                        <a:rPr lang="en-IN" sz="1200" baseline="0" dirty="0"/>
                        <a:t> field stores u</a:t>
                      </a:r>
                      <a:r>
                        <a:rPr lang="en-IN" sz="1200" dirty="0"/>
                        <a:t>ser’s   address.</a:t>
                      </a:r>
                    </a:p>
                  </a:txBody>
                  <a:tcPr/>
                </a:tc>
                <a:extLst>
                  <a:ext uri="{0D108BD9-81ED-4DB2-BD59-A6C34878D82A}">
                    <a16:rowId xmlns:a16="http://schemas.microsoft.com/office/drawing/2014/main" xmlns="" val="3842816325"/>
                  </a:ext>
                </a:extLst>
              </a:tr>
              <a:tr h="316793">
                <a:tc>
                  <a:txBody>
                    <a:bodyPr/>
                    <a:lstStyle/>
                    <a:p>
                      <a:pPr algn="ctr"/>
                      <a:r>
                        <a:rPr lang="en-IN" sz="1200" dirty="0"/>
                        <a:t>U_DOB</a:t>
                      </a:r>
                    </a:p>
                  </a:txBody>
                  <a:tcPr/>
                </a:tc>
                <a:tc>
                  <a:txBody>
                    <a:bodyPr/>
                    <a:lstStyle/>
                    <a:p>
                      <a:pPr algn="ctr"/>
                      <a:r>
                        <a:rPr lang="en-IN" sz="1200" dirty="0"/>
                        <a:t>Date</a:t>
                      </a:r>
                    </a:p>
                  </a:txBody>
                  <a:tcPr/>
                </a:tc>
                <a:tc>
                  <a:txBody>
                    <a:bodyPr/>
                    <a:lstStyle/>
                    <a:p>
                      <a:pPr algn="ctr"/>
                      <a:r>
                        <a:rPr lang="en-IN" sz="1200" dirty="0"/>
                        <a:t>--</a:t>
                      </a:r>
                    </a:p>
                  </a:txBody>
                  <a:tcPr/>
                </a:tc>
                <a:tc>
                  <a:txBody>
                    <a:bodyPr/>
                    <a:lstStyle/>
                    <a:p>
                      <a:pPr algn="ctr"/>
                      <a:r>
                        <a:rPr lang="en-IN" sz="1200" dirty="0"/>
                        <a:t>Not Null</a:t>
                      </a:r>
                    </a:p>
                  </a:txBody>
                  <a:tcPr/>
                </a:tc>
                <a:tc>
                  <a:txBody>
                    <a:bodyPr/>
                    <a:lstStyle/>
                    <a:p>
                      <a:pPr algn="ctr"/>
                      <a:r>
                        <a:rPr lang="en-IN" sz="1200" dirty="0"/>
                        <a:t>This</a:t>
                      </a:r>
                      <a:r>
                        <a:rPr lang="en-IN" sz="1200" baseline="0" dirty="0"/>
                        <a:t> field stores </a:t>
                      </a:r>
                      <a:r>
                        <a:rPr lang="en-IN" sz="1200" dirty="0"/>
                        <a:t>user’s   date of birth.</a:t>
                      </a:r>
                    </a:p>
                  </a:txBody>
                  <a:tcPr/>
                </a:tc>
                <a:extLst>
                  <a:ext uri="{0D108BD9-81ED-4DB2-BD59-A6C34878D82A}">
                    <a16:rowId xmlns:a16="http://schemas.microsoft.com/office/drawing/2014/main" xmlns="" val="3136662243"/>
                  </a:ext>
                </a:extLst>
              </a:tr>
              <a:tr h="316793">
                <a:tc>
                  <a:txBody>
                    <a:bodyPr/>
                    <a:lstStyle/>
                    <a:p>
                      <a:pPr algn="ctr"/>
                      <a:r>
                        <a:rPr lang="en-IN" sz="1200" dirty="0" err="1"/>
                        <a:t>U_Password</a:t>
                      </a:r>
                      <a:endParaRPr lang="en-IN" sz="1200" dirty="0"/>
                    </a:p>
                  </a:txBody>
                  <a:tcPr/>
                </a:tc>
                <a:tc>
                  <a:txBody>
                    <a:bodyPr/>
                    <a:lstStyle/>
                    <a:p>
                      <a:pPr algn="ctr"/>
                      <a:r>
                        <a:rPr lang="en-IN" sz="1200" dirty="0" err="1"/>
                        <a:t>VarChar</a:t>
                      </a:r>
                      <a:endParaRPr lang="en-IN" sz="1200" dirty="0"/>
                    </a:p>
                  </a:txBody>
                  <a:tcPr/>
                </a:tc>
                <a:tc>
                  <a:txBody>
                    <a:bodyPr/>
                    <a:lstStyle/>
                    <a:p>
                      <a:pPr algn="ctr"/>
                      <a:r>
                        <a:rPr lang="en-IN" sz="1200" dirty="0"/>
                        <a:t>10</a:t>
                      </a:r>
                    </a:p>
                  </a:txBody>
                  <a:tcPr/>
                </a:tc>
                <a:tc>
                  <a:txBody>
                    <a:bodyPr/>
                    <a:lstStyle/>
                    <a:p>
                      <a:pPr algn="ctr"/>
                      <a:r>
                        <a:rPr lang="en-IN" sz="1200" dirty="0"/>
                        <a:t>Not Null</a:t>
                      </a:r>
                    </a:p>
                  </a:txBody>
                  <a:tcPr/>
                </a:tc>
                <a:tc>
                  <a:txBody>
                    <a:bodyPr/>
                    <a:lstStyle/>
                    <a:p>
                      <a:pPr algn="ctr"/>
                      <a:r>
                        <a:rPr lang="en-IN" sz="1200" dirty="0"/>
                        <a:t>This</a:t>
                      </a:r>
                      <a:r>
                        <a:rPr lang="en-IN" sz="1200" baseline="0" dirty="0"/>
                        <a:t> field stores u</a:t>
                      </a:r>
                      <a:r>
                        <a:rPr lang="en-IN" sz="1200" dirty="0"/>
                        <a:t>ser’s   password.</a:t>
                      </a:r>
                    </a:p>
                  </a:txBody>
                  <a:tcPr/>
                </a:tc>
                <a:extLst>
                  <a:ext uri="{0D108BD9-81ED-4DB2-BD59-A6C34878D82A}">
                    <a16:rowId xmlns:a16="http://schemas.microsoft.com/office/drawing/2014/main" xmlns="" val="3539764776"/>
                  </a:ext>
                </a:extLst>
              </a:tr>
            </a:tbl>
          </a:graphicData>
        </a:graphic>
      </p:graphicFrame>
      <p:sp>
        <p:nvSpPr>
          <p:cNvPr id="5" name="TextBox 4"/>
          <p:cNvSpPr txBox="1"/>
          <p:nvPr/>
        </p:nvSpPr>
        <p:spPr>
          <a:xfrm>
            <a:off x="714348" y="642924"/>
            <a:ext cx="8001056" cy="369332"/>
          </a:xfrm>
          <a:prstGeom prst="rect">
            <a:avLst/>
          </a:prstGeom>
          <a:noFill/>
        </p:spPr>
        <p:txBody>
          <a:bodyPr wrap="square" rtlCol="0">
            <a:spAutoFit/>
          </a:bodyPr>
          <a:lstStyle/>
          <a:p>
            <a:r>
              <a:rPr lang="en-IN" b="1" u="sng" dirty="0">
                <a:solidFill>
                  <a:schemeClr val="accent5">
                    <a:lumMod val="50000"/>
                  </a:schemeClr>
                </a:solidFill>
              </a:rPr>
              <a:t>Description</a:t>
            </a:r>
            <a:r>
              <a:rPr lang="en-IN" b="1" dirty="0">
                <a:solidFill>
                  <a:schemeClr val="accent5">
                    <a:lumMod val="50000"/>
                  </a:schemeClr>
                </a:solidFill>
              </a:rPr>
              <a:t>: </a:t>
            </a:r>
            <a:r>
              <a:rPr lang="en-IN" dirty="0">
                <a:solidFill>
                  <a:schemeClr val="accent5">
                    <a:lumMod val="50000"/>
                  </a:schemeClr>
                </a:solidFill>
              </a:rPr>
              <a:t>This table stores all the </a:t>
            </a:r>
            <a:r>
              <a:rPr lang="en-IN" sz="1600" dirty="0">
                <a:solidFill>
                  <a:schemeClr val="accent5">
                    <a:lumMod val="50000"/>
                  </a:schemeClr>
                </a:solidFill>
              </a:rPr>
              <a:t>details</a:t>
            </a:r>
            <a:r>
              <a:rPr lang="en-IN" dirty="0">
                <a:solidFill>
                  <a:schemeClr val="accent5">
                    <a:lumMod val="50000"/>
                  </a:schemeClr>
                </a:solidFill>
              </a:rPr>
              <a:t> regarding users in the system</a:t>
            </a:r>
            <a:endParaRPr lang="en-US" dirty="0">
              <a:solidFill>
                <a:schemeClr val="accent5">
                  <a:lumMod val="50000"/>
                </a:schemeClr>
              </a:solidFill>
            </a:endParaRPr>
          </a:p>
        </p:txBody>
      </p:sp>
    </p:spTree>
    <p:extLst>
      <p:ext uri="{BB962C8B-B14F-4D97-AF65-F5344CB8AC3E}">
        <p14:creationId xmlns:p14="http://schemas.microsoft.com/office/powerpoint/2010/main" xmlns="" val="2186831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5CDF78-8C57-46C9-9829-ADB8A3B199F7}"/>
              </a:ext>
            </a:extLst>
          </p:cNvPr>
          <p:cNvSpPr txBox="1"/>
          <p:nvPr/>
        </p:nvSpPr>
        <p:spPr>
          <a:xfrm>
            <a:off x="1428728" y="142858"/>
            <a:ext cx="6858047" cy="369332"/>
          </a:xfrm>
          <a:prstGeom prst="rect">
            <a:avLst/>
          </a:prstGeom>
          <a:noFill/>
        </p:spPr>
        <p:txBody>
          <a:bodyPr wrap="square" rtlCol="0">
            <a:spAutoFit/>
          </a:bodyPr>
          <a:lstStyle/>
          <a:p>
            <a:pPr algn="ctr"/>
            <a:r>
              <a:rPr lang="en-IN" b="1" u="sng" dirty="0">
                <a:solidFill>
                  <a:schemeClr val="accent5">
                    <a:lumMod val="50000"/>
                  </a:schemeClr>
                </a:solidFill>
              </a:rPr>
              <a:t>Table Name: </a:t>
            </a:r>
            <a:r>
              <a:rPr lang="en-IN" b="1" dirty="0" err="1">
                <a:solidFill>
                  <a:schemeClr val="accent5">
                    <a:lumMod val="50000"/>
                  </a:schemeClr>
                </a:solidFill>
              </a:rPr>
              <a:t>user_type</a:t>
            </a:r>
            <a:endParaRPr lang="en-IN" b="1" dirty="0">
              <a:solidFill>
                <a:schemeClr val="accent5">
                  <a:lumMod val="50000"/>
                </a:schemeClr>
              </a:solidFill>
            </a:endParaRPr>
          </a:p>
        </p:txBody>
      </p:sp>
      <p:graphicFrame>
        <p:nvGraphicFramePr>
          <p:cNvPr id="7" name="Table 7">
            <a:extLst>
              <a:ext uri="{FF2B5EF4-FFF2-40B4-BE49-F238E27FC236}">
                <a16:creationId xmlns:a16="http://schemas.microsoft.com/office/drawing/2014/main" xmlns="" id="{0C9471F9-E15F-463B-9F73-4FB483F7B0DA}"/>
              </a:ext>
            </a:extLst>
          </p:cNvPr>
          <p:cNvGraphicFramePr>
            <a:graphicFrameLocks noGrp="1"/>
          </p:cNvGraphicFramePr>
          <p:nvPr>
            <p:extLst>
              <p:ext uri="{D42A27DB-BD31-4B8C-83A1-F6EECF244321}">
                <p14:modId xmlns:p14="http://schemas.microsoft.com/office/powerpoint/2010/main" xmlns="" val="234819422"/>
              </p:ext>
            </p:extLst>
          </p:nvPr>
        </p:nvGraphicFramePr>
        <p:xfrm>
          <a:off x="1071538" y="1571618"/>
          <a:ext cx="7455771" cy="1231193"/>
        </p:xfrm>
        <a:graphic>
          <a:graphicData uri="http://schemas.openxmlformats.org/drawingml/2006/table">
            <a:tbl>
              <a:tblPr firstRow="1" bandRow="1">
                <a:tableStyleId>{7DF18680-E054-41AD-8BC1-D1AEF772440D}</a:tableStyleId>
              </a:tblPr>
              <a:tblGrid>
                <a:gridCol w="1479555">
                  <a:extLst>
                    <a:ext uri="{9D8B030D-6E8A-4147-A177-3AD203B41FA5}">
                      <a16:colId xmlns:a16="http://schemas.microsoft.com/office/drawing/2014/main" xmlns="" val="450970297"/>
                    </a:ext>
                  </a:extLst>
                </a:gridCol>
                <a:gridCol w="1494054">
                  <a:extLst>
                    <a:ext uri="{9D8B030D-6E8A-4147-A177-3AD203B41FA5}">
                      <a16:colId xmlns:a16="http://schemas.microsoft.com/office/drawing/2014/main" xmlns="" val="1842265827"/>
                    </a:ext>
                  </a:extLst>
                </a:gridCol>
                <a:gridCol w="1124367">
                  <a:extLst>
                    <a:ext uri="{9D8B030D-6E8A-4147-A177-3AD203B41FA5}">
                      <a16:colId xmlns:a16="http://schemas.microsoft.com/office/drawing/2014/main" xmlns="" val="911393503"/>
                    </a:ext>
                  </a:extLst>
                </a:gridCol>
                <a:gridCol w="1441880">
                  <a:extLst>
                    <a:ext uri="{9D8B030D-6E8A-4147-A177-3AD203B41FA5}">
                      <a16:colId xmlns:a16="http://schemas.microsoft.com/office/drawing/2014/main" xmlns="" val="556450556"/>
                    </a:ext>
                  </a:extLst>
                </a:gridCol>
                <a:gridCol w="1915915">
                  <a:extLst>
                    <a:ext uri="{9D8B030D-6E8A-4147-A177-3AD203B41FA5}">
                      <a16:colId xmlns:a16="http://schemas.microsoft.com/office/drawing/2014/main" xmlns=""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a16="http://schemas.microsoft.com/office/drawing/2014/main" xmlns="" val="1433666847"/>
                  </a:ext>
                </a:extLst>
              </a:tr>
              <a:tr h="316793">
                <a:tc>
                  <a:txBody>
                    <a:bodyPr/>
                    <a:lstStyle/>
                    <a:p>
                      <a:r>
                        <a:rPr lang="en-IN" sz="1200" dirty="0" err="1"/>
                        <a:t>Type_ID</a:t>
                      </a:r>
                      <a:endParaRPr lang="en-IN" sz="1200" dirty="0"/>
                    </a:p>
                  </a:txBody>
                  <a:tcPr/>
                </a:tc>
                <a:tc>
                  <a:txBody>
                    <a:bodyPr/>
                    <a:lstStyle/>
                    <a:p>
                      <a:r>
                        <a:rPr lang="en-IN" sz="1200" dirty="0">
                          <a:latin typeface="+mn-lt"/>
                        </a:rPr>
                        <a:t>Integer</a:t>
                      </a:r>
                    </a:p>
                  </a:txBody>
                  <a:tcPr/>
                </a:tc>
                <a:tc>
                  <a:txBody>
                    <a:bodyPr/>
                    <a:lstStyle/>
                    <a:p>
                      <a:r>
                        <a:rPr lang="en-IN" sz="1200" dirty="0"/>
                        <a:t>5</a:t>
                      </a:r>
                    </a:p>
                  </a:txBody>
                  <a:tcPr/>
                </a:tc>
                <a:tc>
                  <a:txBody>
                    <a:bodyPr/>
                    <a:lstStyle/>
                    <a:p>
                      <a:r>
                        <a:rPr lang="en-IN" sz="1200" dirty="0"/>
                        <a:t>Primary Key</a:t>
                      </a:r>
                    </a:p>
                  </a:txBody>
                  <a:tcPr/>
                </a:tc>
                <a:tc>
                  <a:txBody>
                    <a:bodyPr/>
                    <a:lstStyle/>
                    <a:p>
                      <a:r>
                        <a:rPr lang="en-IN" sz="1200" dirty="0"/>
                        <a:t>This</a:t>
                      </a:r>
                      <a:r>
                        <a:rPr lang="en-IN" sz="1200" baseline="0" dirty="0"/>
                        <a:t> stores A user’s Type Id.</a:t>
                      </a:r>
                      <a:endParaRPr lang="en-IN" sz="1200" dirty="0"/>
                    </a:p>
                  </a:txBody>
                  <a:tcPr/>
                </a:tc>
                <a:extLst>
                  <a:ext uri="{0D108BD9-81ED-4DB2-BD59-A6C34878D82A}">
                    <a16:rowId xmlns:a16="http://schemas.microsoft.com/office/drawing/2014/main" xmlns="" val="3329484029"/>
                  </a:ext>
                </a:extLst>
              </a:tr>
              <a:tr h="316793">
                <a:tc>
                  <a:txBody>
                    <a:bodyPr/>
                    <a:lstStyle/>
                    <a:p>
                      <a:r>
                        <a:rPr lang="en-IN" sz="1200" dirty="0" err="1"/>
                        <a:t>Type_name</a:t>
                      </a:r>
                      <a:endParaRPr lang="en-IN" sz="1200" dirty="0"/>
                    </a:p>
                  </a:txBody>
                  <a:tcPr/>
                </a:tc>
                <a:tc>
                  <a:txBody>
                    <a:bodyPr/>
                    <a:lstStyle/>
                    <a:p>
                      <a:r>
                        <a:rPr lang="en-IN" sz="1200" dirty="0" err="1"/>
                        <a:t>VarChar</a:t>
                      </a:r>
                      <a:endParaRPr lang="en-IN" sz="1200" dirty="0"/>
                    </a:p>
                  </a:txBody>
                  <a:tcPr/>
                </a:tc>
                <a:tc>
                  <a:txBody>
                    <a:bodyPr/>
                    <a:lstStyle/>
                    <a:p>
                      <a:r>
                        <a:rPr lang="en-IN" sz="1200" dirty="0"/>
                        <a:t>20</a:t>
                      </a:r>
                    </a:p>
                  </a:txBody>
                  <a:tcPr/>
                </a:tc>
                <a:tc>
                  <a:txBody>
                    <a:bodyPr/>
                    <a:lstStyle/>
                    <a:p>
                      <a:r>
                        <a:rPr lang="en-IN" sz="1200" dirty="0"/>
                        <a:t>Not Null</a:t>
                      </a:r>
                    </a:p>
                  </a:txBody>
                  <a:tcPr/>
                </a:tc>
                <a:tc>
                  <a:txBody>
                    <a:bodyPr/>
                    <a:lstStyle/>
                    <a:p>
                      <a:r>
                        <a:rPr lang="en-IN" sz="1200" dirty="0"/>
                        <a:t>This</a:t>
                      </a:r>
                      <a:r>
                        <a:rPr lang="en-IN" sz="1200" baseline="0" dirty="0"/>
                        <a:t> field stores name for the type.</a:t>
                      </a:r>
                      <a:endParaRPr lang="en-IN" sz="1200" dirty="0"/>
                    </a:p>
                  </a:txBody>
                  <a:tcPr/>
                </a:tc>
                <a:extLst>
                  <a:ext uri="{0D108BD9-81ED-4DB2-BD59-A6C34878D82A}">
                    <a16:rowId xmlns:a16="http://schemas.microsoft.com/office/drawing/2014/main" xmlns="" val="940721155"/>
                  </a:ext>
                </a:extLst>
              </a:tr>
            </a:tbl>
          </a:graphicData>
        </a:graphic>
      </p:graphicFrame>
      <p:sp>
        <p:nvSpPr>
          <p:cNvPr id="6" name="TextBox 5">
            <a:extLst>
              <a:ext uri="{FF2B5EF4-FFF2-40B4-BE49-F238E27FC236}">
                <a16:creationId xmlns:a16="http://schemas.microsoft.com/office/drawing/2014/main" xmlns="" id="{DD5CDF78-8C57-46C9-9829-ADB8A3B199F7}"/>
              </a:ext>
            </a:extLst>
          </p:cNvPr>
          <p:cNvSpPr txBox="1"/>
          <p:nvPr/>
        </p:nvSpPr>
        <p:spPr>
          <a:xfrm>
            <a:off x="1428728" y="714362"/>
            <a:ext cx="6858047"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b="1" dirty="0">
                <a:solidFill>
                  <a:schemeClr val="accent5">
                    <a:lumMod val="50000"/>
                  </a:schemeClr>
                </a:solidFill>
              </a:rPr>
              <a:t> </a:t>
            </a:r>
            <a:r>
              <a:rPr lang="en-IN" dirty="0">
                <a:solidFill>
                  <a:schemeClr val="accent5">
                    <a:lumMod val="50000"/>
                  </a:schemeClr>
                </a:solidFill>
              </a:rPr>
              <a:t>This table stores the user’s type.</a:t>
            </a:r>
          </a:p>
        </p:txBody>
      </p:sp>
    </p:spTree>
    <p:extLst>
      <p:ext uri="{BB962C8B-B14F-4D97-AF65-F5344CB8AC3E}">
        <p14:creationId xmlns:p14="http://schemas.microsoft.com/office/powerpoint/2010/main" xmlns="" val="2186831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5CDF78-8C57-46C9-9829-ADB8A3B199F7}"/>
              </a:ext>
            </a:extLst>
          </p:cNvPr>
          <p:cNvSpPr txBox="1"/>
          <p:nvPr/>
        </p:nvSpPr>
        <p:spPr>
          <a:xfrm>
            <a:off x="2500298" y="142858"/>
            <a:ext cx="3730371" cy="369332"/>
          </a:xfrm>
          <a:prstGeom prst="rect">
            <a:avLst/>
          </a:prstGeom>
          <a:noFill/>
        </p:spPr>
        <p:txBody>
          <a:bodyPr wrap="square" rtlCol="0">
            <a:spAutoFit/>
          </a:bodyPr>
          <a:lstStyle/>
          <a:p>
            <a:pPr algn="ctr"/>
            <a:r>
              <a:rPr lang="en-IN" b="1" dirty="0">
                <a:solidFill>
                  <a:schemeClr val="accent5">
                    <a:lumMod val="50000"/>
                  </a:schemeClr>
                </a:solidFill>
              </a:rPr>
              <a:t>Table Name: category</a:t>
            </a:r>
          </a:p>
        </p:txBody>
      </p:sp>
      <p:graphicFrame>
        <p:nvGraphicFramePr>
          <p:cNvPr id="7" name="Table 7">
            <a:extLst>
              <a:ext uri="{FF2B5EF4-FFF2-40B4-BE49-F238E27FC236}">
                <a16:creationId xmlns:a16="http://schemas.microsoft.com/office/drawing/2014/main" xmlns="" id="{0C9471F9-E15F-463B-9F73-4FB483F7B0DA}"/>
              </a:ext>
            </a:extLst>
          </p:cNvPr>
          <p:cNvGraphicFramePr>
            <a:graphicFrameLocks noGrp="1"/>
          </p:cNvGraphicFramePr>
          <p:nvPr>
            <p:extLst>
              <p:ext uri="{D42A27DB-BD31-4B8C-83A1-F6EECF244321}">
                <p14:modId xmlns:p14="http://schemas.microsoft.com/office/powerpoint/2010/main" xmlns="" val="1361691999"/>
              </p:ext>
            </p:extLst>
          </p:nvPr>
        </p:nvGraphicFramePr>
        <p:xfrm>
          <a:off x="1000100" y="1643056"/>
          <a:ext cx="7128793" cy="1316524"/>
        </p:xfrm>
        <a:graphic>
          <a:graphicData uri="http://schemas.openxmlformats.org/drawingml/2006/table">
            <a:tbl>
              <a:tblPr firstRow="1" bandRow="1">
                <a:tableStyleId>{7DF18680-E054-41AD-8BC1-D1AEF772440D}</a:tableStyleId>
              </a:tblPr>
              <a:tblGrid>
                <a:gridCol w="1414668">
                  <a:extLst>
                    <a:ext uri="{9D8B030D-6E8A-4147-A177-3AD203B41FA5}">
                      <a16:colId xmlns:a16="http://schemas.microsoft.com/office/drawing/2014/main" xmlns="" val="450970297"/>
                    </a:ext>
                  </a:extLst>
                </a:gridCol>
                <a:gridCol w="1428531">
                  <a:extLst>
                    <a:ext uri="{9D8B030D-6E8A-4147-A177-3AD203B41FA5}">
                      <a16:colId xmlns:a16="http://schemas.microsoft.com/office/drawing/2014/main" xmlns="" val="1842265827"/>
                    </a:ext>
                  </a:extLst>
                </a:gridCol>
                <a:gridCol w="1075057">
                  <a:extLst>
                    <a:ext uri="{9D8B030D-6E8A-4147-A177-3AD203B41FA5}">
                      <a16:colId xmlns:a16="http://schemas.microsoft.com/office/drawing/2014/main" xmlns="" val="911393503"/>
                    </a:ext>
                  </a:extLst>
                </a:gridCol>
                <a:gridCol w="1266320">
                  <a:extLst>
                    <a:ext uri="{9D8B030D-6E8A-4147-A177-3AD203B41FA5}">
                      <a16:colId xmlns:a16="http://schemas.microsoft.com/office/drawing/2014/main" xmlns="" val="556450556"/>
                    </a:ext>
                  </a:extLst>
                </a:gridCol>
                <a:gridCol w="1944217">
                  <a:extLst>
                    <a:ext uri="{9D8B030D-6E8A-4147-A177-3AD203B41FA5}">
                      <a16:colId xmlns:a16="http://schemas.microsoft.com/office/drawing/2014/main" xmlns="" val="2563037860"/>
                    </a:ext>
                  </a:extLst>
                </a:gridCol>
              </a:tblGrid>
              <a:tr h="402124">
                <a:tc>
                  <a:txBody>
                    <a:bodyPr/>
                    <a:lstStyle/>
                    <a:p>
                      <a:r>
                        <a:rPr lang="en-IN" sz="1200" dirty="0"/>
                        <a:t>FIELD NAME</a:t>
                      </a:r>
                    </a:p>
                  </a:txBody>
                  <a:tcPr/>
                </a:tc>
                <a:tc>
                  <a:txBody>
                    <a:bodyPr/>
                    <a:lstStyle/>
                    <a:p>
                      <a:r>
                        <a:rPr lang="en-IN" sz="1200" dirty="0">
                          <a:latin typeface="+mn-lt"/>
                        </a:rPr>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a16="http://schemas.microsoft.com/office/drawing/2014/main" xmlns="" val="3329484029"/>
                  </a:ext>
                </a:extLst>
              </a:tr>
              <a:tr h="411006">
                <a:tc>
                  <a:txBody>
                    <a:bodyPr/>
                    <a:lstStyle/>
                    <a:p>
                      <a:r>
                        <a:rPr lang="en-IN" sz="1200" dirty="0" err="1"/>
                        <a:t>Category_ID</a:t>
                      </a:r>
                      <a:endParaRPr lang="en-IN" sz="1200" dirty="0"/>
                    </a:p>
                  </a:txBody>
                  <a:tcPr/>
                </a:tc>
                <a:tc>
                  <a:txBody>
                    <a:bodyPr/>
                    <a:lstStyle/>
                    <a:p>
                      <a:r>
                        <a:rPr lang="en-IN" sz="1200" dirty="0"/>
                        <a:t>Integer</a:t>
                      </a:r>
                    </a:p>
                  </a:txBody>
                  <a:tcPr/>
                </a:tc>
                <a:tc>
                  <a:txBody>
                    <a:bodyPr/>
                    <a:lstStyle/>
                    <a:p>
                      <a:r>
                        <a:rPr lang="en-IN" sz="1200" dirty="0"/>
                        <a:t>5</a:t>
                      </a:r>
                    </a:p>
                  </a:txBody>
                  <a:tcPr/>
                </a:tc>
                <a:tc>
                  <a:txBody>
                    <a:bodyPr/>
                    <a:lstStyle/>
                    <a:p>
                      <a:r>
                        <a:rPr lang="en-IN" sz="1200" dirty="0"/>
                        <a:t>Primary</a:t>
                      </a:r>
                      <a:r>
                        <a:rPr lang="en-IN" sz="1200" baseline="0" dirty="0"/>
                        <a:t> Key</a:t>
                      </a:r>
                      <a:endParaRPr lang="en-IN" sz="1200" dirty="0"/>
                    </a:p>
                  </a:txBody>
                  <a:tcPr/>
                </a:tc>
                <a:tc>
                  <a:txBody>
                    <a:bodyPr/>
                    <a:lstStyle/>
                    <a:p>
                      <a:r>
                        <a:rPr lang="en-IN" sz="1200" dirty="0"/>
                        <a:t>This</a:t>
                      </a:r>
                      <a:r>
                        <a:rPr lang="en-IN" sz="1200" baseline="0" dirty="0"/>
                        <a:t> field will store f</a:t>
                      </a:r>
                      <a:r>
                        <a:rPr lang="en-IN" sz="1200" dirty="0"/>
                        <a:t>ood category ID.</a:t>
                      </a:r>
                    </a:p>
                  </a:txBody>
                  <a:tcPr/>
                </a:tc>
                <a:extLst>
                  <a:ext uri="{0D108BD9-81ED-4DB2-BD59-A6C34878D82A}">
                    <a16:rowId xmlns:a16="http://schemas.microsoft.com/office/drawing/2014/main" xmlns="" val="940721155"/>
                  </a:ext>
                </a:extLst>
              </a:tr>
              <a:tr h="411006">
                <a:tc>
                  <a:txBody>
                    <a:bodyPr/>
                    <a:lstStyle/>
                    <a:p>
                      <a:r>
                        <a:rPr lang="en-IN" sz="1200" dirty="0" err="1"/>
                        <a:t>Category_name</a:t>
                      </a:r>
                      <a:endParaRPr lang="en-IN" sz="1200" dirty="0"/>
                    </a:p>
                  </a:txBody>
                  <a:tcPr/>
                </a:tc>
                <a:tc>
                  <a:txBody>
                    <a:bodyPr/>
                    <a:lstStyle/>
                    <a:p>
                      <a:r>
                        <a:rPr lang="en-IN" sz="1200" dirty="0" err="1"/>
                        <a:t>VarChar</a:t>
                      </a:r>
                      <a:endParaRPr lang="en-IN" sz="1200" dirty="0"/>
                    </a:p>
                  </a:txBody>
                  <a:tcPr/>
                </a:tc>
                <a:tc>
                  <a:txBody>
                    <a:bodyPr/>
                    <a:lstStyle/>
                    <a:p>
                      <a:r>
                        <a:rPr lang="en-IN" sz="1200" dirty="0"/>
                        <a:t>25</a:t>
                      </a:r>
                    </a:p>
                  </a:txBody>
                  <a:tcPr/>
                </a:tc>
                <a:tc>
                  <a:txBody>
                    <a:bodyPr/>
                    <a:lstStyle/>
                    <a:p>
                      <a:r>
                        <a:rPr lang="en-IN" sz="1200" dirty="0"/>
                        <a:t>Not</a:t>
                      </a:r>
                      <a:r>
                        <a:rPr lang="en-IN" sz="1200" baseline="0" dirty="0"/>
                        <a:t> Null</a:t>
                      </a:r>
                      <a:endParaRPr lang="en-IN" sz="1200" dirty="0"/>
                    </a:p>
                  </a:txBody>
                  <a:tcPr/>
                </a:tc>
                <a:tc>
                  <a:txBody>
                    <a:bodyPr/>
                    <a:lstStyle/>
                    <a:p>
                      <a:r>
                        <a:rPr lang="en-IN" sz="1200" dirty="0"/>
                        <a:t>This field will store food category name.</a:t>
                      </a:r>
                    </a:p>
                  </a:txBody>
                  <a:tcPr/>
                </a:tc>
                <a:extLst>
                  <a:ext uri="{0D108BD9-81ED-4DB2-BD59-A6C34878D82A}">
                    <a16:rowId xmlns:a16="http://schemas.microsoft.com/office/drawing/2014/main" xmlns="" val="3524680130"/>
                  </a:ext>
                </a:extLst>
              </a:tr>
            </a:tbl>
          </a:graphicData>
        </a:graphic>
      </p:graphicFrame>
      <p:sp>
        <p:nvSpPr>
          <p:cNvPr id="6" name="TextBox 5">
            <a:extLst>
              <a:ext uri="{FF2B5EF4-FFF2-40B4-BE49-F238E27FC236}">
                <a16:creationId xmlns:a16="http://schemas.microsoft.com/office/drawing/2014/main" xmlns="" id="{DD5CDF78-8C57-46C9-9829-ADB8A3B199F7}"/>
              </a:ext>
            </a:extLst>
          </p:cNvPr>
          <p:cNvSpPr txBox="1"/>
          <p:nvPr/>
        </p:nvSpPr>
        <p:spPr>
          <a:xfrm>
            <a:off x="1000100" y="714362"/>
            <a:ext cx="7143800"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dirty="0">
                <a:solidFill>
                  <a:schemeClr val="accent5">
                    <a:lumMod val="50000"/>
                  </a:schemeClr>
                </a:solidFill>
              </a:rPr>
              <a:t> This table will store category details for the menu.</a:t>
            </a:r>
          </a:p>
        </p:txBody>
      </p:sp>
    </p:spTree>
    <p:extLst>
      <p:ext uri="{BB962C8B-B14F-4D97-AF65-F5344CB8AC3E}">
        <p14:creationId xmlns:p14="http://schemas.microsoft.com/office/powerpoint/2010/main" xmlns="" val="2650673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5CDF78-8C57-46C9-9829-ADB8A3B199F7}"/>
              </a:ext>
            </a:extLst>
          </p:cNvPr>
          <p:cNvSpPr txBox="1"/>
          <p:nvPr/>
        </p:nvSpPr>
        <p:spPr>
          <a:xfrm>
            <a:off x="1428728" y="285734"/>
            <a:ext cx="6286544" cy="369332"/>
          </a:xfrm>
          <a:prstGeom prst="rect">
            <a:avLst/>
          </a:prstGeom>
          <a:noFill/>
        </p:spPr>
        <p:txBody>
          <a:bodyPr wrap="square" rtlCol="0">
            <a:spAutoFit/>
          </a:bodyPr>
          <a:lstStyle/>
          <a:p>
            <a:pPr algn="ctr"/>
            <a:r>
              <a:rPr lang="en-IN" b="1" u="sng" dirty="0">
                <a:solidFill>
                  <a:schemeClr val="accent5">
                    <a:lumMod val="50000"/>
                  </a:schemeClr>
                </a:solidFill>
              </a:rPr>
              <a:t>Table Name: </a:t>
            </a:r>
            <a:r>
              <a:rPr lang="en-IN" b="1" dirty="0" err="1">
                <a:solidFill>
                  <a:schemeClr val="accent5">
                    <a:lumMod val="50000"/>
                  </a:schemeClr>
                </a:solidFill>
              </a:rPr>
              <a:t>Food_Items</a:t>
            </a:r>
            <a:endParaRPr lang="en-IN" b="1" dirty="0">
              <a:solidFill>
                <a:schemeClr val="accent5">
                  <a:lumMod val="50000"/>
                </a:schemeClr>
              </a:solidFill>
            </a:endParaRPr>
          </a:p>
        </p:txBody>
      </p:sp>
      <p:graphicFrame>
        <p:nvGraphicFramePr>
          <p:cNvPr id="7" name="Table 7">
            <a:extLst>
              <a:ext uri="{FF2B5EF4-FFF2-40B4-BE49-F238E27FC236}">
                <a16:creationId xmlns:a16="http://schemas.microsoft.com/office/drawing/2014/main" xmlns="" id="{0C9471F9-E15F-463B-9F73-4FB483F7B0DA}"/>
              </a:ext>
            </a:extLst>
          </p:cNvPr>
          <p:cNvGraphicFramePr>
            <a:graphicFrameLocks noGrp="1"/>
          </p:cNvGraphicFramePr>
          <p:nvPr>
            <p:extLst>
              <p:ext uri="{D42A27DB-BD31-4B8C-83A1-F6EECF244321}">
                <p14:modId xmlns:p14="http://schemas.microsoft.com/office/powerpoint/2010/main" xmlns="" val="3185579963"/>
              </p:ext>
            </p:extLst>
          </p:nvPr>
        </p:nvGraphicFramePr>
        <p:xfrm>
          <a:off x="1142976" y="1643056"/>
          <a:ext cx="7128793" cy="2145593"/>
        </p:xfrm>
        <a:graphic>
          <a:graphicData uri="http://schemas.openxmlformats.org/drawingml/2006/table">
            <a:tbl>
              <a:tblPr firstRow="1" bandRow="1">
                <a:tableStyleId>{7DF18680-E054-41AD-8BC1-D1AEF772440D}</a:tableStyleId>
              </a:tblPr>
              <a:tblGrid>
                <a:gridCol w="1414668">
                  <a:extLst>
                    <a:ext uri="{9D8B030D-6E8A-4147-A177-3AD203B41FA5}">
                      <a16:colId xmlns:a16="http://schemas.microsoft.com/office/drawing/2014/main" xmlns="" val="450970297"/>
                    </a:ext>
                  </a:extLst>
                </a:gridCol>
                <a:gridCol w="1428531">
                  <a:extLst>
                    <a:ext uri="{9D8B030D-6E8A-4147-A177-3AD203B41FA5}">
                      <a16:colId xmlns:a16="http://schemas.microsoft.com/office/drawing/2014/main" xmlns="" val="1842265827"/>
                    </a:ext>
                  </a:extLst>
                </a:gridCol>
                <a:gridCol w="1075057">
                  <a:extLst>
                    <a:ext uri="{9D8B030D-6E8A-4147-A177-3AD203B41FA5}">
                      <a16:colId xmlns:a16="http://schemas.microsoft.com/office/drawing/2014/main" xmlns="" val="911393503"/>
                    </a:ext>
                  </a:extLst>
                </a:gridCol>
                <a:gridCol w="1378646">
                  <a:extLst>
                    <a:ext uri="{9D8B030D-6E8A-4147-A177-3AD203B41FA5}">
                      <a16:colId xmlns:a16="http://schemas.microsoft.com/office/drawing/2014/main" xmlns="" val="556450556"/>
                    </a:ext>
                  </a:extLst>
                </a:gridCol>
                <a:gridCol w="1831891">
                  <a:extLst>
                    <a:ext uri="{9D8B030D-6E8A-4147-A177-3AD203B41FA5}">
                      <a16:colId xmlns:a16="http://schemas.microsoft.com/office/drawing/2014/main" xmlns=""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a16="http://schemas.microsoft.com/office/drawing/2014/main" xmlns="" val="1433666847"/>
                  </a:ext>
                </a:extLst>
              </a:tr>
              <a:tr h="316793">
                <a:tc>
                  <a:txBody>
                    <a:bodyPr/>
                    <a:lstStyle/>
                    <a:p>
                      <a:r>
                        <a:rPr lang="en-IN" sz="1200" dirty="0"/>
                        <a:t>F_ID</a:t>
                      </a:r>
                    </a:p>
                  </a:txBody>
                  <a:tcPr/>
                </a:tc>
                <a:tc>
                  <a:txBody>
                    <a:bodyPr/>
                    <a:lstStyle/>
                    <a:p>
                      <a:r>
                        <a:rPr lang="en-IN" sz="1200" dirty="0">
                          <a:latin typeface="+mn-lt"/>
                        </a:rPr>
                        <a:t>Integer</a:t>
                      </a:r>
                    </a:p>
                  </a:txBody>
                  <a:tcPr/>
                </a:tc>
                <a:tc>
                  <a:txBody>
                    <a:bodyPr/>
                    <a:lstStyle/>
                    <a:p>
                      <a:r>
                        <a:rPr lang="en-IN" sz="1200" dirty="0"/>
                        <a:t>10</a:t>
                      </a:r>
                    </a:p>
                  </a:txBody>
                  <a:tcPr/>
                </a:tc>
                <a:tc>
                  <a:txBody>
                    <a:bodyPr/>
                    <a:lstStyle/>
                    <a:p>
                      <a:r>
                        <a:rPr lang="en-IN" sz="1200" dirty="0"/>
                        <a:t>Primary Key</a:t>
                      </a:r>
                    </a:p>
                  </a:txBody>
                  <a:tcPr/>
                </a:tc>
                <a:tc>
                  <a:txBody>
                    <a:bodyPr/>
                    <a:lstStyle/>
                    <a:p>
                      <a:r>
                        <a:rPr lang="en-IN" sz="1200" dirty="0"/>
                        <a:t>This field will store      food item’s</a:t>
                      </a:r>
                      <a:r>
                        <a:rPr lang="en-IN" sz="1200" baseline="0" dirty="0"/>
                        <a:t> ID.</a:t>
                      </a:r>
                      <a:endParaRPr lang="en-IN" sz="1200" dirty="0"/>
                    </a:p>
                  </a:txBody>
                  <a:tcPr/>
                </a:tc>
                <a:extLst>
                  <a:ext uri="{0D108BD9-81ED-4DB2-BD59-A6C34878D82A}">
                    <a16:rowId xmlns:a16="http://schemas.microsoft.com/office/drawing/2014/main" xmlns="" val="3329484029"/>
                  </a:ext>
                </a:extLst>
              </a:tr>
              <a:tr h="316793">
                <a:tc>
                  <a:txBody>
                    <a:bodyPr/>
                    <a:lstStyle/>
                    <a:p>
                      <a:r>
                        <a:rPr lang="en-IN" sz="1200" dirty="0" err="1"/>
                        <a:t>F_category_ID</a:t>
                      </a:r>
                      <a:endParaRPr lang="en-IN" sz="1200" dirty="0"/>
                    </a:p>
                  </a:txBody>
                  <a:tcPr/>
                </a:tc>
                <a:tc>
                  <a:txBody>
                    <a:bodyPr/>
                    <a:lstStyle/>
                    <a:p>
                      <a:r>
                        <a:rPr lang="en-IN" sz="1200" dirty="0">
                          <a:latin typeface="+mn-lt"/>
                        </a:rPr>
                        <a:t>Integer</a:t>
                      </a:r>
                    </a:p>
                  </a:txBody>
                  <a:tcPr/>
                </a:tc>
                <a:tc>
                  <a:txBody>
                    <a:bodyPr/>
                    <a:lstStyle/>
                    <a:p>
                      <a:r>
                        <a:rPr lang="en-IN" sz="1200" dirty="0"/>
                        <a:t>5</a:t>
                      </a:r>
                    </a:p>
                  </a:txBody>
                  <a:tcPr/>
                </a:tc>
                <a:tc>
                  <a:txBody>
                    <a:bodyPr/>
                    <a:lstStyle/>
                    <a:p>
                      <a:r>
                        <a:rPr lang="en-IN" sz="1200" dirty="0"/>
                        <a:t>Foreign Key</a:t>
                      </a:r>
                    </a:p>
                  </a:txBody>
                  <a:tcPr/>
                </a:tc>
                <a:tc>
                  <a:txBody>
                    <a:bodyPr/>
                    <a:lstStyle/>
                    <a:p>
                      <a:r>
                        <a:rPr lang="en-IN" sz="1200" dirty="0"/>
                        <a:t>This field will store      food</a:t>
                      </a:r>
                      <a:r>
                        <a:rPr lang="en-IN" sz="1200" baseline="0" dirty="0"/>
                        <a:t> item’s category ID</a:t>
                      </a:r>
                      <a:endParaRPr lang="en-IN" sz="1200" dirty="0"/>
                    </a:p>
                  </a:txBody>
                  <a:tcPr/>
                </a:tc>
                <a:extLst>
                  <a:ext uri="{0D108BD9-81ED-4DB2-BD59-A6C34878D82A}">
                    <a16:rowId xmlns:a16="http://schemas.microsoft.com/office/drawing/2014/main" xmlns="" val="10002"/>
                  </a:ext>
                </a:extLst>
              </a:tr>
              <a:tr h="316793">
                <a:tc>
                  <a:txBody>
                    <a:bodyPr/>
                    <a:lstStyle/>
                    <a:p>
                      <a:r>
                        <a:rPr lang="en-IN" sz="1200" dirty="0" err="1"/>
                        <a:t>F_Name</a:t>
                      </a:r>
                      <a:endParaRPr lang="en-IN" sz="1200" dirty="0"/>
                    </a:p>
                  </a:txBody>
                  <a:tcPr/>
                </a:tc>
                <a:tc>
                  <a:txBody>
                    <a:bodyPr/>
                    <a:lstStyle/>
                    <a:p>
                      <a:r>
                        <a:rPr lang="en-IN" sz="1200" dirty="0" err="1"/>
                        <a:t>VarChar</a:t>
                      </a:r>
                      <a:endParaRPr lang="en-IN" sz="1200" dirty="0"/>
                    </a:p>
                  </a:txBody>
                  <a:tcPr/>
                </a:tc>
                <a:tc>
                  <a:txBody>
                    <a:bodyPr/>
                    <a:lstStyle/>
                    <a:p>
                      <a:r>
                        <a:rPr lang="en-IN" sz="1200" dirty="0"/>
                        <a:t>25</a:t>
                      </a:r>
                    </a:p>
                  </a:txBody>
                  <a:tcPr/>
                </a:tc>
                <a:tc>
                  <a:txBody>
                    <a:bodyPr/>
                    <a:lstStyle/>
                    <a:p>
                      <a:r>
                        <a:rPr lang="en-IN" sz="1200" dirty="0"/>
                        <a:t>Not Null</a:t>
                      </a:r>
                    </a:p>
                  </a:txBody>
                  <a:tcPr/>
                </a:tc>
                <a:tc>
                  <a:txBody>
                    <a:bodyPr/>
                    <a:lstStyle/>
                    <a:p>
                      <a:r>
                        <a:rPr lang="en-IN" sz="1200" dirty="0"/>
                        <a:t>This field</a:t>
                      </a:r>
                      <a:r>
                        <a:rPr lang="en-IN" sz="1200" baseline="0" dirty="0"/>
                        <a:t> will store      </a:t>
                      </a:r>
                      <a:r>
                        <a:rPr lang="en-IN" sz="1200" dirty="0"/>
                        <a:t>food item’s name.</a:t>
                      </a:r>
                    </a:p>
                  </a:txBody>
                  <a:tcPr/>
                </a:tc>
                <a:extLst>
                  <a:ext uri="{0D108BD9-81ED-4DB2-BD59-A6C34878D82A}">
                    <a16:rowId xmlns:a16="http://schemas.microsoft.com/office/drawing/2014/main" xmlns="" val="940721155"/>
                  </a:ext>
                </a:extLst>
              </a:tr>
              <a:tr h="316793">
                <a:tc>
                  <a:txBody>
                    <a:bodyPr/>
                    <a:lstStyle/>
                    <a:p>
                      <a:r>
                        <a:rPr lang="en-IN" sz="1200" dirty="0" err="1"/>
                        <a:t>F_Price</a:t>
                      </a:r>
                      <a:endParaRPr lang="en-IN" sz="1200" dirty="0"/>
                    </a:p>
                  </a:txBody>
                  <a:tcPr/>
                </a:tc>
                <a:tc>
                  <a:txBody>
                    <a:bodyPr/>
                    <a:lstStyle/>
                    <a:p>
                      <a:r>
                        <a:rPr lang="en-IN" sz="1200" dirty="0"/>
                        <a:t>Integer</a:t>
                      </a:r>
                    </a:p>
                  </a:txBody>
                  <a:tcPr/>
                </a:tc>
                <a:tc>
                  <a:txBody>
                    <a:bodyPr/>
                    <a:lstStyle/>
                    <a:p>
                      <a:r>
                        <a:rPr lang="en-IN" sz="1200" dirty="0"/>
                        <a:t>5</a:t>
                      </a:r>
                    </a:p>
                  </a:txBody>
                  <a:tcPr/>
                </a:tc>
                <a:tc>
                  <a:txBody>
                    <a:bodyPr/>
                    <a:lstStyle/>
                    <a:p>
                      <a:r>
                        <a:rPr lang="en-IN" sz="1200" dirty="0"/>
                        <a:t>Not Null</a:t>
                      </a:r>
                    </a:p>
                  </a:txBody>
                  <a:tcPr/>
                </a:tc>
                <a:tc>
                  <a:txBody>
                    <a:bodyPr/>
                    <a:lstStyle/>
                    <a:p>
                      <a:r>
                        <a:rPr lang="en-IN" sz="1200" dirty="0"/>
                        <a:t>This field</a:t>
                      </a:r>
                      <a:r>
                        <a:rPr lang="en-IN" sz="1200" baseline="0" dirty="0"/>
                        <a:t> will store      </a:t>
                      </a:r>
                      <a:r>
                        <a:rPr lang="en-IN" sz="1200" dirty="0"/>
                        <a:t>food item’s price.</a:t>
                      </a:r>
                    </a:p>
                  </a:txBody>
                  <a:tcPr/>
                </a:tc>
                <a:extLst>
                  <a:ext uri="{0D108BD9-81ED-4DB2-BD59-A6C34878D82A}">
                    <a16:rowId xmlns:a16="http://schemas.microsoft.com/office/drawing/2014/main" xmlns="" val="442101112"/>
                  </a:ext>
                </a:extLst>
              </a:tr>
            </a:tbl>
          </a:graphicData>
        </a:graphic>
      </p:graphicFrame>
      <p:sp>
        <p:nvSpPr>
          <p:cNvPr id="6" name="TextBox 5">
            <a:extLst>
              <a:ext uri="{FF2B5EF4-FFF2-40B4-BE49-F238E27FC236}">
                <a16:creationId xmlns:a16="http://schemas.microsoft.com/office/drawing/2014/main" xmlns="" id="{DD5CDF78-8C57-46C9-9829-ADB8A3B199F7}"/>
              </a:ext>
            </a:extLst>
          </p:cNvPr>
          <p:cNvSpPr txBox="1"/>
          <p:nvPr/>
        </p:nvSpPr>
        <p:spPr>
          <a:xfrm>
            <a:off x="1571604" y="928676"/>
            <a:ext cx="6286544"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b="1" dirty="0">
                <a:solidFill>
                  <a:schemeClr val="accent5">
                    <a:lumMod val="50000"/>
                  </a:schemeClr>
                </a:solidFill>
              </a:rPr>
              <a:t> </a:t>
            </a:r>
            <a:r>
              <a:rPr lang="en-IN" dirty="0">
                <a:solidFill>
                  <a:schemeClr val="accent5">
                    <a:lumMod val="50000"/>
                  </a:schemeClr>
                </a:solidFill>
              </a:rPr>
              <a:t>This table will store details of Food Items</a:t>
            </a:r>
          </a:p>
        </p:txBody>
      </p:sp>
    </p:spTree>
    <p:extLst>
      <p:ext uri="{BB962C8B-B14F-4D97-AF65-F5344CB8AC3E}">
        <p14:creationId xmlns:p14="http://schemas.microsoft.com/office/powerpoint/2010/main" xmlns="" val="3102779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5CDF78-8C57-46C9-9829-ADB8A3B199F7}"/>
              </a:ext>
            </a:extLst>
          </p:cNvPr>
          <p:cNvSpPr txBox="1"/>
          <p:nvPr/>
        </p:nvSpPr>
        <p:spPr>
          <a:xfrm>
            <a:off x="1285852" y="214296"/>
            <a:ext cx="6929486" cy="369332"/>
          </a:xfrm>
          <a:prstGeom prst="rect">
            <a:avLst/>
          </a:prstGeom>
          <a:noFill/>
        </p:spPr>
        <p:txBody>
          <a:bodyPr wrap="square" rtlCol="0">
            <a:spAutoFit/>
          </a:bodyPr>
          <a:lstStyle/>
          <a:p>
            <a:pPr algn="ctr"/>
            <a:r>
              <a:rPr lang="en-IN" b="1" u="sng" dirty="0">
                <a:solidFill>
                  <a:schemeClr val="accent5">
                    <a:lumMod val="50000"/>
                  </a:schemeClr>
                </a:solidFill>
              </a:rPr>
              <a:t>Table Name:</a:t>
            </a:r>
            <a:r>
              <a:rPr lang="en-IN" b="1" dirty="0">
                <a:solidFill>
                  <a:schemeClr val="accent5">
                    <a:lumMod val="50000"/>
                  </a:schemeClr>
                </a:solidFill>
              </a:rPr>
              <a:t> </a:t>
            </a:r>
            <a:r>
              <a:rPr lang="en-IN" b="1" dirty="0" err="1">
                <a:solidFill>
                  <a:schemeClr val="accent5">
                    <a:lumMod val="50000"/>
                  </a:schemeClr>
                </a:solidFill>
              </a:rPr>
              <a:t>Order_Master</a:t>
            </a:r>
            <a:endParaRPr lang="en-IN" b="1" dirty="0">
              <a:solidFill>
                <a:schemeClr val="accent5">
                  <a:lumMod val="50000"/>
                </a:schemeClr>
              </a:solidFill>
            </a:endParaRPr>
          </a:p>
        </p:txBody>
      </p:sp>
      <p:graphicFrame>
        <p:nvGraphicFramePr>
          <p:cNvPr id="7" name="Table 7">
            <a:extLst>
              <a:ext uri="{FF2B5EF4-FFF2-40B4-BE49-F238E27FC236}">
                <a16:creationId xmlns:a16="http://schemas.microsoft.com/office/drawing/2014/main" xmlns="" id="{0C9471F9-E15F-463B-9F73-4FB483F7B0DA}"/>
              </a:ext>
            </a:extLst>
          </p:cNvPr>
          <p:cNvGraphicFramePr>
            <a:graphicFrameLocks noGrp="1"/>
          </p:cNvGraphicFramePr>
          <p:nvPr>
            <p:extLst>
              <p:ext uri="{D42A27DB-BD31-4B8C-83A1-F6EECF244321}">
                <p14:modId xmlns:p14="http://schemas.microsoft.com/office/powerpoint/2010/main" xmlns="" val="1993637996"/>
              </p:ext>
            </p:extLst>
          </p:nvPr>
        </p:nvGraphicFramePr>
        <p:xfrm>
          <a:off x="1285852" y="1571618"/>
          <a:ext cx="7128793" cy="2145593"/>
        </p:xfrm>
        <a:graphic>
          <a:graphicData uri="http://schemas.openxmlformats.org/drawingml/2006/table">
            <a:tbl>
              <a:tblPr firstRow="1" bandRow="1">
                <a:tableStyleId>{7DF18680-E054-41AD-8BC1-D1AEF772440D}</a:tableStyleId>
              </a:tblPr>
              <a:tblGrid>
                <a:gridCol w="1414668">
                  <a:extLst>
                    <a:ext uri="{9D8B030D-6E8A-4147-A177-3AD203B41FA5}">
                      <a16:colId xmlns:a16="http://schemas.microsoft.com/office/drawing/2014/main" xmlns="" val="450970297"/>
                    </a:ext>
                  </a:extLst>
                </a:gridCol>
                <a:gridCol w="1428531">
                  <a:extLst>
                    <a:ext uri="{9D8B030D-6E8A-4147-A177-3AD203B41FA5}">
                      <a16:colId xmlns:a16="http://schemas.microsoft.com/office/drawing/2014/main" xmlns="" val="1842265827"/>
                    </a:ext>
                  </a:extLst>
                </a:gridCol>
                <a:gridCol w="1075057">
                  <a:extLst>
                    <a:ext uri="{9D8B030D-6E8A-4147-A177-3AD203B41FA5}">
                      <a16:colId xmlns:a16="http://schemas.microsoft.com/office/drawing/2014/main" xmlns="" val="911393503"/>
                    </a:ext>
                  </a:extLst>
                </a:gridCol>
                <a:gridCol w="1378646">
                  <a:extLst>
                    <a:ext uri="{9D8B030D-6E8A-4147-A177-3AD203B41FA5}">
                      <a16:colId xmlns:a16="http://schemas.microsoft.com/office/drawing/2014/main" xmlns="" val="556450556"/>
                    </a:ext>
                  </a:extLst>
                </a:gridCol>
                <a:gridCol w="1831891">
                  <a:extLst>
                    <a:ext uri="{9D8B030D-6E8A-4147-A177-3AD203B41FA5}">
                      <a16:colId xmlns:a16="http://schemas.microsoft.com/office/drawing/2014/main" xmlns=""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a16="http://schemas.microsoft.com/office/drawing/2014/main" xmlns="" val="1433666847"/>
                  </a:ext>
                </a:extLst>
              </a:tr>
              <a:tr h="316793">
                <a:tc>
                  <a:txBody>
                    <a:bodyPr/>
                    <a:lstStyle/>
                    <a:p>
                      <a:r>
                        <a:rPr lang="en-IN" sz="1200" dirty="0"/>
                        <a:t>O_ID</a:t>
                      </a:r>
                    </a:p>
                  </a:txBody>
                  <a:tcPr/>
                </a:tc>
                <a:tc>
                  <a:txBody>
                    <a:bodyPr/>
                    <a:lstStyle/>
                    <a:p>
                      <a:r>
                        <a:rPr lang="en-IN" sz="1200" dirty="0">
                          <a:latin typeface="+mn-lt"/>
                        </a:rPr>
                        <a:t>Integer</a:t>
                      </a:r>
                    </a:p>
                  </a:txBody>
                  <a:tcPr/>
                </a:tc>
                <a:tc>
                  <a:txBody>
                    <a:bodyPr/>
                    <a:lstStyle/>
                    <a:p>
                      <a:r>
                        <a:rPr lang="en-IN" sz="1200" dirty="0"/>
                        <a:t>10</a:t>
                      </a:r>
                    </a:p>
                  </a:txBody>
                  <a:tcPr/>
                </a:tc>
                <a:tc>
                  <a:txBody>
                    <a:bodyPr/>
                    <a:lstStyle/>
                    <a:p>
                      <a:r>
                        <a:rPr lang="en-IN" sz="1200" dirty="0"/>
                        <a:t>Primary Key</a:t>
                      </a:r>
                    </a:p>
                  </a:txBody>
                  <a:tcPr/>
                </a:tc>
                <a:tc>
                  <a:txBody>
                    <a:bodyPr/>
                    <a:lstStyle/>
                    <a:p>
                      <a:r>
                        <a:rPr lang="en-IN" sz="1200" dirty="0"/>
                        <a:t>This field</a:t>
                      </a:r>
                      <a:r>
                        <a:rPr lang="en-IN" sz="1200" baseline="0" dirty="0"/>
                        <a:t> will store     o</a:t>
                      </a:r>
                      <a:r>
                        <a:rPr lang="en-IN" sz="1200" dirty="0"/>
                        <a:t>rder ID.</a:t>
                      </a:r>
                    </a:p>
                  </a:txBody>
                  <a:tcPr/>
                </a:tc>
                <a:extLst>
                  <a:ext uri="{0D108BD9-81ED-4DB2-BD59-A6C34878D82A}">
                    <a16:rowId xmlns:a16="http://schemas.microsoft.com/office/drawing/2014/main" xmlns="" val="3329484029"/>
                  </a:ext>
                </a:extLst>
              </a:tr>
              <a:tr h="316793">
                <a:tc>
                  <a:txBody>
                    <a:bodyPr/>
                    <a:lstStyle/>
                    <a:p>
                      <a:r>
                        <a:rPr lang="en-IN" sz="1200" dirty="0"/>
                        <a:t>U_ID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p>
                  </a:txBody>
                  <a:tcPr/>
                </a:tc>
                <a:tc>
                  <a:txBody>
                    <a:bodyPr/>
                    <a:lstStyle/>
                    <a:p>
                      <a:r>
                        <a:rPr lang="en-IN" sz="1200" dirty="0"/>
                        <a:t>This</a:t>
                      </a:r>
                      <a:r>
                        <a:rPr lang="en-IN" sz="1200" baseline="0" dirty="0"/>
                        <a:t> field will store      u</a:t>
                      </a:r>
                      <a:r>
                        <a:rPr lang="en-IN" sz="1200" dirty="0"/>
                        <a:t>ser ID.</a:t>
                      </a:r>
                    </a:p>
                  </a:txBody>
                  <a:tcPr/>
                </a:tc>
                <a:extLst>
                  <a:ext uri="{0D108BD9-81ED-4DB2-BD59-A6C34878D82A}">
                    <a16:rowId xmlns:a16="http://schemas.microsoft.com/office/drawing/2014/main" xmlns="" val="940721155"/>
                  </a:ext>
                </a:extLst>
              </a:tr>
              <a:tr h="316793">
                <a:tc>
                  <a:txBody>
                    <a:bodyPr/>
                    <a:lstStyle/>
                    <a:p>
                      <a:r>
                        <a:rPr lang="en-IN" sz="1200" dirty="0" err="1"/>
                        <a:t>O_Date</a:t>
                      </a:r>
                      <a:endParaRPr lang="en-IN" sz="1200" dirty="0"/>
                    </a:p>
                  </a:txBody>
                  <a:tcPr/>
                </a:tc>
                <a:tc>
                  <a:txBody>
                    <a:bodyPr/>
                    <a:lstStyle/>
                    <a:p>
                      <a:r>
                        <a:rPr lang="en-IN" sz="1200" dirty="0"/>
                        <a:t>Date</a:t>
                      </a:r>
                    </a:p>
                  </a:txBody>
                  <a:tcPr/>
                </a:tc>
                <a:tc>
                  <a:txBody>
                    <a:bodyPr/>
                    <a:lstStyle/>
                    <a:p>
                      <a:r>
                        <a:rPr lang="en-IN" sz="1200" dirty="0"/>
                        <a:t>--</a:t>
                      </a:r>
                    </a:p>
                  </a:txBody>
                  <a:tcPr/>
                </a:tc>
                <a:tc>
                  <a:txBody>
                    <a:bodyPr/>
                    <a:lstStyle/>
                    <a:p>
                      <a:r>
                        <a:rPr lang="en-IN" sz="1200" dirty="0"/>
                        <a:t>Not Null</a:t>
                      </a:r>
                    </a:p>
                  </a:txBody>
                  <a:tcPr/>
                </a:tc>
                <a:tc>
                  <a:txBody>
                    <a:bodyPr/>
                    <a:lstStyle/>
                    <a:p>
                      <a:r>
                        <a:rPr lang="en-IN" sz="1200" dirty="0"/>
                        <a:t>This field will store     order date.</a:t>
                      </a:r>
                    </a:p>
                  </a:txBody>
                  <a:tcPr/>
                </a:tc>
                <a:extLst>
                  <a:ext uri="{0D108BD9-81ED-4DB2-BD59-A6C34878D82A}">
                    <a16:rowId xmlns:a16="http://schemas.microsoft.com/office/drawing/2014/main" xmlns="" val="1999336282"/>
                  </a:ext>
                </a:extLst>
              </a:tr>
              <a:tr h="316793">
                <a:tc>
                  <a:txBody>
                    <a:bodyPr/>
                    <a:lstStyle/>
                    <a:p>
                      <a:r>
                        <a:rPr lang="en-IN" sz="1200" dirty="0" err="1"/>
                        <a:t>O_Amount</a:t>
                      </a:r>
                      <a:endParaRPr lang="en-IN" sz="1200" dirty="0"/>
                    </a:p>
                  </a:txBody>
                  <a:tcPr/>
                </a:tc>
                <a:tc>
                  <a:txBody>
                    <a:bodyPr/>
                    <a:lstStyle/>
                    <a:p>
                      <a:r>
                        <a:rPr lang="en-IN" sz="1200" dirty="0"/>
                        <a:t>Integer</a:t>
                      </a:r>
                    </a:p>
                  </a:txBody>
                  <a:tcPr/>
                </a:tc>
                <a:tc>
                  <a:txBody>
                    <a:bodyPr/>
                    <a:lstStyle/>
                    <a:p>
                      <a:r>
                        <a:rPr lang="en-IN" sz="1200" dirty="0"/>
                        <a:t>5</a:t>
                      </a:r>
                    </a:p>
                  </a:txBody>
                  <a:tcPr/>
                </a:tc>
                <a:tc>
                  <a:txBody>
                    <a:bodyPr/>
                    <a:lstStyle/>
                    <a:p>
                      <a:r>
                        <a:rPr lang="en-IN" sz="1200" dirty="0"/>
                        <a:t>Not Null</a:t>
                      </a:r>
                    </a:p>
                  </a:txBody>
                  <a:tcPr/>
                </a:tc>
                <a:tc>
                  <a:txBody>
                    <a:bodyPr/>
                    <a:lstStyle/>
                    <a:p>
                      <a:r>
                        <a:rPr lang="en-IN" sz="1200" dirty="0"/>
                        <a:t>This field will</a:t>
                      </a:r>
                      <a:r>
                        <a:rPr lang="en-IN" sz="1200" baseline="0" dirty="0"/>
                        <a:t> store     </a:t>
                      </a:r>
                      <a:r>
                        <a:rPr lang="en-IN" sz="1200" dirty="0"/>
                        <a:t>order price.</a:t>
                      </a:r>
                    </a:p>
                  </a:txBody>
                  <a:tcPr/>
                </a:tc>
                <a:extLst>
                  <a:ext uri="{0D108BD9-81ED-4DB2-BD59-A6C34878D82A}">
                    <a16:rowId xmlns:a16="http://schemas.microsoft.com/office/drawing/2014/main" xmlns="" val="343356523"/>
                  </a:ext>
                </a:extLst>
              </a:tr>
            </a:tbl>
          </a:graphicData>
        </a:graphic>
      </p:graphicFrame>
      <p:sp>
        <p:nvSpPr>
          <p:cNvPr id="6" name="TextBox 5">
            <a:extLst>
              <a:ext uri="{FF2B5EF4-FFF2-40B4-BE49-F238E27FC236}">
                <a16:creationId xmlns:a16="http://schemas.microsoft.com/office/drawing/2014/main" xmlns="" id="{DD5CDF78-8C57-46C9-9829-ADB8A3B199F7}"/>
              </a:ext>
            </a:extLst>
          </p:cNvPr>
          <p:cNvSpPr txBox="1"/>
          <p:nvPr/>
        </p:nvSpPr>
        <p:spPr>
          <a:xfrm>
            <a:off x="1285852" y="928676"/>
            <a:ext cx="7143800"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b="1" dirty="0">
                <a:solidFill>
                  <a:schemeClr val="accent5">
                    <a:lumMod val="50000"/>
                  </a:schemeClr>
                </a:solidFill>
              </a:rPr>
              <a:t>  </a:t>
            </a:r>
            <a:r>
              <a:rPr lang="en-IN" dirty="0">
                <a:solidFill>
                  <a:schemeClr val="accent5">
                    <a:lumMod val="50000"/>
                  </a:schemeClr>
                </a:solidFill>
              </a:rPr>
              <a:t>This table will store necessary information of orders.</a:t>
            </a:r>
          </a:p>
        </p:txBody>
      </p:sp>
    </p:spTree>
    <p:extLst>
      <p:ext uri="{BB962C8B-B14F-4D97-AF65-F5344CB8AC3E}">
        <p14:creationId xmlns:p14="http://schemas.microsoft.com/office/powerpoint/2010/main" xmlns="" val="3474838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5CDF78-8C57-46C9-9829-ADB8A3B199F7}"/>
              </a:ext>
            </a:extLst>
          </p:cNvPr>
          <p:cNvSpPr txBox="1"/>
          <p:nvPr/>
        </p:nvSpPr>
        <p:spPr>
          <a:xfrm>
            <a:off x="1285852" y="214296"/>
            <a:ext cx="6929486" cy="369332"/>
          </a:xfrm>
          <a:prstGeom prst="rect">
            <a:avLst/>
          </a:prstGeom>
          <a:noFill/>
        </p:spPr>
        <p:txBody>
          <a:bodyPr wrap="square" rtlCol="0">
            <a:spAutoFit/>
          </a:bodyPr>
          <a:lstStyle/>
          <a:p>
            <a:pPr algn="ctr"/>
            <a:r>
              <a:rPr lang="en-IN" b="1" u="sng" dirty="0">
                <a:solidFill>
                  <a:schemeClr val="accent5">
                    <a:lumMod val="50000"/>
                  </a:schemeClr>
                </a:solidFill>
              </a:rPr>
              <a:t>Table Name:</a:t>
            </a:r>
            <a:r>
              <a:rPr lang="en-IN" b="1" dirty="0">
                <a:solidFill>
                  <a:schemeClr val="accent5">
                    <a:lumMod val="50000"/>
                  </a:schemeClr>
                </a:solidFill>
              </a:rPr>
              <a:t> </a:t>
            </a:r>
            <a:r>
              <a:rPr lang="en-IN" b="1" dirty="0" err="1">
                <a:solidFill>
                  <a:schemeClr val="accent5">
                    <a:lumMod val="50000"/>
                  </a:schemeClr>
                </a:solidFill>
              </a:rPr>
              <a:t>Order_Details</a:t>
            </a:r>
            <a:endParaRPr lang="en-IN" b="1" dirty="0">
              <a:solidFill>
                <a:schemeClr val="accent5">
                  <a:lumMod val="50000"/>
                </a:schemeClr>
              </a:solidFill>
            </a:endParaRPr>
          </a:p>
        </p:txBody>
      </p:sp>
      <p:graphicFrame>
        <p:nvGraphicFramePr>
          <p:cNvPr id="7" name="Table 7">
            <a:extLst>
              <a:ext uri="{FF2B5EF4-FFF2-40B4-BE49-F238E27FC236}">
                <a16:creationId xmlns:a16="http://schemas.microsoft.com/office/drawing/2014/main" xmlns="" id="{0C9471F9-E15F-463B-9F73-4FB483F7B0DA}"/>
              </a:ext>
            </a:extLst>
          </p:cNvPr>
          <p:cNvGraphicFramePr>
            <a:graphicFrameLocks noGrp="1"/>
          </p:cNvGraphicFramePr>
          <p:nvPr>
            <p:extLst>
              <p:ext uri="{D42A27DB-BD31-4B8C-83A1-F6EECF244321}">
                <p14:modId xmlns:p14="http://schemas.microsoft.com/office/powerpoint/2010/main" xmlns="" val="1614415184"/>
              </p:ext>
            </p:extLst>
          </p:nvPr>
        </p:nvGraphicFramePr>
        <p:xfrm>
          <a:off x="928662" y="1500180"/>
          <a:ext cx="7128793" cy="3059993"/>
        </p:xfrm>
        <a:graphic>
          <a:graphicData uri="http://schemas.openxmlformats.org/drawingml/2006/table">
            <a:tbl>
              <a:tblPr firstRow="1" bandRow="1">
                <a:tableStyleId>{7DF18680-E054-41AD-8BC1-D1AEF772440D}</a:tableStyleId>
              </a:tblPr>
              <a:tblGrid>
                <a:gridCol w="1414668">
                  <a:extLst>
                    <a:ext uri="{9D8B030D-6E8A-4147-A177-3AD203B41FA5}">
                      <a16:colId xmlns:a16="http://schemas.microsoft.com/office/drawing/2014/main" xmlns="" val="450970297"/>
                    </a:ext>
                  </a:extLst>
                </a:gridCol>
                <a:gridCol w="1428531">
                  <a:extLst>
                    <a:ext uri="{9D8B030D-6E8A-4147-A177-3AD203B41FA5}">
                      <a16:colId xmlns:a16="http://schemas.microsoft.com/office/drawing/2014/main" xmlns="" val="1842265827"/>
                    </a:ext>
                  </a:extLst>
                </a:gridCol>
                <a:gridCol w="1075057">
                  <a:extLst>
                    <a:ext uri="{9D8B030D-6E8A-4147-A177-3AD203B41FA5}">
                      <a16:colId xmlns:a16="http://schemas.microsoft.com/office/drawing/2014/main" xmlns="" val="911393503"/>
                    </a:ext>
                  </a:extLst>
                </a:gridCol>
                <a:gridCol w="1378646">
                  <a:extLst>
                    <a:ext uri="{9D8B030D-6E8A-4147-A177-3AD203B41FA5}">
                      <a16:colId xmlns:a16="http://schemas.microsoft.com/office/drawing/2014/main" xmlns="" val="556450556"/>
                    </a:ext>
                  </a:extLst>
                </a:gridCol>
                <a:gridCol w="1831891">
                  <a:extLst>
                    <a:ext uri="{9D8B030D-6E8A-4147-A177-3AD203B41FA5}">
                      <a16:colId xmlns:a16="http://schemas.microsoft.com/office/drawing/2014/main" xmlns=""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a16="http://schemas.microsoft.com/office/drawing/2014/main" xmlns="" val="1433666847"/>
                  </a:ext>
                </a:extLst>
              </a:tr>
              <a:tr h="316793">
                <a:tc>
                  <a:txBody>
                    <a:bodyPr/>
                    <a:lstStyle/>
                    <a:p>
                      <a:r>
                        <a:rPr lang="en-IN" sz="1200" dirty="0" err="1"/>
                        <a:t>O_detail_ID</a:t>
                      </a:r>
                      <a:endParaRPr lang="en-IN" sz="1200" dirty="0"/>
                    </a:p>
                  </a:txBody>
                  <a:tcPr/>
                </a:tc>
                <a:tc>
                  <a:txBody>
                    <a:bodyPr/>
                    <a:lstStyle/>
                    <a:p>
                      <a:r>
                        <a:rPr lang="en-IN" sz="1200" dirty="0">
                          <a:latin typeface="+mn-lt"/>
                        </a:rPr>
                        <a:t>Integer</a:t>
                      </a:r>
                    </a:p>
                  </a:txBody>
                  <a:tcPr/>
                </a:tc>
                <a:tc>
                  <a:txBody>
                    <a:bodyPr/>
                    <a:lstStyle/>
                    <a:p>
                      <a:r>
                        <a:rPr lang="en-IN" sz="1200" dirty="0"/>
                        <a:t>10</a:t>
                      </a:r>
                    </a:p>
                  </a:txBody>
                  <a:tcPr/>
                </a:tc>
                <a:tc>
                  <a:txBody>
                    <a:bodyPr/>
                    <a:lstStyle/>
                    <a:p>
                      <a:r>
                        <a:rPr lang="en-IN" sz="1200" dirty="0"/>
                        <a:t>Primary Key</a:t>
                      </a:r>
                    </a:p>
                  </a:txBody>
                  <a:tcPr/>
                </a:tc>
                <a:tc>
                  <a:txBody>
                    <a:bodyPr/>
                    <a:lstStyle/>
                    <a:p>
                      <a:r>
                        <a:rPr lang="en-IN" sz="1200" dirty="0"/>
                        <a:t>This field</a:t>
                      </a:r>
                      <a:r>
                        <a:rPr lang="en-IN" sz="1200" baseline="0" dirty="0"/>
                        <a:t> will store     o</a:t>
                      </a:r>
                      <a:r>
                        <a:rPr lang="en-IN" sz="1200" dirty="0"/>
                        <a:t>rder ID.</a:t>
                      </a:r>
                    </a:p>
                  </a:txBody>
                  <a:tcPr/>
                </a:tc>
                <a:extLst>
                  <a:ext uri="{0D108BD9-81ED-4DB2-BD59-A6C34878D82A}">
                    <a16:rowId xmlns:a16="http://schemas.microsoft.com/office/drawing/2014/main" xmlns="" val="3329484029"/>
                  </a:ext>
                </a:extLst>
              </a:tr>
              <a:tr h="316793">
                <a:tc>
                  <a:txBody>
                    <a:bodyPr/>
                    <a:lstStyle/>
                    <a:p>
                      <a:r>
                        <a:rPr lang="en-IN" sz="1200" dirty="0"/>
                        <a:t>O_ID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p>
                  </a:txBody>
                  <a:tcPr/>
                </a:tc>
                <a:tc>
                  <a:txBody>
                    <a:bodyPr/>
                    <a:lstStyle/>
                    <a:p>
                      <a:r>
                        <a:rPr lang="en-IN" sz="1200" dirty="0"/>
                        <a:t>This</a:t>
                      </a:r>
                      <a:r>
                        <a:rPr lang="en-IN" sz="1200" baseline="0" dirty="0"/>
                        <a:t> field will store      order</a:t>
                      </a:r>
                      <a:r>
                        <a:rPr lang="en-IN" sz="1200" dirty="0"/>
                        <a:t> ID.</a:t>
                      </a:r>
                    </a:p>
                  </a:txBody>
                  <a:tcPr/>
                </a:tc>
                <a:extLst>
                  <a:ext uri="{0D108BD9-81ED-4DB2-BD59-A6C34878D82A}">
                    <a16:rowId xmlns:a16="http://schemas.microsoft.com/office/drawing/2014/main" xmlns="" val="940721155"/>
                  </a:ext>
                </a:extLst>
              </a:tr>
              <a:tr h="316793">
                <a:tc>
                  <a:txBody>
                    <a:bodyPr/>
                    <a:lstStyle/>
                    <a:p>
                      <a:r>
                        <a:rPr lang="en-IN" sz="1200" dirty="0" err="1"/>
                        <a:t>O_Status</a:t>
                      </a:r>
                      <a:endParaRPr lang="en-IN" sz="1200" dirty="0"/>
                    </a:p>
                  </a:txBody>
                  <a:tcPr/>
                </a:tc>
                <a:tc>
                  <a:txBody>
                    <a:bodyPr/>
                    <a:lstStyle/>
                    <a:p>
                      <a:r>
                        <a:rPr lang="en-IN" sz="1200" dirty="0" err="1"/>
                        <a:t>VarChar</a:t>
                      </a:r>
                      <a:endParaRPr lang="en-IN" sz="1200" dirty="0"/>
                    </a:p>
                  </a:txBody>
                  <a:tcPr/>
                </a:tc>
                <a:tc>
                  <a:txBody>
                    <a:bodyPr/>
                    <a:lstStyle/>
                    <a:p>
                      <a:r>
                        <a:rPr lang="en-IN" sz="1200" dirty="0"/>
                        <a:t>15</a:t>
                      </a:r>
                    </a:p>
                  </a:txBody>
                  <a:tcPr/>
                </a:tc>
                <a:tc>
                  <a:txBody>
                    <a:bodyPr/>
                    <a:lstStyle/>
                    <a:p>
                      <a:r>
                        <a:rPr lang="en-IN" sz="1200" dirty="0"/>
                        <a:t>Not Null</a:t>
                      </a:r>
                    </a:p>
                  </a:txBody>
                  <a:tcPr/>
                </a:tc>
                <a:tc>
                  <a:txBody>
                    <a:bodyPr/>
                    <a:lstStyle/>
                    <a:p>
                      <a:r>
                        <a:rPr lang="en-IN" sz="1200" dirty="0"/>
                        <a:t>This field will store     order status.</a:t>
                      </a:r>
                    </a:p>
                  </a:txBody>
                  <a:tcPr/>
                </a:tc>
                <a:extLst>
                  <a:ext uri="{0D108BD9-81ED-4DB2-BD59-A6C34878D82A}">
                    <a16:rowId xmlns:a16="http://schemas.microsoft.com/office/drawing/2014/main" xmlns="" val="3524680130"/>
                  </a:ext>
                </a:extLst>
              </a:tr>
              <a:tr h="316793">
                <a:tc>
                  <a:txBody>
                    <a:bodyPr/>
                    <a:lstStyle/>
                    <a:p>
                      <a:r>
                        <a:rPr lang="en-IN" sz="1200" dirty="0" err="1"/>
                        <a:t>O_qty</a:t>
                      </a:r>
                      <a:endParaRPr lang="en-IN" sz="1200" dirty="0"/>
                    </a:p>
                  </a:txBody>
                  <a:tcPr/>
                </a:tc>
                <a:tc>
                  <a:txBody>
                    <a:bodyPr/>
                    <a:lstStyle/>
                    <a:p>
                      <a:r>
                        <a:rPr lang="en-IN" sz="1200" dirty="0"/>
                        <a:t>Integer</a:t>
                      </a:r>
                    </a:p>
                  </a:txBody>
                  <a:tcPr/>
                </a:tc>
                <a:tc>
                  <a:txBody>
                    <a:bodyPr/>
                    <a:lstStyle/>
                    <a:p>
                      <a:r>
                        <a:rPr lang="en-IN" sz="1200" dirty="0"/>
                        <a:t>5</a:t>
                      </a:r>
                    </a:p>
                  </a:txBody>
                  <a:tcPr/>
                </a:tc>
                <a:tc>
                  <a:txBody>
                    <a:bodyPr/>
                    <a:lstStyle/>
                    <a:p>
                      <a:r>
                        <a:rPr lang="en-IN" sz="1200" dirty="0"/>
                        <a:t>Not Null</a:t>
                      </a:r>
                    </a:p>
                  </a:txBody>
                  <a:tcPr/>
                </a:tc>
                <a:tc>
                  <a:txBody>
                    <a:bodyPr/>
                    <a:lstStyle/>
                    <a:p>
                      <a:r>
                        <a:rPr lang="en-IN" sz="1200" dirty="0"/>
                        <a:t>This field will store     order quantity.</a:t>
                      </a:r>
                    </a:p>
                  </a:txBody>
                  <a:tcPr/>
                </a:tc>
                <a:extLst>
                  <a:ext uri="{0D108BD9-81ED-4DB2-BD59-A6C34878D82A}">
                    <a16:rowId xmlns:a16="http://schemas.microsoft.com/office/drawing/2014/main" xmlns="" val="1999336282"/>
                  </a:ext>
                </a:extLst>
              </a:tr>
              <a:tr h="316793">
                <a:tc>
                  <a:txBody>
                    <a:bodyPr/>
                    <a:lstStyle/>
                    <a:p>
                      <a:r>
                        <a:rPr lang="en-IN" sz="1200" dirty="0"/>
                        <a:t>F_ID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r>
                        <a:rPr lang="en-IN" sz="1200" baseline="0" dirty="0"/>
                        <a:t>     </a:t>
                      </a:r>
                      <a:r>
                        <a:rPr lang="en-IN" sz="1200" dirty="0"/>
                        <a:t>Not Null</a:t>
                      </a:r>
                    </a:p>
                  </a:txBody>
                  <a:tcPr/>
                </a:tc>
                <a:tc>
                  <a:txBody>
                    <a:bodyPr/>
                    <a:lstStyle/>
                    <a:p>
                      <a:r>
                        <a:rPr lang="en-IN" sz="1200" dirty="0"/>
                        <a:t>This field will</a:t>
                      </a:r>
                      <a:r>
                        <a:rPr lang="en-IN" sz="1200" baseline="0" dirty="0"/>
                        <a:t> store      food items in the order</a:t>
                      </a:r>
                      <a:endParaRPr lang="en-IN" sz="1200" dirty="0"/>
                    </a:p>
                  </a:txBody>
                  <a:tcPr/>
                </a:tc>
                <a:extLst>
                  <a:ext uri="{0D108BD9-81ED-4DB2-BD59-A6C34878D82A}">
                    <a16:rowId xmlns:a16="http://schemas.microsoft.com/office/drawing/2014/main" xmlns="" val="343356523"/>
                  </a:ext>
                </a:extLst>
              </a:tr>
              <a:tr h="316793">
                <a:tc>
                  <a:txBody>
                    <a:bodyPr/>
                    <a:lstStyle/>
                    <a:p>
                      <a:r>
                        <a:rPr lang="en-IN" sz="1200" dirty="0" err="1"/>
                        <a:t>O_pyt_ID</a:t>
                      </a:r>
                      <a:endParaRPr lang="en-IN" sz="1200" dirty="0"/>
                    </a:p>
                  </a:txBody>
                  <a:tcPr/>
                </a:tc>
                <a:tc>
                  <a:txBody>
                    <a:bodyPr/>
                    <a:lstStyle/>
                    <a:p>
                      <a:r>
                        <a:rPr lang="en-IN" sz="1200" dirty="0"/>
                        <a:t>Integer </a:t>
                      </a:r>
                    </a:p>
                  </a:txBody>
                  <a:tcPr/>
                </a:tc>
                <a:tc>
                  <a:txBody>
                    <a:bodyPr/>
                    <a:lstStyle/>
                    <a:p>
                      <a:r>
                        <a:rPr lang="en-IN" sz="1200" dirty="0"/>
                        <a:t>5</a:t>
                      </a:r>
                    </a:p>
                  </a:txBody>
                  <a:tcPr/>
                </a:tc>
                <a:tc>
                  <a:txBody>
                    <a:bodyPr/>
                    <a:lstStyle/>
                    <a:p>
                      <a:r>
                        <a:rPr lang="en-IN" sz="1200"/>
                        <a:t>Foreign</a:t>
                      </a:r>
                      <a:r>
                        <a:rPr lang="en-IN" sz="1200" baseline="0"/>
                        <a:t> Key</a:t>
                      </a:r>
                      <a:endParaRPr lang="en-IN" sz="1200" dirty="0"/>
                    </a:p>
                  </a:txBody>
                  <a:tcPr/>
                </a:tc>
                <a:tc>
                  <a:txBody>
                    <a:bodyPr/>
                    <a:lstStyle/>
                    <a:p>
                      <a:r>
                        <a:rPr lang="en-IN" sz="1200" dirty="0"/>
                        <a:t>This</a:t>
                      </a:r>
                      <a:r>
                        <a:rPr lang="en-IN" sz="1200" baseline="0" dirty="0"/>
                        <a:t> field will store     payment ID for order.</a:t>
                      </a:r>
                      <a:endParaRPr lang="en-IN" sz="1200" dirty="0"/>
                    </a:p>
                  </a:txBody>
                  <a:tcPr/>
                </a:tc>
                <a:extLst>
                  <a:ext uri="{0D108BD9-81ED-4DB2-BD59-A6C34878D82A}">
                    <a16:rowId xmlns:a16="http://schemas.microsoft.com/office/drawing/2014/main" xmlns="" val="10006"/>
                  </a:ext>
                </a:extLst>
              </a:tr>
            </a:tbl>
          </a:graphicData>
        </a:graphic>
      </p:graphicFrame>
      <p:sp>
        <p:nvSpPr>
          <p:cNvPr id="6" name="TextBox 5">
            <a:extLst>
              <a:ext uri="{FF2B5EF4-FFF2-40B4-BE49-F238E27FC236}">
                <a16:creationId xmlns:a16="http://schemas.microsoft.com/office/drawing/2014/main" xmlns="" id="{DD5CDF78-8C57-46C9-9829-ADB8A3B199F7}"/>
              </a:ext>
            </a:extLst>
          </p:cNvPr>
          <p:cNvSpPr txBox="1"/>
          <p:nvPr/>
        </p:nvSpPr>
        <p:spPr>
          <a:xfrm>
            <a:off x="1285852" y="928676"/>
            <a:ext cx="7143800"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b="1" dirty="0">
                <a:solidFill>
                  <a:schemeClr val="accent5">
                    <a:lumMod val="50000"/>
                  </a:schemeClr>
                </a:solidFill>
              </a:rPr>
              <a:t>  </a:t>
            </a:r>
            <a:r>
              <a:rPr lang="en-IN" dirty="0">
                <a:solidFill>
                  <a:schemeClr val="accent5">
                    <a:lumMod val="50000"/>
                  </a:schemeClr>
                </a:solidFill>
              </a:rPr>
              <a:t>This table will store all details of orders.</a:t>
            </a:r>
          </a:p>
        </p:txBody>
      </p:sp>
    </p:spTree>
    <p:extLst>
      <p:ext uri="{BB962C8B-B14F-4D97-AF65-F5344CB8AC3E}">
        <p14:creationId xmlns:p14="http://schemas.microsoft.com/office/powerpoint/2010/main" xmlns="" val="3474838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5CDF78-8C57-46C9-9829-ADB8A3B199F7}"/>
              </a:ext>
            </a:extLst>
          </p:cNvPr>
          <p:cNvSpPr txBox="1"/>
          <p:nvPr/>
        </p:nvSpPr>
        <p:spPr>
          <a:xfrm>
            <a:off x="1214414" y="142858"/>
            <a:ext cx="7000924" cy="369332"/>
          </a:xfrm>
          <a:prstGeom prst="rect">
            <a:avLst/>
          </a:prstGeom>
          <a:noFill/>
        </p:spPr>
        <p:txBody>
          <a:bodyPr wrap="square" rtlCol="0">
            <a:spAutoFit/>
          </a:bodyPr>
          <a:lstStyle/>
          <a:p>
            <a:pPr algn="ctr"/>
            <a:r>
              <a:rPr lang="en-IN" b="1" u="sng" dirty="0">
                <a:solidFill>
                  <a:schemeClr val="accent5">
                    <a:lumMod val="50000"/>
                  </a:schemeClr>
                </a:solidFill>
              </a:rPr>
              <a:t>Table Name:</a:t>
            </a:r>
            <a:r>
              <a:rPr lang="en-IN" b="1" dirty="0">
                <a:solidFill>
                  <a:schemeClr val="accent5">
                    <a:lumMod val="50000"/>
                  </a:schemeClr>
                </a:solidFill>
              </a:rPr>
              <a:t> Payment</a:t>
            </a:r>
          </a:p>
        </p:txBody>
      </p:sp>
      <p:graphicFrame>
        <p:nvGraphicFramePr>
          <p:cNvPr id="7" name="Table 7">
            <a:extLst>
              <a:ext uri="{FF2B5EF4-FFF2-40B4-BE49-F238E27FC236}">
                <a16:creationId xmlns:a16="http://schemas.microsoft.com/office/drawing/2014/main" xmlns="" id="{0C9471F9-E15F-463B-9F73-4FB483F7B0DA}"/>
              </a:ext>
            </a:extLst>
          </p:cNvPr>
          <p:cNvGraphicFramePr>
            <a:graphicFrameLocks noGrp="1"/>
          </p:cNvGraphicFramePr>
          <p:nvPr>
            <p:extLst>
              <p:ext uri="{D42A27DB-BD31-4B8C-83A1-F6EECF244321}">
                <p14:modId xmlns:p14="http://schemas.microsoft.com/office/powerpoint/2010/main" xmlns="" val="750372662"/>
              </p:ext>
            </p:extLst>
          </p:nvPr>
        </p:nvGraphicFramePr>
        <p:xfrm>
          <a:off x="1142976" y="1344975"/>
          <a:ext cx="7128793" cy="2145593"/>
        </p:xfrm>
        <a:graphic>
          <a:graphicData uri="http://schemas.openxmlformats.org/drawingml/2006/table">
            <a:tbl>
              <a:tblPr firstRow="1" bandRow="1">
                <a:tableStyleId>{7DF18680-E054-41AD-8BC1-D1AEF772440D}</a:tableStyleId>
              </a:tblPr>
              <a:tblGrid>
                <a:gridCol w="1414668">
                  <a:extLst>
                    <a:ext uri="{9D8B030D-6E8A-4147-A177-3AD203B41FA5}">
                      <a16:colId xmlns:a16="http://schemas.microsoft.com/office/drawing/2014/main" xmlns="" val="450970297"/>
                    </a:ext>
                  </a:extLst>
                </a:gridCol>
                <a:gridCol w="1428531">
                  <a:extLst>
                    <a:ext uri="{9D8B030D-6E8A-4147-A177-3AD203B41FA5}">
                      <a16:colId xmlns:a16="http://schemas.microsoft.com/office/drawing/2014/main" xmlns="" val="1842265827"/>
                    </a:ext>
                  </a:extLst>
                </a:gridCol>
                <a:gridCol w="1075057">
                  <a:extLst>
                    <a:ext uri="{9D8B030D-6E8A-4147-A177-3AD203B41FA5}">
                      <a16:colId xmlns:a16="http://schemas.microsoft.com/office/drawing/2014/main" xmlns="" val="911393503"/>
                    </a:ext>
                  </a:extLst>
                </a:gridCol>
                <a:gridCol w="1378646">
                  <a:extLst>
                    <a:ext uri="{9D8B030D-6E8A-4147-A177-3AD203B41FA5}">
                      <a16:colId xmlns:a16="http://schemas.microsoft.com/office/drawing/2014/main" xmlns="" val="556450556"/>
                    </a:ext>
                  </a:extLst>
                </a:gridCol>
                <a:gridCol w="1831891">
                  <a:extLst>
                    <a:ext uri="{9D8B030D-6E8A-4147-A177-3AD203B41FA5}">
                      <a16:colId xmlns:a16="http://schemas.microsoft.com/office/drawing/2014/main" xmlns=""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a16="http://schemas.microsoft.com/office/drawing/2014/main" xmlns="" val="1433666847"/>
                  </a:ext>
                </a:extLst>
              </a:tr>
              <a:tr h="316793">
                <a:tc>
                  <a:txBody>
                    <a:bodyPr/>
                    <a:lstStyle/>
                    <a:p>
                      <a:r>
                        <a:rPr lang="en-IN" sz="1200" dirty="0"/>
                        <a:t>P_ID</a:t>
                      </a:r>
                    </a:p>
                  </a:txBody>
                  <a:tcPr/>
                </a:tc>
                <a:tc>
                  <a:txBody>
                    <a:bodyPr/>
                    <a:lstStyle/>
                    <a:p>
                      <a:r>
                        <a:rPr lang="en-IN" sz="1200" dirty="0">
                          <a:latin typeface="+mn-lt"/>
                        </a:rPr>
                        <a:t>Integer</a:t>
                      </a:r>
                    </a:p>
                  </a:txBody>
                  <a:tcPr/>
                </a:tc>
                <a:tc>
                  <a:txBody>
                    <a:bodyPr/>
                    <a:lstStyle/>
                    <a:p>
                      <a:r>
                        <a:rPr lang="en-IN" sz="1200" dirty="0"/>
                        <a:t>5</a:t>
                      </a:r>
                    </a:p>
                  </a:txBody>
                  <a:tcPr/>
                </a:tc>
                <a:tc>
                  <a:txBody>
                    <a:bodyPr/>
                    <a:lstStyle/>
                    <a:p>
                      <a:r>
                        <a:rPr lang="en-IN" sz="1200" dirty="0"/>
                        <a:t>Primary Key</a:t>
                      </a:r>
                    </a:p>
                  </a:txBody>
                  <a:tcPr/>
                </a:tc>
                <a:tc>
                  <a:txBody>
                    <a:bodyPr/>
                    <a:lstStyle/>
                    <a:p>
                      <a:r>
                        <a:rPr lang="en-IN" sz="1200" dirty="0"/>
                        <a:t>This</a:t>
                      </a:r>
                      <a:r>
                        <a:rPr lang="en-IN" sz="1200" baseline="0" dirty="0"/>
                        <a:t> field stores         </a:t>
                      </a:r>
                      <a:r>
                        <a:rPr lang="en-IN" sz="1200" dirty="0"/>
                        <a:t>payment ID.</a:t>
                      </a:r>
                    </a:p>
                  </a:txBody>
                  <a:tcPr/>
                </a:tc>
                <a:extLst>
                  <a:ext uri="{0D108BD9-81ED-4DB2-BD59-A6C34878D82A}">
                    <a16:rowId xmlns:a16="http://schemas.microsoft.com/office/drawing/2014/main" xmlns="" val="3329484029"/>
                  </a:ext>
                </a:extLst>
              </a:tr>
              <a:tr h="316793">
                <a:tc>
                  <a:txBody>
                    <a:bodyPr/>
                    <a:lstStyle/>
                    <a:p>
                      <a:r>
                        <a:rPr lang="en-IN" sz="1200" dirty="0"/>
                        <a:t>O_ID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p>
                  </a:txBody>
                  <a:tcPr/>
                </a:tc>
                <a:tc>
                  <a:txBody>
                    <a:bodyPr/>
                    <a:lstStyle/>
                    <a:p>
                      <a:r>
                        <a:rPr lang="en-IN" sz="1200" dirty="0"/>
                        <a:t>This field</a:t>
                      </a:r>
                      <a:r>
                        <a:rPr lang="en-IN" sz="1200" baseline="0" dirty="0"/>
                        <a:t> stores         </a:t>
                      </a:r>
                      <a:r>
                        <a:rPr lang="en-IN" sz="1200" dirty="0"/>
                        <a:t>order ID</a:t>
                      </a:r>
                    </a:p>
                  </a:txBody>
                  <a:tcPr/>
                </a:tc>
                <a:extLst>
                  <a:ext uri="{0D108BD9-81ED-4DB2-BD59-A6C34878D82A}">
                    <a16:rowId xmlns:a16="http://schemas.microsoft.com/office/drawing/2014/main" xmlns="" val="3524680130"/>
                  </a:ext>
                </a:extLst>
              </a:tr>
              <a:tr h="316793">
                <a:tc>
                  <a:txBody>
                    <a:bodyPr/>
                    <a:lstStyle/>
                    <a:p>
                      <a:r>
                        <a:rPr lang="en-IN" sz="1200" dirty="0" err="1"/>
                        <a:t>P_mode</a:t>
                      </a:r>
                      <a:endParaRPr lang="en-IN" sz="1200" dirty="0"/>
                    </a:p>
                  </a:txBody>
                  <a:tcPr/>
                </a:tc>
                <a:tc>
                  <a:txBody>
                    <a:bodyPr/>
                    <a:lstStyle/>
                    <a:p>
                      <a:r>
                        <a:rPr lang="en-IN" sz="1200" dirty="0" err="1"/>
                        <a:t>VarChar</a:t>
                      </a:r>
                      <a:endParaRPr lang="en-IN" sz="1200" dirty="0"/>
                    </a:p>
                  </a:txBody>
                  <a:tcPr/>
                </a:tc>
                <a:tc>
                  <a:txBody>
                    <a:bodyPr/>
                    <a:lstStyle/>
                    <a:p>
                      <a:r>
                        <a:rPr lang="en-IN" sz="1200" dirty="0"/>
                        <a:t>10</a:t>
                      </a:r>
                    </a:p>
                  </a:txBody>
                  <a:tcPr/>
                </a:tc>
                <a:tc>
                  <a:txBody>
                    <a:bodyPr/>
                    <a:lstStyle/>
                    <a:p>
                      <a:r>
                        <a:rPr lang="en-IN" sz="1200" dirty="0"/>
                        <a:t>Not</a:t>
                      </a:r>
                      <a:r>
                        <a:rPr lang="en-IN" sz="1200" baseline="0" dirty="0"/>
                        <a:t> Null</a:t>
                      </a:r>
                      <a:endParaRPr lang="en-IN" sz="1200" dirty="0"/>
                    </a:p>
                  </a:txBody>
                  <a:tcPr/>
                </a:tc>
                <a:tc>
                  <a:txBody>
                    <a:bodyPr/>
                    <a:lstStyle/>
                    <a:p>
                      <a:r>
                        <a:rPr lang="en-IN" sz="1200" dirty="0"/>
                        <a:t>This field stores         payment mode.</a:t>
                      </a:r>
                    </a:p>
                  </a:txBody>
                  <a:tcPr/>
                </a:tc>
                <a:extLst>
                  <a:ext uri="{0D108BD9-81ED-4DB2-BD59-A6C34878D82A}">
                    <a16:rowId xmlns:a16="http://schemas.microsoft.com/office/drawing/2014/main" xmlns="" val="10004"/>
                  </a:ext>
                </a:extLst>
              </a:tr>
              <a:tr h="316793">
                <a:tc>
                  <a:txBody>
                    <a:bodyPr/>
                    <a:lstStyle/>
                    <a:p>
                      <a:r>
                        <a:rPr lang="en-IN" sz="1200" dirty="0" err="1"/>
                        <a:t>P_Date</a:t>
                      </a:r>
                      <a:endParaRPr lang="en-IN" sz="1200" dirty="0"/>
                    </a:p>
                  </a:txBody>
                  <a:tcPr/>
                </a:tc>
                <a:tc>
                  <a:txBody>
                    <a:bodyPr/>
                    <a:lstStyle/>
                    <a:p>
                      <a:r>
                        <a:rPr lang="en-IN" sz="1200" dirty="0"/>
                        <a:t>Date</a:t>
                      </a:r>
                    </a:p>
                  </a:txBody>
                  <a:tcPr/>
                </a:tc>
                <a:tc>
                  <a:txBody>
                    <a:bodyPr/>
                    <a:lstStyle/>
                    <a:p>
                      <a:r>
                        <a:rPr lang="en-IN" sz="1200" dirty="0"/>
                        <a:t>--</a:t>
                      </a:r>
                    </a:p>
                  </a:txBody>
                  <a:tcPr/>
                </a:tc>
                <a:tc>
                  <a:txBody>
                    <a:bodyPr/>
                    <a:lstStyle/>
                    <a:p>
                      <a:r>
                        <a:rPr lang="en-IN" sz="1200" dirty="0"/>
                        <a:t>Not Null</a:t>
                      </a:r>
                    </a:p>
                  </a:txBody>
                  <a:tcPr/>
                </a:tc>
                <a:tc>
                  <a:txBody>
                    <a:bodyPr/>
                    <a:lstStyle/>
                    <a:p>
                      <a:r>
                        <a:rPr lang="en-IN" sz="1200" dirty="0"/>
                        <a:t>This field stores         payment date.</a:t>
                      </a:r>
                    </a:p>
                  </a:txBody>
                  <a:tcPr/>
                </a:tc>
                <a:extLst>
                  <a:ext uri="{0D108BD9-81ED-4DB2-BD59-A6C34878D82A}">
                    <a16:rowId xmlns:a16="http://schemas.microsoft.com/office/drawing/2014/main" xmlns="" val="442101112"/>
                  </a:ext>
                </a:extLst>
              </a:tr>
            </a:tbl>
          </a:graphicData>
        </a:graphic>
      </p:graphicFrame>
      <p:sp>
        <p:nvSpPr>
          <p:cNvPr id="6" name="TextBox 5">
            <a:extLst>
              <a:ext uri="{FF2B5EF4-FFF2-40B4-BE49-F238E27FC236}">
                <a16:creationId xmlns:a16="http://schemas.microsoft.com/office/drawing/2014/main" xmlns="" id="{DD5CDF78-8C57-46C9-9829-ADB8A3B199F7}"/>
              </a:ext>
            </a:extLst>
          </p:cNvPr>
          <p:cNvSpPr txBox="1"/>
          <p:nvPr/>
        </p:nvSpPr>
        <p:spPr>
          <a:xfrm>
            <a:off x="1285852" y="571486"/>
            <a:ext cx="7000924"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u="sng" dirty="0">
                <a:solidFill>
                  <a:schemeClr val="accent5">
                    <a:lumMod val="50000"/>
                  </a:schemeClr>
                </a:solidFill>
              </a:rPr>
              <a:t>:</a:t>
            </a:r>
            <a:r>
              <a:rPr lang="en-IN" dirty="0">
                <a:solidFill>
                  <a:schemeClr val="accent5">
                    <a:lumMod val="50000"/>
                  </a:schemeClr>
                </a:solidFill>
              </a:rPr>
              <a:t> This table will store information regarding Payment</a:t>
            </a:r>
          </a:p>
        </p:txBody>
      </p:sp>
    </p:spTree>
    <p:extLst>
      <p:ext uri="{BB962C8B-B14F-4D97-AF65-F5344CB8AC3E}">
        <p14:creationId xmlns:p14="http://schemas.microsoft.com/office/powerpoint/2010/main" xmlns="" val="341049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5CDF78-8C57-46C9-9829-ADB8A3B199F7}"/>
              </a:ext>
            </a:extLst>
          </p:cNvPr>
          <p:cNvSpPr txBox="1"/>
          <p:nvPr/>
        </p:nvSpPr>
        <p:spPr>
          <a:xfrm>
            <a:off x="1142976" y="142858"/>
            <a:ext cx="7286676" cy="369332"/>
          </a:xfrm>
          <a:prstGeom prst="rect">
            <a:avLst/>
          </a:prstGeom>
          <a:noFill/>
        </p:spPr>
        <p:txBody>
          <a:bodyPr wrap="square" rtlCol="0">
            <a:spAutoFit/>
          </a:bodyPr>
          <a:lstStyle/>
          <a:p>
            <a:pPr algn="ctr"/>
            <a:r>
              <a:rPr lang="en-IN" b="1" u="sng" dirty="0">
                <a:solidFill>
                  <a:schemeClr val="tx2">
                    <a:lumMod val="75000"/>
                  </a:schemeClr>
                </a:solidFill>
              </a:rPr>
              <a:t>Table Name:</a:t>
            </a:r>
            <a:r>
              <a:rPr lang="en-IN" b="1" dirty="0">
                <a:solidFill>
                  <a:schemeClr val="tx2">
                    <a:lumMod val="75000"/>
                  </a:schemeClr>
                </a:solidFill>
              </a:rPr>
              <a:t> Delivery</a:t>
            </a:r>
          </a:p>
        </p:txBody>
      </p:sp>
      <p:graphicFrame>
        <p:nvGraphicFramePr>
          <p:cNvPr id="7" name="Table 7">
            <a:extLst>
              <a:ext uri="{FF2B5EF4-FFF2-40B4-BE49-F238E27FC236}">
                <a16:creationId xmlns:a16="http://schemas.microsoft.com/office/drawing/2014/main" xmlns="" id="{0C9471F9-E15F-463B-9F73-4FB483F7B0DA}"/>
              </a:ext>
            </a:extLst>
          </p:cNvPr>
          <p:cNvGraphicFramePr>
            <a:graphicFrameLocks noGrp="1"/>
          </p:cNvGraphicFramePr>
          <p:nvPr>
            <p:extLst>
              <p:ext uri="{D42A27DB-BD31-4B8C-83A1-F6EECF244321}">
                <p14:modId xmlns:p14="http://schemas.microsoft.com/office/powerpoint/2010/main" xmlns="" val="3815905100"/>
              </p:ext>
            </p:extLst>
          </p:nvPr>
        </p:nvGraphicFramePr>
        <p:xfrm>
          <a:off x="1214414" y="1357304"/>
          <a:ext cx="7128793" cy="2328473"/>
        </p:xfrm>
        <a:graphic>
          <a:graphicData uri="http://schemas.openxmlformats.org/drawingml/2006/table">
            <a:tbl>
              <a:tblPr firstRow="1" bandRow="1">
                <a:tableStyleId>{7DF18680-E054-41AD-8BC1-D1AEF772440D}</a:tableStyleId>
              </a:tblPr>
              <a:tblGrid>
                <a:gridCol w="1414668">
                  <a:extLst>
                    <a:ext uri="{9D8B030D-6E8A-4147-A177-3AD203B41FA5}">
                      <a16:colId xmlns:a16="http://schemas.microsoft.com/office/drawing/2014/main" xmlns="" val="450970297"/>
                    </a:ext>
                  </a:extLst>
                </a:gridCol>
                <a:gridCol w="1428531">
                  <a:extLst>
                    <a:ext uri="{9D8B030D-6E8A-4147-A177-3AD203B41FA5}">
                      <a16:colId xmlns:a16="http://schemas.microsoft.com/office/drawing/2014/main" xmlns="" val="1842265827"/>
                    </a:ext>
                  </a:extLst>
                </a:gridCol>
                <a:gridCol w="1075057">
                  <a:extLst>
                    <a:ext uri="{9D8B030D-6E8A-4147-A177-3AD203B41FA5}">
                      <a16:colId xmlns:a16="http://schemas.microsoft.com/office/drawing/2014/main" xmlns="" val="911393503"/>
                    </a:ext>
                  </a:extLst>
                </a:gridCol>
                <a:gridCol w="1378646">
                  <a:extLst>
                    <a:ext uri="{9D8B030D-6E8A-4147-A177-3AD203B41FA5}">
                      <a16:colId xmlns:a16="http://schemas.microsoft.com/office/drawing/2014/main" xmlns="" val="556450556"/>
                    </a:ext>
                  </a:extLst>
                </a:gridCol>
                <a:gridCol w="1831891">
                  <a:extLst>
                    <a:ext uri="{9D8B030D-6E8A-4147-A177-3AD203B41FA5}">
                      <a16:colId xmlns:a16="http://schemas.microsoft.com/office/drawing/2014/main" xmlns=""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a16="http://schemas.microsoft.com/office/drawing/2014/main" xmlns="" val="1433666847"/>
                  </a:ext>
                </a:extLst>
              </a:tr>
              <a:tr h="316793">
                <a:tc>
                  <a:txBody>
                    <a:bodyPr/>
                    <a:lstStyle/>
                    <a:p>
                      <a:r>
                        <a:rPr lang="en-IN" sz="1200" dirty="0"/>
                        <a:t>D_ID</a:t>
                      </a:r>
                    </a:p>
                  </a:txBody>
                  <a:tcPr/>
                </a:tc>
                <a:tc>
                  <a:txBody>
                    <a:bodyPr/>
                    <a:lstStyle/>
                    <a:p>
                      <a:r>
                        <a:rPr lang="en-IN" sz="1200" dirty="0">
                          <a:latin typeface="+mn-lt"/>
                        </a:rPr>
                        <a:t>Integer</a:t>
                      </a:r>
                    </a:p>
                  </a:txBody>
                  <a:tcPr/>
                </a:tc>
                <a:tc>
                  <a:txBody>
                    <a:bodyPr/>
                    <a:lstStyle/>
                    <a:p>
                      <a:r>
                        <a:rPr lang="en-IN" sz="1200" dirty="0"/>
                        <a:t>10</a:t>
                      </a:r>
                    </a:p>
                  </a:txBody>
                  <a:tcPr/>
                </a:tc>
                <a:tc>
                  <a:txBody>
                    <a:bodyPr/>
                    <a:lstStyle/>
                    <a:p>
                      <a:r>
                        <a:rPr lang="en-IN" sz="1200" dirty="0"/>
                        <a:t>Primary Key</a:t>
                      </a:r>
                    </a:p>
                  </a:txBody>
                  <a:tcPr/>
                </a:tc>
                <a:tc>
                  <a:txBody>
                    <a:bodyPr/>
                    <a:lstStyle/>
                    <a:p>
                      <a:r>
                        <a:rPr lang="en-IN" sz="1200" dirty="0"/>
                        <a:t>This field will store     delivery ID.</a:t>
                      </a:r>
                    </a:p>
                  </a:txBody>
                  <a:tcPr/>
                </a:tc>
                <a:extLst>
                  <a:ext uri="{0D108BD9-81ED-4DB2-BD59-A6C34878D82A}">
                    <a16:rowId xmlns:a16="http://schemas.microsoft.com/office/drawing/2014/main" xmlns="" val="3329484029"/>
                  </a:ext>
                </a:extLst>
              </a:tr>
              <a:tr h="316793">
                <a:tc>
                  <a:txBody>
                    <a:bodyPr/>
                    <a:lstStyle/>
                    <a:p>
                      <a:r>
                        <a:rPr lang="en-IN" sz="1200" dirty="0"/>
                        <a:t>O_ID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p>
                  </a:txBody>
                  <a:tcPr/>
                </a:tc>
                <a:tc>
                  <a:txBody>
                    <a:bodyPr/>
                    <a:lstStyle/>
                    <a:p>
                      <a:r>
                        <a:rPr lang="en-IN" sz="1200" dirty="0"/>
                        <a:t>This field will store     order ID.</a:t>
                      </a:r>
                    </a:p>
                  </a:txBody>
                  <a:tcPr/>
                </a:tc>
                <a:extLst>
                  <a:ext uri="{0D108BD9-81ED-4DB2-BD59-A6C34878D82A}">
                    <a16:rowId xmlns:a16="http://schemas.microsoft.com/office/drawing/2014/main" xmlns="" val="3524680130"/>
                  </a:ext>
                </a:extLst>
              </a:tr>
              <a:tr h="316793">
                <a:tc>
                  <a:txBody>
                    <a:bodyPr/>
                    <a:lstStyle/>
                    <a:p>
                      <a:r>
                        <a:rPr lang="en-IN" sz="1200" dirty="0" err="1"/>
                        <a:t>D_Address</a:t>
                      </a:r>
                      <a:endParaRPr lang="en-IN" sz="1200" dirty="0"/>
                    </a:p>
                  </a:txBody>
                  <a:tcPr/>
                </a:tc>
                <a:tc>
                  <a:txBody>
                    <a:bodyPr/>
                    <a:lstStyle/>
                    <a:p>
                      <a:r>
                        <a:rPr lang="en-IN" sz="1200" dirty="0" err="1"/>
                        <a:t>VarChar</a:t>
                      </a:r>
                      <a:endParaRPr lang="en-IN" sz="1200" dirty="0"/>
                    </a:p>
                  </a:txBody>
                  <a:tcPr/>
                </a:tc>
                <a:tc>
                  <a:txBody>
                    <a:bodyPr/>
                    <a:lstStyle/>
                    <a:p>
                      <a:r>
                        <a:rPr lang="en-IN" sz="1200" dirty="0"/>
                        <a:t>150</a:t>
                      </a:r>
                    </a:p>
                  </a:txBody>
                  <a:tcPr/>
                </a:tc>
                <a:tc>
                  <a:txBody>
                    <a:bodyPr/>
                    <a:lstStyle/>
                    <a:p>
                      <a:r>
                        <a:rPr lang="en-IN" sz="1200" dirty="0"/>
                        <a:t>Not Null</a:t>
                      </a:r>
                    </a:p>
                  </a:txBody>
                  <a:tcPr/>
                </a:tc>
                <a:tc>
                  <a:txBody>
                    <a:bodyPr/>
                    <a:lstStyle/>
                    <a:p>
                      <a:r>
                        <a:rPr lang="en-IN" sz="1200" dirty="0"/>
                        <a:t>This field will store     delivery address for the</a:t>
                      </a:r>
                      <a:r>
                        <a:rPr lang="en-IN" sz="1200" baseline="0" dirty="0"/>
                        <a:t> order.</a:t>
                      </a:r>
                      <a:endParaRPr lang="en-IN" sz="1200" dirty="0"/>
                    </a:p>
                  </a:txBody>
                  <a:tcPr/>
                </a:tc>
                <a:extLst>
                  <a:ext uri="{0D108BD9-81ED-4DB2-BD59-A6C34878D82A}">
                    <a16:rowId xmlns:a16="http://schemas.microsoft.com/office/drawing/2014/main" xmlns="" val="10003"/>
                  </a:ext>
                </a:extLst>
              </a:tr>
              <a:tr h="316793">
                <a:tc>
                  <a:txBody>
                    <a:bodyPr/>
                    <a:lstStyle/>
                    <a:p>
                      <a:r>
                        <a:rPr lang="en-IN" sz="1200" dirty="0" err="1"/>
                        <a:t>D_Status</a:t>
                      </a:r>
                      <a:endParaRPr lang="en-IN" sz="1200" dirty="0"/>
                    </a:p>
                  </a:txBody>
                  <a:tcPr/>
                </a:tc>
                <a:tc>
                  <a:txBody>
                    <a:bodyPr/>
                    <a:lstStyle/>
                    <a:p>
                      <a:r>
                        <a:rPr lang="en-IN" sz="1200" dirty="0" err="1"/>
                        <a:t>VarChar</a:t>
                      </a:r>
                      <a:endParaRPr lang="en-IN" sz="1200" dirty="0"/>
                    </a:p>
                  </a:txBody>
                  <a:tcPr/>
                </a:tc>
                <a:tc>
                  <a:txBody>
                    <a:bodyPr/>
                    <a:lstStyle/>
                    <a:p>
                      <a:r>
                        <a:rPr lang="en-IN" sz="1200" dirty="0"/>
                        <a:t>15</a:t>
                      </a:r>
                    </a:p>
                  </a:txBody>
                  <a:tcPr/>
                </a:tc>
                <a:tc>
                  <a:txBody>
                    <a:bodyPr/>
                    <a:lstStyle/>
                    <a:p>
                      <a:r>
                        <a:rPr lang="en-IN" sz="1200" dirty="0" err="1"/>
                        <a:t>NotNull</a:t>
                      </a:r>
                      <a:endParaRPr lang="en-IN" sz="1200" dirty="0"/>
                    </a:p>
                  </a:txBody>
                  <a:tcPr/>
                </a:tc>
                <a:tc>
                  <a:txBody>
                    <a:bodyPr/>
                    <a:lstStyle/>
                    <a:p>
                      <a:r>
                        <a:rPr lang="en-IN" sz="1200" dirty="0"/>
                        <a:t>This field</a:t>
                      </a:r>
                      <a:r>
                        <a:rPr lang="en-IN" sz="1200" baseline="0" dirty="0"/>
                        <a:t> will store     </a:t>
                      </a:r>
                      <a:r>
                        <a:rPr lang="en-IN" sz="1200" dirty="0"/>
                        <a:t>delivery status.</a:t>
                      </a:r>
                    </a:p>
                  </a:txBody>
                  <a:tcPr/>
                </a:tc>
                <a:extLst>
                  <a:ext uri="{0D108BD9-81ED-4DB2-BD59-A6C34878D82A}">
                    <a16:rowId xmlns:a16="http://schemas.microsoft.com/office/drawing/2014/main" xmlns="" val="442101112"/>
                  </a:ext>
                </a:extLst>
              </a:tr>
            </a:tbl>
          </a:graphicData>
        </a:graphic>
      </p:graphicFrame>
      <p:sp>
        <p:nvSpPr>
          <p:cNvPr id="6" name="TextBox 5">
            <a:extLst>
              <a:ext uri="{FF2B5EF4-FFF2-40B4-BE49-F238E27FC236}">
                <a16:creationId xmlns:a16="http://schemas.microsoft.com/office/drawing/2014/main" xmlns="" id="{DD5CDF78-8C57-46C9-9829-ADB8A3B199F7}"/>
              </a:ext>
            </a:extLst>
          </p:cNvPr>
          <p:cNvSpPr txBox="1"/>
          <p:nvPr/>
        </p:nvSpPr>
        <p:spPr>
          <a:xfrm>
            <a:off x="1285852" y="714362"/>
            <a:ext cx="7286676" cy="369332"/>
          </a:xfrm>
          <a:prstGeom prst="rect">
            <a:avLst/>
          </a:prstGeom>
          <a:noFill/>
        </p:spPr>
        <p:txBody>
          <a:bodyPr wrap="square" rtlCol="0">
            <a:spAutoFit/>
          </a:bodyPr>
          <a:lstStyle/>
          <a:p>
            <a:pPr algn="ctr"/>
            <a:r>
              <a:rPr lang="en-IN" b="1" u="sng" dirty="0">
                <a:solidFill>
                  <a:schemeClr val="tx2">
                    <a:lumMod val="75000"/>
                  </a:schemeClr>
                </a:solidFill>
              </a:rPr>
              <a:t>Description:</a:t>
            </a:r>
            <a:r>
              <a:rPr lang="en-IN" dirty="0">
                <a:solidFill>
                  <a:schemeClr val="tx2">
                    <a:lumMod val="75000"/>
                  </a:schemeClr>
                </a:solidFill>
              </a:rPr>
              <a:t> This table stores data for delivery details.</a:t>
            </a:r>
          </a:p>
        </p:txBody>
      </p:sp>
    </p:spTree>
    <p:extLst>
      <p:ext uri="{BB962C8B-B14F-4D97-AF65-F5344CB8AC3E}">
        <p14:creationId xmlns:p14="http://schemas.microsoft.com/office/powerpoint/2010/main" xmlns="" val="718775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5CDF78-8C57-46C9-9829-ADB8A3B199F7}"/>
              </a:ext>
            </a:extLst>
          </p:cNvPr>
          <p:cNvSpPr txBox="1"/>
          <p:nvPr/>
        </p:nvSpPr>
        <p:spPr>
          <a:xfrm>
            <a:off x="1428728" y="214296"/>
            <a:ext cx="7072362" cy="369332"/>
          </a:xfrm>
          <a:prstGeom prst="rect">
            <a:avLst/>
          </a:prstGeom>
          <a:noFill/>
        </p:spPr>
        <p:txBody>
          <a:bodyPr wrap="square" rtlCol="0">
            <a:spAutoFit/>
          </a:bodyPr>
          <a:lstStyle/>
          <a:p>
            <a:pPr algn="ctr"/>
            <a:r>
              <a:rPr lang="en-IN" b="1" u="sng" dirty="0">
                <a:solidFill>
                  <a:schemeClr val="accent5">
                    <a:lumMod val="50000"/>
                  </a:schemeClr>
                </a:solidFill>
              </a:rPr>
              <a:t>Table Name:</a:t>
            </a:r>
            <a:r>
              <a:rPr lang="en-IN" b="1" dirty="0">
                <a:solidFill>
                  <a:schemeClr val="accent5">
                    <a:lumMod val="50000"/>
                  </a:schemeClr>
                </a:solidFill>
              </a:rPr>
              <a:t> Feedbacks</a:t>
            </a:r>
          </a:p>
        </p:txBody>
      </p:sp>
      <p:graphicFrame>
        <p:nvGraphicFramePr>
          <p:cNvPr id="7" name="Table 7">
            <a:extLst>
              <a:ext uri="{FF2B5EF4-FFF2-40B4-BE49-F238E27FC236}">
                <a16:creationId xmlns:a16="http://schemas.microsoft.com/office/drawing/2014/main" xmlns="" id="{0C9471F9-E15F-463B-9F73-4FB483F7B0DA}"/>
              </a:ext>
            </a:extLst>
          </p:cNvPr>
          <p:cNvGraphicFramePr>
            <a:graphicFrameLocks noGrp="1"/>
          </p:cNvGraphicFramePr>
          <p:nvPr>
            <p:extLst>
              <p:ext uri="{D42A27DB-BD31-4B8C-83A1-F6EECF244321}">
                <p14:modId xmlns:p14="http://schemas.microsoft.com/office/powerpoint/2010/main" xmlns="" val="545783966"/>
              </p:ext>
            </p:extLst>
          </p:nvPr>
        </p:nvGraphicFramePr>
        <p:xfrm>
          <a:off x="1331640" y="1571618"/>
          <a:ext cx="6938419" cy="2145593"/>
        </p:xfrm>
        <a:graphic>
          <a:graphicData uri="http://schemas.openxmlformats.org/drawingml/2006/table">
            <a:tbl>
              <a:tblPr firstRow="1" bandRow="1">
                <a:tableStyleId>{7DF18680-E054-41AD-8BC1-D1AEF772440D}</a:tableStyleId>
              </a:tblPr>
              <a:tblGrid>
                <a:gridCol w="1454410">
                  <a:extLst>
                    <a:ext uri="{9D8B030D-6E8A-4147-A177-3AD203B41FA5}">
                      <a16:colId xmlns:a16="http://schemas.microsoft.com/office/drawing/2014/main" xmlns="" val="450970297"/>
                    </a:ext>
                  </a:extLst>
                </a:gridCol>
                <a:gridCol w="1198415">
                  <a:extLst>
                    <a:ext uri="{9D8B030D-6E8A-4147-A177-3AD203B41FA5}">
                      <a16:colId xmlns:a16="http://schemas.microsoft.com/office/drawing/2014/main" xmlns="" val="1842265827"/>
                    </a:ext>
                  </a:extLst>
                </a:gridCol>
                <a:gridCol w="1075057">
                  <a:extLst>
                    <a:ext uri="{9D8B030D-6E8A-4147-A177-3AD203B41FA5}">
                      <a16:colId xmlns:a16="http://schemas.microsoft.com/office/drawing/2014/main" xmlns="" val="911393503"/>
                    </a:ext>
                  </a:extLst>
                </a:gridCol>
                <a:gridCol w="1378646">
                  <a:extLst>
                    <a:ext uri="{9D8B030D-6E8A-4147-A177-3AD203B41FA5}">
                      <a16:colId xmlns:a16="http://schemas.microsoft.com/office/drawing/2014/main" xmlns="" val="556450556"/>
                    </a:ext>
                  </a:extLst>
                </a:gridCol>
                <a:gridCol w="1831891">
                  <a:extLst>
                    <a:ext uri="{9D8B030D-6E8A-4147-A177-3AD203B41FA5}">
                      <a16:colId xmlns:a16="http://schemas.microsoft.com/office/drawing/2014/main" xmlns="" val="2563037860"/>
                    </a:ext>
                  </a:extLst>
                </a:gridCol>
              </a:tblGrid>
              <a:tr h="316793">
                <a:tc>
                  <a:txBody>
                    <a:bodyPr/>
                    <a:lstStyle/>
                    <a:p>
                      <a:r>
                        <a:rPr lang="en-IN" sz="1200" dirty="0"/>
                        <a:t>FIELD NAME</a:t>
                      </a:r>
                    </a:p>
                  </a:txBody>
                  <a:tcPr/>
                </a:tc>
                <a:tc>
                  <a:txBody>
                    <a:bodyPr/>
                    <a:lstStyle/>
                    <a:p>
                      <a:r>
                        <a:rPr lang="en-IN" sz="1200" dirty="0"/>
                        <a:t>DATA TYPE</a:t>
                      </a:r>
                    </a:p>
                  </a:txBody>
                  <a:tcPr/>
                </a:tc>
                <a:tc>
                  <a:txBody>
                    <a:bodyPr/>
                    <a:lstStyle/>
                    <a:p>
                      <a:r>
                        <a:rPr lang="en-IN" sz="1200" dirty="0"/>
                        <a:t>SIZE</a:t>
                      </a:r>
                    </a:p>
                  </a:txBody>
                  <a:tcPr/>
                </a:tc>
                <a:tc>
                  <a:txBody>
                    <a:bodyPr/>
                    <a:lstStyle/>
                    <a:p>
                      <a:r>
                        <a:rPr lang="en-IN" sz="1200" dirty="0"/>
                        <a:t>CONSTRAINT</a:t>
                      </a:r>
                    </a:p>
                  </a:txBody>
                  <a:tcPr/>
                </a:tc>
                <a:tc>
                  <a:txBody>
                    <a:bodyPr/>
                    <a:lstStyle/>
                    <a:p>
                      <a:r>
                        <a:rPr lang="en-IN" sz="1200" dirty="0"/>
                        <a:t>DESCRIPTION</a:t>
                      </a:r>
                    </a:p>
                  </a:txBody>
                  <a:tcPr/>
                </a:tc>
                <a:extLst>
                  <a:ext uri="{0D108BD9-81ED-4DB2-BD59-A6C34878D82A}">
                    <a16:rowId xmlns:a16="http://schemas.microsoft.com/office/drawing/2014/main" xmlns="" val="1433666847"/>
                  </a:ext>
                </a:extLst>
              </a:tr>
              <a:tr h="316793">
                <a:tc>
                  <a:txBody>
                    <a:bodyPr/>
                    <a:lstStyle/>
                    <a:p>
                      <a:r>
                        <a:rPr lang="en-IN" sz="1200" dirty="0" err="1"/>
                        <a:t>Feedback_ID</a:t>
                      </a:r>
                      <a:endParaRPr lang="en-IN" sz="1200" dirty="0"/>
                    </a:p>
                  </a:txBody>
                  <a:tcPr/>
                </a:tc>
                <a:tc>
                  <a:txBody>
                    <a:bodyPr/>
                    <a:lstStyle/>
                    <a:p>
                      <a:r>
                        <a:rPr lang="en-IN" sz="1200" dirty="0">
                          <a:latin typeface="+mn-lt"/>
                        </a:rPr>
                        <a:t>Integer</a:t>
                      </a:r>
                    </a:p>
                  </a:txBody>
                  <a:tcPr/>
                </a:tc>
                <a:tc>
                  <a:txBody>
                    <a:bodyPr/>
                    <a:lstStyle/>
                    <a:p>
                      <a:r>
                        <a:rPr lang="en-IN" sz="1200" dirty="0"/>
                        <a:t>5</a:t>
                      </a:r>
                    </a:p>
                  </a:txBody>
                  <a:tcPr/>
                </a:tc>
                <a:tc>
                  <a:txBody>
                    <a:bodyPr/>
                    <a:lstStyle/>
                    <a:p>
                      <a:r>
                        <a:rPr lang="en-IN" sz="1200" dirty="0"/>
                        <a:t>Primary Key</a:t>
                      </a:r>
                    </a:p>
                  </a:txBody>
                  <a:tcPr/>
                </a:tc>
                <a:tc>
                  <a:txBody>
                    <a:bodyPr/>
                    <a:lstStyle/>
                    <a:p>
                      <a:r>
                        <a:rPr lang="en-IN" sz="1200" dirty="0"/>
                        <a:t>This</a:t>
                      </a:r>
                      <a:r>
                        <a:rPr lang="en-IN" sz="1200" baseline="0" dirty="0"/>
                        <a:t> field will store      </a:t>
                      </a:r>
                      <a:r>
                        <a:rPr lang="en-IN" sz="1200" dirty="0"/>
                        <a:t>feedback ID.</a:t>
                      </a:r>
                    </a:p>
                  </a:txBody>
                  <a:tcPr/>
                </a:tc>
                <a:extLst>
                  <a:ext uri="{0D108BD9-81ED-4DB2-BD59-A6C34878D82A}">
                    <a16:rowId xmlns:a16="http://schemas.microsoft.com/office/drawing/2014/main" xmlns="" val="3329484029"/>
                  </a:ext>
                </a:extLst>
              </a:tr>
              <a:tr h="316793">
                <a:tc>
                  <a:txBody>
                    <a:bodyPr/>
                    <a:lstStyle/>
                    <a:p>
                      <a:r>
                        <a:rPr lang="en-IN" sz="1200" dirty="0"/>
                        <a:t>U_ID</a:t>
                      </a:r>
                    </a:p>
                  </a:txBody>
                  <a:tcPr/>
                </a:tc>
                <a:tc>
                  <a:txBody>
                    <a:bodyPr/>
                    <a:lstStyle/>
                    <a:p>
                      <a:r>
                        <a:rPr lang="en-IN" sz="1200" dirty="0"/>
                        <a:t>Integer</a:t>
                      </a:r>
                    </a:p>
                  </a:txBody>
                  <a:tcPr/>
                </a:tc>
                <a:tc>
                  <a:txBody>
                    <a:bodyPr/>
                    <a:lstStyle/>
                    <a:p>
                      <a:r>
                        <a:rPr lang="en-IN" sz="1200" dirty="0"/>
                        <a:t>10</a:t>
                      </a:r>
                    </a:p>
                  </a:txBody>
                  <a:tcPr/>
                </a:tc>
                <a:tc>
                  <a:txBody>
                    <a:bodyPr/>
                    <a:lstStyle/>
                    <a:p>
                      <a:r>
                        <a:rPr lang="en-IN" sz="1200" dirty="0"/>
                        <a:t>Foreign Key</a:t>
                      </a:r>
                    </a:p>
                  </a:txBody>
                  <a:tcPr/>
                </a:tc>
                <a:tc>
                  <a:txBody>
                    <a:bodyPr/>
                    <a:lstStyle/>
                    <a:p>
                      <a:r>
                        <a:rPr lang="en-IN" sz="1200" dirty="0"/>
                        <a:t>This field will store</a:t>
                      </a:r>
                      <a:r>
                        <a:rPr lang="en-IN" sz="1200" baseline="0" dirty="0"/>
                        <a:t>     user</a:t>
                      </a:r>
                      <a:r>
                        <a:rPr lang="en-IN" sz="1200" dirty="0"/>
                        <a:t> ID.</a:t>
                      </a:r>
                    </a:p>
                  </a:txBody>
                  <a:tcPr/>
                </a:tc>
                <a:extLst>
                  <a:ext uri="{0D108BD9-81ED-4DB2-BD59-A6C34878D82A}">
                    <a16:rowId xmlns:a16="http://schemas.microsoft.com/office/drawing/2014/main" xmlns="" val="3524680130"/>
                  </a:ext>
                </a:extLst>
              </a:tr>
              <a:tr h="316793">
                <a:tc>
                  <a:txBody>
                    <a:bodyPr/>
                    <a:lstStyle/>
                    <a:p>
                      <a:r>
                        <a:rPr lang="en-IN" sz="1200" dirty="0" err="1"/>
                        <a:t>Feedback_Details</a:t>
                      </a:r>
                      <a:endParaRPr lang="en-IN" sz="1200" dirty="0"/>
                    </a:p>
                  </a:txBody>
                  <a:tcPr/>
                </a:tc>
                <a:tc>
                  <a:txBody>
                    <a:bodyPr/>
                    <a:lstStyle/>
                    <a:p>
                      <a:r>
                        <a:rPr lang="en-IN" sz="1200" dirty="0" err="1"/>
                        <a:t>VarChar</a:t>
                      </a:r>
                      <a:endParaRPr lang="en-IN" sz="1200" dirty="0"/>
                    </a:p>
                  </a:txBody>
                  <a:tcPr/>
                </a:tc>
                <a:tc>
                  <a:txBody>
                    <a:bodyPr/>
                    <a:lstStyle/>
                    <a:p>
                      <a:r>
                        <a:rPr lang="en-IN" sz="1200" dirty="0"/>
                        <a:t>100</a:t>
                      </a:r>
                    </a:p>
                  </a:txBody>
                  <a:tcPr/>
                </a:tc>
                <a:tc>
                  <a:txBody>
                    <a:bodyPr/>
                    <a:lstStyle/>
                    <a:p>
                      <a:r>
                        <a:rPr lang="en-IN" sz="1200" dirty="0"/>
                        <a:t>Not</a:t>
                      </a:r>
                      <a:r>
                        <a:rPr lang="en-IN" sz="1200" baseline="0" dirty="0"/>
                        <a:t> Null</a:t>
                      </a:r>
                      <a:endParaRPr lang="en-IN" sz="1200" dirty="0"/>
                    </a:p>
                  </a:txBody>
                  <a:tcPr/>
                </a:tc>
                <a:tc>
                  <a:txBody>
                    <a:bodyPr/>
                    <a:lstStyle/>
                    <a:p>
                      <a:r>
                        <a:rPr lang="en-IN" sz="1200" dirty="0"/>
                        <a:t>This</a:t>
                      </a:r>
                      <a:r>
                        <a:rPr lang="en-IN" sz="1200" baseline="0" dirty="0"/>
                        <a:t> field will store        feedback details.</a:t>
                      </a:r>
                      <a:endParaRPr lang="en-IN" sz="1200" dirty="0"/>
                    </a:p>
                  </a:txBody>
                  <a:tcPr/>
                </a:tc>
                <a:extLst>
                  <a:ext uri="{0D108BD9-81ED-4DB2-BD59-A6C34878D82A}">
                    <a16:rowId xmlns:a16="http://schemas.microsoft.com/office/drawing/2014/main" xmlns="" val="10004"/>
                  </a:ext>
                </a:extLst>
              </a:tr>
              <a:tr h="316793">
                <a:tc>
                  <a:txBody>
                    <a:bodyPr/>
                    <a:lstStyle/>
                    <a:p>
                      <a:r>
                        <a:rPr lang="en-IN" sz="1200" dirty="0" err="1"/>
                        <a:t>Feedback_Date</a:t>
                      </a:r>
                      <a:endParaRPr lang="en-IN" sz="1200" dirty="0"/>
                    </a:p>
                  </a:txBody>
                  <a:tcPr/>
                </a:tc>
                <a:tc>
                  <a:txBody>
                    <a:bodyPr/>
                    <a:lstStyle/>
                    <a:p>
                      <a:r>
                        <a:rPr lang="en-IN" sz="1200" dirty="0"/>
                        <a:t>Date</a:t>
                      </a:r>
                    </a:p>
                  </a:txBody>
                  <a:tcPr/>
                </a:tc>
                <a:tc>
                  <a:txBody>
                    <a:bodyPr/>
                    <a:lstStyle/>
                    <a:p>
                      <a:r>
                        <a:rPr lang="en-IN" sz="1200" dirty="0"/>
                        <a:t>--</a:t>
                      </a:r>
                    </a:p>
                  </a:txBody>
                  <a:tcPr/>
                </a:tc>
                <a:tc>
                  <a:txBody>
                    <a:bodyPr/>
                    <a:lstStyle/>
                    <a:p>
                      <a:r>
                        <a:rPr lang="en-IN" sz="1200" dirty="0"/>
                        <a:t>Not Null</a:t>
                      </a:r>
                      <a:r>
                        <a:rPr lang="en-IN" sz="1200" baseline="0" dirty="0"/>
                        <a:t> </a:t>
                      </a:r>
                      <a:endParaRPr lang="en-IN" sz="1200" dirty="0"/>
                    </a:p>
                  </a:txBody>
                  <a:tcPr/>
                </a:tc>
                <a:tc>
                  <a:txBody>
                    <a:bodyPr/>
                    <a:lstStyle/>
                    <a:p>
                      <a:r>
                        <a:rPr lang="en-IN" sz="1200" dirty="0"/>
                        <a:t>This</a:t>
                      </a:r>
                      <a:r>
                        <a:rPr lang="en-IN" sz="1200" baseline="0" dirty="0"/>
                        <a:t> field will store     date of feedback.</a:t>
                      </a:r>
                      <a:endParaRPr lang="en-IN" sz="1200" dirty="0"/>
                    </a:p>
                  </a:txBody>
                  <a:tcPr/>
                </a:tc>
                <a:extLst>
                  <a:ext uri="{0D108BD9-81ED-4DB2-BD59-A6C34878D82A}">
                    <a16:rowId xmlns:a16="http://schemas.microsoft.com/office/drawing/2014/main" xmlns="" val="10005"/>
                  </a:ext>
                </a:extLst>
              </a:tr>
            </a:tbl>
          </a:graphicData>
        </a:graphic>
      </p:graphicFrame>
      <p:sp>
        <p:nvSpPr>
          <p:cNvPr id="6" name="TextBox 5">
            <a:extLst>
              <a:ext uri="{FF2B5EF4-FFF2-40B4-BE49-F238E27FC236}">
                <a16:creationId xmlns:a16="http://schemas.microsoft.com/office/drawing/2014/main" xmlns="" id="{DD5CDF78-8C57-46C9-9829-ADB8A3B199F7}"/>
              </a:ext>
            </a:extLst>
          </p:cNvPr>
          <p:cNvSpPr txBox="1"/>
          <p:nvPr/>
        </p:nvSpPr>
        <p:spPr>
          <a:xfrm>
            <a:off x="1285852" y="857238"/>
            <a:ext cx="7143800" cy="369332"/>
          </a:xfrm>
          <a:prstGeom prst="rect">
            <a:avLst/>
          </a:prstGeom>
          <a:noFill/>
        </p:spPr>
        <p:txBody>
          <a:bodyPr wrap="square" rtlCol="0">
            <a:spAutoFit/>
          </a:bodyPr>
          <a:lstStyle/>
          <a:p>
            <a:pPr algn="ctr"/>
            <a:r>
              <a:rPr lang="en-IN" b="1" u="sng" dirty="0">
                <a:solidFill>
                  <a:schemeClr val="accent5">
                    <a:lumMod val="50000"/>
                  </a:schemeClr>
                </a:solidFill>
              </a:rPr>
              <a:t>Description:</a:t>
            </a:r>
            <a:r>
              <a:rPr lang="en-IN" dirty="0">
                <a:solidFill>
                  <a:schemeClr val="accent5">
                    <a:lumMod val="50000"/>
                  </a:schemeClr>
                </a:solidFill>
              </a:rPr>
              <a:t> This table will include data about feedback details</a:t>
            </a:r>
          </a:p>
        </p:txBody>
      </p:sp>
    </p:spTree>
    <p:extLst>
      <p:ext uri="{BB962C8B-B14F-4D97-AF65-F5344CB8AC3E}">
        <p14:creationId xmlns:p14="http://schemas.microsoft.com/office/powerpoint/2010/main" xmlns="" val="156960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142858"/>
            <a:ext cx="6972319" cy="871538"/>
          </a:xfrm>
        </p:spPr>
        <p:txBody>
          <a:bodyPr/>
          <a:lstStyle/>
          <a:p>
            <a:pPr algn="ctr"/>
            <a:r>
              <a:rPr lang="en-US" sz="3200" spc="-134" dirty="0">
                <a:solidFill>
                  <a:srgbClr val="1D617A"/>
                </a:solidFill>
                <a:latin typeface="Poppins Bold Bold Italics"/>
              </a:rPr>
              <a:t>Company Details</a:t>
            </a:r>
            <a:endParaRPr lang="en-IN" sz="3200" dirty="0"/>
          </a:p>
        </p:txBody>
      </p:sp>
      <p:pic>
        <p:nvPicPr>
          <p:cNvPr id="1026" name="Picture 2" descr="E:\Study\SEM 5\PROJECT\Presentation\Aarniklogofinal.png"/>
          <p:cNvPicPr>
            <a:picLocks noGrp="1" noChangeAspect="1" noChangeArrowheads="1"/>
          </p:cNvPicPr>
          <p:nvPr>
            <p:ph idx="1"/>
          </p:nvPr>
        </p:nvPicPr>
        <p:blipFill>
          <a:blip r:embed="rId2"/>
          <a:stretch>
            <a:fillRect/>
          </a:stretch>
        </p:blipFill>
        <p:spPr bwMode="auto">
          <a:xfrm>
            <a:off x="6357950" y="1785932"/>
            <a:ext cx="1771650" cy="533400"/>
          </a:xfrm>
          <a:prstGeom prst="rect">
            <a:avLst/>
          </a:prstGeom>
          <a:noFill/>
        </p:spPr>
      </p:pic>
      <p:sp>
        <p:nvSpPr>
          <p:cNvPr id="6" name="Text Placeholder 5"/>
          <p:cNvSpPr>
            <a:spLocks noGrp="1"/>
          </p:cNvSpPr>
          <p:nvPr>
            <p:ph type="body" sz="half" idx="2"/>
          </p:nvPr>
        </p:nvSpPr>
        <p:spPr>
          <a:xfrm>
            <a:off x="428596" y="1714494"/>
            <a:ext cx="5400683" cy="1709738"/>
          </a:xfrm>
        </p:spPr>
        <p:txBody>
          <a:bodyPr/>
          <a:lstStyle/>
          <a:p>
            <a:r>
              <a:rPr lang="en-IN" b="1" dirty="0">
                <a:solidFill>
                  <a:schemeClr val="accent5">
                    <a:lumMod val="50000"/>
                  </a:schemeClr>
                </a:solidFill>
                <a:latin typeface="Poppins Light"/>
              </a:rPr>
              <a:t>Company Name </a:t>
            </a:r>
            <a:r>
              <a:rPr lang="en-IN" dirty="0">
                <a:solidFill>
                  <a:schemeClr val="accent5">
                    <a:lumMod val="50000"/>
                  </a:schemeClr>
                </a:solidFill>
                <a:latin typeface="Poppins Light"/>
              </a:rPr>
              <a:t>: </a:t>
            </a:r>
            <a:r>
              <a:rPr lang="en-IN" dirty="0" err="1">
                <a:solidFill>
                  <a:schemeClr val="accent5">
                    <a:lumMod val="50000"/>
                  </a:schemeClr>
                </a:solidFill>
                <a:latin typeface="Poppins Light"/>
              </a:rPr>
              <a:t>Aarnik</a:t>
            </a:r>
            <a:r>
              <a:rPr lang="en-IN" dirty="0">
                <a:solidFill>
                  <a:schemeClr val="accent5">
                    <a:lumMod val="50000"/>
                  </a:schemeClr>
                </a:solidFill>
                <a:latin typeface="Poppins Light"/>
              </a:rPr>
              <a:t> </a:t>
            </a:r>
            <a:r>
              <a:rPr lang="en-IN" dirty="0" smtClean="0">
                <a:solidFill>
                  <a:schemeClr val="accent5">
                    <a:lumMod val="50000"/>
                  </a:schemeClr>
                </a:solidFill>
                <a:latin typeface="Poppins Light"/>
              </a:rPr>
              <a:t>Technology</a:t>
            </a:r>
            <a:endParaRPr lang="en-IN" dirty="0">
              <a:solidFill>
                <a:schemeClr val="accent5">
                  <a:lumMod val="50000"/>
                </a:schemeClr>
              </a:solidFill>
              <a:latin typeface="Poppins Light"/>
            </a:endParaRPr>
          </a:p>
          <a:p>
            <a:r>
              <a:rPr lang="en-IN" b="1" dirty="0">
                <a:solidFill>
                  <a:schemeClr val="accent5">
                    <a:lumMod val="50000"/>
                  </a:schemeClr>
                </a:solidFill>
                <a:latin typeface="Poppins Light"/>
              </a:rPr>
              <a:t>Address </a:t>
            </a:r>
            <a:r>
              <a:rPr lang="en-IN" dirty="0">
                <a:solidFill>
                  <a:schemeClr val="accent5">
                    <a:lumMod val="50000"/>
                  </a:schemeClr>
                </a:solidFill>
                <a:latin typeface="Poppins Light"/>
              </a:rPr>
              <a:t>: K8 Krishna Centre, </a:t>
            </a:r>
            <a:r>
              <a:rPr lang="en-IN" dirty="0" err="1">
                <a:solidFill>
                  <a:schemeClr val="accent5">
                    <a:lumMod val="50000"/>
                  </a:schemeClr>
                </a:solidFill>
                <a:latin typeface="Poppins Light"/>
              </a:rPr>
              <a:t>Navrangpura</a:t>
            </a:r>
            <a:r>
              <a:rPr lang="en-IN" dirty="0">
                <a:solidFill>
                  <a:schemeClr val="accent5">
                    <a:lumMod val="50000"/>
                  </a:schemeClr>
                </a:solidFill>
                <a:latin typeface="Poppins Light"/>
              </a:rPr>
              <a:t>, </a:t>
            </a:r>
            <a:r>
              <a:rPr lang="en-IN" dirty="0" err="1">
                <a:solidFill>
                  <a:schemeClr val="accent5">
                    <a:lumMod val="50000"/>
                  </a:schemeClr>
                </a:solidFill>
                <a:latin typeface="Poppins Light"/>
              </a:rPr>
              <a:t>Ahmedabad</a:t>
            </a:r>
            <a:r>
              <a:rPr lang="en-IN" dirty="0">
                <a:solidFill>
                  <a:schemeClr val="accent5">
                    <a:lumMod val="50000"/>
                  </a:schemeClr>
                </a:solidFill>
                <a:latin typeface="Poppins Light"/>
              </a:rPr>
              <a:t> 380009</a:t>
            </a:r>
          </a:p>
          <a:p>
            <a:r>
              <a:rPr lang="en-IN" b="1" dirty="0">
                <a:solidFill>
                  <a:schemeClr val="accent5">
                    <a:lumMod val="50000"/>
                  </a:schemeClr>
                </a:solidFill>
                <a:latin typeface="Poppins Light"/>
              </a:rPr>
              <a:t>Email Address </a:t>
            </a:r>
            <a:r>
              <a:rPr lang="en-IN" dirty="0">
                <a:solidFill>
                  <a:schemeClr val="accent5">
                    <a:lumMod val="50000"/>
                  </a:schemeClr>
                </a:solidFill>
                <a:latin typeface="Poppins Light"/>
              </a:rPr>
              <a:t>: </a:t>
            </a:r>
            <a:r>
              <a:rPr lang="en-IN" dirty="0">
                <a:solidFill>
                  <a:schemeClr val="accent5">
                    <a:lumMod val="50000"/>
                  </a:schemeClr>
                </a:solidFill>
                <a:latin typeface="Poppins Light"/>
                <a:hlinkClick r:id="rId3"/>
              </a:rPr>
              <a:t>info@aarniktechnology.com</a:t>
            </a:r>
            <a:endParaRPr lang="en-IN" dirty="0">
              <a:solidFill>
                <a:schemeClr val="accent5">
                  <a:lumMod val="50000"/>
                </a:schemeClr>
              </a:solidFill>
              <a:latin typeface="Poppins Light"/>
            </a:endParaRPr>
          </a:p>
          <a:p>
            <a:r>
              <a:rPr lang="en-IN" b="1" dirty="0">
                <a:solidFill>
                  <a:schemeClr val="accent5">
                    <a:lumMod val="50000"/>
                  </a:schemeClr>
                </a:solidFill>
                <a:latin typeface="Poppins Light"/>
              </a:rPr>
              <a:t>Contact Number</a:t>
            </a:r>
            <a:r>
              <a:rPr lang="en-IN" dirty="0">
                <a:solidFill>
                  <a:schemeClr val="accent5">
                    <a:lumMod val="50000"/>
                  </a:schemeClr>
                </a:solidFill>
                <a:latin typeface="Poppins Light"/>
              </a:rPr>
              <a:t> : 9586248516</a:t>
            </a:r>
            <a:endParaRPr lang="en-US" dirty="0">
              <a:solidFill>
                <a:schemeClr val="accent5">
                  <a:lumMod val="50000"/>
                </a:schemeClr>
              </a:solidFill>
              <a:latin typeface="Poppins Light"/>
            </a:endParaRPr>
          </a:p>
        </p:txBody>
      </p:sp>
    </p:spTree>
    <p:extLst>
      <p:ext uri="{BB962C8B-B14F-4D97-AF65-F5344CB8AC3E}">
        <p14:creationId xmlns:p14="http://schemas.microsoft.com/office/powerpoint/2010/main" xmlns="" val="677239839"/>
      </p:ext>
    </p:extLst>
  </p:cSld>
  <p:clrMapOvr>
    <a:masterClrMapping/>
  </p:clrMapOvr>
  <p:transition spd="slow">
    <p:pull dir="l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serValid.PNG"/>
          <p:cNvPicPr>
            <a:picLocks noChangeAspect="1"/>
          </p:cNvPicPr>
          <p:nvPr/>
        </p:nvPicPr>
        <p:blipFill>
          <a:blip r:embed="rId2"/>
          <a:stretch>
            <a:fillRect/>
          </a:stretch>
        </p:blipFill>
        <p:spPr>
          <a:xfrm>
            <a:off x="0" y="939670"/>
            <a:ext cx="9144000" cy="4203830"/>
          </a:xfrm>
          <a:prstGeom prst="rect">
            <a:avLst/>
          </a:prstGeom>
        </p:spPr>
      </p:pic>
      <p:sp>
        <p:nvSpPr>
          <p:cNvPr id="8" name="TextBox 7">
            <a:extLst>
              <a:ext uri="{FF2B5EF4-FFF2-40B4-BE49-F238E27FC236}">
                <a16:creationId xmlns:a16="http://schemas.microsoft.com/office/drawing/2014/main" xmlns="" id="{DD5CDF78-8C57-46C9-9829-ADB8A3B199F7}"/>
              </a:ext>
            </a:extLst>
          </p:cNvPr>
          <p:cNvSpPr txBox="1"/>
          <p:nvPr/>
        </p:nvSpPr>
        <p:spPr>
          <a:xfrm>
            <a:off x="1428728" y="214296"/>
            <a:ext cx="6357982" cy="369332"/>
          </a:xfrm>
          <a:prstGeom prst="rect">
            <a:avLst/>
          </a:prstGeom>
          <a:noFill/>
        </p:spPr>
        <p:txBody>
          <a:bodyPr wrap="square" rtlCol="0">
            <a:spAutoFit/>
          </a:bodyPr>
          <a:lstStyle/>
          <a:p>
            <a:pPr algn="ctr"/>
            <a:r>
              <a:rPr lang="en-IN" b="1" dirty="0" smtClean="0">
                <a:solidFill>
                  <a:schemeClr val="accent5">
                    <a:lumMod val="50000"/>
                  </a:schemeClr>
                </a:solidFill>
              </a:rPr>
              <a:t>Login Page-Valid</a:t>
            </a:r>
          </a:p>
        </p:txBody>
      </p:sp>
    </p:spTree>
    <p:extLst>
      <p:ext uri="{BB962C8B-B14F-4D97-AF65-F5344CB8AC3E}">
        <p14:creationId xmlns:p14="http://schemas.microsoft.com/office/powerpoint/2010/main" xmlns="" val="1569601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D5CDF78-8C57-46C9-9829-ADB8A3B199F7}"/>
              </a:ext>
            </a:extLst>
          </p:cNvPr>
          <p:cNvSpPr txBox="1"/>
          <p:nvPr/>
        </p:nvSpPr>
        <p:spPr>
          <a:xfrm>
            <a:off x="1428728" y="214296"/>
            <a:ext cx="6357982" cy="646331"/>
          </a:xfrm>
          <a:prstGeom prst="rect">
            <a:avLst/>
          </a:prstGeom>
          <a:noFill/>
        </p:spPr>
        <p:txBody>
          <a:bodyPr wrap="square" rtlCol="0">
            <a:spAutoFit/>
          </a:bodyPr>
          <a:lstStyle/>
          <a:p>
            <a:pPr algn="ctr"/>
            <a:r>
              <a:rPr lang="en-IN" b="1" dirty="0" smtClean="0">
                <a:solidFill>
                  <a:schemeClr val="accent5">
                    <a:lumMod val="50000"/>
                  </a:schemeClr>
                </a:solidFill>
              </a:rPr>
              <a:t>Login Page</a:t>
            </a:r>
          </a:p>
          <a:p>
            <a:pPr algn="ctr"/>
            <a:r>
              <a:rPr lang="en-IN" b="1" dirty="0" smtClean="0">
                <a:solidFill>
                  <a:schemeClr val="accent5">
                    <a:lumMod val="50000"/>
                  </a:schemeClr>
                </a:solidFill>
              </a:rPr>
              <a:t>Invalid Email</a:t>
            </a:r>
          </a:p>
        </p:txBody>
      </p:sp>
      <p:pic>
        <p:nvPicPr>
          <p:cNvPr id="4" name="Picture 3" descr="userEmailInvalid.PNG"/>
          <p:cNvPicPr>
            <a:picLocks noChangeAspect="1"/>
          </p:cNvPicPr>
          <p:nvPr/>
        </p:nvPicPr>
        <p:blipFill>
          <a:blip r:embed="rId2"/>
          <a:stretch>
            <a:fillRect/>
          </a:stretch>
        </p:blipFill>
        <p:spPr>
          <a:xfrm>
            <a:off x="0" y="946364"/>
            <a:ext cx="9144000" cy="4197136"/>
          </a:xfrm>
          <a:prstGeom prst="rect">
            <a:avLst/>
          </a:prstGeom>
        </p:spPr>
      </p:pic>
    </p:spTree>
    <p:extLst>
      <p:ext uri="{BB962C8B-B14F-4D97-AF65-F5344CB8AC3E}">
        <p14:creationId xmlns:p14="http://schemas.microsoft.com/office/powerpoint/2010/main" xmlns="" val="1569601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D5CDF78-8C57-46C9-9829-ADB8A3B199F7}"/>
              </a:ext>
            </a:extLst>
          </p:cNvPr>
          <p:cNvSpPr txBox="1"/>
          <p:nvPr/>
        </p:nvSpPr>
        <p:spPr>
          <a:xfrm>
            <a:off x="1428728" y="214296"/>
            <a:ext cx="6357982" cy="646331"/>
          </a:xfrm>
          <a:prstGeom prst="rect">
            <a:avLst/>
          </a:prstGeom>
          <a:noFill/>
        </p:spPr>
        <p:txBody>
          <a:bodyPr wrap="square" rtlCol="0">
            <a:spAutoFit/>
          </a:bodyPr>
          <a:lstStyle/>
          <a:p>
            <a:pPr algn="ctr"/>
            <a:r>
              <a:rPr lang="en-IN" b="1" dirty="0" smtClean="0">
                <a:solidFill>
                  <a:schemeClr val="accent5">
                    <a:lumMod val="50000"/>
                  </a:schemeClr>
                </a:solidFill>
              </a:rPr>
              <a:t>Login Page</a:t>
            </a:r>
          </a:p>
          <a:p>
            <a:pPr algn="ctr"/>
            <a:r>
              <a:rPr lang="en-IN" b="1" dirty="0" smtClean="0">
                <a:solidFill>
                  <a:schemeClr val="accent5">
                    <a:lumMod val="50000"/>
                  </a:schemeClr>
                </a:solidFill>
              </a:rPr>
              <a:t>I</a:t>
            </a:r>
            <a:r>
              <a:rPr lang="en-IN" b="1" dirty="0" smtClean="0">
                <a:solidFill>
                  <a:schemeClr val="accent5">
                    <a:lumMod val="50000"/>
                  </a:schemeClr>
                </a:solidFill>
              </a:rPr>
              <a:t>nvalid Password</a:t>
            </a:r>
          </a:p>
        </p:txBody>
      </p:sp>
      <p:pic>
        <p:nvPicPr>
          <p:cNvPr id="4" name="Picture 3" descr="userPasswordInvalid.PNG"/>
          <p:cNvPicPr>
            <a:picLocks noChangeAspect="1"/>
          </p:cNvPicPr>
          <p:nvPr/>
        </p:nvPicPr>
        <p:blipFill>
          <a:blip r:embed="rId2"/>
          <a:stretch>
            <a:fillRect/>
          </a:stretch>
        </p:blipFill>
        <p:spPr>
          <a:xfrm>
            <a:off x="0" y="932976"/>
            <a:ext cx="9144000" cy="4210524"/>
          </a:xfrm>
          <a:prstGeom prst="rect">
            <a:avLst/>
          </a:prstGeom>
        </p:spPr>
      </p:pic>
    </p:spTree>
    <p:extLst>
      <p:ext uri="{BB962C8B-B14F-4D97-AF65-F5344CB8AC3E}">
        <p14:creationId xmlns:p14="http://schemas.microsoft.com/office/powerpoint/2010/main" xmlns="" val="1569601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D5CDF78-8C57-46C9-9829-ADB8A3B199F7}"/>
              </a:ext>
            </a:extLst>
          </p:cNvPr>
          <p:cNvSpPr txBox="1"/>
          <p:nvPr/>
        </p:nvSpPr>
        <p:spPr>
          <a:xfrm>
            <a:off x="1428728" y="214296"/>
            <a:ext cx="6357982" cy="369332"/>
          </a:xfrm>
          <a:prstGeom prst="rect">
            <a:avLst/>
          </a:prstGeom>
          <a:noFill/>
        </p:spPr>
        <p:txBody>
          <a:bodyPr wrap="square" rtlCol="0">
            <a:spAutoFit/>
          </a:bodyPr>
          <a:lstStyle/>
          <a:p>
            <a:pPr algn="ctr"/>
            <a:r>
              <a:rPr lang="en-IN" b="1" dirty="0" smtClean="0">
                <a:solidFill>
                  <a:schemeClr val="accent5">
                    <a:lumMod val="50000"/>
                  </a:schemeClr>
                </a:solidFill>
              </a:rPr>
              <a:t>Admin Homepage</a:t>
            </a:r>
          </a:p>
        </p:txBody>
      </p:sp>
      <p:pic>
        <p:nvPicPr>
          <p:cNvPr id="5" name="Picture 4" descr="admin1.PNG"/>
          <p:cNvPicPr>
            <a:picLocks noChangeAspect="1"/>
          </p:cNvPicPr>
          <p:nvPr/>
        </p:nvPicPr>
        <p:blipFill>
          <a:blip r:embed="rId2"/>
          <a:stretch>
            <a:fillRect/>
          </a:stretch>
        </p:blipFill>
        <p:spPr>
          <a:xfrm>
            <a:off x="0" y="642924"/>
            <a:ext cx="9144000" cy="4500576"/>
          </a:xfrm>
          <a:prstGeom prst="rect">
            <a:avLst/>
          </a:prstGeom>
        </p:spPr>
      </p:pic>
    </p:spTree>
    <p:extLst>
      <p:ext uri="{BB962C8B-B14F-4D97-AF65-F5344CB8AC3E}">
        <p14:creationId xmlns:p14="http://schemas.microsoft.com/office/powerpoint/2010/main" xmlns="" val="1569601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D5CDF78-8C57-46C9-9829-ADB8A3B199F7}"/>
              </a:ext>
            </a:extLst>
          </p:cNvPr>
          <p:cNvSpPr txBox="1"/>
          <p:nvPr/>
        </p:nvSpPr>
        <p:spPr>
          <a:xfrm>
            <a:off x="1428728" y="214296"/>
            <a:ext cx="6357982" cy="369332"/>
          </a:xfrm>
          <a:prstGeom prst="rect">
            <a:avLst/>
          </a:prstGeom>
          <a:noFill/>
        </p:spPr>
        <p:txBody>
          <a:bodyPr wrap="square" rtlCol="0">
            <a:spAutoFit/>
          </a:bodyPr>
          <a:lstStyle/>
          <a:p>
            <a:pPr algn="ctr"/>
            <a:r>
              <a:rPr lang="en-IN" b="1" dirty="0" smtClean="0">
                <a:solidFill>
                  <a:schemeClr val="accent5">
                    <a:lumMod val="50000"/>
                  </a:schemeClr>
                </a:solidFill>
              </a:rPr>
              <a:t>Admin User Management Page-1</a:t>
            </a:r>
          </a:p>
        </p:txBody>
      </p:sp>
      <p:pic>
        <p:nvPicPr>
          <p:cNvPr id="4" name="Picture 3" descr="admin2.PNG"/>
          <p:cNvPicPr>
            <a:picLocks noChangeAspect="1"/>
          </p:cNvPicPr>
          <p:nvPr/>
        </p:nvPicPr>
        <p:blipFill>
          <a:blip r:embed="rId2"/>
          <a:stretch>
            <a:fillRect/>
          </a:stretch>
        </p:blipFill>
        <p:spPr>
          <a:xfrm>
            <a:off x="0" y="571486"/>
            <a:ext cx="9144000" cy="4572013"/>
          </a:xfrm>
          <a:prstGeom prst="rect">
            <a:avLst/>
          </a:prstGeom>
        </p:spPr>
      </p:pic>
    </p:spTree>
    <p:extLst>
      <p:ext uri="{BB962C8B-B14F-4D97-AF65-F5344CB8AC3E}">
        <p14:creationId xmlns:p14="http://schemas.microsoft.com/office/powerpoint/2010/main" xmlns="" val="1569601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D5CDF78-8C57-46C9-9829-ADB8A3B199F7}"/>
              </a:ext>
            </a:extLst>
          </p:cNvPr>
          <p:cNvSpPr txBox="1"/>
          <p:nvPr/>
        </p:nvSpPr>
        <p:spPr>
          <a:xfrm>
            <a:off x="1428728" y="214296"/>
            <a:ext cx="6357982" cy="369332"/>
          </a:xfrm>
          <a:prstGeom prst="rect">
            <a:avLst/>
          </a:prstGeom>
          <a:noFill/>
        </p:spPr>
        <p:txBody>
          <a:bodyPr wrap="square" rtlCol="0">
            <a:spAutoFit/>
          </a:bodyPr>
          <a:lstStyle/>
          <a:p>
            <a:pPr algn="ctr"/>
            <a:r>
              <a:rPr lang="en-IN" b="1" dirty="0" smtClean="0">
                <a:solidFill>
                  <a:schemeClr val="accent5">
                    <a:lumMod val="50000"/>
                  </a:schemeClr>
                </a:solidFill>
              </a:rPr>
              <a:t>Admin User Management Page-2</a:t>
            </a:r>
          </a:p>
        </p:txBody>
      </p:sp>
      <p:pic>
        <p:nvPicPr>
          <p:cNvPr id="6" name="Picture 5" descr="admin3.PNG"/>
          <p:cNvPicPr>
            <a:picLocks noChangeAspect="1"/>
          </p:cNvPicPr>
          <p:nvPr/>
        </p:nvPicPr>
        <p:blipFill>
          <a:blip r:embed="rId2"/>
          <a:stretch>
            <a:fillRect/>
          </a:stretch>
        </p:blipFill>
        <p:spPr>
          <a:xfrm>
            <a:off x="0" y="571486"/>
            <a:ext cx="9144000" cy="4570758"/>
          </a:xfrm>
          <a:prstGeom prst="rect">
            <a:avLst/>
          </a:prstGeom>
        </p:spPr>
      </p:pic>
    </p:spTree>
    <p:extLst>
      <p:ext uri="{BB962C8B-B14F-4D97-AF65-F5344CB8AC3E}">
        <p14:creationId xmlns:p14="http://schemas.microsoft.com/office/powerpoint/2010/main" xmlns="" val="1569601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D5CDF78-8C57-46C9-9829-ADB8A3B199F7}"/>
              </a:ext>
            </a:extLst>
          </p:cNvPr>
          <p:cNvSpPr txBox="1"/>
          <p:nvPr/>
        </p:nvSpPr>
        <p:spPr>
          <a:xfrm>
            <a:off x="1428728" y="214296"/>
            <a:ext cx="6357982" cy="369332"/>
          </a:xfrm>
          <a:prstGeom prst="rect">
            <a:avLst/>
          </a:prstGeom>
          <a:noFill/>
        </p:spPr>
        <p:txBody>
          <a:bodyPr wrap="square" rtlCol="0">
            <a:spAutoFit/>
          </a:bodyPr>
          <a:lstStyle/>
          <a:p>
            <a:pPr algn="ctr"/>
            <a:r>
              <a:rPr lang="en-IN" b="1" dirty="0" smtClean="0">
                <a:solidFill>
                  <a:schemeClr val="accent5">
                    <a:lumMod val="50000"/>
                  </a:schemeClr>
                </a:solidFill>
              </a:rPr>
              <a:t>Admin </a:t>
            </a:r>
            <a:r>
              <a:rPr lang="en-IN" b="1" dirty="0" smtClean="0">
                <a:solidFill>
                  <a:schemeClr val="accent5">
                    <a:lumMod val="50000"/>
                  </a:schemeClr>
                </a:solidFill>
              </a:rPr>
              <a:t>Order </a:t>
            </a:r>
            <a:r>
              <a:rPr lang="en-IN" b="1" dirty="0" smtClean="0">
                <a:solidFill>
                  <a:schemeClr val="accent5">
                    <a:lumMod val="50000"/>
                  </a:schemeClr>
                </a:solidFill>
              </a:rPr>
              <a:t>Management Page-1</a:t>
            </a:r>
          </a:p>
        </p:txBody>
      </p:sp>
      <p:pic>
        <p:nvPicPr>
          <p:cNvPr id="4" name="Picture 3" descr="admin4.PNG"/>
          <p:cNvPicPr>
            <a:picLocks noChangeAspect="1"/>
          </p:cNvPicPr>
          <p:nvPr/>
        </p:nvPicPr>
        <p:blipFill>
          <a:blip r:embed="rId2"/>
          <a:stretch>
            <a:fillRect/>
          </a:stretch>
        </p:blipFill>
        <p:spPr>
          <a:xfrm>
            <a:off x="0" y="642923"/>
            <a:ext cx="9144000" cy="4499321"/>
          </a:xfrm>
          <a:prstGeom prst="rect">
            <a:avLst/>
          </a:prstGeom>
        </p:spPr>
      </p:pic>
    </p:spTree>
    <p:extLst>
      <p:ext uri="{BB962C8B-B14F-4D97-AF65-F5344CB8AC3E}">
        <p14:creationId xmlns:p14="http://schemas.microsoft.com/office/powerpoint/2010/main" xmlns="" val="1569601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D5CDF78-8C57-46C9-9829-ADB8A3B199F7}"/>
              </a:ext>
            </a:extLst>
          </p:cNvPr>
          <p:cNvSpPr txBox="1"/>
          <p:nvPr/>
        </p:nvSpPr>
        <p:spPr>
          <a:xfrm>
            <a:off x="1428728" y="214296"/>
            <a:ext cx="6357982" cy="369332"/>
          </a:xfrm>
          <a:prstGeom prst="rect">
            <a:avLst/>
          </a:prstGeom>
          <a:noFill/>
        </p:spPr>
        <p:txBody>
          <a:bodyPr wrap="square" rtlCol="0">
            <a:spAutoFit/>
          </a:bodyPr>
          <a:lstStyle/>
          <a:p>
            <a:pPr algn="ctr"/>
            <a:r>
              <a:rPr lang="en-IN" b="1" dirty="0" smtClean="0">
                <a:solidFill>
                  <a:schemeClr val="accent5">
                    <a:lumMod val="50000"/>
                  </a:schemeClr>
                </a:solidFill>
              </a:rPr>
              <a:t>Admin </a:t>
            </a:r>
            <a:r>
              <a:rPr lang="en-IN" b="1" dirty="0" smtClean="0">
                <a:solidFill>
                  <a:schemeClr val="accent5">
                    <a:lumMod val="50000"/>
                  </a:schemeClr>
                </a:solidFill>
              </a:rPr>
              <a:t>Order </a:t>
            </a:r>
            <a:r>
              <a:rPr lang="en-IN" b="1" dirty="0" smtClean="0">
                <a:solidFill>
                  <a:schemeClr val="accent5">
                    <a:lumMod val="50000"/>
                  </a:schemeClr>
                </a:solidFill>
              </a:rPr>
              <a:t>Management Page-2</a:t>
            </a:r>
          </a:p>
        </p:txBody>
      </p:sp>
      <p:pic>
        <p:nvPicPr>
          <p:cNvPr id="5" name="Picture 4" descr="admin5.PNG"/>
          <p:cNvPicPr>
            <a:picLocks noChangeAspect="1"/>
          </p:cNvPicPr>
          <p:nvPr/>
        </p:nvPicPr>
        <p:blipFill>
          <a:blip r:embed="rId2"/>
          <a:stretch>
            <a:fillRect/>
          </a:stretch>
        </p:blipFill>
        <p:spPr>
          <a:xfrm>
            <a:off x="0" y="571486"/>
            <a:ext cx="9144000" cy="4570758"/>
          </a:xfrm>
          <a:prstGeom prst="rect">
            <a:avLst/>
          </a:prstGeom>
        </p:spPr>
      </p:pic>
    </p:spTree>
    <p:extLst>
      <p:ext uri="{BB962C8B-B14F-4D97-AF65-F5344CB8AC3E}">
        <p14:creationId xmlns:p14="http://schemas.microsoft.com/office/powerpoint/2010/main" xmlns="" val="1569601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D5CDF78-8C57-46C9-9829-ADB8A3B199F7}"/>
              </a:ext>
            </a:extLst>
          </p:cNvPr>
          <p:cNvSpPr txBox="1"/>
          <p:nvPr/>
        </p:nvSpPr>
        <p:spPr>
          <a:xfrm>
            <a:off x="1428728" y="214296"/>
            <a:ext cx="6357982" cy="369332"/>
          </a:xfrm>
          <a:prstGeom prst="rect">
            <a:avLst/>
          </a:prstGeom>
          <a:noFill/>
        </p:spPr>
        <p:txBody>
          <a:bodyPr wrap="square" rtlCol="0">
            <a:spAutoFit/>
          </a:bodyPr>
          <a:lstStyle/>
          <a:p>
            <a:pPr algn="ctr"/>
            <a:r>
              <a:rPr lang="en-IN" b="1" dirty="0" smtClean="0">
                <a:solidFill>
                  <a:schemeClr val="accent5">
                    <a:lumMod val="50000"/>
                  </a:schemeClr>
                </a:solidFill>
              </a:rPr>
              <a:t>Admin Manage Feedbacks Page</a:t>
            </a:r>
          </a:p>
        </p:txBody>
      </p:sp>
      <p:pic>
        <p:nvPicPr>
          <p:cNvPr id="6" name="Picture 5" descr="admin6.PNG"/>
          <p:cNvPicPr>
            <a:picLocks noChangeAspect="1"/>
          </p:cNvPicPr>
          <p:nvPr/>
        </p:nvPicPr>
        <p:blipFill>
          <a:blip r:embed="rId2"/>
          <a:stretch>
            <a:fillRect/>
          </a:stretch>
        </p:blipFill>
        <p:spPr>
          <a:xfrm>
            <a:off x="0" y="563536"/>
            <a:ext cx="9144000" cy="4578708"/>
          </a:xfrm>
          <a:prstGeom prst="rect">
            <a:avLst/>
          </a:prstGeom>
        </p:spPr>
      </p:pic>
    </p:spTree>
    <p:extLst>
      <p:ext uri="{BB962C8B-B14F-4D97-AF65-F5344CB8AC3E}">
        <p14:creationId xmlns:p14="http://schemas.microsoft.com/office/powerpoint/2010/main" xmlns="" val="156960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spc="-134" dirty="0">
                <a:solidFill>
                  <a:srgbClr val="1D617A"/>
                </a:solidFill>
                <a:latin typeface="Poppins Bold Bold Italics"/>
              </a:rPr>
              <a:t>About Project</a:t>
            </a:r>
            <a:endParaRPr lang="en-IN" sz="3200" dirty="0"/>
          </a:p>
        </p:txBody>
      </p:sp>
      <p:sp>
        <p:nvSpPr>
          <p:cNvPr id="3" name="Content Placeholder 2"/>
          <p:cNvSpPr>
            <a:spLocks noGrp="1"/>
          </p:cNvSpPr>
          <p:nvPr>
            <p:ph idx="1"/>
          </p:nvPr>
        </p:nvSpPr>
        <p:spPr>
          <a:xfrm>
            <a:off x="899592" y="1200150"/>
            <a:ext cx="7920880" cy="3747863"/>
          </a:xfrm>
        </p:spPr>
        <p:txBody>
          <a:bodyPr/>
          <a:lstStyle/>
          <a:p>
            <a:pPr marL="756750" lvl="2" indent="-178350">
              <a:buFont typeface="Arial"/>
              <a:buChar char="•"/>
            </a:pPr>
            <a:r>
              <a:rPr lang="en-US" sz="1800" dirty="0">
                <a:solidFill>
                  <a:srgbClr val="1D617A"/>
                </a:solidFill>
                <a:latin typeface="Poppins Light"/>
              </a:rPr>
              <a:t>The Online Food Ordering System is a food ordering website. It </a:t>
            </a:r>
          </a:p>
          <a:p>
            <a:pPr marL="578400" lvl="2" indent="0">
              <a:buNone/>
            </a:pPr>
            <a:r>
              <a:rPr lang="en-US" sz="1800" dirty="0">
                <a:solidFill>
                  <a:srgbClr val="1D617A"/>
                </a:solidFill>
                <a:latin typeface="Poppins Light"/>
              </a:rPr>
              <a:t>   provides convenience to the customers by providing online ordering</a:t>
            </a:r>
          </a:p>
          <a:p>
            <a:pPr marL="578400" lvl="2" indent="0">
              <a:buNone/>
            </a:pPr>
            <a:r>
              <a:rPr lang="en-US" sz="1800">
                <a:solidFill>
                  <a:srgbClr val="1D617A"/>
                </a:solidFill>
                <a:latin typeface="Poppins Light"/>
              </a:rPr>
              <a:t>system </a:t>
            </a:r>
            <a:r>
              <a:rPr lang="en-US" sz="1800" dirty="0">
                <a:solidFill>
                  <a:srgbClr val="1D617A"/>
                </a:solidFill>
                <a:latin typeface="Poppins Light"/>
              </a:rPr>
              <a:t>and overcomes disadvantages of the traditional</a:t>
            </a:r>
          </a:p>
          <a:p>
            <a:pPr marL="578400" lvl="2" indent="0">
              <a:buNone/>
            </a:pPr>
            <a:r>
              <a:rPr lang="en-US" sz="1800" dirty="0">
                <a:solidFill>
                  <a:srgbClr val="1D617A"/>
                </a:solidFill>
                <a:latin typeface="Poppins Light"/>
              </a:rPr>
              <a:t>   queuing systems.</a:t>
            </a:r>
          </a:p>
          <a:p>
            <a:pPr marL="756750" lvl="2" indent="-178350">
              <a:buFont typeface="Arial"/>
              <a:buChar char="•"/>
            </a:pPr>
            <a:r>
              <a:rPr lang="en-US" sz="1800" dirty="0">
                <a:solidFill>
                  <a:srgbClr val="1D617A"/>
                </a:solidFill>
                <a:latin typeface="Poppins Light"/>
              </a:rPr>
              <a:t>It gives restaurants the ability to increase their sales and expand </a:t>
            </a:r>
          </a:p>
          <a:p>
            <a:pPr marL="578400" lvl="2" indent="0">
              <a:buNone/>
            </a:pPr>
            <a:r>
              <a:rPr lang="en-US" sz="1800" dirty="0">
                <a:solidFill>
                  <a:srgbClr val="1D617A"/>
                </a:solidFill>
                <a:latin typeface="Poppins Light"/>
              </a:rPr>
              <a:t>   their business.</a:t>
            </a:r>
          </a:p>
          <a:p>
            <a:pPr marL="756749" lvl="2" indent="-178349">
              <a:buFont typeface="Arial"/>
              <a:buChar char="•"/>
            </a:pPr>
            <a:r>
              <a:rPr lang="en-US" sz="1800" dirty="0">
                <a:solidFill>
                  <a:srgbClr val="1D617A"/>
                </a:solidFill>
                <a:latin typeface="Poppins Light"/>
              </a:rPr>
              <a:t>With Online Food Ordering system, we can setup restaurant menu</a:t>
            </a:r>
          </a:p>
          <a:p>
            <a:pPr marL="578400" lvl="2" indent="0">
              <a:buNone/>
            </a:pPr>
            <a:r>
              <a:rPr lang="en-US" sz="1800" dirty="0">
                <a:solidFill>
                  <a:srgbClr val="1D617A"/>
                </a:solidFill>
                <a:latin typeface="Poppins Light"/>
              </a:rPr>
              <a:t>   online and customers can also track their orders with few simple</a:t>
            </a:r>
          </a:p>
          <a:p>
            <a:pPr marL="578400" lvl="2" indent="0">
              <a:buNone/>
            </a:pPr>
            <a:r>
              <a:rPr lang="en-US" sz="1800" dirty="0">
                <a:solidFill>
                  <a:srgbClr val="1D617A"/>
                </a:solidFill>
                <a:latin typeface="Poppins Light"/>
              </a:rPr>
              <a:t>   steps.</a:t>
            </a:r>
          </a:p>
        </p:txBody>
      </p:sp>
    </p:spTree>
    <p:extLst>
      <p:ext uri="{BB962C8B-B14F-4D97-AF65-F5344CB8AC3E}">
        <p14:creationId xmlns:p14="http://schemas.microsoft.com/office/powerpoint/2010/main" xmlns="" val="677239839"/>
      </p:ext>
    </p:extLst>
  </p:cSld>
  <p:clrMapOvr>
    <a:masterClrMapping/>
  </p:clrMapOvr>
  <p:transition spd="slow">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08912" cy="884466"/>
          </a:xfrm>
        </p:spPr>
        <p:txBody>
          <a:bodyPr/>
          <a:lstStyle/>
          <a:p>
            <a:pPr algn="ctr"/>
            <a:r>
              <a:rPr lang="en-US" sz="3200" spc="157" dirty="0">
                <a:solidFill>
                  <a:srgbClr val="1D617A"/>
                </a:solidFill>
                <a:latin typeface="Poppins Bold Italics"/>
              </a:rPr>
              <a:t>Requirement Gathering</a:t>
            </a:r>
            <a:endParaRPr lang="en-IN" sz="3200" dirty="0"/>
          </a:p>
        </p:txBody>
      </p:sp>
      <p:sp>
        <p:nvSpPr>
          <p:cNvPr id="3" name="Content Placeholder 2"/>
          <p:cNvSpPr>
            <a:spLocks noGrp="1"/>
          </p:cNvSpPr>
          <p:nvPr>
            <p:ph idx="1"/>
          </p:nvPr>
        </p:nvSpPr>
        <p:spPr>
          <a:xfrm>
            <a:off x="971600" y="1131590"/>
            <a:ext cx="7848872" cy="3744416"/>
          </a:xfrm>
        </p:spPr>
        <p:txBody>
          <a:bodyPr>
            <a:noAutofit/>
          </a:bodyPr>
          <a:lstStyle/>
          <a:p>
            <a:pPr marL="332842" lvl="1" indent="-166421">
              <a:buFont typeface="Arial"/>
              <a:buChar char="•"/>
            </a:pPr>
            <a:r>
              <a:rPr lang="en-US" sz="1800" dirty="0">
                <a:solidFill>
                  <a:srgbClr val="1D617A"/>
                </a:solidFill>
                <a:latin typeface="Poppins Light"/>
              </a:rPr>
              <a:t>What we have come up with is, an online food ordering system which is </a:t>
            </a:r>
          </a:p>
          <a:p>
            <a:pPr marL="166421" lvl="1" indent="0">
              <a:buNone/>
            </a:pPr>
            <a:r>
              <a:rPr lang="en-US" sz="1800" dirty="0">
                <a:solidFill>
                  <a:srgbClr val="1D617A"/>
                </a:solidFill>
                <a:latin typeface="Poppins Light"/>
              </a:rPr>
              <a:t>   completely web-based. This system can be a proven solution in today’s </a:t>
            </a:r>
          </a:p>
          <a:p>
            <a:pPr marL="166421" lvl="1" indent="0">
              <a:buNone/>
            </a:pPr>
            <a:r>
              <a:rPr lang="en-US" sz="1800" dirty="0">
                <a:solidFill>
                  <a:srgbClr val="1D617A"/>
                </a:solidFill>
                <a:latin typeface="Poppins Light"/>
              </a:rPr>
              <a:t>   modern world where people live a busy life.</a:t>
            </a:r>
          </a:p>
          <a:p>
            <a:pPr marL="166421" lvl="1" indent="0">
              <a:buFont typeface="Arial" pitchFamily="34" charset="0"/>
              <a:buChar char="•"/>
            </a:pPr>
            <a:r>
              <a:rPr lang="en-IN" sz="1800" dirty="0">
                <a:solidFill>
                  <a:srgbClr val="1D617A"/>
                </a:solidFill>
                <a:latin typeface="Poppins Light"/>
              </a:rPr>
              <a:t> In this system, admin can approve restaurant users to register on the website to </a:t>
            </a:r>
            <a:r>
              <a:rPr lang="en-IN" sz="1800">
                <a:solidFill>
                  <a:srgbClr val="1D617A"/>
                </a:solidFill>
                <a:latin typeface="Poppins Light"/>
              </a:rPr>
              <a:t>accept </a:t>
            </a:r>
            <a:r>
              <a:rPr lang="en-IN" sz="1800" smtClean="0">
                <a:solidFill>
                  <a:srgbClr val="1D617A"/>
                </a:solidFill>
                <a:latin typeface="Poppins Light"/>
              </a:rPr>
              <a:t>orders, </a:t>
            </a:r>
            <a:r>
              <a:rPr lang="en-IN" sz="1800" dirty="0">
                <a:solidFill>
                  <a:srgbClr val="1D617A"/>
                </a:solidFill>
                <a:latin typeface="Poppins Light"/>
              </a:rPr>
              <a:t>payment details and can also generate reports.</a:t>
            </a:r>
          </a:p>
          <a:p>
            <a:pPr marL="166421" lvl="1" indent="0">
              <a:buFont typeface="Arial" pitchFamily="34" charset="0"/>
              <a:buChar char="•"/>
            </a:pPr>
            <a:r>
              <a:rPr lang="en-IN" sz="1800" dirty="0">
                <a:solidFill>
                  <a:srgbClr val="1D617A"/>
                </a:solidFill>
                <a:latin typeface="Poppins Light"/>
              </a:rPr>
              <a:t> The restaurants can manage food items, accept orders,  create menu categories, they can accept payments using the website</a:t>
            </a:r>
            <a:endParaRPr lang="en-US" sz="1400" dirty="0">
              <a:solidFill>
                <a:srgbClr val="1D617A"/>
              </a:solidFill>
              <a:latin typeface="Poppins Light"/>
            </a:endParaRPr>
          </a:p>
          <a:p>
            <a:pPr marL="332842" lvl="1" indent="-166421">
              <a:buFont typeface="Arial"/>
              <a:buChar char="•"/>
            </a:pPr>
            <a:r>
              <a:rPr lang="en-IN" sz="1800" dirty="0">
                <a:solidFill>
                  <a:srgbClr val="1D617A"/>
                </a:solidFill>
                <a:latin typeface="Poppins Light"/>
              </a:rPr>
              <a:t>Today inflation rates are increasing rapidly, so in such time to have a</a:t>
            </a:r>
          </a:p>
          <a:p>
            <a:pPr marL="166421" lvl="1" indent="0">
              <a:buNone/>
            </a:pPr>
            <a:r>
              <a:rPr lang="en-IN" sz="1800" dirty="0">
                <a:solidFill>
                  <a:srgbClr val="1D617A"/>
                </a:solidFill>
                <a:latin typeface="Poppins Light"/>
              </a:rPr>
              <a:t>   fine dining experience at the restaurant is not feasible for everyone. </a:t>
            </a:r>
          </a:p>
          <a:p>
            <a:pPr marL="166421" lvl="1" indent="0">
              <a:buNone/>
            </a:pPr>
            <a:r>
              <a:rPr lang="en-IN" sz="1800" dirty="0">
                <a:solidFill>
                  <a:srgbClr val="1D617A"/>
                </a:solidFill>
                <a:latin typeface="Poppins Light"/>
              </a:rPr>
              <a:t>   This way people can have their favourite food delivered at their home.</a:t>
            </a:r>
            <a:endParaRPr lang="en-US" sz="1800" dirty="0">
              <a:solidFill>
                <a:srgbClr val="1D617A"/>
              </a:solidFill>
              <a:latin typeface="Poppins Light"/>
            </a:endParaRPr>
          </a:p>
          <a:p>
            <a:pPr marL="0" indent="0">
              <a:buNone/>
            </a:pPr>
            <a:endParaRPr lang="en-IN" sz="1600" dirty="0"/>
          </a:p>
        </p:txBody>
      </p:sp>
    </p:spTree>
    <p:extLst>
      <p:ext uri="{BB962C8B-B14F-4D97-AF65-F5344CB8AC3E}">
        <p14:creationId xmlns:p14="http://schemas.microsoft.com/office/powerpoint/2010/main" xmlns="" val="3060352862"/>
      </p:ext>
    </p:extLst>
  </p:cSld>
  <p:clrMapOvr>
    <a:masterClrMapping/>
  </p:clrMapOvr>
  <p:transition spd="slow">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spc="157" dirty="0">
                <a:solidFill>
                  <a:srgbClr val="1D617A"/>
                </a:solidFill>
                <a:latin typeface="Poppins Bold Italics"/>
              </a:rPr>
              <a:t>Tools and Technologies Used</a:t>
            </a:r>
            <a:endParaRPr lang="en-IN" sz="3200" dirty="0"/>
          </a:p>
        </p:txBody>
      </p:sp>
      <p:sp>
        <p:nvSpPr>
          <p:cNvPr id="3" name="Content Placeholder 2"/>
          <p:cNvSpPr>
            <a:spLocks noGrp="1"/>
          </p:cNvSpPr>
          <p:nvPr>
            <p:ph sz="half" idx="2"/>
          </p:nvPr>
        </p:nvSpPr>
        <p:spPr/>
        <p:txBody>
          <a:bodyPr>
            <a:noAutofit/>
          </a:bodyPr>
          <a:lstStyle/>
          <a:p>
            <a:pPr marL="332841" lvl="1" indent="-166421">
              <a:buFont typeface="Arial"/>
              <a:buChar char="•"/>
            </a:pPr>
            <a:r>
              <a:rPr lang="en-IN" sz="1800" b="1" dirty="0">
                <a:solidFill>
                  <a:srgbClr val="1D617A"/>
                </a:solidFill>
                <a:latin typeface="Poppins Light"/>
              </a:rPr>
              <a:t>Frontend </a:t>
            </a:r>
            <a:r>
              <a:rPr lang="en-IN" sz="1800" dirty="0">
                <a:solidFill>
                  <a:srgbClr val="1D617A"/>
                </a:solidFill>
                <a:latin typeface="Poppins Light"/>
              </a:rPr>
              <a:t>: Python  </a:t>
            </a:r>
            <a:r>
              <a:rPr lang="en-IN" sz="1800" dirty="0" err="1">
                <a:solidFill>
                  <a:srgbClr val="1D617A"/>
                </a:solidFill>
                <a:latin typeface="Poppins Light"/>
              </a:rPr>
              <a:t>Django</a:t>
            </a:r>
            <a:r>
              <a:rPr lang="en-IN" sz="1800" dirty="0">
                <a:solidFill>
                  <a:srgbClr val="1D617A"/>
                </a:solidFill>
                <a:latin typeface="Poppins Light"/>
              </a:rPr>
              <a:t> v3.1</a:t>
            </a:r>
          </a:p>
          <a:p>
            <a:pPr marL="332841" lvl="1" indent="-166421">
              <a:buFont typeface="Arial"/>
              <a:buChar char="•"/>
            </a:pPr>
            <a:r>
              <a:rPr lang="en-IN" sz="1800" b="1" dirty="0">
                <a:solidFill>
                  <a:srgbClr val="1D617A"/>
                </a:solidFill>
                <a:latin typeface="Poppins Light"/>
              </a:rPr>
              <a:t>Backend </a:t>
            </a:r>
            <a:r>
              <a:rPr lang="en-IN" sz="1800" dirty="0">
                <a:solidFill>
                  <a:srgbClr val="1D617A"/>
                </a:solidFill>
                <a:latin typeface="Poppins Light"/>
              </a:rPr>
              <a:t>: </a:t>
            </a:r>
            <a:r>
              <a:rPr lang="en-IN" sz="1800" dirty="0" err="1">
                <a:solidFill>
                  <a:srgbClr val="1D617A"/>
                </a:solidFill>
                <a:latin typeface="Poppins Light"/>
              </a:rPr>
              <a:t>MySQL</a:t>
            </a:r>
            <a:r>
              <a:rPr lang="en-IN" sz="1800" dirty="0">
                <a:solidFill>
                  <a:srgbClr val="1D617A"/>
                </a:solidFill>
                <a:latin typeface="Poppins Light"/>
              </a:rPr>
              <a:t> v5.6</a:t>
            </a:r>
          </a:p>
          <a:p>
            <a:pPr marL="332841" lvl="1" indent="-166421">
              <a:buFont typeface="Arial"/>
              <a:buChar char="•"/>
            </a:pPr>
            <a:r>
              <a:rPr lang="en-IN" sz="1800" b="1" dirty="0">
                <a:solidFill>
                  <a:srgbClr val="1D617A"/>
                </a:solidFill>
                <a:latin typeface="Poppins Light"/>
              </a:rPr>
              <a:t>Other Tools</a:t>
            </a:r>
            <a:r>
              <a:rPr lang="en-IN" sz="1800" dirty="0">
                <a:solidFill>
                  <a:srgbClr val="1D617A"/>
                </a:solidFill>
                <a:latin typeface="Poppins Light"/>
              </a:rPr>
              <a:t>: </a:t>
            </a:r>
            <a:r>
              <a:rPr lang="en-IN" sz="1800" dirty="0" err="1">
                <a:solidFill>
                  <a:srgbClr val="1D617A"/>
                </a:solidFill>
                <a:latin typeface="Poppins Light"/>
              </a:rPr>
              <a:t>Edraw</a:t>
            </a:r>
            <a:r>
              <a:rPr lang="en-IN" sz="1800" dirty="0">
                <a:solidFill>
                  <a:srgbClr val="1D617A"/>
                </a:solidFill>
                <a:latin typeface="Poppins Light"/>
              </a:rPr>
              <a:t> Max 9.0,  </a:t>
            </a:r>
          </a:p>
          <a:p>
            <a:pPr marL="332841" lvl="1" indent="-166421">
              <a:buNone/>
            </a:pPr>
            <a:r>
              <a:rPr lang="en-IN" sz="1800" dirty="0">
                <a:solidFill>
                  <a:srgbClr val="1D617A"/>
                </a:solidFill>
                <a:latin typeface="Poppins Light"/>
              </a:rPr>
              <a:t>		Microsoft PowerPoint 2010</a:t>
            </a:r>
          </a:p>
          <a:p>
            <a:pPr marL="332841" lvl="1" indent="-166421">
              <a:buNone/>
            </a:pPr>
            <a:endParaRPr lang="en-US" sz="1800" dirty="0">
              <a:solidFill>
                <a:srgbClr val="1D617A"/>
              </a:solidFill>
              <a:latin typeface="Poppins Light"/>
            </a:endParaRPr>
          </a:p>
        </p:txBody>
      </p:sp>
      <p:pic>
        <p:nvPicPr>
          <p:cNvPr id="1026" name="Picture 2" descr="E:\Study\SEM 5\PROJECT\Presentation\django.jpg"/>
          <p:cNvPicPr>
            <a:picLocks noGrp="1" noChangeAspect="1" noChangeArrowheads="1"/>
          </p:cNvPicPr>
          <p:nvPr>
            <p:ph sz="quarter" idx="4"/>
          </p:nvPr>
        </p:nvPicPr>
        <p:blipFill>
          <a:blip r:embed="rId2"/>
          <a:srcRect/>
          <a:stretch>
            <a:fillRect/>
          </a:stretch>
        </p:blipFill>
        <p:spPr bwMode="auto">
          <a:xfrm>
            <a:off x="5000628" y="1428742"/>
            <a:ext cx="3500462" cy="928694"/>
          </a:xfrm>
          <a:prstGeom prst="rect">
            <a:avLst/>
          </a:prstGeom>
          <a:noFill/>
        </p:spPr>
      </p:pic>
      <p:pic>
        <p:nvPicPr>
          <p:cNvPr id="1027" name="Picture 3" descr="E:\Study\SEM 5\PROJECT\Presentation\mysql_PNG1.png"/>
          <p:cNvPicPr>
            <a:picLocks noChangeAspect="1" noChangeArrowheads="1"/>
          </p:cNvPicPr>
          <p:nvPr/>
        </p:nvPicPr>
        <p:blipFill>
          <a:blip r:embed="rId3" cstate="print"/>
          <a:srcRect/>
          <a:stretch>
            <a:fillRect/>
          </a:stretch>
        </p:blipFill>
        <p:spPr bwMode="auto">
          <a:xfrm>
            <a:off x="4643438" y="2571750"/>
            <a:ext cx="1928826" cy="1366617"/>
          </a:xfrm>
          <a:prstGeom prst="rect">
            <a:avLst/>
          </a:prstGeom>
          <a:noFill/>
        </p:spPr>
      </p:pic>
      <p:pic>
        <p:nvPicPr>
          <p:cNvPr id="1029" name="Picture 5" descr="E:\Study\SEM 5\PROJECT\Presentation\edraw.jpg"/>
          <p:cNvPicPr>
            <a:picLocks noChangeAspect="1" noChangeArrowheads="1"/>
          </p:cNvPicPr>
          <p:nvPr/>
        </p:nvPicPr>
        <p:blipFill>
          <a:blip r:embed="rId4"/>
          <a:srcRect/>
          <a:stretch>
            <a:fillRect/>
          </a:stretch>
        </p:blipFill>
        <p:spPr bwMode="auto">
          <a:xfrm>
            <a:off x="6715932" y="2500312"/>
            <a:ext cx="1955011" cy="1428760"/>
          </a:xfrm>
          <a:prstGeom prst="rect">
            <a:avLst/>
          </a:prstGeom>
          <a:noFill/>
        </p:spPr>
      </p:pic>
      <p:pic>
        <p:nvPicPr>
          <p:cNvPr id="1030" name="Picture 6" descr="E:\Study\SEM 5\PROJECT\Presentation\powerpoint.png"/>
          <p:cNvPicPr>
            <a:picLocks noChangeAspect="1" noChangeArrowheads="1"/>
          </p:cNvPicPr>
          <p:nvPr/>
        </p:nvPicPr>
        <p:blipFill>
          <a:blip r:embed="rId5" cstate="print"/>
          <a:srcRect/>
          <a:stretch>
            <a:fillRect/>
          </a:stretch>
        </p:blipFill>
        <p:spPr bwMode="auto">
          <a:xfrm>
            <a:off x="1500166" y="3071816"/>
            <a:ext cx="2286016" cy="1428760"/>
          </a:xfrm>
          <a:prstGeom prst="rect">
            <a:avLst/>
          </a:prstGeom>
          <a:noFill/>
        </p:spPr>
      </p:pic>
    </p:spTree>
    <p:extLst>
      <p:ext uri="{BB962C8B-B14F-4D97-AF65-F5344CB8AC3E}">
        <p14:creationId xmlns:p14="http://schemas.microsoft.com/office/powerpoint/2010/main" xmlns="" val="3060352862"/>
      </p:ext>
    </p:extLst>
  </p:cSld>
  <p:clrMapOvr>
    <a:masterClrMapping/>
  </p:clrMapOvr>
  <p:transition spd="slow">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08912" cy="884466"/>
          </a:xfrm>
        </p:spPr>
        <p:txBody>
          <a:bodyPr/>
          <a:lstStyle/>
          <a:p>
            <a:pPr algn="ctr"/>
            <a:r>
              <a:rPr lang="en-US" sz="3200" spc="157" dirty="0">
                <a:solidFill>
                  <a:srgbClr val="1D617A"/>
                </a:solidFill>
                <a:latin typeface="Poppins Bold Italics"/>
              </a:rPr>
              <a:t>Existing System</a:t>
            </a:r>
            <a:endParaRPr lang="en-IN" sz="3200" dirty="0"/>
          </a:p>
        </p:txBody>
      </p:sp>
      <p:sp>
        <p:nvSpPr>
          <p:cNvPr id="3" name="Content Placeholder 2"/>
          <p:cNvSpPr>
            <a:spLocks noGrp="1"/>
          </p:cNvSpPr>
          <p:nvPr>
            <p:ph idx="1"/>
          </p:nvPr>
        </p:nvSpPr>
        <p:spPr>
          <a:xfrm>
            <a:off x="971600" y="1131590"/>
            <a:ext cx="7848872" cy="3744416"/>
          </a:xfrm>
        </p:spPr>
        <p:txBody>
          <a:bodyPr>
            <a:noAutofit/>
          </a:bodyPr>
          <a:lstStyle/>
          <a:p>
            <a:pPr marL="332841" lvl="1" indent="-166421">
              <a:buFont typeface="Arial"/>
              <a:buChar char="•"/>
            </a:pPr>
            <a:r>
              <a:rPr lang="en-US" sz="1800" dirty="0">
                <a:solidFill>
                  <a:srgbClr val="1D617A"/>
                </a:solidFill>
                <a:latin typeface="Poppins Light"/>
              </a:rPr>
              <a:t>In the old manual systems, there were series of drawbacks, as the whole system was maintained by humans. The processes consisting of keeping, maintaining and retrieving the data were very time consuming. </a:t>
            </a:r>
          </a:p>
          <a:p>
            <a:pPr marL="332841" lvl="1" indent="-166421">
              <a:buFont typeface="Arial"/>
              <a:buChar char="•"/>
            </a:pPr>
            <a:r>
              <a:rPr lang="en-IN" sz="1800" dirty="0">
                <a:solidFill>
                  <a:srgbClr val="1D617A"/>
                </a:solidFill>
                <a:latin typeface="Poppins Light"/>
              </a:rPr>
              <a:t>Records were never easily stored in sorted order and hence problems kept arising at the time of data retrieval.</a:t>
            </a:r>
          </a:p>
          <a:p>
            <a:pPr marL="332841" lvl="1" indent="-166421">
              <a:buFont typeface="Arial"/>
              <a:buChar char="•"/>
            </a:pPr>
            <a:r>
              <a:rPr lang="en-IN" sz="1800" dirty="0">
                <a:solidFill>
                  <a:srgbClr val="1D617A"/>
                </a:solidFill>
                <a:latin typeface="Poppins Light"/>
              </a:rPr>
              <a:t>Detecting errors in the data was also a big problem for restaurants with a large customer base and high frequency of orders.</a:t>
            </a:r>
          </a:p>
          <a:p>
            <a:pPr marL="332841" lvl="1" indent="-166421">
              <a:buFont typeface="Arial"/>
              <a:buChar char="•"/>
            </a:pPr>
            <a:r>
              <a:rPr lang="en-IN" sz="1800" dirty="0">
                <a:solidFill>
                  <a:srgbClr val="1D617A"/>
                </a:solidFill>
                <a:latin typeface="Poppins Light"/>
              </a:rPr>
              <a:t>Generation of reports was not easy for financial planning, as there would rise problems such as data redundancy and incomplete data. </a:t>
            </a:r>
          </a:p>
          <a:p>
            <a:pPr marL="332841" lvl="1" indent="-166421">
              <a:buFont typeface="Arial"/>
              <a:buChar char="•"/>
            </a:pPr>
            <a:r>
              <a:rPr lang="en-IN" sz="1800" dirty="0">
                <a:solidFill>
                  <a:srgbClr val="1D617A"/>
                </a:solidFill>
                <a:latin typeface="Poppins Light"/>
              </a:rPr>
              <a:t>In the light of current situations, it is more safe to have a food ordering website, rather than visiting the restaurant physically.</a:t>
            </a:r>
            <a:endParaRPr lang="en-US" sz="1800" dirty="0">
              <a:solidFill>
                <a:srgbClr val="1D617A"/>
              </a:solidFill>
              <a:latin typeface="Poppins Light"/>
            </a:endParaRPr>
          </a:p>
          <a:p>
            <a:pPr marL="0" indent="0">
              <a:buNone/>
            </a:pPr>
            <a:endParaRPr lang="en-IN" sz="1600" dirty="0"/>
          </a:p>
        </p:txBody>
      </p:sp>
    </p:spTree>
    <p:extLst>
      <p:ext uri="{BB962C8B-B14F-4D97-AF65-F5344CB8AC3E}">
        <p14:creationId xmlns:p14="http://schemas.microsoft.com/office/powerpoint/2010/main" xmlns="" val="3060352862"/>
      </p:ext>
    </p:extLst>
  </p:cSld>
  <p:clrMapOvr>
    <a:masterClrMapping/>
  </p:clrMapOvr>
  <p:transition spd="slow">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08912" cy="884466"/>
          </a:xfrm>
        </p:spPr>
        <p:txBody>
          <a:bodyPr/>
          <a:lstStyle/>
          <a:p>
            <a:pPr algn="ctr"/>
            <a:r>
              <a:rPr lang="en-US" sz="3200" spc="157" dirty="0">
                <a:solidFill>
                  <a:srgbClr val="1D617A"/>
                </a:solidFill>
                <a:latin typeface="Poppins Bold Italics"/>
              </a:rPr>
              <a:t>Proposed System</a:t>
            </a:r>
            <a:endParaRPr lang="en-IN" sz="3200" dirty="0"/>
          </a:p>
        </p:txBody>
      </p:sp>
      <p:sp>
        <p:nvSpPr>
          <p:cNvPr id="3" name="Content Placeholder 2"/>
          <p:cNvSpPr>
            <a:spLocks noGrp="1"/>
          </p:cNvSpPr>
          <p:nvPr>
            <p:ph idx="1"/>
          </p:nvPr>
        </p:nvSpPr>
        <p:spPr>
          <a:xfrm>
            <a:off x="857224" y="857238"/>
            <a:ext cx="7963248" cy="3875892"/>
          </a:xfrm>
        </p:spPr>
        <p:txBody>
          <a:bodyPr>
            <a:noAutofit/>
          </a:bodyPr>
          <a:lstStyle/>
          <a:p>
            <a:pPr marL="332841" lvl="1" indent="-166421">
              <a:buFont typeface="Arial"/>
              <a:buChar char="•"/>
            </a:pPr>
            <a:r>
              <a:rPr lang="en-US" sz="1600" dirty="0">
                <a:solidFill>
                  <a:srgbClr val="1D617A"/>
                </a:solidFill>
                <a:latin typeface="Poppins Light"/>
              </a:rPr>
              <a:t>In some of the existing systems, Users must have a physical  menu to order their food over a telephonic communication, this  can often result </a:t>
            </a:r>
          </a:p>
          <a:p>
            <a:pPr marL="166420" lvl="1" indent="0">
              <a:buNone/>
            </a:pPr>
            <a:r>
              <a:rPr lang="en-US" sz="1600" dirty="0">
                <a:solidFill>
                  <a:srgbClr val="1D617A"/>
                </a:solidFill>
                <a:latin typeface="Poppins Light"/>
              </a:rPr>
              <a:t>   into misunderstanding due to unclear  communication through </a:t>
            </a:r>
          </a:p>
          <a:p>
            <a:pPr marL="166420" lvl="1" indent="0">
              <a:buNone/>
            </a:pPr>
            <a:r>
              <a:rPr lang="en-US" sz="1600" dirty="0">
                <a:solidFill>
                  <a:srgbClr val="1D617A"/>
                </a:solidFill>
                <a:latin typeface="Poppins Light"/>
              </a:rPr>
              <a:t>   telephones.</a:t>
            </a:r>
            <a:endParaRPr lang="en-IN" sz="1600" dirty="0">
              <a:solidFill>
                <a:srgbClr val="1D617A"/>
              </a:solidFill>
              <a:latin typeface="Poppins Light"/>
            </a:endParaRPr>
          </a:p>
          <a:p>
            <a:pPr marL="332841" lvl="1" indent="-166421">
              <a:buFont typeface="Arial"/>
              <a:buChar char="•"/>
            </a:pPr>
            <a:r>
              <a:rPr lang="en-IN" sz="1600" dirty="0">
                <a:solidFill>
                  <a:srgbClr val="1D617A"/>
                </a:solidFill>
                <a:latin typeface="Poppins Light"/>
              </a:rPr>
              <a:t>What we propose is, a website-based Online food ordering system which can ease the problems of almost all users connected to it.</a:t>
            </a:r>
          </a:p>
          <a:p>
            <a:pPr marL="332841" lvl="1" indent="-166421">
              <a:buFont typeface="Arial"/>
              <a:buChar char="•"/>
            </a:pPr>
            <a:r>
              <a:rPr lang="en-IN" sz="1600" dirty="0">
                <a:solidFill>
                  <a:srgbClr val="1D617A"/>
                </a:solidFill>
                <a:latin typeface="Poppins Light"/>
              </a:rPr>
              <a:t>Using the Online Food Ordering System, users can order food through the website without standing in lines in front of the restaurant.</a:t>
            </a:r>
          </a:p>
          <a:p>
            <a:pPr marL="332841" lvl="1" indent="-166421">
              <a:buFont typeface="Arial"/>
              <a:buChar char="•"/>
            </a:pPr>
            <a:r>
              <a:rPr lang="en-IN" sz="1600" dirty="0">
                <a:solidFill>
                  <a:srgbClr val="1D617A"/>
                </a:solidFill>
                <a:latin typeface="Poppins Light"/>
              </a:rPr>
              <a:t> The users can manage their cart and can place orders from their carts, they can also track the delivery status of their orders, they can make payments using the website.</a:t>
            </a:r>
          </a:p>
          <a:p>
            <a:pPr marL="332841" lvl="1" indent="-166421">
              <a:buFont typeface="Arial"/>
              <a:buChar char="•"/>
            </a:pPr>
            <a:r>
              <a:rPr lang="en-IN" sz="1600" dirty="0">
                <a:solidFill>
                  <a:srgbClr val="1D617A"/>
                </a:solidFill>
                <a:latin typeface="Poppins Light"/>
              </a:rPr>
              <a:t>This system helps restaurants  to manage all information regarding orders, their customers, payment related activities and feedbacks on a central server, the information can be retrieved as and when required.</a:t>
            </a:r>
          </a:p>
          <a:p>
            <a:pPr marL="332841" lvl="1" indent="-166421">
              <a:buFont typeface="Arial"/>
              <a:buChar char="•"/>
            </a:pPr>
            <a:r>
              <a:rPr lang="en-IN" sz="1600" dirty="0">
                <a:solidFill>
                  <a:srgbClr val="1D617A"/>
                </a:solidFill>
                <a:latin typeface="Poppins Light"/>
              </a:rPr>
              <a:t>To improve the user’s experience, the system also allows users to search based on names of dishes, and restaurants.</a:t>
            </a:r>
          </a:p>
        </p:txBody>
      </p:sp>
    </p:spTree>
    <p:extLst>
      <p:ext uri="{BB962C8B-B14F-4D97-AF65-F5344CB8AC3E}">
        <p14:creationId xmlns:p14="http://schemas.microsoft.com/office/powerpoint/2010/main" xmlns="" val="3060352862"/>
      </p:ext>
    </p:extLst>
  </p:cSld>
  <p:clrMapOvr>
    <a:masterClrMapping/>
  </p:clrMapOvr>
  <p:transition spd="slow">
    <p:pull dir="l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2146</TotalTime>
  <Words>1433</Words>
  <Application>Microsoft Office PowerPoint</Application>
  <PresentationFormat>On-screen Show (16:9)</PresentationFormat>
  <Paragraphs>345</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Slide 1</vt:lpstr>
      <vt:lpstr>INDEX</vt:lpstr>
      <vt:lpstr>About Company</vt:lpstr>
      <vt:lpstr>Company Details</vt:lpstr>
      <vt:lpstr>About Project</vt:lpstr>
      <vt:lpstr>Requirement Gathering</vt:lpstr>
      <vt:lpstr>Tools and Technologies Used</vt:lpstr>
      <vt:lpstr>Existing System</vt:lpstr>
      <vt:lpstr>Proposed System</vt:lpstr>
      <vt:lpstr>Context Level DFD / 0 Level DFD</vt:lpstr>
      <vt:lpstr>Slide 11</vt:lpstr>
      <vt:lpstr>Level 1 DFD</vt:lpstr>
      <vt:lpstr>Slide 13</vt:lpstr>
      <vt:lpstr>Level 2 DFD 2.0 Login</vt:lpstr>
      <vt:lpstr>Slide 15</vt:lpstr>
      <vt:lpstr>Level 2 DFD 3.0 Category</vt:lpstr>
      <vt:lpstr>Slide 17</vt:lpstr>
      <vt:lpstr>Level 2 DFD 4.0 Food Items</vt:lpstr>
      <vt:lpstr>Slide 19</vt:lpstr>
      <vt:lpstr>Level 2 DFD 5.0 Order</vt:lpstr>
      <vt:lpstr>Slide 21</vt:lpstr>
      <vt:lpstr>Level 2 DFD 6.0 Payment</vt:lpstr>
      <vt:lpstr>Slide 23</vt:lpstr>
      <vt:lpstr>Level 2 DFD 7.0 Delivery</vt:lpstr>
      <vt:lpstr>Slide 25</vt:lpstr>
      <vt:lpstr>Level 2 DFD 8.0 Feedback</vt:lpstr>
      <vt:lpstr>Slide 27</vt:lpstr>
      <vt:lpstr>ER Diagram</vt:lpstr>
      <vt:lpstr>Slide 29</vt:lpstr>
      <vt:lpstr>DATA DICTIONARY</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Windows User</cp:lastModifiedBy>
  <cp:revision>287</cp:revision>
  <dcterms:created xsi:type="dcterms:W3CDTF">2014-04-01T16:27:38Z</dcterms:created>
  <dcterms:modified xsi:type="dcterms:W3CDTF">2021-02-24T17:06:21Z</dcterms:modified>
</cp:coreProperties>
</file>