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Default Extension="svg" ContentType="image/sv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Helvetica World" panose="020B0604020202020204" charset="-128"/>
      <p:regular r:id="rId29"/>
    </p:embeddedFont>
    <p:embeddedFont>
      <p:font typeface="Helvetica World Bold" panose="020B0604020202020204" charset="-128"/>
      <p:regular r:id="rId30"/>
    </p:embeddedFont>
    <p:embeddedFont>
      <p:font typeface="Helvetica World Italics" panose="020B0604020202020204" charset="-128"/>
      <p:regular r:id="rId31"/>
    </p:embeddedFont>
    <p:embeddedFont>
      <p:font typeface="Anton" pitchFamily="2" charset="0"/>
      <p:regular r:id="rId32"/>
    </p:embeddedFont>
    <p:embeddedFont>
      <p:font typeface="Antonio" panose="020B0604020202020204" charset="0"/>
      <p:regular r:id="rId33"/>
    </p:embeddedFont>
    <p:embeddedFont>
      <p:font typeface="Antonio Light" panose="020B0604020202020204" charset="0"/>
      <p:regular r:id="rId34"/>
    </p:embeddedFont>
    <p:embeddedFont>
      <p:font typeface="Intro Rust" panose="020B0604020202020204" charset="0"/>
      <p:regular r:id="rId35"/>
    </p:embeddedFont>
  </p:embeddedFontLst>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tags" Target="tags/tag1.xml" /><Relationship Id="rId29" Type="http://schemas.openxmlformats.org/officeDocument/2006/relationships/font" Target="fonts/font1.fntdata" /><Relationship Id="rId3" Type="http://schemas.openxmlformats.org/officeDocument/2006/relationships/slide" Target="slides/slide2.xml" /><Relationship Id="rId30" Type="http://schemas.openxmlformats.org/officeDocument/2006/relationships/font" Target="fonts/font2.fntdata" /><Relationship Id="rId31" Type="http://schemas.openxmlformats.org/officeDocument/2006/relationships/font" Target="fonts/font3.fntdata" /><Relationship Id="rId32" Type="http://schemas.openxmlformats.org/officeDocument/2006/relationships/font" Target="fonts/font4.fntdata" /><Relationship Id="rId33" Type="http://schemas.openxmlformats.org/officeDocument/2006/relationships/font" Target="fonts/font5.fntdata" /><Relationship Id="rId34" Type="http://schemas.openxmlformats.org/officeDocument/2006/relationships/font" Target="fonts/font6.fntdata" /><Relationship Id="rId35" Type="http://schemas.openxmlformats.org/officeDocument/2006/relationships/font" Target="fonts/font7.fntdata" /><Relationship Id="rId36" Type="http://schemas.openxmlformats.org/officeDocument/2006/relationships/presProps" Target="presProps.xml" /><Relationship Id="rId37" Type="http://schemas.openxmlformats.org/officeDocument/2006/relationships/viewProps" Target="viewProps.xml" /><Relationship Id="rId38" Type="http://schemas.openxmlformats.org/officeDocument/2006/relationships/theme" Target="theme/theme1.xml" /><Relationship Id="rId39" Type="http://schemas.openxmlformats.org/officeDocument/2006/relationships/tableStyles" Target="tableStyles.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D8BD707-D9CF-40AE-B4C6-C98DA3205C09}"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png" /><Relationship Id="rId4" Type="http://schemas.openxmlformats.org/officeDocument/2006/relationships/image" Target="../media/image3.sv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jpeg" /><Relationship Id="rId3" Type="http://schemas.openxmlformats.org/officeDocument/2006/relationships/image" Target="../media/image8.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jpeg" /><Relationship Id="rId3" Type="http://schemas.openxmlformats.org/officeDocument/2006/relationships/image" Target="../media/image11.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0.jpeg" /><Relationship Id="rId3" Type="http://schemas.openxmlformats.org/officeDocument/2006/relationships/image" Target="../media/image11.jpeg" /><Relationship Id="rId4" Type="http://schemas.openxmlformats.org/officeDocument/2006/relationships/image" Target="../media/image12.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3.jpe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4.jpeg" /><Relationship Id="rId3" Type="http://schemas.openxmlformats.org/officeDocument/2006/relationships/image" Target="../media/image13.jpe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5.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jpe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jpeg" /><Relationship Id="rId3" Type="http://schemas.openxmlformats.org/officeDocument/2006/relationships/image" Target="../media/image16.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8.jpe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9.jpeg" /><Relationship Id="rId3" Type="http://schemas.openxmlformats.org/officeDocument/2006/relationships/image" Target="../media/image18.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jpeg" /><Relationship Id="rId3" Type="http://schemas.openxmlformats.org/officeDocument/2006/relationships/image" Target="../media/image21.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2.jpeg" /><Relationship Id="rId3" Type="http://schemas.openxmlformats.org/officeDocument/2006/relationships/image" Target="../media/image23.jpe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4.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4.jpeg"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5.jpe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6.jpeg" /><Relationship Id="rId3" Type="http://schemas.openxmlformats.org/officeDocument/2006/relationships/image" Target="../media/image27.jpe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8.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1028700"/>
            <a:ext cx="8297599" cy="5943984"/>
          </a:xfrm>
          <a:custGeom>
            <a:rect l="l" t="t" r="r" b="b"/>
            <a:pathLst>
              <a:path w="8297599" h="5943984">
                <a:moveTo>
                  <a:pt x="0" y="0"/>
                </a:moveTo>
                <a:lnTo>
                  <a:pt x="8297599" y="0"/>
                </a:lnTo>
                <a:lnTo>
                  <a:pt x="8297599" y="5943984"/>
                </a:lnTo>
                <a:lnTo>
                  <a:pt x="0" y="5943984"/>
                </a:lnTo>
                <a:lnTo>
                  <a:pt x="0" y="0"/>
                </a:lnTo>
                <a:close/>
              </a:path>
            </a:pathLst>
          </a:custGeom>
          <a:blipFill>
            <a:blip r:embed="rId2"/>
            <a:stretch>
              <a:fillRect l="-46145" t="-55386" r="-61550" b="-38146"/>
            </a:stretch>
          </a:blipFill>
        </p:spPr>
        <p:txBody>
          <a:bodyPr/>
          <a:lstStyle/>
          <a:p>
            <a:endParaRPr lang="id-ID"/>
          </a:p>
        </p:txBody>
      </p:sp>
      <p:grpSp>
        <p:nvGrpSpPr>
          <p:cNvPr id="3" name="Group 3"/>
          <p:cNvGrpSpPr/>
          <p:nvPr/>
        </p:nvGrpSpPr>
        <p:grpSpPr>
          <a:xfrm>
            <a:off x="7171908" y="7904447"/>
            <a:ext cx="8312513" cy="1336107"/>
            <a:chExt cx="3032427" cy="487415"/>
          </a:xfrm>
        </p:grpSpPr>
        <p:sp>
          <p:nvSpPr>
            <p:cNvPr id="4" name="Freeform 4"/>
            <p:cNvSpPr/>
            <p:nvPr/>
          </p:nvSpPr>
          <p:spPr>
            <a:xfrm>
              <a:off x="0" y="0"/>
              <a:ext cx="3032428" cy="487415"/>
            </a:xfrm>
            <a:custGeom>
              <a:rect l="l" t="t" r="r" b="b"/>
              <a:pathLst>
                <a:path w="3032428" h="487414">
                  <a:moveTo>
                    <a:pt x="0" y="0"/>
                  </a:moveTo>
                  <a:lnTo>
                    <a:pt x="3032428" y="0"/>
                  </a:lnTo>
                  <a:lnTo>
                    <a:pt x="3032428" y="487415"/>
                  </a:lnTo>
                  <a:lnTo>
                    <a:pt x="0" y="487415"/>
                  </a:lnTo>
                  <a:close/>
                </a:path>
              </a:pathLst>
            </a:custGeom>
            <a:solidFill>
              <a:srgbClr val="565FA4"/>
            </a:solidFill>
          </p:spPr>
          <p:txBody>
            <a:bodyPr/>
            <a:lstStyle/>
            <a:p>
              <a:endParaRPr lang="id-ID"/>
            </a:p>
          </p:txBody>
        </p:sp>
      </p:grpSp>
      <p:grpSp>
        <p:nvGrpSpPr>
          <p:cNvPr id="5" name="Group 5"/>
          <p:cNvGrpSpPr/>
          <p:nvPr/>
        </p:nvGrpSpPr>
        <p:grpSpPr>
          <a:xfrm>
            <a:off x="15828969" y="7904447"/>
            <a:ext cx="1430331" cy="1336107"/>
            <a:chExt cx="521789" cy="487415"/>
          </a:xfrm>
        </p:grpSpPr>
        <p:sp>
          <p:nvSpPr>
            <p:cNvPr id="6" name="Freeform 6"/>
            <p:cNvSpPr/>
            <p:nvPr/>
          </p:nvSpPr>
          <p:spPr>
            <a:xfrm>
              <a:off x="0" y="0"/>
              <a:ext cx="521789" cy="487415"/>
            </a:xfrm>
            <a:custGeom>
              <a:rect l="l" t="t" r="r" b="b"/>
              <a:pathLst>
                <a:path w="521788" h="487414">
                  <a:moveTo>
                    <a:pt x="0" y="0"/>
                  </a:moveTo>
                  <a:lnTo>
                    <a:pt x="521789" y="0"/>
                  </a:lnTo>
                  <a:lnTo>
                    <a:pt x="521789" y="487415"/>
                  </a:lnTo>
                  <a:lnTo>
                    <a:pt x="0" y="487415"/>
                  </a:lnTo>
                  <a:close/>
                </a:path>
              </a:pathLst>
            </a:custGeom>
            <a:solidFill>
              <a:srgbClr val="565FA4"/>
            </a:solidFill>
          </p:spPr>
          <p:txBody>
            <a:bodyPr/>
            <a:lstStyle/>
            <a:p>
              <a:endParaRPr lang="id-ID"/>
            </a:p>
          </p:txBody>
        </p:sp>
      </p:grpSp>
      <p:sp>
        <p:nvSpPr>
          <p:cNvPr id="7" name="Freeform 7"/>
          <p:cNvSpPr/>
          <p:nvPr/>
        </p:nvSpPr>
        <p:spPr>
          <a:xfrm>
            <a:off x="16178716" y="8384309"/>
            <a:ext cx="730837" cy="376381"/>
          </a:xfrm>
          <a:custGeom>
            <a:rect l="l" t="t" r="r" b="b"/>
            <a:pathLst>
              <a:path w="730837" h="376381">
                <a:moveTo>
                  <a:pt x="0" y="0"/>
                </a:moveTo>
                <a:lnTo>
                  <a:pt x="730837" y="0"/>
                </a:lnTo>
                <a:lnTo>
                  <a:pt x="730837" y="376382"/>
                </a:lnTo>
                <a:lnTo>
                  <a:pt x="0" y="3763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d-ID"/>
          </a:p>
        </p:txBody>
      </p:sp>
      <p:sp>
        <p:nvSpPr>
          <p:cNvPr id="8" name="TextBox 8"/>
          <p:cNvSpPr txBox="1"/>
          <p:nvPr/>
        </p:nvSpPr>
        <p:spPr>
          <a:xfrm>
            <a:off x="1028700" y="7810500"/>
            <a:ext cx="6143208" cy="1543050"/>
          </a:xfrm>
          <a:prstGeom prst="rect">
            <a:avLst/>
          </a:prstGeom>
        </p:spPr>
        <p:txBody>
          <a:bodyPr lIns="0" tIns="0" rIns="0" bIns="0" rtlCol="0" anchor="t">
            <a:spAutoFit/>
          </a:bodyPr>
          <a:lstStyle/>
          <a:p>
            <a:pPr>
              <a:lnSpc>
                <a:spcPts val="6299"/>
              </a:lnSpc>
            </a:pPr>
            <a:r>
              <a:rPr lang="en-US" sz="4499">
                <a:solidFill>
                  <a:srgbClr val="FF8342"/>
                </a:solidFill>
                <a:latin typeface="Anton"/>
              </a:rPr>
              <a:t>TUGAS ADD EVALUASI DASHBOARD</a:t>
            </a:r>
          </a:p>
        </p:txBody>
      </p:sp>
      <p:sp>
        <p:nvSpPr>
          <p:cNvPr id="9" name="TextBox 9"/>
          <p:cNvSpPr txBox="1"/>
          <p:nvPr/>
        </p:nvSpPr>
        <p:spPr>
          <a:xfrm>
            <a:off x="7532574" y="8035477"/>
            <a:ext cx="7600039" cy="995239"/>
          </a:xfrm>
          <a:prstGeom prst="rect">
            <a:avLst/>
          </a:prstGeom>
        </p:spPr>
        <p:txBody>
          <a:bodyPr lIns="0" tIns="0" rIns="0" bIns="0" rtlCol="0" anchor="t">
            <a:spAutoFit/>
          </a:bodyPr>
          <a:lstStyle/>
          <a:p>
            <a:pPr>
              <a:lnSpc>
                <a:spcPts val="8144"/>
              </a:lnSpc>
            </a:pPr>
            <a:r>
              <a:rPr lang="en-US" sz="5817">
                <a:solidFill>
                  <a:srgbClr val="FFFFFF"/>
                </a:solidFill>
                <a:latin typeface="Antonio Light"/>
              </a:rPr>
              <a:t>KELOMPOK 10</a:t>
            </a:r>
          </a:p>
        </p:txBody>
      </p:sp>
      <p:grpSp>
        <p:nvGrpSpPr>
          <p:cNvPr id="10" name="Group 10"/>
          <p:cNvGrpSpPr/>
          <p:nvPr/>
        </p:nvGrpSpPr>
        <p:grpSpPr>
          <a:xfrm rot="5400000">
            <a:off x="12915998" y="-910466"/>
            <a:ext cx="743130" cy="7243980"/>
            <a:chExt cx="394293" cy="3843539"/>
          </a:xfrm>
        </p:grpSpPr>
        <p:sp>
          <p:nvSpPr>
            <p:cNvPr id="11" name="Freeform 11"/>
            <p:cNvSpPr/>
            <p:nvPr/>
          </p:nvSpPr>
          <p:spPr>
            <a:xfrm>
              <a:off x="0" y="0"/>
              <a:ext cx="394293" cy="3843539"/>
            </a:xfrm>
            <a:custGeom>
              <a:rect l="l" t="t" r="r" b="b"/>
              <a:pathLst>
                <a:path w="394293" h="3843538">
                  <a:moveTo>
                    <a:pt x="0" y="0"/>
                  </a:moveTo>
                  <a:lnTo>
                    <a:pt x="394293" y="0"/>
                  </a:lnTo>
                  <a:lnTo>
                    <a:pt x="394293" y="3843539"/>
                  </a:lnTo>
                  <a:lnTo>
                    <a:pt x="0" y="3843539"/>
                  </a:lnTo>
                  <a:close/>
                </a:path>
              </a:pathLst>
            </a:custGeom>
            <a:solidFill>
              <a:srgbClr val="565FA4"/>
            </a:solidFill>
          </p:spPr>
          <p:txBody>
            <a:bodyPr/>
            <a:lstStyle/>
            <a:p>
              <a:endParaRPr lang="id-ID"/>
            </a:p>
          </p:txBody>
        </p:sp>
      </p:grpSp>
      <p:grpSp>
        <p:nvGrpSpPr>
          <p:cNvPr id="12" name="Group 12"/>
          <p:cNvGrpSpPr/>
          <p:nvPr/>
        </p:nvGrpSpPr>
        <p:grpSpPr>
          <a:xfrm rot="5400000">
            <a:off x="12915998" y="76102"/>
            <a:ext cx="743130" cy="7243980"/>
            <a:chExt cx="394293" cy="3843539"/>
          </a:xfrm>
        </p:grpSpPr>
        <p:sp>
          <p:nvSpPr>
            <p:cNvPr id="13" name="Freeform 13"/>
            <p:cNvSpPr/>
            <p:nvPr/>
          </p:nvSpPr>
          <p:spPr>
            <a:xfrm>
              <a:off x="0" y="0"/>
              <a:ext cx="394293" cy="3843539"/>
            </a:xfrm>
            <a:custGeom>
              <a:rect l="l" t="t" r="r" b="b"/>
              <a:pathLst>
                <a:path w="394293" h="3843538">
                  <a:moveTo>
                    <a:pt x="0" y="0"/>
                  </a:moveTo>
                  <a:lnTo>
                    <a:pt x="394293" y="0"/>
                  </a:lnTo>
                  <a:lnTo>
                    <a:pt x="394293" y="3843539"/>
                  </a:lnTo>
                  <a:lnTo>
                    <a:pt x="0" y="3843539"/>
                  </a:lnTo>
                  <a:close/>
                </a:path>
              </a:pathLst>
            </a:custGeom>
            <a:solidFill>
              <a:srgbClr val="FF8342"/>
            </a:solidFill>
          </p:spPr>
          <p:txBody>
            <a:bodyPr/>
            <a:lstStyle/>
            <a:p>
              <a:endParaRPr lang="id-ID"/>
            </a:p>
          </p:txBody>
        </p:sp>
      </p:grpSp>
      <p:grpSp>
        <p:nvGrpSpPr>
          <p:cNvPr id="14" name="Group 14"/>
          <p:cNvGrpSpPr/>
          <p:nvPr/>
        </p:nvGrpSpPr>
        <p:grpSpPr>
          <a:xfrm rot="5400000">
            <a:off x="12915998" y="1089234"/>
            <a:ext cx="743130" cy="7243980"/>
            <a:chExt cx="394293" cy="3843539"/>
          </a:xfrm>
        </p:grpSpPr>
        <p:sp>
          <p:nvSpPr>
            <p:cNvPr id="15" name="Freeform 15"/>
            <p:cNvSpPr/>
            <p:nvPr/>
          </p:nvSpPr>
          <p:spPr>
            <a:xfrm>
              <a:off x="0" y="0"/>
              <a:ext cx="394293" cy="3843539"/>
            </a:xfrm>
            <a:custGeom>
              <a:rect l="l" t="t" r="r" b="b"/>
              <a:pathLst>
                <a:path w="394293" h="3843538">
                  <a:moveTo>
                    <a:pt x="0" y="0"/>
                  </a:moveTo>
                  <a:lnTo>
                    <a:pt x="394293" y="0"/>
                  </a:lnTo>
                  <a:lnTo>
                    <a:pt x="394293" y="3843539"/>
                  </a:lnTo>
                  <a:lnTo>
                    <a:pt x="0" y="3843539"/>
                  </a:lnTo>
                  <a:close/>
                </a:path>
              </a:pathLst>
            </a:custGeom>
            <a:solidFill>
              <a:srgbClr val="565FA4"/>
            </a:solidFill>
          </p:spPr>
          <p:txBody>
            <a:bodyPr/>
            <a:lstStyle/>
            <a:p>
              <a:endParaRPr lang="id-ID"/>
            </a:p>
          </p:txBody>
        </p:sp>
      </p:grpSp>
      <p:grpSp>
        <p:nvGrpSpPr>
          <p:cNvPr id="16" name="Group 16"/>
          <p:cNvGrpSpPr/>
          <p:nvPr/>
        </p:nvGrpSpPr>
        <p:grpSpPr>
          <a:xfrm rot="5400000">
            <a:off x="12915998" y="2060908"/>
            <a:ext cx="743130" cy="7243980"/>
            <a:chExt cx="394293" cy="3843539"/>
          </a:xfrm>
        </p:grpSpPr>
        <p:sp>
          <p:nvSpPr>
            <p:cNvPr id="17" name="Freeform 17"/>
            <p:cNvSpPr/>
            <p:nvPr/>
          </p:nvSpPr>
          <p:spPr>
            <a:xfrm>
              <a:off x="0" y="0"/>
              <a:ext cx="394293" cy="3843539"/>
            </a:xfrm>
            <a:custGeom>
              <a:rect l="l" t="t" r="r" b="b"/>
              <a:pathLst>
                <a:path w="394293" h="3843538">
                  <a:moveTo>
                    <a:pt x="0" y="0"/>
                  </a:moveTo>
                  <a:lnTo>
                    <a:pt x="394293" y="0"/>
                  </a:lnTo>
                  <a:lnTo>
                    <a:pt x="394293" y="3843539"/>
                  </a:lnTo>
                  <a:lnTo>
                    <a:pt x="0" y="3843539"/>
                  </a:lnTo>
                  <a:close/>
                </a:path>
              </a:pathLst>
            </a:custGeom>
            <a:solidFill>
              <a:srgbClr val="FF8342"/>
            </a:solidFill>
          </p:spPr>
          <p:txBody>
            <a:bodyPr/>
            <a:lstStyle/>
            <a:p>
              <a:endParaRPr lang="id-ID"/>
            </a:p>
          </p:txBody>
        </p:sp>
      </p:grpSp>
      <p:sp>
        <p:nvSpPr>
          <p:cNvPr id="18" name="TextBox 18"/>
          <p:cNvSpPr txBox="1"/>
          <p:nvPr/>
        </p:nvSpPr>
        <p:spPr>
          <a:xfrm>
            <a:off x="9918373" y="2385005"/>
            <a:ext cx="3560581" cy="586364"/>
          </a:xfrm>
          <a:prstGeom prst="rect">
            <a:avLst/>
          </a:prstGeom>
        </p:spPr>
        <p:txBody>
          <a:bodyPr lIns="0" tIns="0" rIns="0" bIns="0" rtlCol="0" anchor="t">
            <a:spAutoFit/>
          </a:bodyPr>
          <a:lstStyle/>
          <a:p>
            <a:pPr algn="just">
              <a:lnSpc>
                <a:spcPts val="4824"/>
              </a:lnSpc>
            </a:pPr>
            <a:r>
              <a:rPr lang="en-US" sz="3445">
                <a:solidFill>
                  <a:srgbClr val="FFFFFF"/>
                </a:solidFill>
                <a:latin typeface="Antonio Light"/>
              </a:rPr>
              <a:t>Daniel Bara Seftino</a:t>
            </a:r>
          </a:p>
        </p:txBody>
      </p:sp>
      <p:sp>
        <p:nvSpPr>
          <p:cNvPr id="19" name="TextBox 19"/>
          <p:cNvSpPr txBox="1"/>
          <p:nvPr/>
        </p:nvSpPr>
        <p:spPr>
          <a:xfrm>
            <a:off x="9918373" y="3371573"/>
            <a:ext cx="4265716" cy="586364"/>
          </a:xfrm>
          <a:prstGeom prst="rect">
            <a:avLst/>
          </a:prstGeom>
        </p:spPr>
        <p:txBody>
          <a:bodyPr lIns="0" tIns="0" rIns="0" bIns="0" rtlCol="0" anchor="t">
            <a:spAutoFit/>
          </a:bodyPr>
          <a:lstStyle/>
          <a:p>
            <a:pPr>
              <a:lnSpc>
                <a:spcPts val="4824"/>
              </a:lnSpc>
            </a:pPr>
            <a:r>
              <a:rPr lang="en-US" sz="3445">
                <a:solidFill>
                  <a:srgbClr val="FFFFFF"/>
                </a:solidFill>
                <a:latin typeface="Antonio Light"/>
              </a:rPr>
              <a:t>I Putu Febryan Khrisyantara</a:t>
            </a:r>
          </a:p>
        </p:txBody>
      </p:sp>
      <p:sp>
        <p:nvSpPr>
          <p:cNvPr id="20" name="TextBox 20"/>
          <p:cNvSpPr txBox="1"/>
          <p:nvPr/>
        </p:nvSpPr>
        <p:spPr>
          <a:xfrm>
            <a:off x="9918373" y="4355824"/>
            <a:ext cx="4085740" cy="586364"/>
          </a:xfrm>
          <a:prstGeom prst="rect">
            <a:avLst/>
          </a:prstGeom>
        </p:spPr>
        <p:txBody>
          <a:bodyPr lIns="0" tIns="0" rIns="0" bIns="0" rtlCol="0" anchor="t">
            <a:spAutoFit/>
          </a:bodyPr>
          <a:lstStyle/>
          <a:p>
            <a:pPr algn="just">
              <a:lnSpc>
                <a:spcPts val="4824"/>
              </a:lnSpc>
            </a:pPr>
            <a:r>
              <a:rPr lang="en-US" sz="3445">
                <a:solidFill>
                  <a:srgbClr val="FFFFFF"/>
                </a:solidFill>
                <a:latin typeface="Antonio Light"/>
              </a:rPr>
              <a:t>Arya Wiraguna Dwiputra</a:t>
            </a:r>
          </a:p>
        </p:txBody>
      </p:sp>
      <p:sp>
        <p:nvSpPr>
          <p:cNvPr id="21" name="TextBox 21"/>
          <p:cNvSpPr txBox="1"/>
          <p:nvPr/>
        </p:nvSpPr>
        <p:spPr>
          <a:xfrm>
            <a:off x="9918373" y="5356379"/>
            <a:ext cx="5198613" cy="586364"/>
          </a:xfrm>
          <a:prstGeom prst="rect">
            <a:avLst/>
          </a:prstGeom>
        </p:spPr>
        <p:txBody>
          <a:bodyPr lIns="0" tIns="0" rIns="0" bIns="0" rtlCol="0" anchor="t">
            <a:spAutoFit/>
          </a:bodyPr>
          <a:lstStyle/>
          <a:p>
            <a:pPr algn="just">
              <a:lnSpc>
                <a:spcPts val="4824"/>
              </a:lnSpc>
            </a:pPr>
            <a:r>
              <a:rPr lang="en-US" sz="3445">
                <a:solidFill>
                  <a:srgbClr val="FFFFFF"/>
                </a:solidFill>
                <a:latin typeface="Antonio Light"/>
              </a:rPr>
              <a:t>Maulana Muhammad Ad-Dzikri</a:t>
            </a:r>
          </a:p>
        </p:txBody>
      </p:sp>
      <p:sp>
        <p:nvSpPr>
          <p:cNvPr id="22" name="TextBox 22"/>
          <p:cNvSpPr txBox="1"/>
          <p:nvPr/>
        </p:nvSpPr>
        <p:spPr>
          <a:xfrm>
            <a:off x="13145776" y="2385005"/>
            <a:ext cx="3560581" cy="586364"/>
          </a:xfrm>
          <a:prstGeom prst="rect">
            <a:avLst/>
          </a:prstGeom>
        </p:spPr>
        <p:txBody>
          <a:bodyPr lIns="0" tIns="0" rIns="0" bIns="0" rtlCol="0" anchor="t">
            <a:spAutoFit/>
          </a:bodyPr>
          <a:lstStyle/>
          <a:p>
            <a:pPr algn="r">
              <a:lnSpc>
                <a:spcPts val="4824"/>
              </a:lnSpc>
            </a:pPr>
            <a:r>
              <a:rPr lang="en-US" sz="3445">
                <a:solidFill>
                  <a:srgbClr val="FFFFFF"/>
                </a:solidFill>
                <a:latin typeface="Antonio Light"/>
              </a:rPr>
              <a:t>5026231169</a:t>
            </a:r>
          </a:p>
        </p:txBody>
      </p:sp>
      <p:sp>
        <p:nvSpPr>
          <p:cNvPr id="23" name="TextBox 23"/>
          <p:cNvSpPr txBox="1"/>
          <p:nvPr/>
        </p:nvSpPr>
        <p:spPr>
          <a:xfrm>
            <a:off x="13145776" y="3371573"/>
            <a:ext cx="3560581" cy="586364"/>
          </a:xfrm>
          <a:prstGeom prst="rect">
            <a:avLst/>
          </a:prstGeom>
        </p:spPr>
        <p:txBody>
          <a:bodyPr lIns="0" tIns="0" rIns="0" bIns="0" rtlCol="0" anchor="t">
            <a:spAutoFit/>
          </a:bodyPr>
          <a:lstStyle/>
          <a:p>
            <a:pPr algn="r">
              <a:lnSpc>
                <a:spcPts val="4824"/>
              </a:lnSpc>
            </a:pPr>
            <a:r>
              <a:rPr lang="en-US" sz="3445">
                <a:solidFill>
                  <a:srgbClr val="FFFFFF"/>
                </a:solidFill>
                <a:latin typeface="Antonio Light"/>
              </a:rPr>
              <a:t>5026231116</a:t>
            </a:r>
          </a:p>
        </p:txBody>
      </p:sp>
      <p:sp>
        <p:nvSpPr>
          <p:cNvPr id="24" name="TextBox 24"/>
          <p:cNvSpPr txBox="1"/>
          <p:nvPr/>
        </p:nvSpPr>
        <p:spPr>
          <a:xfrm>
            <a:off x="13145776" y="4384705"/>
            <a:ext cx="3560581" cy="586364"/>
          </a:xfrm>
          <a:prstGeom prst="rect">
            <a:avLst/>
          </a:prstGeom>
        </p:spPr>
        <p:txBody>
          <a:bodyPr lIns="0" tIns="0" rIns="0" bIns="0" rtlCol="0" anchor="t">
            <a:spAutoFit/>
          </a:bodyPr>
          <a:lstStyle/>
          <a:p>
            <a:pPr algn="r">
              <a:lnSpc>
                <a:spcPts val="4824"/>
              </a:lnSpc>
            </a:pPr>
            <a:r>
              <a:rPr lang="en-US" sz="3445">
                <a:solidFill>
                  <a:srgbClr val="FFFFFF"/>
                </a:solidFill>
                <a:latin typeface="Antonio Light"/>
              </a:rPr>
              <a:t>5026231083</a:t>
            </a:r>
          </a:p>
        </p:txBody>
      </p:sp>
      <p:sp>
        <p:nvSpPr>
          <p:cNvPr id="25" name="TextBox 25"/>
          <p:cNvSpPr txBox="1"/>
          <p:nvPr/>
        </p:nvSpPr>
        <p:spPr>
          <a:xfrm>
            <a:off x="13145776" y="5356379"/>
            <a:ext cx="3560581" cy="586364"/>
          </a:xfrm>
          <a:prstGeom prst="rect">
            <a:avLst/>
          </a:prstGeom>
        </p:spPr>
        <p:txBody>
          <a:bodyPr lIns="0" tIns="0" rIns="0" bIns="0" rtlCol="0" anchor="t">
            <a:spAutoFit/>
          </a:bodyPr>
          <a:lstStyle/>
          <a:p>
            <a:pPr algn="r">
              <a:lnSpc>
                <a:spcPts val="4824"/>
              </a:lnSpc>
            </a:pPr>
            <a:r>
              <a:rPr lang="en-US" sz="3445">
                <a:solidFill>
                  <a:srgbClr val="FFFFFF"/>
                </a:solidFill>
                <a:latin typeface="Antonio Light"/>
              </a:rPr>
              <a:t>5026231136</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9434335" y="1028700"/>
            <a:ext cx="7824965" cy="7085641"/>
          </a:xfrm>
          <a:custGeom>
            <a:rect l="l" t="t" r="r" b="b"/>
            <a:pathLst>
              <a:path w="7824965" h="7085641">
                <a:moveTo>
                  <a:pt x="0" y="0"/>
                </a:moveTo>
                <a:lnTo>
                  <a:pt x="7824965" y="0"/>
                </a:lnTo>
                <a:lnTo>
                  <a:pt x="7824965" y="7085641"/>
                </a:lnTo>
                <a:lnTo>
                  <a:pt x="0" y="7085641"/>
                </a:lnTo>
                <a:lnTo>
                  <a:pt x="0" y="0"/>
                </a:lnTo>
                <a:close/>
              </a:path>
            </a:pathLst>
          </a:custGeom>
          <a:blipFill>
            <a:blip r:embed="rId2"/>
            <a:stretch>
              <a:fillRect/>
            </a:stretch>
          </a:blipFill>
        </p:spPr>
        <p:txBody>
          <a:bodyPr/>
          <a:lstStyle/>
          <a:p>
            <a:endParaRPr lang="id-ID"/>
          </a:p>
        </p:txBody>
      </p:sp>
      <p:sp>
        <p:nvSpPr>
          <p:cNvPr id="3" name="Freeform 3"/>
          <p:cNvSpPr/>
          <p:nvPr/>
        </p:nvSpPr>
        <p:spPr>
          <a:xfrm>
            <a:off x="1149483" y="4507724"/>
            <a:ext cx="7994517" cy="3606617"/>
          </a:xfrm>
          <a:custGeom>
            <a:rect l="l" t="t" r="r" b="b"/>
            <a:pathLst>
              <a:path w="7994517" h="3606616">
                <a:moveTo>
                  <a:pt x="0" y="0"/>
                </a:moveTo>
                <a:lnTo>
                  <a:pt x="7994517" y="0"/>
                </a:lnTo>
                <a:lnTo>
                  <a:pt x="7994517" y="3606617"/>
                </a:lnTo>
                <a:lnTo>
                  <a:pt x="0" y="3606617"/>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4093336" y="8295005"/>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5" name="TextBox 5"/>
          <p:cNvSpPr txBox="1"/>
          <p:nvPr/>
        </p:nvSpPr>
        <p:spPr>
          <a:xfrm>
            <a:off x="12574102" y="8295005"/>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1982296"/>
            <a:ext cx="4874958" cy="2665682"/>
          </a:xfrm>
          <a:custGeom>
            <a:rect l="l" t="t" r="r" b="b"/>
            <a:pathLst>
              <a:path w="4874958" h="2665682">
                <a:moveTo>
                  <a:pt x="0" y="0"/>
                </a:moveTo>
                <a:lnTo>
                  <a:pt x="4874958" y="0"/>
                </a:lnTo>
                <a:lnTo>
                  <a:pt x="4874958" y="2665682"/>
                </a:lnTo>
                <a:lnTo>
                  <a:pt x="0" y="2665682"/>
                </a:lnTo>
                <a:lnTo>
                  <a:pt x="0" y="0"/>
                </a:lnTo>
                <a:close/>
              </a:path>
            </a:pathLst>
          </a:custGeom>
          <a:blipFill>
            <a:blip r:embed="rId2"/>
            <a:stretch>
              <a:fillRect/>
            </a:stretch>
          </a:blipFill>
        </p:spPr>
        <p:txBody>
          <a:bodyPr/>
          <a:lstStyle/>
          <a:p>
            <a:endParaRPr lang="id-ID"/>
          </a:p>
        </p:txBody>
      </p:sp>
      <p:sp>
        <p:nvSpPr>
          <p:cNvPr id="3" name="Freeform 3"/>
          <p:cNvSpPr/>
          <p:nvPr/>
        </p:nvSpPr>
        <p:spPr>
          <a:xfrm>
            <a:off x="5903658" y="1982296"/>
            <a:ext cx="4176943" cy="2665682"/>
          </a:xfrm>
          <a:custGeom>
            <a:rect l="l" t="t" r="r" b="b"/>
            <a:pathLst>
              <a:path w="4176943" h="2665682">
                <a:moveTo>
                  <a:pt x="0" y="0"/>
                </a:moveTo>
                <a:lnTo>
                  <a:pt x="4176942" y="0"/>
                </a:lnTo>
                <a:lnTo>
                  <a:pt x="4176942" y="2665682"/>
                </a:lnTo>
                <a:lnTo>
                  <a:pt x="0" y="2665682"/>
                </a:lnTo>
                <a:lnTo>
                  <a:pt x="0" y="0"/>
                </a:lnTo>
                <a:close/>
              </a:path>
            </a:pathLst>
          </a:custGeom>
          <a:blipFill>
            <a:blip r:embed="rId3"/>
            <a:stretch>
              <a:fillRect r="-403"/>
            </a:stretch>
          </a:blipFill>
        </p:spPr>
        <p:txBody>
          <a:bodyPr/>
          <a:lstStyle/>
          <a:p>
            <a:endParaRPr lang="id-ID"/>
          </a:p>
        </p:txBody>
      </p:sp>
      <p:sp>
        <p:nvSpPr>
          <p:cNvPr id="4" name="TextBox 4"/>
          <p:cNvSpPr txBox="1"/>
          <p:nvPr/>
        </p:nvSpPr>
        <p:spPr>
          <a:xfrm>
            <a:off x="7372598" y="923925"/>
            <a:ext cx="36764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sp>
        <p:nvSpPr>
          <p:cNvPr id="5" name="TextBox 5"/>
          <p:cNvSpPr txBox="1"/>
          <p:nvPr/>
        </p:nvSpPr>
        <p:spPr>
          <a:xfrm>
            <a:off x="1028700" y="4577080"/>
            <a:ext cx="2148086"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6" name="TextBox 6"/>
          <p:cNvSpPr txBox="1"/>
          <p:nvPr/>
        </p:nvSpPr>
        <p:spPr>
          <a:xfrm>
            <a:off x="1028700" y="5502275"/>
            <a:ext cx="16256499" cy="211074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Dari grafik di atas dapat dilihat bahwa keduanya menampilkan data mengenai penyebab terjadinya kecelakaan dari dua perspektif yang berbeda. Grafik pertama mengenai “Contributing Cause” atau penyebab terjadinya kecelakaan secara langsung dan spesifik. Sedangkan, grafik kedua mengenai “Root Cause” atau menjelaskan mengenai penyebab terjadinya kecelakaan secara umum dan mendasar. Clutter yang ada berupa visualisasi yang dilakukan dengan metode </a:t>
            </a:r>
            <a:r>
              <a:rPr lang="en-US" sz="2400">
                <a:solidFill>
                  <a:srgbClr val="000000"/>
                </a:solidFill>
                <a:latin typeface="Helvetica World Italics"/>
              </a:rPr>
              <a:t>pie chart.</a:t>
            </a:r>
          </a:p>
        </p:txBody>
      </p:sp>
      <p:grpSp>
        <p:nvGrpSpPr>
          <p:cNvPr id="7" name="Group 7"/>
          <p:cNvGrpSpPr/>
          <p:nvPr/>
        </p:nvGrpSpPr>
        <p:grpSpPr>
          <a:xfrm>
            <a:off x="1028700" y="7927340"/>
            <a:ext cx="16230600" cy="1683385"/>
            <a:chExt cx="21640800" cy="2244513"/>
          </a:xfrm>
        </p:grpSpPr>
        <p:sp>
          <p:nvSpPr>
            <p:cNvPr id="8" name="TextBox 8"/>
            <p:cNvSpPr txBox="1"/>
            <p:nvPr/>
          </p:nvSpPr>
          <p:spPr>
            <a:xfrm>
              <a:off x="0" y="1119293"/>
              <a:ext cx="21640800" cy="112522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Ketimbang direpresentasikan dengan </a:t>
              </a:r>
              <a:r>
                <a:rPr lang="en-US" sz="2400">
                  <a:solidFill>
                    <a:srgbClr val="000000"/>
                  </a:solidFill>
                  <a:latin typeface="Helvetica World Italics"/>
                </a:rPr>
                <a:t>pie chart, </a:t>
              </a:r>
              <a:r>
                <a:rPr lang="en-US" sz="2400">
                  <a:solidFill>
                    <a:srgbClr val="000000"/>
                  </a:solidFill>
                  <a:latin typeface="Helvetica World"/>
                </a:rPr>
                <a:t>sebaiknya diganti dengan menggunakan </a:t>
              </a:r>
              <a:r>
                <a:rPr lang="en-US" sz="2400">
                  <a:solidFill>
                    <a:srgbClr val="000000"/>
                  </a:solidFill>
                  <a:latin typeface="Helvetica World Italics"/>
                </a:rPr>
                <a:t>horizontal bar chart </a:t>
              </a:r>
              <a:r>
                <a:rPr lang="en-US" sz="2400">
                  <a:solidFill>
                    <a:srgbClr val="000000"/>
                  </a:solidFill>
                  <a:latin typeface="Helvetica World"/>
                </a:rPr>
                <a:t>dan setiap kategori diurutkan sesuai dengan besaran jumlahnya.</a:t>
              </a:r>
            </a:p>
          </p:txBody>
        </p:sp>
        <p:sp>
          <p:nvSpPr>
            <p:cNvPr id="9" name="TextBox 9"/>
            <p:cNvSpPr txBox="1"/>
            <p:nvPr/>
          </p:nvSpPr>
          <p:spPr>
            <a:xfrm>
              <a:off x="0" y="-95250"/>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727573" y="1028700"/>
            <a:ext cx="5760926" cy="3150140"/>
          </a:xfrm>
          <a:custGeom>
            <a:rect l="l" t="t" r="r" b="b"/>
            <a:pathLst>
              <a:path w="5760926" h="3150140">
                <a:moveTo>
                  <a:pt x="0" y="0"/>
                </a:moveTo>
                <a:lnTo>
                  <a:pt x="5760926" y="0"/>
                </a:lnTo>
                <a:lnTo>
                  <a:pt x="5760926" y="3150140"/>
                </a:lnTo>
                <a:lnTo>
                  <a:pt x="0" y="3150140"/>
                </a:lnTo>
                <a:lnTo>
                  <a:pt x="0" y="0"/>
                </a:lnTo>
                <a:close/>
              </a:path>
            </a:pathLst>
          </a:custGeom>
          <a:blipFill>
            <a:blip r:embed="rId2"/>
            <a:stretch>
              <a:fillRect/>
            </a:stretch>
          </a:blipFill>
        </p:spPr>
        <p:txBody>
          <a:bodyPr/>
          <a:lstStyle/>
          <a:p>
            <a:endParaRPr lang="id-ID"/>
          </a:p>
        </p:txBody>
      </p:sp>
      <p:sp>
        <p:nvSpPr>
          <p:cNvPr id="3" name="Freeform 3"/>
          <p:cNvSpPr/>
          <p:nvPr/>
        </p:nvSpPr>
        <p:spPr>
          <a:xfrm>
            <a:off x="1727573" y="4178840"/>
            <a:ext cx="5760926" cy="3676564"/>
          </a:xfrm>
          <a:custGeom>
            <a:rect l="l" t="t" r="r" b="b"/>
            <a:pathLst>
              <a:path w="5760926" h="3676564">
                <a:moveTo>
                  <a:pt x="0" y="0"/>
                </a:moveTo>
                <a:lnTo>
                  <a:pt x="5760926" y="0"/>
                </a:lnTo>
                <a:lnTo>
                  <a:pt x="5760926" y="3676564"/>
                </a:lnTo>
                <a:lnTo>
                  <a:pt x="0" y="3676564"/>
                </a:lnTo>
                <a:lnTo>
                  <a:pt x="0" y="0"/>
                </a:lnTo>
                <a:close/>
              </a:path>
            </a:pathLst>
          </a:custGeom>
          <a:blipFill>
            <a:blip r:embed="rId3"/>
            <a:stretch>
              <a:fillRect r="-403"/>
            </a:stretch>
          </a:blipFill>
        </p:spPr>
        <p:txBody>
          <a:bodyPr/>
          <a:lstStyle/>
          <a:p>
            <a:endParaRPr lang="id-ID"/>
          </a:p>
        </p:txBody>
      </p:sp>
      <p:sp>
        <p:nvSpPr>
          <p:cNvPr id="4" name="Freeform 4"/>
          <p:cNvSpPr/>
          <p:nvPr/>
        </p:nvSpPr>
        <p:spPr>
          <a:xfrm>
            <a:off x="9539558" y="3247087"/>
            <a:ext cx="7719742" cy="4608317"/>
          </a:xfrm>
          <a:custGeom>
            <a:rect l="l" t="t" r="r" b="b"/>
            <a:pathLst>
              <a:path w="7719741" h="4608317">
                <a:moveTo>
                  <a:pt x="0" y="0"/>
                </a:moveTo>
                <a:lnTo>
                  <a:pt x="7719742" y="0"/>
                </a:lnTo>
                <a:lnTo>
                  <a:pt x="7719742" y="4608317"/>
                </a:lnTo>
                <a:lnTo>
                  <a:pt x="0" y="4608317"/>
                </a:lnTo>
                <a:lnTo>
                  <a:pt x="0" y="0"/>
                </a:lnTo>
                <a:close/>
              </a:path>
            </a:pathLst>
          </a:custGeom>
          <a:blipFill>
            <a:blip r:embed="rId4"/>
            <a:stretch>
              <a:fillRect/>
            </a:stretch>
          </a:blipFill>
        </p:spPr>
        <p:txBody>
          <a:bodyPr/>
          <a:lstStyle/>
          <a:p>
            <a:endParaRPr lang="id-ID"/>
          </a:p>
        </p:txBody>
      </p:sp>
      <p:sp>
        <p:nvSpPr>
          <p:cNvPr id="5" name="TextBox 5"/>
          <p:cNvSpPr txBox="1"/>
          <p:nvPr/>
        </p:nvSpPr>
        <p:spPr>
          <a:xfrm>
            <a:off x="3554630" y="776015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6" name="TextBox 6"/>
          <p:cNvSpPr txBox="1"/>
          <p:nvPr/>
        </p:nvSpPr>
        <p:spPr>
          <a:xfrm>
            <a:off x="12751442" y="776015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1989009"/>
            <a:ext cx="9496045" cy="2772879"/>
          </a:xfrm>
          <a:custGeom>
            <a:rect l="l" t="t" r="r" b="b"/>
            <a:pathLst>
              <a:path w="9496045" h="2772879">
                <a:moveTo>
                  <a:pt x="0" y="0"/>
                </a:moveTo>
                <a:lnTo>
                  <a:pt x="9496045" y="0"/>
                </a:lnTo>
                <a:lnTo>
                  <a:pt x="9496045" y="2772879"/>
                </a:lnTo>
                <a:lnTo>
                  <a:pt x="0" y="2772879"/>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72598" y="923925"/>
            <a:ext cx="37526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sp>
        <p:nvSpPr>
          <p:cNvPr id="4" name="TextBox 4"/>
          <p:cNvSpPr txBox="1"/>
          <p:nvPr/>
        </p:nvSpPr>
        <p:spPr>
          <a:xfrm>
            <a:off x="1054599" y="7566660"/>
            <a:ext cx="16230600" cy="222504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Daripada menggunakan metode </a:t>
            </a:r>
            <a:r>
              <a:rPr lang="en-US" sz="2400">
                <a:solidFill>
                  <a:srgbClr val="000000"/>
                </a:solidFill>
                <a:latin typeface="Helvetica World Italics"/>
              </a:rPr>
              <a:t>stacked vertical bar chart</a:t>
            </a:r>
            <a:r>
              <a:rPr lang="en-US" sz="2400">
                <a:solidFill>
                  <a:srgbClr val="000000"/>
                </a:solidFill>
                <a:latin typeface="Helvetica World"/>
              </a:rPr>
              <a:t>, grafik yang menunjukkan hubungan waktu sebaiknya divisualisasikan dengan metode </a:t>
            </a:r>
            <a:r>
              <a:rPr lang="en-US" sz="2400">
                <a:solidFill>
                  <a:srgbClr val="000000"/>
                </a:solidFill>
                <a:latin typeface="Helvetica World Italics"/>
              </a:rPr>
              <a:t>line chart</a:t>
            </a:r>
            <a:r>
              <a:rPr lang="en-US" sz="2400">
                <a:solidFill>
                  <a:srgbClr val="000000"/>
                </a:solidFill>
                <a:latin typeface="Helvetica World"/>
              </a:rPr>
              <a:t>. Sehingga dapat terlihat jumlah kasus (</a:t>
            </a:r>
            <a:r>
              <a:rPr lang="en-US" sz="2400">
                <a:solidFill>
                  <a:srgbClr val="000000"/>
                </a:solidFill>
                <a:latin typeface="Helvetica World Italics"/>
              </a:rPr>
              <a:t>closed </a:t>
            </a:r>
            <a:r>
              <a:rPr lang="en-US" sz="2400">
                <a:solidFill>
                  <a:srgbClr val="000000"/>
                </a:solidFill>
                <a:latin typeface="Helvetica World"/>
              </a:rPr>
              <a:t>ataupun </a:t>
            </a:r>
            <a:r>
              <a:rPr lang="en-US" sz="2400">
                <a:solidFill>
                  <a:srgbClr val="000000"/>
                </a:solidFill>
                <a:latin typeface="Helvetica World Italics"/>
              </a:rPr>
              <a:t>open</a:t>
            </a:r>
            <a:r>
              <a:rPr lang="en-US" sz="2400">
                <a:solidFill>
                  <a:srgbClr val="000000"/>
                </a:solidFill>
                <a:latin typeface="Helvetica World"/>
              </a:rPr>
              <a:t>) yang terjadi setiap bulannya serta penulisan legenda dapat langsung disertakan pada garis.</a:t>
            </a:r>
          </a:p>
          <a:p>
            <a:pPr marL="518160" lvl="1" indent="-259080">
              <a:lnSpc>
                <a:spcPts val="3359"/>
              </a:lnSpc>
              <a:buFont typeface="Arial"/>
              <a:buChar char="•"/>
            </a:pPr>
            <a:r>
              <a:rPr lang="en-US" sz="2400">
                <a:solidFill>
                  <a:srgbClr val="000000"/>
                </a:solidFill>
                <a:latin typeface="Helvetica World"/>
              </a:rPr>
              <a:t>Dapat juga ditambahkan informasi tambahan dari data yang disampaikan, seperti “Insiden dengan status </a:t>
            </a:r>
            <a:r>
              <a:rPr lang="en-US" sz="2400">
                <a:solidFill>
                  <a:srgbClr val="000000"/>
                </a:solidFill>
                <a:latin typeface="Helvetica World Bold"/>
              </a:rPr>
              <a:t>open</a:t>
            </a:r>
            <a:r>
              <a:rPr lang="en-US" sz="2400">
                <a:solidFill>
                  <a:srgbClr val="000000"/>
                </a:solidFill>
                <a:latin typeface="Helvetica World"/>
              </a:rPr>
              <a:t> masih </a:t>
            </a:r>
            <a:r>
              <a:rPr lang="en-US" sz="2400">
                <a:solidFill>
                  <a:srgbClr val="000000"/>
                </a:solidFill>
                <a:latin typeface="Helvetica World Bold"/>
              </a:rPr>
              <a:t>mendominasi</a:t>
            </a:r>
            <a:r>
              <a:rPr lang="en-US" sz="2400">
                <a:solidFill>
                  <a:srgbClr val="000000"/>
                </a:solidFill>
                <a:latin typeface="Helvetica World"/>
              </a:rPr>
              <a:t> di setiap bulannya”</a:t>
            </a:r>
          </a:p>
        </p:txBody>
      </p:sp>
      <p:sp>
        <p:nvSpPr>
          <p:cNvPr id="5" name="TextBox 5"/>
          <p:cNvSpPr txBox="1"/>
          <p:nvPr/>
        </p:nvSpPr>
        <p:spPr>
          <a:xfrm>
            <a:off x="1028700" y="4577080"/>
            <a:ext cx="2148086"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6" name="TextBox 6"/>
          <p:cNvSpPr txBox="1"/>
          <p:nvPr/>
        </p:nvSpPr>
        <p:spPr>
          <a:xfrm>
            <a:off x="1028700" y="5502275"/>
            <a:ext cx="16256499" cy="127254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Grafik ini menampilkan jumlah insiden yang dilaporkan setiap bulan beserta dengan statusnya. Clutter yang teridentifikasi berupa visualisasi yang menggunakan </a:t>
            </a:r>
            <a:r>
              <a:rPr lang="en-US" sz="2400">
                <a:solidFill>
                  <a:srgbClr val="000000"/>
                </a:solidFill>
                <a:latin typeface="Helvetica World Italics"/>
              </a:rPr>
              <a:t>stacked vertical bar chart </a:t>
            </a:r>
            <a:r>
              <a:rPr lang="en-US" sz="2400">
                <a:solidFill>
                  <a:srgbClr val="000000"/>
                </a:solidFill>
                <a:latin typeface="Helvetica World"/>
              </a:rPr>
              <a:t>dengan lebar setiap grafik yang sangat besar, sehingga </a:t>
            </a:r>
          </a:p>
          <a:p>
            <a:pPr>
              <a:lnSpc>
                <a:spcPts val="3359"/>
              </a:lnSpc>
              <a:spcBef>
                <a:spcPct val="0"/>
              </a:spcBef>
            </a:pPr>
            <a:r>
              <a:rPr lang="en-US" sz="2400">
                <a:solidFill>
                  <a:srgbClr val="000000"/>
                </a:solidFill>
                <a:latin typeface="Helvetica World"/>
              </a:rPr>
              <a:t>terdapat kategori bulan yang tidak bisa ditampilkan.</a:t>
            </a:r>
          </a:p>
        </p:txBody>
      </p:sp>
      <p:sp>
        <p:nvSpPr>
          <p:cNvPr id="7" name="TextBox 7"/>
          <p:cNvSpPr txBox="1"/>
          <p:nvPr/>
        </p:nvSpPr>
        <p:spPr>
          <a:xfrm>
            <a:off x="1028700" y="6641465"/>
            <a:ext cx="3195638"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9313183" y="3490672"/>
            <a:ext cx="7946117" cy="3305656"/>
          </a:xfrm>
          <a:custGeom>
            <a:rect l="l" t="t" r="r" b="b"/>
            <a:pathLst>
              <a:path w="7946117" h="3305656">
                <a:moveTo>
                  <a:pt x="0" y="0"/>
                </a:moveTo>
                <a:lnTo>
                  <a:pt x="7946117" y="0"/>
                </a:lnTo>
                <a:lnTo>
                  <a:pt x="7946117" y="3305656"/>
                </a:lnTo>
                <a:lnTo>
                  <a:pt x="0" y="3305656"/>
                </a:lnTo>
                <a:lnTo>
                  <a:pt x="0" y="0"/>
                </a:lnTo>
                <a:close/>
              </a:path>
            </a:pathLst>
          </a:custGeom>
          <a:blipFill>
            <a:blip r:embed="rId2"/>
            <a:stretch>
              <a:fillRect/>
            </a:stretch>
          </a:blipFill>
        </p:spPr>
        <p:txBody>
          <a:bodyPr/>
          <a:lstStyle/>
          <a:p>
            <a:endParaRPr lang="id-ID"/>
          </a:p>
        </p:txBody>
      </p:sp>
      <p:sp>
        <p:nvSpPr>
          <p:cNvPr id="3" name="Freeform 3"/>
          <p:cNvSpPr/>
          <p:nvPr/>
        </p:nvSpPr>
        <p:spPr>
          <a:xfrm>
            <a:off x="1028700" y="4023449"/>
            <a:ext cx="8115300" cy="2772879"/>
          </a:xfrm>
          <a:custGeom>
            <a:rect l="l" t="t" r="r" b="b"/>
            <a:pathLst>
              <a:path w="8115300" h="2772879">
                <a:moveTo>
                  <a:pt x="0" y="0"/>
                </a:moveTo>
                <a:lnTo>
                  <a:pt x="8115300" y="0"/>
                </a:lnTo>
                <a:lnTo>
                  <a:pt x="8115300" y="2772879"/>
                </a:lnTo>
                <a:lnTo>
                  <a:pt x="0" y="2772879"/>
                </a:lnTo>
                <a:lnTo>
                  <a:pt x="0" y="0"/>
                </a:lnTo>
                <a:close/>
              </a:path>
            </a:pathLst>
          </a:custGeom>
          <a:blipFill>
            <a:blip r:embed="rId3"/>
            <a:stretch>
              <a:fillRect r="-17014"/>
            </a:stretch>
          </a:blipFill>
        </p:spPr>
        <p:txBody>
          <a:bodyPr/>
          <a:lstStyle/>
          <a:p>
            <a:endParaRPr lang="id-ID"/>
          </a:p>
        </p:txBody>
      </p:sp>
      <p:sp>
        <p:nvSpPr>
          <p:cNvPr id="4" name="TextBox 4"/>
          <p:cNvSpPr txBox="1"/>
          <p:nvPr/>
        </p:nvSpPr>
        <p:spPr>
          <a:xfrm>
            <a:off x="4032945" y="776015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5" name="TextBox 5"/>
          <p:cNvSpPr txBox="1"/>
          <p:nvPr/>
        </p:nvSpPr>
        <p:spPr>
          <a:xfrm>
            <a:off x="12513526" y="776015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54599" y="2013426"/>
            <a:ext cx="5001501" cy="2951381"/>
          </a:xfrm>
          <a:custGeom>
            <a:rect l="l" t="t" r="r" b="b"/>
            <a:pathLst>
              <a:path w="5001501" h="2951381">
                <a:moveTo>
                  <a:pt x="0" y="0"/>
                </a:moveTo>
                <a:lnTo>
                  <a:pt x="5001501" y="0"/>
                </a:lnTo>
                <a:lnTo>
                  <a:pt x="5001501" y="2951381"/>
                </a:lnTo>
                <a:lnTo>
                  <a:pt x="0" y="2951381"/>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72598" y="923925"/>
            <a:ext cx="38288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grpSp>
        <p:nvGrpSpPr>
          <p:cNvPr id="4" name="Group 4"/>
          <p:cNvGrpSpPr/>
          <p:nvPr/>
        </p:nvGrpSpPr>
        <p:grpSpPr>
          <a:xfrm>
            <a:off x="1054599" y="5358130"/>
            <a:ext cx="16256499" cy="4128770"/>
            <a:chExt cx="21675331" cy="5505027"/>
          </a:xfrm>
        </p:grpSpPr>
        <p:sp>
          <p:nvSpPr>
            <p:cNvPr id="5" name="TextBox 5"/>
            <p:cNvSpPr txBox="1"/>
            <p:nvPr/>
          </p:nvSpPr>
          <p:spPr>
            <a:xfrm>
              <a:off x="34532" y="3871807"/>
              <a:ext cx="21640800" cy="163322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Judul sebaiknya ditulis dengan lengkap tanpa ada terpotong dan judul juga harus dapat menjelaskan data pada grafik.</a:t>
              </a:r>
            </a:p>
            <a:p>
              <a:pPr marL="518160" lvl="1" indent="-259080">
                <a:lnSpc>
                  <a:spcPts val="3359"/>
                </a:lnSpc>
                <a:buFont typeface="Arial"/>
                <a:buChar char="•"/>
              </a:pPr>
              <a:r>
                <a:rPr lang="en-US" sz="2400">
                  <a:solidFill>
                    <a:srgbClr val="000000"/>
                  </a:solidFill>
                  <a:latin typeface="Helvetica World"/>
                </a:rPr>
                <a:t>Memberikan keterangan untuk menjelaskan maksud dari “NMI”, “1”, “2”, “3”, dan “4”.</a:t>
              </a:r>
            </a:p>
          </p:txBody>
        </p:sp>
        <p:sp>
          <p:nvSpPr>
            <p:cNvPr id="6" name="TextBox 6"/>
            <p:cNvSpPr txBox="1"/>
            <p:nvPr/>
          </p:nvSpPr>
          <p:spPr>
            <a:xfrm>
              <a:off x="0" y="-95250"/>
              <a:ext cx="2864115"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7" name="TextBox 7"/>
            <p:cNvSpPr txBox="1"/>
            <p:nvPr/>
          </p:nvSpPr>
          <p:spPr>
            <a:xfrm>
              <a:off x="0" y="1119293"/>
              <a:ext cx="21675331" cy="107442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Grafik ini menunjukkan tingkat keparahan insiden berdasarkan kategori yang tidak dapat ditentukan, karena tidak dijelaskan di dalam grafik.</a:t>
              </a:r>
            </a:p>
          </p:txBody>
        </p:sp>
        <p:sp>
          <p:nvSpPr>
            <p:cNvPr id="8" name="TextBox 8"/>
            <p:cNvSpPr txBox="1"/>
            <p:nvPr/>
          </p:nvSpPr>
          <p:spPr>
            <a:xfrm>
              <a:off x="0" y="2657263"/>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Tree>
  </p:cSld>
  <p:clrMapOvr>
    <a:masterClrMapping/>
  </p:clrMapOvr>
  <p:transition/>
  <p:timing/>
</p:sld>
</file>

<file path=ppt/slides/slide1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1747336"/>
            <a:ext cx="5740193" cy="2984485"/>
          </a:xfrm>
          <a:custGeom>
            <a:rect l="l" t="t" r="r" b="b"/>
            <a:pathLst>
              <a:path w="5740193" h="2984485">
                <a:moveTo>
                  <a:pt x="0" y="0"/>
                </a:moveTo>
                <a:lnTo>
                  <a:pt x="5740193" y="0"/>
                </a:lnTo>
                <a:lnTo>
                  <a:pt x="5740193" y="2984485"/>
                </a:lnTo>
                <a:lnTo>
                  <a:pt x="0" y="2984485"/>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72598" y="923925"/>
            <a:ext cx="37526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grpSp>
        <p:nvGrpSpPr>
          <p:cNvPr id="4" name="Group 4"/>
          <p:cNvGrpSpPr/>
          <p:nvPr/>
        </p:nvGrpSpPr>
        <p:grpSpPr>
          <a:xfrm>
            <a:off x="1028700" y="4731821"/>
            <a:ext cx="16256499" cy="2064385"/>
            <a:chExt cx="21675331" cy="2752513"/>
          </a:xfrm>
        </p:grpSpPr>
        <p:sp>
          <p:nvSpPr>
            <p:cNvPr id="5" name="TextBox 5"/>
            <p:cNvSpPr txBox="1"/>
            <p:nvPr/>
          </p:nvSpPr>
          <p:spPr>
            <a:xfrm>
              <a:off x="0" y="-95250"/>
              <a:ext cx="2864115"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6" name="TextBox 6"/>
            <p:cNvSpPr txBox="1"/>
            <p:nvPr/>
          </p:nvSpPr>
          <p:spPr>
            <a:xfrm>
              <a:off x="0" y="1119293"/>
              <a:ext cx="21675331" cy="163322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Grafik di atas menjelaskan jumlah insiden berdasarkan tempat terjadinya dan tingkat keparahannya. Namun, ada keanehan dari grafik tersebut dimana satu tempat hanya memiliki satu tingkat keparahan dengan satu skala tertentu. Selain itu, penjelasan dari tingkat keparahan juga kurang dapat mendeskripsikan.</a:t>
              </a:r>
            </a:p>
          </p:txBody>
        </p:sp>
      </p:grpSp>
      <p:grpSp>
        <p:nvGrpSpPr>
          <p:cNvPr id="7" name="Group 7"/>
          <p:cNvGrpSpPr/>
          <p:nvPr/>
        </p:nvGrpSpPr>
        <p:grpSpPr>
          <a:xfrm>
            <a:off x="1028700" y="6940391"/>
            <a:ext cx="16230600" cy="2501265"/>
            <a:chExt cx="21640800" cy="3335020"/>
          </a:xfrm>
        </p:grpSpPr>
        <p:sp>
          <p:nvSpPr>
            <p:cNvPr id="8" name="TextBox 8"/>
            <p:cNvSpPr txBox="1"/>
            <p:nvPr/>
          </p:nvSpPr>
          <p:spPr>
            <a:xfrm>
              <a:off x="0" y="1041400"/>
              <a:ext cx="21640800" cy="229362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Bila terdapat variasi tingkat keparahan di masing-masing tempat, maka sebaiknya grafik divisualisasikan dengan menggunakan </a:t>
              </a:r>
              <a:r>
                <a:rPr lang="en-US" sz="2400">
                  <a:solidFill>
                    <a:srgbClr val="000000"/>
                  </a:solidFill>
                  <a:latin typeface="Helvetica World Italics"/>
                </a:rPr>
                <a:t>multiple series horizontal bar chart</a:t>
              </a:r>
              <a:r>
                <a:rPr lang="en-US" sz="2400">
                  <a:solidFill>
                    <a:srgbClr val="000000"/>
                  </a:solidFill>
                  <a:latin typeface="Helvetica World"/>
                </a:rPr>
                <a:t> sehingga dapat terlihat tingkat keparahan insiden di setiap tempat beserta dengan jumlah dari masing-masing tingkat keparahan.</a:t>
              </a:r>
            </a:p>
            <a:p>
              <a:pPr marL="518160" lvl="1" indent="-259080">
                <a:lnSpc>
                  <a:spcPts val="3359"/>
                </a:lnSpc>
                <a:buFont typeface="Arial"/>
                <a:buChar char="•"/>
              </a:pPr>
              <a:r>
                <a:rPr lang="en-US" sz="2400">
                  <a:solidFill>
                    <a:srgbClr val="000000"/>
                  </a:solidFill>
                  <a:latin typeface="Helvetica World"/>
                </a:rPr>
                <a:t>Keterangan dari tingkat keparahan sebaiknya lebih diperjelas, seperti misalnya </a:t>
              </a:r>
              <a:r>
                <a:rPr lang="en-US" sz="2400">
                  <a:solidFill>
                    <a:srgbClr val="000000"/>
                  </a:solidFill>
                  <a:latin typeface="Helvetica World Italics"/>
                </a:rPr>
                <a:t>trivial, minor, moderate, major, critical</a:t>
              </a:r>
              <a:r>
                <a:rPr lang="en-US" sz="2400">
                  <a:solidFill>
                    <a:srgbClr val="000000"/>
                  </a:solidFill>
                  <a:latin typeface="Helvetica World"/>
                </a:rPr>
                <a:t>.</a:t>
              </a:r>
            </a:p>
          </p:txBody>
        </p:sp>
        <p:sp>
          <p:nvSpPr>
            <p:cNvPr id="9" name="TextBox 9"/>
            <p:cNvSpPr txBox="1"/>
            <p:nvPr/>
          </p:nvSpPr>
          <p:spPr>
            <a:xfrm>
              <a:off x="0" y="-95250"/>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Tree>
  </p:cSld>
  <p:clrMapOvr>
    <a:masterClrMapping/>
  </p:clrMapOvr>
  <p:transition/>
  <p:timing/>
</p:sld>
</file>

<file path=ppt/slides/slide1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9144000" y="2707743"/>
            <a:ext cx="8115300" cy="4871514"/>
          </a:xfrm>
          <a:custGeom>
            <a:rect l="l" t="t" r="r" b="b"/>
            <a:pathLst>
              <a:path w="8115300" h="4871514">
                <a:moveTo>
                  <a:pt x="0" y="0"/>
                </a:moveTo>
                <a:lnTo>
                  <a:pt x="8115300" y="0"/>
                </a:lnTo>
                <a:lnTo>
                  <a:pt x="8115300" y="4871514"/>
                </a:lnTo>
                <a:lnTo>
                  <a:pt x="0" y="4871514"/>
                </a:lnTo>
                <a:lnTo>
                  <a:pt x="0" y="0"/>
                </a:lnTo>
                <a:close/>
              </a:path>
            </a:pathLst>
          </a:custGeom>
          <a:blipFill>
            <a:blip r:embed="rId2"/>
            <a:stretch>
              <a:fillRect/>
            </a:stretch>
          </a:blipFill>
        </p:spPr>
        <p:txBody>
          <a:bodyPr/>
          <a:lstStyle/>
          <a:p>
            <a:endParaRPr lang="id-ID"/>
          </a:p>
        </p:txBody>
      </p:sp>
      <p:sp>
        <p:nvSpPr>
          <p:cNvPr id="3" name="Freeform 3"/>
          <p:cNvSpPr/>
          <p:nvPr/>
        </p:nvSpPr>
        <p:spPr>
          <a:xfrm>
            <a:off x="1140435" y="3062863"/>
            <a:ext cx="8003565" cy="4161274"/>
          </a:xfrm>
          <a:custGeom>
            <a:rect l="l" t="t" r="r" b="b"/>
            <a:pathLst>
              <a:path w="8003565" h="4161274">
                <a:moveTo>
                  <a:pt x="0" y="0"/>
                </a:moveTo>
                <a:lnTo>
                  <a:pt x="8003565" y="0"/>
                </a:lnTo>
                <a:lnTo>
                  <a:pt x="8003565" y="4161274"/>
                </a:lnTo>
                <a:lnTo>
                  <a:pt x="0" y="4161274"/>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4088812" y="776015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5" name="TextBox 5"/>
          <p:cNvSpPr txBox="1"/>
          <p:nvPr/>
        </p:nvSpPr>
        <p:spPr>
          <a:xfrm>
            <a:off x="12428934" y="776015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1820545"/>
            <a:ext cx="5010728" cy="2851785"/>
          </a:xfrm>
          <a:custGeom>
            <a:rect l="l" t="t" r="r" b="b"/>
            <a:pathLst>
              <a:path w="5010728" h="2851785">
                <a:moveTo>
                  <a:pt x="0" y="0"/>
                </a:moveTo>
                <a:lnTo>
                  <a:pt x="5010728" y="0"/>
                </a:lnTo>
                <a:lnTo>
                  <a:pt x="5010728" y="2851785"/>
                </a:lnTo>
                <a:lnTo>
                  <a:pt x="0" y="2851785"/>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72598" y="923925"/>
            <a:ext cx="37526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grpSp>
        <p:nvGrpSpPr>
          <p:cNvPr id="4" name="Group 4"/>
          <p:cNvGrpSpPr/>
          <p:nvPr/>
        </p:nvGrpSpPr>
        <p:grpSpPr>
          <a:xfrm>
            <a:off x="1002801" y="4994989"/>
            <a:ext cx="16256499" cy="2102485"/>
            <a:chExt cx="21675331" cy="2803313"/>
          </a:xfrm>
        </p:grpSpPr>
        <p:sp>
          <p:nvSpPr>
            <p:cNvPr id="5" name="TextBox 5"/>
            <p:cNvSpPr txBox="1"/>
            <p:nvPr/>
          </p:nvSpPr>
          <p:spPr>
            <a:xfrm>
              <a:off x="0" y="-95250"/>
              <a:ext cx="2864115"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6" name="TextBox 6"/>
            <p:cNvSpPr txBox="1"/>
            <p:nvPr/>
          </p:nvSpPr>
          <p:spPr>
            <a:xfrm>
              <a:off x="0" y="1119293"/>
              <a:ext cx="21675331" cy="168402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Grafik diatas menggambarkan jumlah insiden yang terjadi berdasarkan kategori tertentu. Clutter yang teridentifikasi adalah berupa visualisasi yang menggunakan </a:t>
              </a:r>
              <a:r>
                <a:rPr lang="en-US" sz="2400">
                  <a:solidFill>
                    <a:srgbClr val="000000"/>
                  </a:solidFill>
                  <a:latin typeface="Helvetica World Italics"/>
                </a:rPr>
                <a:t>pie chart</a:t>
              </a:r>
              <a:r>
                <a:rPr lang="en-US" sz="2400">
                  <a:solidFill>
                    <a:srgbClr val="000000"/>
                  </a:solidFill>
                  <a:latin typeface="Helvetica World"/>
                </a:rPr>
                <a:t>, sehingga menyulitkan pembaca untuk menganalisis besaran dari masing-masing kategori</a:t>
              </a:r>
            </a:p>
          </p:txBody>
        </p:sp>
      </p:grpSp>
      <p:grpSp>
        <p:nvGrpSpPr>
          <p:cNvPr id="7" name="Group 7"/>
          <p:cNvGrpSpPr/>
          <p:nvPr/>
        </p:nvGrpSpPr>
        <p:grpSpPr>
          <a:xfrm>
            <a:off x="1015751" y="7232015"/>
            <a:ext cx="16230600" cy="1683385"/>
            <a:chExt cx="21640800" cy="2244513"/>
          </a:xfrm>
        </p:grpSpPr>
        <p:sp>
          <p:nvSpPr>
            <p:cNvPr id="8" name="TextBox 8"/>
            <p:cNvSpPr txBox="1"/>
            <p:nvPr/>
          </p:nvSpPr>
          <p:spPr>
            <a:xfrm>
              <a:off x="0" y="1119293"/>
              <a:ext cx="21640800" cy="112522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Gunakan</a:t>
              </a:r>
              <a:r>
                <a:rPr lang="en-US" sz="2400">
                  <a:solidFill>
                    <a:srgbClr val="000000"/>
                  </a:solidFill>
                  <a:latin typeface="Helvetica World Italics"/>
                </a:rPr>
                <a:t> horizontal bar chart</a:t>
              </a:r>
              <a:r>
                <a:rPr lang="en-US" sz="2400">
                  <a:solidFill>
                    <a:srgbClr val="000000"/>
                  </a:solidFill>
                  <a:latin typeface="Helvetica World"/>
                </a:rPr>
                <a:t> untuk memvisualisasikan data dan urutkan kategori berdasarkan jumlahnya (misal dari jumlah terkecil ke terbesar). Karena dengan begitu data yang ditampilkan akan lebih mudah dimengerti oleh pembaca.</a:t>
              </a:r>
            </a:p>
          </p:txBody>
        </p:sp>
        <p:sp>
          <p:nvSpPr>
            <p:cNvPr id="9" name="TextBox 9"/>
            <p:cNvSpPr txBox="1"/>
            <p:nvPr/>
          </p:nvSpPr>
          <p:spPr>
            <a:xfrm>
              <a:off x="0" y="-95250"/>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Tree>
  </p:cSld>
  <p:clrMapOvr>
    <a:masterClrMapping/>
  </p:clrMapOvr>
  <p:transition/>
  <p:timing/>
</p:sld>
</file>

<file path=ppt/slides/slide1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9144000" y="2668350"/>
            <a:ext cx="8247269" cy="4950301"/>
          </a:xfrm>
          <a:custGeom>
            <a:rect l="l" t="t" r="r" b="b"/>
            <a:pathLst>
              <a:path w="8247269" h="4950301">
                <a:moveTo>
                  <a:pt x="0" y="0"/>
                </a:moveTo>
                <a:lnTo>
                  <a:pt x="8247269" y="0"/>
                </a:lnTo>
                <a:lnTo>
                  <a:pt x="8247269" y="4950300"/>
                </a:lnTo>
                <a:lnTo>
                  <a:pt x="0" y="4950300"/>
                </a:lnTo>
                <a:lnTo>
                  <a:pt x="0" y="0"/>
                </a:lnTo>
                <a:close/>
              </a:path>
            </a:pathLst>
          </a:custGeom>
          <a:blipFill>
            <a:blip r:embed="rId2"/>
            <a:stretch>
              <a:fillRect/>
            </a:stretch>
          </a:blipFill>
        </p:spPr>
        <p:txBody>
          <a:bodyPr/>
          <a:lstStyle/>
          <a:p>
            <a:endParaRPr lang="id-ID"/>
          </a:p>
        </p:txBody>
      </p:sp>
      <p:sp>
        <p:nvSpPr>
          <p:cNvPr id="3" name="Freeform 3"/>
          <p:cNvSpPr/>
          <p:nvPr/>
        </p:nvSpPr>
        <p:spPr>
          <a:xfrm>
            <a:off x="1028700" y="2999943"/>
            <a:ext cx="8115300" cy="4618708"/>
          </a:xfrm>
          <a:custGeom>
            <a:rect l="l" t="t" r="r" b="b"/>
            <a:pathLst>
              <a:path w="8115300" h="4618708">
                <a:moveTo>
                  <a:pt x="0" y="0"/>
                </a:moveTo>
                <a:lnTo>
                  <a:pt x="8115300" y="0"/>
                </a:lnTo>
                <a:lnTo>
                  <a:pt x="8115300" y="4618707"/>
                </a:lnTo>
                <a:lnTo>
                  <a:pt x="0" y="4618707"/>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4032945" y="776015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5" name="TextBox 5"/>
          <p:cNvSpPr txBox="1"/>
          <p:nvPr/>
        </p:nvSpPr>
        <p:spPr>
          <a:xfrm>
            <a:off x="12494919" y="776015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629068" y="3382865"/>
            <a:ext cx="7490863" cy="4456854"/>
          </a:xfrm>
          <a:custGeom>
            <a:rect l="l" t="t" r="r" b="b"/>
            <a:pathLst>
              <a:path w="7490863" h="4456854">
                <a:moveTo>
                  <a:pt x="0" y="0"/>
                </a:moveTo>
                <a:lnTo>
                  <a:pt x="7490863" y="0"/>
                </a:lnTo>
                <a:lnTo>
                  <a:pt x="7490863" y="4456854"/>
                </a:lnTo>
                <a:lnTo>
                  <a:pt x="0" y="4456854"/>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097514" y="877888"/>
            <a:ext cx="409297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19</a:t>
            </a:r>
          </a:p>
        </p:txBody>
      </p:sp>
      <p:sp>
        <p:nvSpPr>
          <p:cNvPr id="4" name="TextBox 4"/>
          <p:cNvSpPr txBox="1"/>
          <p:nvPr/>
        </p:nvSpPr>
        <p:spPr>
          <a:xfrm>
            <a:off x="8584965" y="2624368"/>
            <a:ext cx="8328340" cy="5926224"/>
          </a:xfrm>
          <a:prstGeom prst="rect">
            <a:avLst/>
          </a:prstGeom>
        </p:spPr>
        <p:txBody>
          <a:bodyPr lIns="0" tIns="0" rIns="0" bIns="0" rtlCol="0" anchor="t">
            <a:spAutoFit/>
          </a:bodyPr>
          <a:lstStyle/>
          <a:p>
            <a:pPr>
              <a:lnSpc>
                <a:spcPts val="3835"/>
              </a:lnSpc>
            </a:pPr>
            <a:r>
              <a:rPr lang="en-US" sz="2739">
                <a:solidFill>
                  <a:srgbClr val="000000"/>
                </a:solidFill>
                <a:latin typeface="Helvetica World Bold"/>
              </a:rPr>
              <a:t>Audiens</a:t>
            </a:r>
            <a:r>
              <a:rPr lang="en-US" sz="2739">
                <a:solidFill>
                  <a:srgbClr val="000000"/>
                </a:solidFill>
                <a:latin typeface="Helvetica World"/>
              </a:rPr>
              <a:t>: Manager Helpdesk</a:t>
            </a:r>
          </a:p>
          <a:p>
            <a:pPr>
              <a:lnSpc>
                <a:spcPts val="3835"/>
              </a:lnSpc>
            </a:pPr>
            <a:r>
              <a:rPr lang="en-US" sz="2739">
                <a:solidFill>
                  <a:srgbClr val="000000"/>
                </a:solidFill>
                <a:latin typeface="Helvetica World Bold"/>
              </a:rPr>
              <a:t>Yang audiens ingin dapatkan atau lakukan:</a:t>
            </a:r>
          </a:p>
          <a:p>
            <a:pPr marL="591562" lvl="1" indent="-295781">
              <a:lnSpc>
                <a:spcPts val="3835"/>
              </a:lnSpc>
              <a:buFont typeface="Arial"/>
              <a:buChar char="•"/>
            </a:pPr>
            <a:r>
              <a:rPr lang="en-US" sz="2739">
                <a:solidFill>
                  <a:srgbClr val="000000"/>
                </a:solidFill>
                <a:latin typeface="Helvetica World"/>
              </a:rPr>
              <a:t>Pekerjaan/tugas yang telah dilakukan</a:t>
            </a:r>
          </a:p>
          <a:p>
            <a:pPr marL="591562" lvl="1" indent="-295781">
              <a:lnSpc>
                <a:spcPts val="3835"/>
              </a:lnSpc>
              <a:buFont typeface="Arial"/>
              <a:buChar char="•"/>
            </a:pPr>
            <a:r>
              <a:rPr lang="en-US" sz="2739">
                <a:solidFill>
                  <a:srgbClr val="000000"/>
                </a:solidFill>
                <a:latin typeface="Helvetica World"/>
              </a:rPr>
              <a:t>Pekerjaan/tugas yang masih perlu diselesaikan</a:t>
            </a:r>
          </a:p>
          <a:p>
            <a:pPr marL="591562" lvl="1" indent="-295781">
              <a:lnSpc>
                <a:spcPts val="3835"/>
              </a:lnSpc>
              <a:buFont typeface="Arial"/>
              <a:buChar char="•"/>
            </a:pPr>
            <a:r>
              <a:rPr lang="en-US" sz="2739">
                <a:solidFill>
                  <a:srgbClr val="000000"/>
                </a:solidFill>
                <a:latin typeface="Helvetica World"/>
              </a:rPr>
              <a:t>Workload pekerja helpdesk</a:t>
            </a:r>
          </a:p>
          <a:p>
            <a:pPr marL="591562" lvl="1" indent="-295781">
              <a:lnSpc>
                <a:spcPts val="3835"/>
              </a:lnSpc>
              <a:buFont typeface="Arial"/>
              <a:buChar char="•"/>
            </a:pPr>
            <a:r>
              <a:rPr lang="en-US" sz="2739">
                <a:solidFill>
                  <a:srgbClr val="000000"/>
                </a:solidFill>
                <a:latin typeface="Helvetica World"/>
              </a:rPr>
              <a:t>Jenis keluhan yang dihadapi</a:t>
            </a:r>
          </a:p>
          <a:p>
            <a:pPr marL="591562" lvl="1" indent="-295781">
              <a:lnSpc>
                <a:spcPts val="3835"/>
              </a:lnSpc>
              <a:buFont typeface="Arial"/>
              <a:buChar char="•"/>
            </a:pPr>
            <a:r>
              <a:rPr lang="en-US" sz="2739">
                <a:solidFill>
                  <a:srgbClr val="000000"/>
                </a:solidFill>
                <a:latin typeface="Helvetica World"/>
              </a:rPr>
              <a:t>Kantor yang memberikan keluhan</a:t>
            </a:r>
          </a:p>
          <a:p>
            <a:pPr>
              <a:lnSpc>
                <a:spcPts val="3835"/>
              </a:lnSpc>
            </a:pPr>
            <a:r>
              <a:rPr lang="en-US" sz="2739">
                <a:solidFill>
                  <a:srgbClr val="000000"/>
                </a:solidFill>
                <a:latin typeface="Helvetica World Bold"/>
              </a:rPr>
              <a:t>Cara menyampaikan poin:</a:t>
            </a:r>
          </a:p>
          <a:p>
            <a:pPr>
              <a:lnSpc>
                <a:spcPts val="3835"/>
              </a:lnSpc>
            </a:pPr>
            <a:r>
              <a:rPr lang="en-US" sz="2739">
                <a:solidFill>
                  <a:srgbClr val="000000"/>
                </a:solidFill>
                <a:latin typeface="Helvetica World"/>
              </a:rPr>
              <a:t>Dengan menyajikan informasi umum yang vital/penting dalam memantau keberlangsungan Helpdesk</a:t>
            </a:r>
          </a:p>
          <a:p>
            <a:pPr>
              <a:lnSpc>
                <a:spcPts val="3835"/>
              </a:lnSpc>
            </a:pPr>
            <a:endParaRPr lang="en-US" sz="2739">
              <a:solidFill>
                <a:srgbClr val="000000"/>
              </a:solidFill>
              <a:latin typeface="Helvetica World"/>
            </a:endParaRP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2900466" y="1920496"/>
            <a:ext cx="5152941" cy="3069837"/>
          </a:xfrm>
          <a:custGeom>
            <a:rect l="l" t="t" r="r" b="b"/>
            <a:pathLst>
              <a:path w="5152941" h="3069837">
                <a:moveTo>
                  <a:pt x="0" y="0"/>
                </a:moveTo>
                <a:lnTo>
                  <a:pt x="5152941" y="0"/>
                </a:lnTo>
                <a:lnTo>
                  <a:pt x="5152941" y="3069837"/>
                </a:lnTo>
                <a:lnTo>
                  <a:pt x="0" y="3069837"/>
                </a:lnTo>
                <a:lnTo>
                  <a:pt x="0" y="0"/>
                </a:lnTo>
                <a:close/>
              </a:path>
            </a:pathLst>
          </a:custGeom>
          <a:blipFill>
            <a:blip r:embed="rId2"/>
            <a:stretch>
              <a:fillRect/>
            </a:stretch>
          </a:blipFill>
        </p:spPr>
        <p:txBody>
          <a:bodyPr/>
          <a:lstStyle/>
          <a:p>
            <a:endParaRPr lang="id-ID"/>
          </a:p>
        </p:txBody>
      </p:sp>
      <p:sp>
        <p:nvSpPr>
          <p:cNvPr id="3" name="Freeform 3"/>
          <p:cNvSpPr/>
          <p:nvPr/>
        </p:nvSpPr>
        <p:spPr>
          <a:xfrm>
            <a:off x="9886746" y="1920496"/>
            <a:ext cx="5702046" cy="3069837"/>
          </a:xfrm>
          <a:custGeom>
            <a:rect l="l" t="t" r="r" b="b"/>
            <a:pathLst>
              <a:path w="5702046" h="3069837">
                <a:moveTo>
                  <a:pt x="0" y="0"/>
                </a:moveTo>
                <a:lnTo>
                  <a:pt x="5702045" y="0"/>
                </a:lnTo>
                <a:lnTo>
                  <a:pt x="5702045" y="3069837"/>
                </a:lnTo>
                <a:lnTo>
                  <a:pt x="0" y="3069837"/>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7426771" y="923925"/>
            <a:ext cx="3698429"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21</a:t>
            </a:r>
          </a:p>
        </p:txBody>
      </p:sp>
      <p:grpSp>
        <p:nvGrpSpPr>
          <p:cNvPr id="5" name="Group 5"/>
          <p:cNvGrpSpPr/>
          <p:nvPr/>
        </p:nvGrpSpPr>
        <p:grpSpPr>
          <a:xfrm>
            <a:off x="1002801" y="6158230"/>
            <a:ext cx="16256499" cy="4128770"/>
            <a:chExt cx="21675331" cy="5505027"/>
          </a:xfrm>
        </p:grpSpPr>
        <p:sp>
          <p:nvSpPr>
            <p:cNvPr id="6" name="TextBox 6"/>
            <p:cNvSpPr txBox="1"/>
            <p:nvPr/>
          </p:nvSpPr>
          <p:spPr>
            <a:xfrm>
              <a:off x="0" y="2754207"/>
              <a:ext cx="21640800" cy="275082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Bar chart harus menggunakan baseline mulai dari 0.</a:t>
              </a:r>
            </a:p>
            <a:p>
              <a:pPr marL="518160" lvl="1" indent="-259080">
                <a:lnSpc>
                  <a:spcPts val="3359"/>
                </a:lnSpc>
                <a:buFont typeface="Arial"/>
                <a:buChar char="•"/>
              </a:pPr>
              <a:r>
                <a:rPr lang="en-US" sz="2400">
                  <a:solidFill>
                    <a:srgbClr val="000000"/>
                  </a:solidFill>
                  <a:latin typeface="Helvetica World"/>
                </a:rPr>
                <a:t>Bar chart yang terlalu tebal, sebaiknya diatur ulang kembali menjadi lebih tipis.</a:t>
              </a:r>
            </a:p>
            <a:p>
              <a:pPr marL="518160" lvl="1" indent="-259080">
                <a:lnSpc>
                  <a:spcPts val="3359"/>
                </a:lnSpc>
                <a:buFont typeface="Arial"/>
                <a:buChar char="•"/>
              </a:pPr>
              <a:r>
                <a:rPr lang="en-US" sz="2400">
                  <a:solidFill>
                    <a:srgbClr val="000000"/>
                  </a:solidFill>
                  <a:latin typeface="Helvetica World"/>
                </a:rPr>
                <a:t>Visualisasi yang bisa diperbaiki dengan menghilangkan garis-garis yang ada dan memberikan warna.</a:t>
              </a:r>
            </a:p>
            <a:p>
              <a:pPr marL="518160" lvl="1" indent="-259080">
                <a:lnSpc>
                  <a:spcPts val="3359"/>
                </a:lnSpc>
                <a:buFont typeface="Arial"/>
                <a:buChar char="•"/>
              </a:pPr>
              <a:r>
                <a:rPr lang="en-US" sz="2400">
                  <a:solidFill>
                    <a:srgbClr val="000000"/>
                  </a:solidFill>
                  <a:latin typeface="Helvetica World"/>
                </a:rPr>
                <a:t>Bar chart bisa dijadikan satu berdasarkan tahunnya.</a:t>
              </a:r>
            </a:p>
            <a:p>
              <a:pPr>
                <a:lnSpc>
                  <a:spcPts val="3359"/>
                </a:lnSpc>
              </a:pPr>
              <a:endParaRPr lang="en-US" sz="2400">
                <a:solidFill>
                  <a:srgbClr val="000000"/>
                </a:solidFill>
                <a:latin typeface="Helvetica World"/>
              </a:endParaRPr>
            </a:p>
          </p:txBody>
        </p:sp>
        <p:sp>
          <p:nvSpPr>
            <p:cNvPr id="7" name="TextBox 7"/>
            <p:cNvSpPr txBox="1"/>
            <p:nvPr/>
          </p:nvSpPr>
          <p:spPr>
            <a:xfrm>
              <a:off x="0" y="-95250"/>
              <a:ext cx="2864115"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8" name="TextBox 8"/>
            <p:cNvSpPr txBox="1"/>
            <p:nvPr/>
          </p:nvSpPr>
          <p:spPr>
            <a:xfrm>
              <a:off x="0" y="1119293"/>
              <a:ext cx="21675331" cy="56642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Kesalahan dalam baseline yang digunakan, bar chart yang terlalu tebal, dan </a:t>
              </a:r>
              <a:r>
                <a:rPr lang="en-US" sz="2400">
                  <a:solidFill>
                    <a:srgbClr val="000000"/>
                  </a:solidFill>
                  <a:latin typeface="Helvetica World Italics"/>
                </a:rPr>
                <a:t>gridlines </a:t>
              </a:r>
              <a:r>
                <a:rPr lang="en-US" sz="2400">
                  <a:solidFill>
                    <a:srgbClr val="000000"/>
                  </a:solidFill>
                  <a:latin typeface="Helvetica World"/>
                </a:rPr>
                <a:t>yang mengganggu. </a:t>
              </a:r>
            </a:p>
          </p:txBody>
        </p:sp>
        <p:sp>
          <p:nvSpPr>
            <p:cNvPr id="9" name="TextBox 9"/>
            <p:cNvSpPr txBox="1"/>
            <p:nvPr/>
          </p:nvSpPr>
          <p:spPr>
            <a:xfrm>
              <a:off x="0" y="1539663"/>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
        <p:nvSpPr>
          <p:cNvPr id="10" name="TextBox 10"/>
          <p:cNvSpPr txBox="1"/>
          <p:nvPr/>
        </p:nvSpPr>
        <p:spPr>
          <a:xfrm>
            <a:off x="4423531" y="509498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11" name="TextBox 11"/>
          <p:cNvSpPr txBox="1"/>
          <p:nvPr/>
        </p:nvSpPr>
        <p:spPr>
          <a:xfrm>
            <a:off x="11965053" y="509498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2111126"/>
            <a:ext cx="7749111" cy="2979158"/>
          </a:xfrm>
          <a:custGeom>
            <a:rect l="l" t="t" r="r" b="b"/>
            <a:pathLst>
              <a:path w="7749111" h="2979158">
                <a:moveTo>
                  <a:pt x="0" y="0"/>
                </a:moveTo>
                <a:lnTo>
                  <a:pt x="7749111" y="0"/>
                </a:lnTo>
                <a:lnTo>
                  <a:pt x="7749111" y="2979158"/>
                </a:lnTo>
                <a:lnTo>
                  <a:pt x="0" y="2979158"/>
                </a:lnTo>
                <a:lnTo>
                  <a:pt x="0" y="0"/>
                </a:lnTo>
                <a:close/>
              </a:path>
            </a:pathLst>
          </a:custGeom>
          <a:blipFill>
            <a:blip r:embed="rId2"/>
            <a:stretch>
              <a:fillRect/>
            </a:stretch>
          </a:blipFill>
        </p:spPr>
        <p:txBody>
          <a:bodyPr/>
          <a:lstStyle/>
          <a:p>
            <a:endParaRPr lang="id-ID"/>
          </a:p>
        </p:txBody>
      </p:sp>
      <p:sp>
        <p:nvSpPr>
          <p:cNvPr id="3" name="Freeform 3"/>
          <p:cNvSpPr/>
          <p:nvPr/>
        </p:nvSpPr>
        <p:spPr>
          <a:xfrm>
            <a:off x="10020598" y="1923553"/>
            <a:ext cx="6094191" cy="3354304"/>
          </a:xfrm>
          <a:custGeom>
            <a:rect l="l" t="t" r="r" b="b"/>
            <a:pathLst>
              <a:path w="6094191" h="3354304">
                <a:moveTo>
                  <a:pt x="0" y="0"/>
                </a:moveTo>
                <a:lnTo>
                  <a:pt x="6094191" y="0"/>
                </a:lnTo>
                <a:lnTo>
                  <a:pt x="6094191" y="3354304"/>
                </a:lnTo>
                <a:lnTo>
                  <a:pt x="0" y="3354304"/>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7394674" y="923925"/>
            <a:ext cx="3730526"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22</a:t>
            </a:r>
          </a:p>
        </p:txBody>
      </p:sp>
      <p:grpSp>
        <p:nvGrpSpPr>
          <p:cNvPr id="5" name="Group 5"/>
          <p:cNvGrpSpPr/>
          <p:nvPr/>
        </p:nvGrpSpPr>
        <p:grpSpPr>
          <a:xfrm>
            <a:off x="1002801" y="5958329"/>
            <a:ext cx="16256499" cy="4128770"/>
            <a:chExt cx="21675331" cy="5505027"/>
          </a:xfrm>
        </p:grpSpPr>
        <p:sp>
          <p:nvSpPr>
            <p:cNvPr id="6" name="TextBox 6"/>
            <p:cNvSpPr txBox="1"/>
            <p:nvPr/>
          </p:nvSpPr>
          <p:spPr>
            <a:xfrm>
              <a:off x="0" y="2754207"/>
              <a:ext cx="21640800" cy="275082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Tidak menggunakan pie chart karena mata manusia sulit untuk menerka dan membedakan derajat.</a:t>
              </a:r>
            </a:p>
            <a:p>
              <a:pPr marL="518160" lvl="1" indent="-259080">
                <a:lnSpc>
                  <a:spcPts val="3359"/>
                </a:lnSpc>
                <a:buFont typeface="Arial"/>
                <a:buChar char="•"/>
              </a:pPr>
              <a:r>
                <a:rPr lang="en-US" sz="2400">
                  <a:solidFill>
                    <a:srgbClr val="000000"/>
                  </a:solidFill>
                  <a:latin typeface="Helvetica World"/>
                </a:rPr>
                <a:t>Bisa dibuat bar chart horizontal, karena kategori yang ditunjukkan cukup panjang dan tidak cocok untuk disingkat, sehingga lebih baik horizontal.</a:t>
              </a:r>
            </a:p>
            <a:p>
              <a:pPr marL="518160" lvl="1" indent="-259080">
                <a:lnSpc>
                  <a:spcPts val="3359"/>
                </a:lnSpc>
                <a:buFont typeface="Arial"/>
                <a:buChar char="•"/>
              </a:pPr>
              <a:r>
                <a:rPr lang="en-US" sz="2400">
                  <a:solidFill>
                    <a:srgbClr val="000000"/>
                  </a:solidFill>
                  <a:latin typeface="Helvetica World"/>
                </a:rPr>
                <a:t>menghilangkan garis-garis yang ada dan memberikan highlight kepada target yang diinginkan.</a:t>
              </a:r>
            </a:p>
            <a:p>
              <a:pPr>
                <a:lnSpc>
                  <a:spcPts val="3359"/>
                </a:lnSpc>
              </a:pPr>
              <a:endParaRPr lang="en-US" sz="2400">
                <a:solidFill>
                  <a:srgbClr val="000000"/>
                </a:solidFill>
                <a:latin typeface="Helvetica World"/>
              </a:endParaRPr>
            </a:p>
          </p:txBody>
        </p:sp>
        <p:sp>
          <p:nvSpPr>
            <p:cNvPr id="7" name="TextBox 7"/>
            <p:cNvSpPr txBox="1"/>
            <p:nvPr/>
          </p:nvSpPr>
          <p:spPr>
            <a:xfrm>
              <a:off x="0" y="-95250"/>
              <a:ext cx="2864115"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8" name="TextBox 8"/>
            <p:cNvSpPr txBox="1"/>
            <p:nvPr/>
          </p:nvSpPr>
          <p:spPr>
            <a:xfrm>
              <a:off x="0" y="1119293"/>
              <a:ext cx="21675331" cy="51562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Kesalahan dalam bentuk chart dan visualisasi yang kurang. </a:t>
              </a:r>
            </a:p>
          </p:txBody>
        </p:sp>
        <p:sp>
          <p:nvSpPr>
            <p:cNvPr id="9" name="TextBox 9"/>
            <p:cNvSpPr txBox="1"/>
            <p:nvPr/>
          </p:nvSpPr>
          <p:spPr>
            <a:xfrm>
              <a:off x="0" y="1539663"/>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
        <p:nvSpPr>
          <p:cNvPr id="10" name="TextBox 10"/>
          <p:cNvSpPr txBox="1"/>
          <p:nvPr/>
        </p:nvSpPr>
        <p:spPr>
          <a:xfrm>
            <a:off x="4423531" y="499503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11" name="TextBox 11"/>
          <p:cNvSpPr txBox="1"/>
          <p:nvPr/>
        </p:nvSpPr>
        <p:spPr>
          <a:xfrm>
            <a:off x="11965053" y="499503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3536520"/>
            <a:ext cx="6988205" cy="3864798"/>
          </a:xfrm>
          <a:custGeom>
            <a:rect l="l" t="t" r="r" b="b"/>
            <a:pathLst>
              <a:path w="6988204" h="3864798">
                <a:moveTo>
                  <a:pt x="0" y="0"/>
                </a:moveTo>
                <a:lnTo>
                  <a:pt x="6988205" y="0"/>
                </a:lnTo>
                <a:lnTo>
                  <a:pt x="6988205" y="3864798"/>
                </a:lnTo>
                <a:lnTo>
                  <a:pt x="0" y="3864798"/>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94302" y="923925"/>
            <a:ext cx="3578498"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23</a:t>
            </a:r>
          </a:p>
        </p:txBody>
      </p:sp>
      <p:sp>
        <p:nvSpPr>
          <p:cNvPr id="4" name="TextBox 4"/>
          <p:cNvSpPr txBox="1"/>
          <p:nvPr/>
        </p:nvSpPr>
        <p:spPr>
          <a:xfrm>
            <a:off x="1028700" y="2573225"/>
            <a:ext cx="2292995" cy="963295"/>
          </a:xfrm>
          <a:prstGeom prst="rect">
            <a:avLst/>
          </a:prstGeom>
        </p:spPr>
        <p:txBody>
          <a:bodyPr lIns="0" tIns="0" rIns="0" bIns="0" rtlCol="0" anchor="t">
            <a:spAutoFit/>
          </a:bodyPr>
          <a:lstStyle/>
          <a:p>
            <a:pPr>
              <a:lnSpc>
                <a:spcPts val="7279"/>
              </a:lnSpc>
              <a:spcBef>
                <a:spcPct val="0"/>
              </a:spcBef>
            </a:pPr>
            <a:r>
              <a:rPr lang="en-US" sz="5199">
                <a:solidFill>
                  <a:srgbClr val="000000"/>
                </a:solidFill>
                <a:latin typeface="Helvetica World Bold"/>
              </a:rPr>
              <a:t>Review</a:t>
            </a:r>
          </a:p>
        </p:txBody>
      </p:sp>
      <p:sp>
        <p:nvSpPr>
          <p:cNvPr id="5" name="TextBox 5"/>
          <p:cNvSpPr txBox="1"/>
          <p:nvPr/>
        </p:nvSpPr>
        <p:spPr>
          <a:xfrm>
            <a:off x="8930960" y="2375378"/>
            <a:ext cx="8328340" cy="5488618"/>
          </a:xfrm>
          <a:prstGeom prst="rect">
            <a:avLst/>
          </a:prstGeom>
        </p:spPr>
        <p:txBody>
          <a:bodyPr lIns="0" tIns="0" rIns="0" bIns="0" rtlCol="0" anchor="t">
            <a:spAutoFit/>
          </a:bodyPr>
          <a:lstStyle/>
          <a:p>
            <a:pPr>
              <a:lnSpc>
                <a:spcPts val="3835"/>
              </a:lnSpc>
            </a:pPr>
            <a:r>
              <a:rPr lang="en-US" sz="2739">
                <a:solidFill>
                  <a:srgbClr val="000000"/>
                </a:solidFill>
                <a:latin typeface="Helvetica World Bold"/>
              </a:rPr>
              <a:t>Audiens</a:t>
            </a:r>
            <a:r>
              <a:rPr lang="en-US" sz="2739">
                <a:solidFill>
                  <a:srgbClr val="000000"/>
                </a:solidFill>
                <a:latin typeface="Helvetica World"/>
              </a:rPr>
              <a:t>: Pemimpin perusahaan atau stakeholder</a:t>
            </a:r>
          </a:p>
          <a:p>
            <a:pPr>
              <a:lnSpc>
                <a:spcPts val="3835"/>
              </a:lnSpc>
            </a:pPr>
            <a:r>
              <a:rPr lang="en-US" sz="2739">
                <a:solidFill>
                  <a:srgbClr val="000000"/>
                </a:solidFill>
                <a:latin typeface="Helvetica World Bold"/>
              </a:rPr>
              <a:t>Yang audiens ingin dapatkan atau lakukan:</a:t>
            </a:r>
          </a:p>
          <a:p>
            <a:pPr marL="591562" lvl="1" indent="-295781">
              <a:lnSpc>
                <a:spcPts val="3835"/>
              </a:lnSpc>
              <a:buFont typeface="Arial"/>
              <a:buChar char="•"/>
            </a:pPr>
            <a:r>
              <a:rPr lang="en-US" sz="2739">
                <a:solidFill>
                  <a:srgbClr val="000000"/>
                </a:solidFill>
                <a:latin typeface="Helvetica World Bold"/>
              </a:rPr>
              <a:t>Jumlah pengunjung dan pengunjung baru</a:t>
            </a:r>
          </a:p>
          <a:p>
            <a:pPr marL="591562" lvl="1" indent="-295781">
              <a:lnSpc>
                <a:spcPts val="3835"/>
              </a:lnSpc>
              <a:buFont typeface="Arial"/>
              <a:buChar char="•"/>
            </a:pPr>
            <a:r>
              <a:rPr lang="en-US" sz="2739">
                <a:solidFill>
                  <a:srgbClr val="000000"/>
                </a:solidFill>
                <a:latin typeface="Helvetica World"/>
              </a:rPr>
              <a:t>Keuntungan dan akumulasinya selama empat bulan.</a:t>
            </a:r>
          </a:p>
          <a:p>
            <a:pPr marL="591562" lvl="1" indent="-295781">
              <a:lnSpc>
                <a:spcPts val="3835"/>
              </a:lnSpc>
              <a:buFont typeface="Arial"/>
              <a:buChar char="•"/>
            </a:pPr>
            <a:r>
              <a:rPr lang="en-US" sz="2739">
                <a:solidFill>
                  <a:srgbClr val="000000"/>
                </a:solidFill>
                <a:latin typeface="Helvetica World"/>
              </a:rPr>
              <a:t>Masalah yang dihadapi perusahaan</a:t>
            </a:r>
          </a:p>
          <a:p>
            <a:pPr marL="591562" lvl="1" indent="-295781">
              <a:lnSpc>
                <a:spcPts val="3835"/>
              </a:lnSpc>
              <a:buFont typeface="Arial"/>
              <a:buChar char="•"/>
            </a:pPr>
            <a:r>
              <a:rPr lang="en-US" sz="2739">
                <a:solidFill>
                  <a:srgbClr val="000000"/>
                </a:solidFill>
                <a:latin typeface="Helvetica World"/>
              </a:rPr>
              <a:t>Antisipasi kemungkinan mendatang</a:t>
            </a:r>
          </a:p>
          <a:p>
            <a:pPr>
              <a:lnSpc>
                <a:spcPts val="3835"/>
              </a:lnSpc>
            </a:pPr>
            <a:r>
              <a:rPr lang="en-US" sz="2739">
                <a:solidFill>
                  <a:srgbClr val="000000"/>
                </a:solidFill>
                <a:latin typeface="Helvetica World Bold"/>
              </a:rPr>
              <a:t>Cara menyampaikan poin:</a:t>
            </a:r>
          </a:p>
          <a:p>
            <a:pPr>
              <a:lnSpc>
                <a:spcPts val="3835"/>
              </a:lnSpc>
            </a:pPr>
            <a:r>
              <a:rPr lang="en-US" sz="2739">
                <a:solidFill>
                  <a:srgbClr val="000000"/>
                </a:solidFill>
                <a:latin typeface="Helvetica World"/>
              </a:rPr>
              <a:t>Dengan menyajikan informasi penting yang dibutuhkan dalam pengambilan keputusan perusahaan</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3536520"/>
            <a:ext cx="6988205" cy="3864798"/>
          </a:xfrm>
          <a:custGeom>
            <a:rect l="l" t="t" r="r" b="b"/>
            <a:pathLst>
              <a:path w="6988204" h="3864798">
                <a:moveTo>
                  <a:pt x="0" y="0"/>
                </a:moveTo>
                <a:lnTo>
                  <a:pt x="6988205" y="0"/>
                </a:lnTo>
                <a:lnTo>
                  <a:pt x="6988205" y="3864798"/>
                </a:lnTo>
                <a:lnTo>
                  <a:pt x="0" y="3864798"/>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94302" y="923925"/>
            <a:ext cx="3730898"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23</a:t>
            </a:r>
          </a:p>
        </p:txBody>
      </p:sp>
      <p:sp>
        <p:nvSpPr>
          <p:cNvPr id="4" name="TextBox 4"/>
          <p:cNvSpPr txBox="1"/>
          <p:nvPr/>
        </p:nvSpPr>
        <p:spPr>
          <a:xfrm>
            <a:off x="8016905" y="2124691"/>
            <a:ext cx="9242395" cy="6975484"/>
          </a:xfrm>
          <a:prstGeom prst="rect">
            <a:avLst/>
          </a:prstGeom>
        </p:spPr>
        <p:txBody>
          <a:bodyPr lIns="0" tIns="0" rIns="0" bIns="0" rtlCol="0" anchor="t">
            <a:spAutoFit/>
          </a:bodyPr>
          <a:lstStyle/>
          <a:p>
            <a:pPr marL="500217" lvl="1" indent="-250109">
              <a:lnSpc>
                <a:spcPts val="3730"/>
              </a:lnSpc>
              <a:buFont typeface="Arial"/>
              <a:buChar char="•"/>
            </a:pPr>
            <a:r>
              <a:rPr lang="en-US" sz="2316">
                <a:solidFill>
                  <a:srgbClr val="000000"/>
                </a:solidFill>
                <a:latin typeface="Helvetica World"/>
              </a:rPr>
              <a:t>Kontras warna pada grafik kurang jelas, membuatnya sulit dicerna.</a:t>
            </a:r>
          </a:p>
          <a:p>
            <a:pPr marL="500217" lvl="1" indent="-250109">
              <a:lnSpc>
                <a:spcPts val="3730"/>
              </a:lnSpc>
              <a:buFont typeface="Arial"/>
              <a:buChar char="•"/>
            </a:pPr>
            <a:r>
              <a:rPr lang="en-US" sz="2316">
                <a:solidFill>
                  <a:srgbClr val="000000"/>
                </a:solidFill>
                <a:latin typeface="Helvetica World"/>
              </a:rPr>
              <a:t>Pada grafik A dan B, range dan start point bulan tidak spesifik.</a:t>
            </a:r>
          </a:p>
          <a:p>
            <a:pPr marL="500217" lvl="1" indent="-250109">
              <a:lnSpc>
                <a:spcPts val="3730"/>
              </a:lnSpc>
              <a:buFont typeface="Arial"/>
              <a:buChar char="•"/>
            </a:pPr>
            <a:r>
              <a:rPr lang="en-US" sz="2316">
                <a:solidFill>
                  <a:srgbClr val="000000"/>
                </a:solidFill>
                <a:latin typeface="Helvetica World"/>
              </a:rPr>
              <a:t>Grafik B memiliki empat kontras warna yang berbeda pada label data, padahal hanya ada dua kategori data.</a:t>
            </a:r>
          </a:p>
          <a:p>
            <a:pPr marL="500217" lvl="1" indent="-250109">
              <a:lnSpc>
                <a:spcPts val="3730"/>
              </a:lnSpc>
              <a:buFont typeface="Arial"/>
              <a:buChar char="•"/>
            </a:pPr>
            <a:r>
              <a:rPr lang="en-US" sz="2316">
                <a:solidFill>
                  <a:srgbClr val="000000"/>
                </a:solidFill>
                <a:latin typeface="Helvetica World"/>
              </a:rPr>
              <a:t>Ketidakselarasan antara judul grafik dengan isi grafik pada grafik A, B, dan C.</a:t>
            </a:r>
          </a:p>
          <a:p>
            <a:pPr marL="500217" lvl="1" indent="-250109">
              <a:lnSpc>
                <a:spcPts val="3730"/>
              </a:lnSpc>
              <a:buFont typeface="Arial"/>
              <a:buChar char="•"/>
            </a:pPr>
            <a:r>
              <a:rPr lang="en-US" sz="2316">
                <a:solidFill>
                  <a:srgbClr val="000000"/>
                </a:solidFill>
                <a:latin typeface="Helvetica World"/>
              </a:rPr>
              <a:t>Ketiga grafik A, B, dan C memberikan data yang berbeda-beda, menunjukkan bahwa data tersebut mungkin fiktif.</a:t>
            </a:r>
          </a:p>
          <a:p>
            <a:pPr marL="500217" lvl="1" indent="-250109">
              <a:lnSpc>
                <a:spcPts val="3730"/>
              </a:lnSpc>
              <a:buFont typeface="Arial"/>
              <a:buChar char="•"/>
            </a:pPr>
            <a:r>
              <a:rPr lang="en-US" sz="2316">
                <a:solidFill>
                  <a:srgbClr val="000000"/>
                </a:solidFill>
                <a:latin typeface="Helvetica World"/>
              </a:rPr>
              <a:t>Grafik D berusaha menyampaikan pendapatan dalam empat bulan, tetapi tidak jelas apa yang dipresentasikan.</a:t>
            </a:r>
          </a:p>
          <a:p>
            <a:pPr marL="500217" lvl="1" indent="-250109">
              <a:lnSpc>
                <a:spcPts val="3730"/>
              </a:lnSpc>
              <a:buFont typeface="Arial"/>
              <a:buChar char="•"/>
            </a:pPr>
            <a:r>
              <a:rPr lang="en-US" sz="2316">
                <a:solidFill>
                  <a:srgbClr val="000000"/>
                </a:solidFill>
                <a:latin typeface="Helvetica World"/>
              </a:rPr>
              <a:t>Grafik E berusaha menjelaskan jumlah pengunjung berdasarkan negara asal, tetapi tidak memberikan informasi tentang negara-negara tersebut.</a:t>
            </a:r>
          </a:p>
          <a:p>
            <a:pPr marL="500217" lvl="1" indent="-250109">
              <a:lnSpc>
                <a:spcPts val="3730"/>
              </a:lnSpc>
              <a:buFont typeface="Arial"/>
              <a:buChar char="•"/>
            </a:pPr>
            <a:r>
              <a:rPr lang="en-US" sz="2316">
                <a:solidFill>
                  <a:srgbClr val="000000"/>
                </a:solidFill>
                <a:latin typeface="Helvetica World"/>
              </a:rPr>
              <a:t>Seluruh data dalam grafik ini kemungkinan adalah buatan dan hanya sebagai contoh penggunaan kontras yang kurang tepat.</a:t>
            </a:r>
          </a:p>
        </p:txBody>
      </p:sp>
      <p:sp>
        <p:nvSpPr>
          <p:cNvPr id="5" name="TextBox 5"/>
          <p:cNvSpPr txBox="1"/>
          <p:nvPr/>
        </p:nvSpPr>
        <p:spPr>
          <a:xfrm>
            <a:off x="1763305" y="7904796"/>
            <a:ext cx="5518995" cy="1353504"/>
          </a:xfrm>
          <a:prstGeom prst="rect">
            <a:avLst/>
          </a:prstGeom>
        </p:spPr>
        <p:txBody>
          <a:bodyPr lIns="0" tIns="0" rIns="0" bIns="0" rtlCol="0" anchor="t">
            <a:spAutoFit/>
          </a:bodyPr>
          <a:lstStyle/>
          <a:p>
            <a:pPr algn="ctr">
              <a:lnSpc>
                <a:spcPts val="2475"/>
              </a:lnSpc>
              <a:spcBef>
                <a:spcPct val="0"/>
              </a:spcBef>
            </a:pPr>
            <a:r>
              <a:rPr lang="en-US" sz="1768">
                <a:solidFill>
                  <a:srgbClr val="000000"/>
                </a:solidFill>
                <a:latin typeface="Helvetica World Bold"/>
              </a:rPr>
              <a:t>Apabila dilihat secara sekilas keseluruhan grafik, kita sudah dapat menilai bahwa grafik tersebut sulit untuk dipahami dan warnanya kurang enak dipandang.</a:t>
            </a:r>
          </a:p>
        </p:txBody>
      </p:sp>
      <p:sp>
        <p:nvSpPr>
          <p:cNvPr id="6" name="TextBox 6"/>
          <p:cNvSpPr txBox="1"/>
          <p:nvPr/>
        </p:nvSpPr>
        <p:spPr>
          <a:xfrm>
            <a:off x="1028700" y="2124691"/>
            <a:ext cx="2148185" cy="963295"/>
          </a:xfrm>
          <a:prstGeom prst="rect">
            <a:avLst/>
          </a:prstGeom>
        </p:spPr>
        <p:txBody>
          <a:bodyPr lIns="0" tIns="0" rIns="0" bIns="0" rtlCol="0" anchor="t">
            <a:spAutoFit/>
          </a:bodyPr>
          <a:lstStyle/>
          <a:p>
            <a:pPr algn="ctr">
              <a:lnSpc>
                <a:spcPts val="7279"/>
              </a:lnSpc>
              <a:spcBef>
                <a:spcPct val="0"/>
              </a:spcBef>
            </a:pPr>
            <a:r>
              <a:rPr lang="en-US" sz="5199">
                <a:solidFill>
                  <a:srgbClr val="000000"/>
                </a:solidFill>
                <a:latin typeface="Helvetica World Bold"/>
              </a:rPr>
              <a:t>Clutter</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3625832"/>
            <a:ext cx="9144000" cy="4535179"/>
          </a:xfrm>
          <a:custGeom>
            <a:rect l="l" t="t" r="r" b="b"/>
            <a:pathLst>
              <a:path w="9144000" h="4535179">
                <a:moveTo>
                  <a:pt x="0" y="0"/>
                </a:moveTo>
                <a:lnTo>
                  <a:pt x="9144000" y="0"/>
                </a:lnTo>
                <a:lnTo>
                  <a:pt x="9144000" y="4535178"/>
                </a:lnTo>
                <a:lnTo>
                  <a:pt x="0" y="4535178"/>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239000" y="923925"/>
            <a:ext cx="3654698"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23</a:t>
            </a:r>
          </a:p>
        </p:txBody>
      </p:sp>
      <p:sp>
        <p:nvSpPr>
          <p:cNvPr id="4" name="TextBox 4"/>
          <p:cNvSpPr txBox="1"/>
          <p:nvPr/>
        </p:nvSpPr>
        <p:spPr>
          <a:xfrm>
            <a:off x="9296176" y="2124691"/>
            <a:ext cx="8296269" cy="7442209"/>
          </a:xfrm>
          <a:prstGeom prst="rect">
            <a:avLst/>
          </a:prstGeom>
        </p:spPr>
        <p:txBody>
          <a:bodyPr lIns="0" tIns="0" rIns="0" bIns="0" rtlCol="0" anchor="t">
            <a:spAutoFit/>
          </a:bodyPr>
          <a:lstStyle/>
          <a:p>
            <a:pPr>
              <a:lnSpc>
                <a:spcPts val="3730"/>
              </a:lnSpc>
            </a:pPr>
            <a:r>
              <a:rPr lang="en-US" sz="2316">
                <a:solidFill>
                  <a:srgbClr val="000000"/>
                </a:solidFill>
                <a:latin typeface="Helvetica World"/>
              </a:rPr>
              <a:t>Untuk memperjelas data, </a:t>
            </a:r>
          </a:p>
          <a:p>
            <a:pPr marL="500217" lvl="1" indent="-250109">
              <a:lnSpc>
                <a:spcPts val="3730"/>
              </a:lnSpc>
              <a:buFont typeface="Arial"/>
              <a:buChar char="•"/>
            </a:pPr>
            <a:r>
              <a:rPr lang="en-US" sz="2316">
                <a:solidFill>
                  <a:srgbClr val="000000"/>
                </a:solidFill>
                <a:latin typeface="Helvetica World"/>
              </a:rPr>
              <a:t>Jumlah grafik dipotong menjadi hanya tiga, sesuai judul dan datanya.</a:t>
            </a:r>
          </a:p>
          <a:p>
            <a:pPr marL="500217" lvl="1" indent="-250109">
              <a:lnSpc>
                <a:spcPts val="3730"/>
              </a:lnSpc>
              <a:buFont typeface="Arial"/>
              <a:buChar char="•"/>
            </a:pPr>
            <a:r>
              <a:rPr lang="en-US" sz="2316">
                <a:solidFill>
                  <a:srgbClr val="000000"/>
                </a:solidFill>
                <a:latin typeface="Helvetica World"/>
              </a:rPr>
              <a:t>Format grafik “Rekap jumlah pengunjung” diubah menjadi line.</a:t>
            </a:r>
          </a:p>
          <a:p>
            <a:pPr marL="500217" lvl="1" indent="-250109">
              <a:lnSpc>
                <a:spcPts val="3730"/>
              </a:lnSpc>
              <a:buFont typeface="Arial"/>
              <a:buChar char="•"/>
            </a:pPr>
            <a:r>
              <a:rPr lang="en-US" sz="2316">
                <a:solidFill>
                  <a:srgbClr val="000000"/>
                </a:solidFill>
                <a:latin typeface="Helvetica World"/>
              </a:rPr>
              <a:t>Dilakukan pengkodean warna dan diseragamkan dengan setiap label pada grafik “Rekap jumlah pengunjung” dan “Rekap jumlah pendapatan”.</a:t>
            </a:r>
          </a:p>
          <a:p>
            <a:pPr marL="500217" lvl="1" indent="-250109">
              <a:lnSpc>
                <a:spcPts val="3730"/>
              </a:lnSpc>
              <a:buFont typeface="Arial"/>
              <a:buChar char="•"/>
            </a:pPr>
            <a:r>
              <a:rPr lang="en-US" sz="2316">
                <a:solidFill>
                  <a:srgbClr val="000000"/>
                </a:solidFill>
                <a:latin typeface="Helvetica World"/>
              </a:rPr>
              <a:t>Ditambahkan deskripsi singkat dengan tambahan bold pada informasi penting pada grafik “Rekap jumlah pengunjung” dan “Jumlah pengunjung berdasarkan negara”.</a:t>
            </a:r>
          </a:p>
          <a:p>
            <a:pPr marL="500217" lvl="1" indent="-250109">
              <a:lnSpc>
                <a:spcPts val="3730"/>
              </a:lnSpc>
              <a:buFont typeface="Arial"/>
              <a:buChar char="•"/>
            </a:pPr>
            <a:r>
              <a:rPr lang="en-US" sz="2316">
                <a:solidFill>
                  <a:srgbClr val="000000"/>
                </a:solidFill>
                <a:latin typeface="Helvetica World"/>
              </a:rPr>
              <a:t>Ditambahkan kontras yang jelas dan perubahan format grafik pada “Jumlah pengunjung berdasarkan negara”.</a:t>
            </a:r>
          </a:p>
          <a:p>
            <a:pPr marL="500217" lvl="1" indent="-250109">
              <a:lnSpc>
                <a:spcPts val="3730"/>
              </a:lnSpc>
              <a:buFont typeface="Arial"/>
              <a:buChar char="•"/>
            </a:pPr>
            <a:r>
              <a:rPr lang="en-US" sz="2316">
                <a:solidFill>
                  <a:srgbClr val="000000"/>
                </a:solidFill>
                <a:latin typeface="Helvetica World"/>
              </a:rPr>
              <a:t>Bagian yang disorot adalah tiga negara asal pengunjung tertinggi pada grafik “Jumlah pengunjung berdasarkan negara”.</a:t>
            </a:r>
          </a:p>
        </p:txBody>
      </p:sp>
      <p:sp>
        <p:nvSpPr>
          <p:cNvPr id="5" name="TextBox 5"/>
          <p:cNvSpPr txBox="1"/>
          <p:nvPr/>
        </p:nvSpPr>
        <p:spPr>
          <a:xfrm>
            <a:off x="535335" y="2124691"/>
            <a:ext cx="3195786" cy="963295"/>
          </a:xfrm>
          <a:prstGeom prst="rect">
            <a:avLst/>
          </a:prstGeom>
        </p:spPr>
        <p:txBody>
          <a:bodyPr lIns="0" tIns="0" rIns="0" bIns="0" rtlCol="0" anchor="t">
            <a:spAutoFit/>
          </a:bodyPr>
          <a:lstStyle/>
          <a:p>
            <a:pPr>
              <a:lnSpc>
                <a:spcPts val="7279"/>
              </a:lnSpc>
              <a:spcBef>
                <a:spcPct val="0"/>
              </a:spcBef>
            </a:pPr>
            <a:r>
              <a:rPr lang="en-US" sz="5199">
                <a:solidFill>
                  <a:srgbClr val="000000"/>
                </a:solidFill>
                <a:latin typeface="Helvetica World Bold"/>
              </a:rPr>
              <a:t>Perbaikan</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3414193" y="1923553"/>
            <a:ext cx="4125487" cy="3354304"/>
          </a:xfrm>
          <a:custGeom>
            <a:rect l="l" t="t" r="r" b="b"/>
            <a:pathLst>
              <a:path w="4125487" h="3354304">
                <a:moveTo>
                  <a:pt x="0" y="0"/>
                </a:moveTo>
                <a:lnTo>
                  <a:pt x="4125487" y="0"/>
                </a:lnTo>
                <a:lnTo>
                  <a:pt x="4125487" y="3354304"/>
                </a:lnTo>
                <a:lnTo>
                  <a:pt x="0" y="3354304"/>
                </a:lnTo>
                <a:lnTo>
                  <a:pt x="0" y="0"/>
                </a:lnTo>
                <a:close/>
              </a:path>
            </a:pathLst>
          </a:custGeom>
          <a:blipFill>
            <a:blip r:embed="rId2"/>
            <a:stretch>
              <a:fillRect/>
            </a:stretch>
          </a:blipFill>
        </p:spPr>
        <p:txBody>
          <a:bodyPr/>
          <a:lstStyle/>
          <a:p>
            <a:endParaRPr lang="id-ID"/>
          </a:p>
        </p:txBody>
      </p:sp>
      <p:sp>
        <p:nvSpPr>
          <p:cNvPr id="3" name="Freeform 3"/>
          <p:cNvSpPr/>
          <p:nvPr/>
        </p:nvSpPr>
        <p:spPr>
          <a:xfrm>
            <a:off x="10270687" y="1923553"/>
            <a:ext cx="4934164" cy="3219947"/>
          </a:xfrm>
          <a:custGeom>
            <a:rect l="l" t="t" r="r" b="b"/>
            <a:pathLst>
              <a:path w="4934164" h="3219947">
                <a:moveTo>
                  <a:pt x="0" y="0"/>
                </a:moveTo>
                <a:lnTo>
                  <a:pt x="4934163" y="0"/>
                </a:lnTo>
                <a:lnTo>
                  <a:pt x="4934163" y="3219947"/>
                </a:lnTo>
                <a:lnTo>
                  <a:pt x="0" y="3219947"/>
                </a:lnTo>
                <a:lnTo>
                  <a:pt x="0" y="0"/>
                </a:lnTo>
                <a:close/>
              </a:path>
            </a:pathLst>
          </a:custGeom>
          <a:blipFill>
            <a:blip r:embed="rId3"/>
            <a:stretch>
              <a:fillRect/>
            </a:stretch>
          </a:blipFill>
        </p:spPr>
        <p:txBody>
          <a:bodyPr/>
          <a:lstStyle/>
          <a:p>
            <a:endParaRPr lang="id-ID"/>
          </a:p>
        </p:txBody>
      </p:sp>
      <p:sp>
        <p:nvSpPr>
          <p:cNvPr id="4" name="TextBox 4"/>
          <p:cNvSpPr txBox="1"/>
          <p:nvPr/>
        </p:nvSpPr>
        <p:spPr>
          <a:xfrm>
            <a:off x="7381815" y="923925"/>
            <a:ext cx="3524369" cy="896620"/>
          </a:xfrm>
          <a:prstGeom prst="rect">
            <a:avLst/>
          </a:prstGeom>
        </p:spPr>
        <p:txBody>
          <a:bodyPr lIns="0" tIns="0" rIns="0" bIns="0" rtlCol="0" anchor="t">
            <a:spAutoFit/>
          </a:bodyPr>
          <a:lstStyle/>
          <a:p>
            <a:pPr algn="ctr">
              <a:lnSpc>
                <a:spcPts val="7279"/>
              </a:lnSpc>
            </a:pPr>
            <a:r>
              <a:rPr lang="en-US" sz="5199">
                <a:solidFill>
                  <a:srgbClr val="000000"/>
                </a:solidFill>
                <a:latin typeface="Intro Rust"/>
              </a:rPr>
              <a:t>Grafik 24</a:t>
            </a:r>
          </a:p>
        </p:txBody>
      </p:sp>
      <p:grpSp>
        <p:nvGrpSpPr>
          <p:cNvPr id="5" name="Group 5"/>
          <p:cNvGrpSpPr/>
          <p:nvPr/>
        </p:nvGrpSpPr>
        <p:grpSpPr>
          <a:xfrm>
            <a:off x="1002801" y="6063104"/>
            <a:ext cx="16256499" cy="3709670"/>
            <a:chExt cx="21675331" cy="4946227"/>
          </a:xfrm>
        </p:grpSpPr>
        <p:sp>
          <p:nvSpPr>
            <p:cNvPr id="6" name="TextBox 6"/>
            <p:cNvSpPr txBox="1"/>
            <p:nvPr/>
          </p:nvSpPr>
          <p:spPr>
            <a:xfrm>
              <a:off x="0" y="2754207"/>
              <a:ext cx="21640800" cy="219202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Lebih baik jika tidak menggunakan pie chart karena mata manusia sulit untuk menerka dan membedakan derajat.</a:t>
              </a:r>
            </a:p>
            <a:p>
              <a:pPr marL="518160" lvl="1" indent="-259080">
                <a:lnSpc>
                  <a:spcPts val="3359"/>
                </a:lnSpc>
                <a:buFont typeface="Arial"/>
                <a:buChar char="•"/>
              </a:pPr>
              <a:r>
                <a:rPr lang="en-US" sz="2400">
                  <a:solidFill>
                    <a:srgbClr val="000000"/>
                  </a:solidFill>
                  <a:latin typeface="Helvetica World"/>
                </a:rPr>
                <a:t>Bisa dibuat stacked chart karena menjelaskan ⅓ bagian dari 60 juta.</a:t>
              </a:r>
            </a:p>
            <a:p>
              <a:pPr marL="518160" lvl="1" indent="-259080">
                <a:lnSpc>
                  <a:spcPts val="3359"/>
                </a:lnSpc>
                <a:buFont typeface="Arial"/>
                <a:buChar char="•"/>
              </a:pPr>
              <a:r>
                <a:rPr lang="en-US" sz="2400">
                  <a:solidFill>
                    <a:srgbClr val="000000"/>
                  </a:solidFill>
                  <a:latin typeface="Helvetica World"/>
                </a:rPr>
                <a:t>Visualisasi bisa dilakukan dengan menghilangkan garis-garis yang ada dan menambahkan highlight warna.</a:t>
              </a:r>
            </a:p>
            <a:p>
              <a:pPr>
                <a:lnSpc>
                  <a:spcPts val="3359"/>
                </a:lnSpc>
              </a:pPr>
              <a:endParaRPr lang="en-US" sz="2400">
                <a:solidFill>
                  <a:srgbClr val="000000"/>
                </a:solidFill>
                <a:latin typeface="Helvetica World"/>
              </a:endParaRPr>
            </a:p>
          </p:txBody>
        </p:sp>
        <p:sp>
          <p:nvSpPr>
            <p:cNvPr id="7" name="TextBox 7"/>
            <p:cNvSpPr txBox="1"/>
            <p:nvPr/>
          </p:nvSpPr>
          <p:spPr>
            <a:xfrm>
              <a:off x="0" y="-95250"/>
              <a:ext cx="2864115"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8" name="TextBox 8"/>
            <p:cNvSpPr txBox="1"/>
            <p:nvPr/>
          </p:nvSpPr>
          <p:spPr>
            <a:xfrm>
              <a:off x="0" y="1119293"/>
              <a:ext cx="21675331" cy="51562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Kesalahan dalam bentuk chart, petunjuk angka yang ambigu, visualisasi yang kurang baik. </a:t>
              </a:r>
            </a:p>
          </p:txBody>
        </p:sp>
        <p:sp>
          <p:nvSpPr>
            <p:cNvPr id="9" name="TextBox 9"/>
            <p:cNvSpPr txBox="1"/>
            <p:nvPr/>
          </p:nvSpPr>
          <p:spPr>
            <a:xfrm>
              <a:off x="0" y="1539663"/>
              <a:ext cx="4260850" cy="1252643"/>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grpSp>
      <p:sp>
        <p:nvSpPr>
          <p:cNvPr id="10" name="TextBox 10"/>
          <p:cNvSpPr txBox="1"/>
          <p:nvPr/>
        </p:nvSpPr>
        <p:spPr>
          <a:xfrm>
            <a:off x="4423531" y="4995034"/>
            <a:ext cx="210681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Before</a:t>
            </a:r>
          </a:p>
        </p:txBody>
      </p:sp>
      <p:sp>
        <p:nvSpPr>
          <p:cNvPr id="11" name="TextBox 11"/>
          <p:cNvSpPr txBox="1"/>
          <p:nvPr/>
        </p:nvSpPr>
        <p:spPr>
          <a:xfrm>
            <a:off x="11965053" y="4995034"/>
            <a:ext cx="1545431"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After</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l="-2515" t="-7425" r="-2515" b="-16976"/>
            </a:stretch>
          </a:blipFill>
        </p:spPr>
        <p:txBody>
          <a:bodyPr/>
          <a:lstStyle/>
          <a:p>
            <a:endParaRPr lang="id-ID"/>
          </a:p>
        </p:txBody>
      </p:sp>
      <p:sp>
        <p:nvSpPr>
          <p:cNvPr id="3" name="TextBox 3"/>
          <p:cNvSpPr txBox="1"/>
          <p:nvPr/>
        </p:nvSpPr>
        <p:spPr>
          <a:xfrm>
            <a:off x="1594917" y="1506746"/>
            <a:ext cx="7046139" cy="4829231"/>
          </a:xfrm>
          <a:prstGeom prst="rect">
            <a:avLst/>
          </a:prstGeom>
        </p:spPr>
        <p:txBody>
          <a:bodyPr lIns="0" tIns="0" rIns="0" bIns="0" rtlCol="0" anchor="t">
            <a:spAutoFit/>
          </a:bodyPr>
          <a:lstStyle/>
          <a:p>
            <a:pPr algn="ctr">
              <a:lnSpc>
                <a:spcPts val="19418"/>
              </a:lnSpc>
            </a:pPr>
            <a:r>
              <a:rPr lang="en-US" sz="13870">
                <a:solidFill>
                  <a:srgbClr val="565FA4"/>
                </a:solidFill>
                <a:latin typeface="Antonio"/>
              </a:rPr>
              <a:t>Thank</a:t>
            </a:r>
          </a:p>
          <a:p>
            <a:pPr algn="ctr">
              <a:lnSpc>
                <a:spcPts val="19418"/>
              </a:lnSpc>
            </a:pPr>
            <a:r>
              <a:rPr lang="en-US" sz="13870">
                <a:solidFill>
                  <a:srgbClr val="565FA4"/>
                </a:solidFill>
                <a:latin typeface="Antonio"/>
              </a:rPr>
              <a:t>You</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2"/>
          <p:cNvSpPr txBox="1"/>
          <p:nvPr/>
        </p:nvSpPr>
        <p:spPr>
          <a:xfrm>
            <a:off x="7413228" y="923925"/>
            <a:ext cx="3461544" cy="896620"/>
          </a:xfrm>
          <a:prstGeom prst="rect">
            <a:avLst/>
          </a:prstGeom>
        </p:spPr>
        <p:txBody>
          <a:bodyPr lIns="0" tIns="0" rIns="0" bIns="0" rtlCol="0" anchor="t">
            <a:spAutoFit/>
          </a:bodyPr>
          <a:lstStyle/>
          <a:p>
            <a:pPr algn="ctr">
              <a:lnSpc>
                <a:spcPts val="7279"/>
              </a:lnSpc>
            </a:pPr>
            <a:r>
              <a:rPr lang="en-US" sz="5199">
                <a:solidFill>
                  <a:srgbClr val="000000"/>
                </a:solidFill>
                <a:latin typeface="Intro Rust"/>
              </a:rPr>
              <a:t>Grafik 19</a:t>
            </a:r>
          </a:p>
        </p:txBody>
      </p:sp>
      <p:sp>
        <p:nvSpPr>
          <p:cNvPr id="3" name="TextBox 3"/>
          <p:cNvSpPr txBox="1"/>
          <p:nvPr/>
        </p:nvSpPr>
        <p:spPr>
          <a:xfrm>
            <a:off x="1028700" y="4416302"/>
            <a:ext cx="16230600" cy="416814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Seharusnya bagian yang menginformasikan Specialist, Office, dan IT Service diletakkan di bagian kanan dari Helpdesk Monitoring Level karena informasi vital lebih baik terlihat pertama kali dibandingkan informasi tambahan/penunjang.</a:t>
            </a:r>
          </a:p>
          <a:p>
            <a:pPr>
              <a:lnSpc>
                <a:spcPts val="3359"/>
              </a:lnSpc>
            </a:pPr>
            <a:endParaRPr lang="en-US" sz="2400">
              <a:solidFill>
                <a:srgbClr val="000000"/>
              </a:solidFill>
              <a:latin typeface="Helvetica World"/>
            </a:endParaRPr>
          </a:p>
          <a:p>
            <a:pPr>
              <a:lnSpc>
                <a:spcPts val="3359"/>
              </a:lnSpc>
            </a:pPr>
            <a:r>
              <a:rPr lang="en-US" sz="2400">
                <a:solidFill>
                  <a:srgbClr val="000000"/>
                </a:solidFill>
                <a:latin typeface="Helvetica World"/>
              </a:rPr>
              <a:t>Selain itu, 4 data utama di bawah tulisan Helpdesk Monitoring Level seharusnya diurutkan sebagai berikut (dari kiri ke kanan) : </a:t>
            </a:r>
          </a:p>
          <a:p>
            <a:pPr marL="518160" lvl="1" indent="-259080">
              <a:lnSpc>
                <a:spcPts val="3359"/>
              </a:lnSpc>
              <a:buAutoNum type="arabicPeriod"/>
            </a:pPr>
            <a:r>
              <a:rPr lang="en-US" sz="2400">
                <a:solidFill>
                  <a:srgbClr val="000000"/>
                </a:solidFill>
                <a:latin typeface="Helvetica World"/>
              </a:rPr>
              <a:t>Open</a:t>
            </a:r>
          </a:p>
          <a:p>
            <a:pPr marL="518160" lvl="1" indent="-259080">
              <a:lnSpc>
                <a:spcPts val="3359"/>
              </a:lnSpc>
              <a:buAutoNum type="arabicPeriod"/>
            </a:pPr>
            <a:r>
              <a:rPr lang="en-US" sz="2400">
                <a:solidFill>
                  <a:srgbClr val="000000"/>
                </a:solidFill>
                <a:latin typeface="Helvetica World"/>
              </a:rPr>
              <a:t>Tasks</a:t>
            </a:r>
          </a:p>
          <a:p>
            <a:pPr marL="518160" lvl="1" indent="-259080">
              <a:lnSpc>
                <a:spcPts val="3359"/>
              </a:lnSpc>
              <a:buAutoNum type="arabicPeriod"/>
            </a:pPr>
            <a:r>
              <a:rPr lang="en-US" sz="2400">
                <a:solidFill>
                  <a:srgbClr val="000000"/>
                </a:solidFill>
                <a:latin typeface="Helvetica World"/>
              </a:rPr>
              <a:t>Overdue</a:t>
            </a:r>
          </a:p>
          <a:p>
            <a:pPr marL="518160" lvl="1" indent="-259080">
              <a:lnSpc>
                <a:spcPts val="3359"/>
              </a:lnSpc>
              <a:buAutoNum type="arabicPeriod"/>
            </a:pPr>
            <a:r>
              <a:rPr lang="en-US" sz="2400">
                <a:solidFill>
                  <a:srgbClr val="000000"/>
                </a:solidFill>
                <a:latin typeface="Helvetica World"/>
              </a:rPr>
              <a:t>Labor Efforts, Days  </a:t>
            </a:r>
          </a:p>
          <a:p>
            <a:pPr>
              <a:lnSpc>
                <a:spcPts val="3359"/>
              </a:lnSpc>
            </a:pPr>
            <a:endParaRPr lang="en-US" sz="2400">
              <a:solidFill>
                <a:srgbClr val="000000"/>
              </a:solidFill>
              <a:latin typeface="Helvetica World"/>
            </a:endParaRPr>
          </a:p>
        </p:txBody>
      </p:sp>
      <p:sp>
        <p:nvSpPr>
          <p:cNvPr id="4" name="TextBox 4"/>
          <p:cNvSpPr txBox="1"/>
          <p:nvPr/>
        </p:nvSpPr>
        <p:spPr>
          <a:xfrm>
            <a:off x="1028700" y="2264922"/>
            <a:ext cx="2148086"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Clutter</a:t>
            </a:r>
          </a:p>
        </p:txBody>
      </p:sp>
      <p:sp>
        <p:nvSpPr>
          <p:cNvPr id="5" name="TextBox 5"/>
          <p:cNvSpPr txBox="1"/>
          <p:nvPr/>
        </p:nvSpPr>
        <p:spPr>
          <a:xfrm>
            <a:off x="1028700" y="3190117"/>
            <a:ext cx="5252343" cy="396240"/>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Helvetica World"/>
              </a:rPr>
              <a:t>Susunan secara urutan visual tidak rapi</a:t>
            </a:r>
          </a:p>
        </p:txBody>
      </p:sp>
      <p:sp>
        <p:nvSpPr>
          <p:cNvPr id="6" name="TextBox 6"/>
          <p:cNvSpPr txBox="1"/>
          <p:nvPr/>
        </p:nvSpPr>
        <p:spPr>
          <a:xfrm>
            <a:off x="1028700" y="3491107"/>
            <a:ext cx="3195638"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2"/>
          <p:cNvSpPr txBox="1"/>
          <p:nvPr/>
        </p:nvSpPr>
        <p:spPr>
          <a:xfrm>
            <a:off x="7086600" y="923925"/>
            <a:ext cx="378817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19</a:t>
            </a:r>
          </a:p>
        </p:txBody>
      </p:sp>
      <p:sp>
        <p:nvSpPr>
          <p:cNvPr id="3" name="TextBox 3"/>
          <p:cNvSpPr txBox="1"/>
          <p:nvPr/>
        </p:nvSpPr>
        <p:spPr>
          <a:xfrm>
            <a:off x="1028700" y="4416302"/>
            <a:ext cx="16230600" cy="374904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Seharusnya variabel dideklarasikan lebih jelas, seperti : </a:t>
            </a:r>
          </a:p>
          <a:p>
            <a:pPr marL="518160" lvl="1" indent="-259080">
              <a:lnSpc>
                <a:spcPts val="3359"/>
              </a:lnSpc>
              <a:buAutoNum type="arabicPeriod"/>
            </a:pPr>
            <a:r>
              <a:rPr lang="en-US" sz="2400">
                <a:solidFill>
                  <a:srgbClr val="000000"/>
                </a:solidFill>
                <a:latin typeface="Helvetica World"/>
              </a:rPr>
              <a:t>Tasks → Completed Requests</a:t>
            </a:r>
          </a:p>
          <a:p>
            <a:pPr marL="518160" lvl="1" indent="-259080">
              <a:lnSpc>
                <a:spcPts val="3359"/>
              </a:lnSpc>
              <a:buAutoNum type="arabicPeriod"/>
            </a:pPr>
            <a:r>
              <a:rPr lang="en-US" sz="2400">
                <a:solidFill>
                  <a:srgbClr val="000000"/>
                </a:solidFill>
                <a:latin typeface="Helvetica World"/>
              </a:rPr>
              <a:t>Open → Open Requests</a:t>
            </a:r>
          </a:p>
          <a:p>
            <a:pPr marL="518160" lvl="1" indent="-259080">
              <a:lnSpc>
                <a:spcPts val="3359"/>
              </a:lnSpc>
              <a:buAutoNum type="arabicPeriod"/>
            </a:pPr>
            <a:r>
              <a:rPr lang="en-US" sz="2400">
                <a:solidFill>
                  <a:srgbClr val="000000"/>
                </a:solidFill>
                <a:latin typeface="Helvetica World"/>
              </a:rPr>
              <a:t>Overdue → Overdue Requests</a:t>
            </a:r>
          </a:p>
          <a:p>
            <a:pPr marL="518160" lvl="1" indent="-259080">
              <a:lnSpc>
                <a:spcPts val="3359"/>
              </a:lnSpc>
              <a:buAutoNum type="arabicPeriod"/>
            </a:pPr>
            <a:r>
              <a:rPr lang="en-US" sz="2400">
                <a:solidFill>
                  <a:srgbClr val="000000"/>
                </a:solidFill>
                <a:latin typeface="Helvetica World"/>
              </a:rPr>
              <a:t>Labor Efforts, Days → (Current Labor Efforts (Days))</a:t>
            </a:r>
          </a:p>
          <a:p>
            <a:pPr marL="518160" lvl="1" indent="-259080">
              <a:lnSpc>
                <a:spcPts val="3359"/>
              </a:lnSpc>
              <a:buAutoNum type="arabicPeriod"/>
            </a:pPr>
            <a:r>
              <a:rPr lang="en-US" sz="2400">
                <a:solidFill>
                  <a:srgbClr val="000000"/>
                </a:solidFill>
                <a:latin typeface="Helvetica World"/>
              </a:rPr>
              <a:t>IT Service, Labor Efforts, Man-Days → IT Service Labor Efforts (Days)</a:t>
            </a:r>
          </a:p>
          <a:p>
            <a:pPr marL="518160" lvl="1" indent="-259080">
              <a:lnSpc>
                <a:spcPts val="3359"/>
              </a:lnSpc>
              <a:buAutoNum type="arabicPeriod"/>
            </a:pPr>
            <a:r>
              <a:rPr lang="en-US" sz="2400">
                <a:solidFill>
                  <a:srgbClr val="000000"/>
                </a:solidFill>
                <a:latin typeface="Helvetica World"/>
              </a:rPr>
              <a:t>Number of Office Requests → Office Requests</a:t>
            </a:r>
          </a:p>
          <a:p>
            <a:pPr marL="518160" lvl="1" indent="-259080">
              <a:lnSpc>
                <a:spcPts val="3359"/>
              </a:lnSpc>
              <a:buAutoNum type="arabicPeriod"/>
            </a:pPr>
            <a:r>
              <a:rPr lang="en-US" sz="2400">
                <a:solidFill>
                  <a:srgbClr val="000000"/>
                </a:solidFill>
                <a:latin typeface="Helvetica World"/>
              </a:rPr>
              <a:t>Engineer Requests → Engineer Workload</a:t>
            </a:r>
          </a:p>
          <a:p>
            <a:pPr>
              <a:lnSpc>
                <a:spcPts val="3359"/>
              </a:lnSpc>
            </a:pPr>
            <a:endParaRPr lang="en-US" sz="2400">
              <a:solidFill>
                <a:srgbClr val="000000"/>
              </a:solidFill>
              <a:latin typeface="Helvetica World"/>
            </a:endParaRPr>
          </a:p>
        </p:txBody>
      </p:sp>
      <p:sp>
        <p:nvSpPr>
          <p:cNvPr id="4" name="TextBox 4"/>
          <p:cNvSpPr txBox="1"/>
          <p:nvPr/>
        </p:nvSpPr>
        <p:spPr>
          <a:xfrm>
            <a:off x="1028700" y="2264922"/>
            <a:ext cx="2148086"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Clutter</a:t>
            </a:r>
          </a:p>
        </p:txBody>
      </p:sp>
      <p:sp>
        <p:nvSpPr>
          <p:cNvPr id="5" name="TextBox 5"/>
          <p:cNvSpPr txBox="1"/>
          <p:nvPr/>
        </p:nvSpPr>
        <p:spPr>
          <a:xfrm>
            <a:off x="1028700" y="3190117"/>
            <a:ext cx="3112492" cy="39624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Ketidakjelasan variabel</a:t>
            </a:r>
          </a:p>
        </p:txBody>
      </p:sp>
      <p:sp>
        <p:nvSpPr>
          <p:cNvPr id="6" name="TextBox 6"/>
          <p:cNvSpPr txBox="1"/>
          <p:nvPr/>
        </p:nvSpPr>
        <p:spPr>
          <a:xfrm>
            <a:off x="1028700" y="3491107"/>
            <a:ext cx="3195638"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2"/>
          <p:cNvSpPr txBox="1"/>
          <p:nvPr/>
        </p:nvSpPr>
        <p:spPr>
          <a:xfrm>
            <a:off x="7413228" y="923925"/>
            <a:ext cx="378817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19</a:t>
            </a:r>
          </a:p>
        </p:txBody>
      </p:sp>
      <p:sp>
        <p:nvSpPr>
          <p:cNvPr id="3" name="TextBox 3"/>
          <p:cNvSpPr txBox="1"/>
          <p:nvPr/>
        </p:nvSpPr>
        <p:spPr>
          <a:xfrm>
            <a:off x="1028700" y="4416302"/>
            <a:ext cx="16230600" cy="81534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Pie Chart yang digunakan pada Engineer Requests tidak dapat menyimpulkan seberapa banyak workload dari masing-masing Engineer/Specialist, alternatifnya dapat digunakan Vertical Bar Chart.</a:t>
            </a:r>
          </a:p>
        </p:txBody>
      </p:sp>
      <p:sp>
        <p:nvSpPr>
          <p:cNvPr id="4" name="TextBox 4"/>
          <p:cNvSpPr txBox="1"/>
          <p:nvPr/>
        </p:nvSpPr>
        <p:spPr>
          <a:xfrm>
            <a:off x="1028700" y="2264922"/>
            <a:ext cx="2148086"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Clutter</a:t>
            </a:r>
          </a:p>
        </p:txBody>
      </p:sp>
      <p:sp>
        <p:nvSpPr>
          <p:cNvPr id="5" name="TextBox 5"/>
          <p:cNvSpPr txBox="1"/>
          <p:nvPr/>
        </p:nvSpPr>
        <p:spPr>
          <a:xfrm>
            <a:off x="1028700" y="3190117"/>
            <a:ext cx="4672806" cy="39624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Ketidakcocokan penggunaan chart</a:t>
            </a:r>
          </a:p>
        </p:txBody>
      </p:sp>
      <p:sp>
        <p:nvSpPr>
          <p:cNvPr id="6" name="TextBox 6"/>
          <p:cNvSpPr txBox="1"/>
          <p:nvPr/>
        </p:nvSpPr>
        <p:spPr>
          <a:xfrm>
            <a:off x="1028700" y="3491107"/>
            <a:ext cx="3195638"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sp>
        <p:nvSpPr>
          <p:cNvPr id="7" name="TextBox 7"/>
          <p:cNvSpPr txBox="1"/>
          <p:nvPr/>
        </p:nvSpPr>
        <p:spPr>
          <a:xfrm>
            <a:off x="1028700" y="8442960"/>
            <a:ext cx="16230600" cy="815340"/>
          </a:xfrm>
          <a:prstGeom prst="rect">
            <a:avLst/>
          </a:prstGeom>
        </p:spPr>
        <p:txBody>
          <a:bodyPr lIns="0" tIns="0" rIns="0" bIns="0" rtlCol="0" anchor="t">
            <a:spAutoFit/>
          </a:bodyPr>
          <a:lstStyle/>
          <a:p>
            <a:pPr>
              <a:lnSpc>
                <a:spcPts val="3359"/>
              </a:lnSpc>
            </a:pPr>
            <a:r>
              <a:rPr lang="en-US" sz="2400">
                <a:solidFill>
                  <a:srgbClr val="000000"/>
                </a:solidFill>
                <a:latin typeface="Helvetica World"/>
              </a:rPr>
              <a:t>Sedikit persempit jarak antar komponen, sehingga bagian detail dari Open Request dapat memuat lebih banyak informasi dan juga data terlihat padat, rapi, namun juga informatif.</a:t>
            </a:r>
          </a:p>
        </p:txBody>
      </p:sp>
      <p:sp>
        <p:nvSpPr>
          <p:cNvPr id="8" name="TextBox 8"/>
          <p:cNvSpPr txBox="1"/>
          <p:nvPr/>
        </p:nvSpPr>
        <p:spPr>
          <a:xfrm>
            <a:off x="1028700" y="6291580"/>
            <a:ext cx="2148086" cy="963295"/>
          </a:xfrm>
          <a:prstGeom prst="rect">
            <a:avLst/>
          </a:prstGeom>
        </p:spPr>
        <p:txBody>
          <a:bodyPr lIns="0" tIns="0" rIns="0" bIns="0" rtlCol="0" anchor="t">
            <a:spAutoFit/>
          </a:bodyPr>
          <a:lstStyle/>
          <a:p>
            <a:pPr algn="ctr">
              <a:lnSpc>
                <a:spcPts val="7279"/>
              </a:lnSpc>
            </a:pPr>
            <a:r>
              <a:rPr lang="en-US" sz="5199">
                <a:solidFill>
                  <a:srgbClr val="000000"/>
                </a:solidFill>
                <a:latin typeface="Helvetica World Bold"/>
              </a:rPr>
              <a:t>Clutter</a:t>
            </a:r>
          </a:p>
        </p:txBody>
      </p:sp>
      <p:sp>
        <p:nvSpPr>
          <p:cNvPr id="9" name="TextBox 9"/>
          <p:cNvSpPr txBox="1"/>
          <p:nvPr/>
        </p:nvSpPr>
        <p:spPr>
          <a:xfrm>
            <a:off x="1028700" y="7216775"/>
            <a:ext cx="9258796" cy="39624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Terlalu banyak ruang kosong atau jarak antar komponen terlalu besar</a:t>
            </a:r>
          </a:p>
        </p:txBody>
      </p:sp>
      <p:sp>
        <p:nvSpPr>
          <p:cNvPr id="10" name="TextBox 10"/>
          <p:cNvSpPr txBox="1"/>
          <p:nvPr/>
        </p:nvSpPr>
        <p:spPr>
          <a:xfrm>
            <a:off x="1028700" y="7517765"/>
            <a:ext cx="3195638"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028700" y="1028700"/>
            <a:ext cx="15957121" cy="9058322"/>
          </a:xfrm>
          <a:custGeom>
            <a:rect l="l" t="t" r="r" b="b"/>
            <a:pathLst>
              <a:path w="15957121" h="9058322">
                <a:moveTo>
                  <a:pt x="0" y="0"/>
                </a:moveTo>
                <a:lnTo>
                  <a:pt x="15957121" y="0"/>
                </a:lnTo>
                <a:lnTo>
                  <a:pt x="15957121" y="9058322"/>
                </a:lnTo>
                <a:lnTo>
                  <a:pt x="0" y="9058322"/>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873782" y="132080"/>
            <a:ext cx="2794218" cy="896620"/>
          </a:xfrm>
          <a:prstGeom prst="rect">
            <a:avLst/>
          </a:prstGeom>
        </p:spPr>
        <p:txBody>
          <a:bodyPr wrap="square" lIns="0" tIns="0" rIns="0" bIns="0" rtlCol="0" anchor="t">
            <a:spAutoFit/>
          </a:bodyPr>
          <a:lstStyle/>
          <a:p>
            <a:pPr algn="ctr">
              <a:lnSpc>
                <a:spcPts val="7279"/>
              </a:lnSpc>
            </a:pPr>
            <a:r>
              <a:rPr lang="en-US" sz="5199">
                <a:solidFill>
                  <a:srgbClr val="000000"/>
                </a:solidFill>
                <a:latin typeface="Intro Rust"/>
              </a:rPr>
              <a:t>BEFORE</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1340016" y="1028700"/>
            <a:ext cx="15919284" cy="8958164"/>
          </a:xfrm>
          <a:custGeom>
            <a:rect l="l" t="t" r="r" b="b"/>
            <a:pathLst>
              <a:path w="15919284" h="8958164">
                <a:moveTo>
                  <a:pt x="0" y="0"/>
                </a:moveTo>
                <a:lnTo>
                  <a:pt x="15919284" y="0"/>
                </a:lnTo>
                <a:lnTo>
                  <a:pt x="15919284" y="8958164"/>
                </a:lnTo>
                <a:lnTo>
                  <a:pt x="0" y="8958164"/>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8121432" y="132080"/>
            <a:ext cx="2045137" cy="896620"/>
          </a:xfrm>
          <a:prstGeom prst="rect">
            <a:avLst/>
          </a:prstGeom>
        </p:spPr>
        <p:txBody>
          <a:bodyPr lIns="0" tIns="0" rIns="0" bIns="0" rtlCol="0" anchor="t">
            <a:spAutoFit/>
          </a:bodyPr>
          <a:lstStyle/>
          <a:p>
            <a:pPr algn="ctr">
              <a:lnSpc>
                <a:spcPts val="7279"/>
              </a:lnSpc>
            </a:pPr>
            <a:r>
              <a:rPr lang="en-US" sz="5199">
                <a:solidFill>
                  <a:srgbClr val="000000"/>
                </a:solidFill>
                <a:latin typeface="Intro Rust"/>
              </a:rPr>
              <a:t>AFTER</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579063" y="2519604"/>
            <a:ext cx="8564937" cy="5438300"/>
          </a:xfrm>
          <a:custGeom>
            <a:rect l="l" t="t" r="r" b="b"/>
            <a:pathLst>
              <a:path w="8564937" h="5438300">
                <a:moveTo>
                  <a:pt x="0" y="0"/>
                </a:moveTo>
                <a:lnTo>
                  <a:pt x="8564937" y="0"/>
                </a:lnTo>
                <a:lnTo>
                  <a:pt x="8564937" y="5438300"/>
                </a:lnTo>
                <a:lnTo>
                  <a:pt x="0" y="5438300"/>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72598" y="476981"/>
            <a:ext cx="36764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sp>
        <p:nvSpPr>
          <p:cNvPr id="4" name="TextBox 4"/>
          <p:cNvSpPr txBox="1"/>
          <p:nvPr/>
        </p:nvSpPr>
        <p:spPr>
          <a:xfrm>
            <a:off x="9872662" y="1726026"/>
            <a:ext cx="8115300" cy="1436715"/>
          </a:xfrm>
          <a:prstGeom prst="rect">
            <a:avLst/>
          </a:prstGeom>
        </p:spPr>
        <p:txBody>
          <a:bodyPr lIns="0" tIns="0" rIns="0" bIns="0" rtlCol="0" anchor="t">
            <a:spAutoFit/>
          </a:bodyPr>
          <a:lstStyle/>
          <a:p>
            <a:pPr>
              <a:lnSpc>
                <a:spcPts val="3835"/>
              </a:lnSpc>
            </a:pPr>
            <a:r>
              <a:rPr lang="en-US" sz="2739">
                <a:solidFill>
                  <a:srgbClr val="000000"/>
                </a:solidFill>
                <a:latin typeface="Helvetica World"/>
              </a:rPr>
              <a:t>Dashboard di atas terdiri dari tujuh buah grafik yang menjelaskan mengenai berbagai insiden yang terjadi dalam proses operasional di suatu perusahaan.</a:t>
            </a:r>
          </a:p>
        </p:txBody>
      </p:sp>
      <p:sp>
        <p:nvSpPr>
          <p:cNvPr id="5" name="TextBox 5"/>
          <p:cNvSpPr txBox="1"/>
          <p:nvPr/>
        </p:nvSpPr>
        <p:spPr>
          <a:xfrm>
            <a:off x="9872662" y="3362766"/>
            <a:ext cx="8115300" cy="6466774"/>
          </a:xfrm>
          <a:prstGeom prst="rect">
            <a:avLst/>
          </a:prstGeom>
        </p:spPr>
        <p:txBody>
          <a:bodyPr lIns="0" tIns="0" rIns="0" bIns="0" rtlCol="0" anchor="t">
            <a:spAutoFit/>
          </a:bodyPr>
          <a:lstStyle/>
          <a:p>
            <a:pPr>
              <a:lnSpc>
                <a:spcPts val="4235"/>
              </a:lnSpc>
            </a:pPr>
            <a:r>
              <a:rPr lang="en-US" sz="3025">
                <a:solidFill>
                  <a:srgbClr val="000000"/>
                </a:solidFill>
                <a:latin typeface="Helvetica World Bold"/>
              </a:rPr>
              <a:t>Audiens</a:t>
            </a:r>
            <a:r>
              <a:rPr lang="en-US" sz="3025">
                <a:solidFill>
                  <a:srgbClr val="000000"/>
                </a:solidFill>
                <a:latin typeface="Helvetica World"/>
              </a:rPr>
              <a:t>: Manajer Operasional Perusahaan</a:t>
            </a:r>
          </a:p>
          <a:p>
            <a:pPr>
              <a:lnSpc>
                <a:spcPts val="4235"/>
              </a:lnSpc>
            </a:pPr>
            <a:r>
              <a:rPr lang="en-US" sz="3025">
                <a:solidFill>
                  <a:srgbClr val="000000"/>
                </a:solidFill>
                <a:latin typeface="Helvetica World Bold"/>
              </a:rPr>
              <a:t>Informasi yang ingin didapatkan dari grafik:</a:t>
            </a:r>
            <a:r>
              <a:rPr lang="en-US" sz="3025">
                <a:solidFill>
                  <a:srgbClr val="000000"/>
                </a:solidFill>
                <a:latin typeface="Helvetica World"/>
              </a:rPr>
              <a:t> </a:t>
            </a:r>
          </a:p>
          <a:p>
            <a:pPr marL="653240" lvl="1" indent="-326620">
              <a:lnSpc>
                <a:spcPts val="4235"/>
              </a:lnSpc>
              <a:buFont typeface="Arial"/>
              <a:buChar char="•"/>
            </a:pPr>
            <a:r>
              <a:rPr lang="en-US" sz="3025">
                <a:solidFill>
                  <a:srgbClr val="000000"/>
                </a:solidFill>
                <a:latin typeface="Helvetica World"/>
              </a:rPr>
              <a:t>Kategori dari setiap insiden yang terjadi</a:t>
            </a:r>
          </a:p>
          <a:p>
            <a:pPr marL="653240" lvl="1" indent="-326620">
              <a:lnSpc>
                <a:spcPts val="4235"/>
              </a:lnSpc>
              <a:buFont typeface="Arial"/>
              <a:buChar char="•"/>
            </a:pPr>
            <a:r>
              <a:rPr lang="en-US" sz="3025">
                <a:solidFill>
                  <a:srgbClr val="000000"/>
                </a:solidFill>
                <a:latin typeface="Helvetica World"/>
              </a:rPr>
              <a:t>Tingkat keparahan insiden</a:t>
            </a:r>
          </a:p>
          <a:p>
            <a:pPr marL="653240" lvl="1" indent="-326620">
              <a:lnSpc>
                <a:spcPts val="4235"/>
              </a:lnSpc>
              <a:buFont typeface="Arial"/>
              <a:buChar char="•"/>
            </a:pPr>
            <a:r>
              <a:rPr lang="en-US" sz="3025">
                <a:solidFill>
                  <a:srgbClr val="000000"/>
                </a:solidFill>
                <a:latin typeface="Helvetica World"/>
              </a:rPr>
              <a:t>Jumlah insiden berdasarkan tempat terjadinya</a:t>
            </a:r>
          </a:p>
          <a:p>
            <a:pPr marL="653240" lvl="1" indent="-326620">
              <a:lnSpc>
                <a:spcPts val="4235"/>
              </a:lnSpc>
              <a:buFont typeface="Arial"/>
              <a:buChar char="•"/>
            </a:pPr>
            <a:r>
              <a:rPr lang="en-US" sz="3025">
                <a:solidFill>
                  <a:srgbClr val="000000"/>
                </a:solidFill>
                <a:latin typeface="Helvetica World"/>
              </a:rPr>
              <a:t>Penyebab dari setiap insiden</a:t>
            </a:r>
          </a:p>
          <a:p>
            <a:pPr marL="653240" lvl="1" indent="-326620">
              <a:lnSpc>
                <a:spcPts val="4235"/>
              </a:lnSpc>
              <a:buFont typeface="Arial"/>
              <a:buChar char="•"/>
            </a:pPr>
            <a:r>
              <a:rPr lang="en-US" sz="3025">
                <a:solidFill>
                  <a:srgbClr val="000000"/>
                </a:solidFill>
                <a:latin typeface="Helvetica World"/>
              </a:rPr>
              <a:t>Perkembangan status insiden di setiap bulannya</a:t>
            </a:r>
          </a:p>
          <a:p>
            <a:pPr>
              <a:lnSpc>
                <a:spcPts val="4235"/>
              </a:lnSpc>
            </a:pPr>
            <a:r>
              <a:rPr lang="en-US" sz="3025">
                <a:solidFill>
                  <a:srgbClr val="000000"/>
                </a:solidFill>
                <a:latin typeface="Helvetica World Bold"/>
              </a:rPr>
              <a:t>Cara menyampaikan poin:</a:t>
            </a:r>
          </a:p>
          <a:p>
            <a:pPr>
              <a:lnSpc>
                <a:spcPts val="4235"/>
              </a:lnSpc>
              <a:spcBef>
                <a:spcPct val="0"/>
              </a:spcBef>
            </a:pPr>
            <a:r>
              <a:rPr lang="en-US" sz="3025">
                <a:solidFill>
                  <a:srgbClr val="000000"/>
                </a:solidFill>
                <a:latin typeface="Helvetica World"/>
              </a:rPr>
              <a:t>Dengan menyajikan informasi mengenai insiden di dalam setiap grafik yang berbeda.</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5136014" y="2096676"/>
            <a:ext cx="8015972" cy="3616296"/>
          </a:xfrm>
          <a:custGeom>
            <a:rect l="l" t="t" r="r" b="b"/>
            <a:pathLst>
              <a:path w="8015972" h="3616296">
                <a:moveTo>
                  <a:pt x="0" y="0"/>
                </a:moveTo>
                <a:lnTo>
                  <a:pt x="8015972" y="0"/>
                </a:lnTo>
                <a:lnTo>
                  <a:pt x="8015972" y="3616296"/>
                </a:lnTo>
                <a:lnTo>
                  <a:pt x="0" y="3616296"/>
                </a:lnTo>
                <a:lnTo>
                  <a:pt x="0" y="0"/>
                </a:lnTo>
                <a:close/>
              </a:path>
            </a:pathLst>
          </a:custGeom>
          <a:blipFill>
            <a:blip r:embed="rId2"/>
            <a:stretch>
              <a:fillRect/>
            </a:stretch>
          </a:blipFill>
        </p:spPr>
        <p:txBody>
          <a:bodyPr/>
          <a:lstStyle/>
          <a:p>
            <a:endParaRPr lang="id-ID"/>
          </a:p>
        </p:txBody>
      </p:sp>
      <p:sp>
        <p:nvSpPr>
          <p:cNvPr id="3" name="TextBox 3"/>
          <p:cNvSpPr txBox="1"/>
          <p:nvPr/>
        </p:nvSpPr>
        <p:spPr>
          <a:xfrm>
            <a:off x="7372598" y="923925"/>
            <a:ext cx="3676402" cy="896620"/>
          </a:xfrm>
          <a:prstGeom prst="rect">
            <a:avLst/>
          </a:prstGeom>
        </p:spPr>
        <p:txBody>
          <a:bodyPr wrap="square" lIns="0" tIns="0" rIns="0" bIns="0" rtlCol="0" anchor="t">
            <a:spAutoFit/>
          </a:bodyPr>
          <a:lstStyle/>
          <a:p>
            <a:pPr algn="ctr">
              <a:lnSpc>
                <a:spcPts val="7279"/>
              </a:lnSpc>
            </a:pPr>
            <a:r>
              <a:rPr lang="en-US" sz="5199" err="1">
                <a:solidFill>
                  <a:srgbClr val="000000"/>
                </a:solidFill>
                <a:latin typeface="Intro Rust"/>
              </a:rPr>
              <a:t>Grafik 20</a:t>
            </a:r>
          </a:p>
        </p:txBody>
      </p:sp>
      <p:sp>
        <p:nvSpPr>
          <p:cNvPr id="4" name="TextBox 4"/>
          <p:cNvSpPr txBox="1"/>
          <p:nvPr/>
        </p:nvSpPr>
        <p:spPr>
          <a:xfrm>
            <a:off x="1054599" y="8442960"/>
            <a:ext cx="16230600" cy="1310640"/>
          </a:xfrm>
          <a:prstGeom prst="rect">
            <a:avLst/>
          </a:prstGeom>
        </p:spPr>
        <p:txBody>
          <a:bodyPr lIns="0" tIns="0" rIns="0" bIns="0" rtlCol="0" anchor="t">
            <a:spAutoFit/>
          </a:bodyPr>
          <a:lstStyle/>
          <a:p>
            <a:pPr marL="518160" lvl="1" indent="-259080">
              <a:lnSpc>
                <a:spcPts val="3359"/>
              </a:lnSpc>
              <a:buFont typeface="Arial"/>
              <a:buChar char="•"/>
            </a:pPr>
            <a:r>
              <a:rPr lang="en-US" sz="2400">
                <a:solidFill>
                  <a:srgbClr val="000000"/>
                </a:solidFill>
                <a:latin typeface="Helvetica World"/>
              </a:rPr>
              <a:t>Grafik dapat disajikan dengan bentuk </a:t>
            </a:r>
            <a:r>
              <a:rPr lang="en-US" sz="2400">
                <a:solidFill>
                  <a:srgbClr val="000000"/>
                </a:solidFill>
                <a:latin typeface="Helvetica World Italics"/>
              </a:rPr>
              <a:t>multiple series horizontal bar chart</a:t>
            </a:r>
            <a:r>
              <a:rPr lang="en-US" sz="2400">
                <a:solidFill>
                  <a:srgbClr val="000000"/>
                </a:solidFill>
                <a:latin typeface="Helvetica World"/>
              </a:rPr>
              <a:t>, sehingga penulisan kategori tidak terpotong.</a:t>
            </a:r>
          </a:p>
          <a:p>
            <a:pPr marL="518160" lvl="1" indent="-259080">
              <a:lnSpc>
                <a:spcPts val="3359"/>
              </a:lnSpc>
              <a:buFont typeface="Arial"/>
              <a:buChar char="•"/>
            </a:pPr>
            <a:r>
              <a:rPr lang="en-US" sz="2400">
                <a:solidFill>
                  <a:srgbClr val="000000"/>
                </a:solidFill>
                <a:latin typeface="Helvetica World"/>
              </a:rPr>
              <a:t>Penulisan keterangan skala lebih diperjelas, seperti </a:t>
            </a:r>
            <a:r>
              <a:rPr lang="en-US" sz="2400">
                <a:solidFill>
                  <a:srgbClr val="000000"/>
                </a:solidFill>
                <a:latin typeface="Helvetica World Italics"/>
              </a:rPr>
              <a:t>minor, moderate, major, dan critical</a:t>
            </a:r>
            <a:r>
              <a:rPr lang="en-US" sz="2400">
                <a:solidFill>
                  <a:srgbClr val="000000"/>
                </a:solidFill>
                <a:latin typeface="Helvetica World"/>
              </a:rPr>
              <a:t>.</a:t>
            </a:r>
          </a:p>
        </p:txBody>
      </p:sp>
      <p:sp>
        <p:nvSpPr>
          <p:cNvPr id="5" name="TextBox 5"/>
          <p:cNvSpPr txBox="1"/>
          <p:nvPr/>
        </p:nvSpPr>
        <p:spPr>
          <a:xfrm>
            <a:off x="1028700" y="5617722"/>
            <a:ext cx="2148086"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Clutter</a:t>
            </a:r>
          </a:p>
        </p:txBody>
      </p:sp>
      <p:sp>
        <p:nvSpPr>
          <p:cNvPr id="6" name="TextBox 6"/>
          <p:cNvSpPr txBox="1"/>
          <p:nvPr/>
        </p:nvSpPr>
        <p:spPr>
          <a:xfrm>
            <a:off x="1028700" y="6542917"/>
            <a:ext cx="16256499" cy="815340"/>
          </a:xfrm>
          <a:prstGeom prst="rect">
            <a:avLst/>
          </a:prstGeom>
        </p:spPr>
        <p:txBody>
          <a:bodyPr lIns="0" tIns="0" rIns="0" bIns="0" rtlCol="0" anchor="t">
            <a:spAutoFit/>
          </a:bodyPr>
          <a:lstStyle/>
          <a:p>
            <a:pPr>
              <a:lnSpc>
                <a:spcPts val="3359"/>
              </a:lnSpc>
              <a:spcBef>
                <a:spcPct val="0"/>
              </a:spcBef>
            </a:pPr>
            <a:r>
              <a:rPr lang="en-US" sz="2400">
                <a:solidFill>
                  <a:srgbClr val="000000"/>
                </a:solidFill>
                <a:latin typeface="Helvetica World"/>
              </a:rPr>
              <a:t>Grafik di atas menampilkan jumlah insiden beserta tingkat keparahannya yang dikelompokkan berdasarkan kategori tertentu. Clutter yang ada adalah berupa penulisan kategori yang terpotong dan skala yang tidak jelas.</a:t>
            </a:r>
          </a:p>
        </p:txBody>
      </p:sp>
      <p:sp>
        <p:nvSpPr>
          <p:cNvPr id="7" name="TextBox 7"/>
          <p:cNvSpPr txBox="1"/>
          <p:nvPr/>
        </p:nvSpPr>
        <p:spPr>
          <a:xfrm>
            <a:off x="1054599" y="7517765"/>
            <a:ext cx="3195638" cy="963295"/>
          </a:xfrm>
          <a:prstGeom prst="rect">
            <a:avLst/>
          </a:prstGeom>
        </p:spPr>
        <p:txBody>
          <a:bodyPr lIns="0" tIns="0" rIns="0" bIns="0" rtlCol="0" anchor="t">
            <a:spAutoFit/>
          </a:bodyPr>
          <a:lstStyle/>
          <a:p>
            <a:pPr>
              <a:lnSpc>
                <a:spcPts val="7279"/>
              </a:lnSpc>
            </a:pPr>
            <a:r>
              <a:rPr lang="en-US" sz="5199">
                <a:solidFill>
                  <a:srgbClr val="000000"/>
                </a:solidFill>
                <a:latin typeface="Helvetica World Bold"/>
              </a:rPr>
              <a:t>Perbaikan</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Custom</PresentationFormat>
  <Paragraphs>169</Paragraphs>
  <Slides>26</Slides>
  <Notes>0</Notes>
  <TotalTime>1</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26</vt:i4>
      </vt:variant>
    </vt:vector>
  </HeadingPairs>
  <TitlesOfParts>
    <vt:vector baseType="lpstr" size="36">
      <vt:lpstr>Arial</vt:lpstr>
      <vt:lpstr>Calibri</vt:lpstr>
      <vt:lpstr>Anton</vt:lpstr>
      <vt:lpstr>Antonio Light</vt:lpstr>
      <vt:lpstr>Intro Rust</vt:lpstr>
      <vt:lpstr>Helvetica World Bold</vt:lpstr>
      <vt:lpstr>Helvetica World</vt:lpstr>
      <vt:lpstr>Helvetica World Italics</vt:lpstr>
      <vt:lpstr>Antonio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TUGAS ADD KELOMPOK 10</dc:title>
  <cp:lastModifiedBy>Daniel Bara</cp:lastModifiedBy>
  <cp:revision>2</cp:revision>
  <dcterms:created xsi:type="dcterms:W3CDTF">2006-08-16T00:00:00Z</dcterms:created>
  <dcterms:modified xsi:type="dcterms:W3CDTF">2024-03-27T05:08:31Z</dcterms:modified>
</cp:coreProperties>
</file>