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0" r:id="rId2"/>
  </p:sldMasterIdLst>
  <p:notesMasterIdLst>
    <p:notesMasterId r:id="rId67"/>
  </p:notesMasterIdLst>
  <p:sldIdLst>
    <p:sldId id="1099" r:id="rId3"/>
    <p:sldId id="1100" r:id="rId4"/>
    <p:sldId id="1101" r:id="rId5"/>
    <p:sldId id="1102" r:id="rId6"/>
    <p:sldId id="1103" r:id="rId7"/>
    <p:sldId id="1104" r:id="rId8"/>
    <p:sldId id="1105" r:id="rId9"/>
    <p:sldId id="1106" r:id="rId10"/>
    <p:sldId id="1107" r:id="rId11"/>
    <p:sldId id="1108" r:id="rId12"/>
    <p:sldId id="1109" r:id="rId13"/>
    <p:sldId id="1110" r:id="rId14"/>
    <p:sldId id="1111" r:id="rId15"/>
    <p:sldId id="1112" r:id="rId16"/>
    <p:sldId id="1113" r:id="rId17"/>
    <p:sldId id="1114" r:id="rId18"/>
    <p:sldId id="1115" r:id="rId19"/>
    <p:sldId id="1116" r:id="rId20"/>
    <p:sldId id="1117" r:id="rId21"/>
    <p:sldId id="1118" r:id="rId22"/>
    <p:sldId id="1119" r:id="rId23"/>
    <p:sldId id="1120" r:id="rId24"/>
    <p:sldId id="1121" r:id="rId25"/>
    <p:sldId id="1122" r:id="rId26"/>
    <p:sldId id="1123" r:id="rId27"/>
    <p:sldId id="1058" r:id="rId28"/>
    <p:sldId id="1093" r:id="rId29"/>
    <p:sldId id="1095" r:id="rId30"/>
    <p:sldId id="1094" r:id="rId31"/>
    <p:sldId id="1059" r:id="rId32"/>
    <p:sldId id="1060" r:id="rId33"/>
    <p:sldId id="1062" r:id="rId34"/>
    <p:sldId id="1063" r:id="rId35"/>
    <p:sldId id="1064" r:id="rId36"/>
    <p:sldId id="1065" r:id="rId37"/>
    <p:sldId id="1066" r:id="rId38"/>
    <p:sldId id="1067" r:id="rId39"/>
    <p:sldId id="1068" r:id="rId40"/>
    <p:sldId id="1069" r:id="rId41"/>
    <p:sldId id="1070" r:id="rId42"/>
    <p:sldId id="1071" r:id="rId43"/>
    <p:sldId id="1072" r:id="rId44"/>
    <p:sldId id="1073" r:id="rId45"/>
    <p:sldId id="1074" r:id="rId46"/>
    <p:sldId id="1075" r:id="rId47"/>
    <p:sldId id="1076" r:id="rId48"/>
    <p:sldId id="1077" r:id="rId49"/>
    <p:sldId id="1078" r:id="rId50"/>
    <p:sldId id="1079" r:id="rId51"/>
    <p:sldId id="1080" r:id="rId52"/>
    <p:sldId id="1081" r:id="rId53"/>
    <p:sldId id="1082" r:id="rId54"/>
    <p:sldId id="1083" r:id="rId55"/>
    <p:sldId id="1084" r:id="rId56"/>
    <p:sldId id="1085" r:id="rId57"/>
    <p:sldId id="1086" r:id="rId58"/>
    <p:sldId id="1087" r:id="rId59"/>
    <p:sldId id="1088" r:id="rId60"/>
    <p:sldId id="1089" r:id="rId61"/>
    <p:sldId id="1096" r:id="rId62"/>
    <p:sldId id="1097" r:id="rId63"/>
    <p:sldId id="1098" r:id="rId64"/>
    <p:sldId id="1090" r:id="rId65"/>
    <p:sldId id="1091" r:id="rId66"/>
  </p:sldIdLst>
  <p:sldSz cx="10080625" cy="567055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ECFE6"/>
    <a:srgbClr val="E7EFD8"/>
    <a:srgbClr val="E8ED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890" autoAdjust="0"/>
    <p:restoredTop sz="94660"/>
  </p:normalViewPr>
  <p:slideViewPr>
    <p:cSldViewPr snapToGrid="0" snapToObjects="1">
      <p:cViewPr varScale="1">
        <p:scale>
          <a:sx n="80" d="100"/>
          <a:sy n="80" d="100"/>
        </p:scale>
        <p:origin x="534" y="48"/>
      </p:cViewPr>
      <p:guideLst>
        <p:guide orient="horz" pos="1786"/>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D5DA04F7-D460-194D-BB68-E0052D916AE5}" type="datetimeFigureOut">
              <a:t>8/28/2016</a:t>
            </a:fld>
            <a:endParaRPr lang="en-US" dirty="0"/>
          </a:p>
        </p:txBody>
      </p:sp>
      <p:sp>
        <p:nvSpPr>
          <p:cNvPr id="4" name="Slide Image Placeholder 3"/>
          <p:cNvSpPr>
            <a:spLocks noGrp="1" noRot="1" noChangeAspect="1"/>
          </p:cNvSpPr>
          <p:nvPr>
            <p:ph type="sldImg" idx="2"/>
          </p:nvPr>
        </p:nvSpPr>
        <p:spPr>
          <a:xfrm>
            <a:off x="534988" y="754063"/>
            <a:ext cx="6702425" cy="3771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A259960C-9263-9F45-846F-46B05EC2093A}" type="slidenum">
              <a:t>‹#›</a:t>
            </a:fld>
            <a:endParaRPr lang="en-US" dirty="0"/>
          </a:p>
        </p:txBody>
      </p:sp>
    </p:spTree>
    <p:extLst>
      <p:ext uri="{BB962C8B-B14F-4D97-AF65-F5344CB8AC3E}">
        <p14:creationId xmlns:p14="http://schemas.microsoft.com/office/powerpoint/2010/main" val="20164452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2</a:t>
            </a:fld>
            <a:endParaRPr lang="en-US" dirty="0"/>
          </a:p>
        </p:txBody>
      </p:sp>
    </p:spTree>
    <p:extLst>
      <p:ext uri="{BB962C8B-B14F-4D97-AF65-F5344CB8AC3E}">
        <p14:creationId xmlns:p14="http://schemas.microsoft.com/office/powerpoint/2010/main" val="2515097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910654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199145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264542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519862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26662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94508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084078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5681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89129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64874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3</a:t>
            </a:fld>
            <a:endParaRPr lang="en-US" dirty="0"/>
          </a:p>
        </p:txBody>
      </p:sp>
    </p:spTree>
    <p:extLst>
      <p:ext uri="{BB962C8B-B14F-4D97-AF65-F5344CB8AC3E}">
        <p14:creationId xmlns:p14="http://schemas.microsoft.com/office/powerpoint/2010/main" val="1030482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504382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929073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918759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885089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014075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722636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4029531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812302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922791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283965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4</a:t>
            </a:fld>
            <a:endParaRPr lang="en-US" dirty="0"/>
          </a:p>
        </p:txBody>
      </p:sp>
    </p:spTree>
    <p:extLst>
      <p:ext uri="{BB962C8B-B14F-4D97-AF65-F5344CB8AC3E}">
        <p14:creationId xmlns:p14="http://schemas.microsoft.com/office/powerpoint/2010/main" val="1612863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104096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683474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764817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753439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862834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2874573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67736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336957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158147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58694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5</a:t>
            </a:fld>
            <a:endParaRPr lang="en-US" dirty="0"/>
          </a:p>
        </p:txBody>
      </p:sp>
    </p:spTree>
    <p:extLst>
      <p:ext uri="{BB962C8B-B14F-4D97-AF65-F5344CB8AC3E}">
        <p14:creationId xmlns:p14="http://schemas.microsoft.com/office/powerpoint/2010/main" val="27159252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8102756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8034800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8945503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3146586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1999780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4738433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1248053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0017023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5160259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1974249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6</a:t>
            </a:fld>
            <a:endParaRPr lang="en-US" dirty="0"/>
          </a:p>
        </p:txBody>
      </p:sp>
    </p:spTree>
    <p:extLst>
      <p:ext uri="{BB962C8B-B14F-4D97-AF65-F5344CB8AC3E}">
        <p14:creationId xmlns:p14="http://schemas.microsoft.com/office/powerpoint/2010/main" val="30833819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8771474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2497323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40365344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374870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40418687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3948468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11181441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15100122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42393784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4093672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7</a:t>
            </a:fld>
            <a:endParaRPr lang="en-US" dirty="0"/>
          </a:p>
        </p:txBody>
      </p:sp>
    </p:spTree>
    <p:extLst>
      <p:ext uri="{BB962C8B-B14F-4D97-AF65-F5344CB8AC3E}">
        <p14:creationId xmlns:p14="http://schemas.microsoft.com/office/powerpoint/2010/main" val="15101568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29912750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5909361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2112695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8</a:t>
            </a:fld>
            <a:endParaRPr lang="en-US" dirty="0"/>
          </a:p>
        </p:txBody>
      </p:sp>
    </p:spTree>
    <p:extLst>
      <p:ext uri="{BB962C8B-B14F-4D97-AF65-F5344CB8AC3E}">
        <p14:creationId xmlns:p14="http://schemas.microsoft.com/office/powerpoint/2010/main" val="2247543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61912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17621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502920" y="1368360"/>
            <a:ext cx="9070200" cy="1567440"/>
          </a:xfrm>
          <a:prstGeom prst="rect">
            <a:avLst/>
          </a:prstGeom>
        </p:spPr>
        <p:txBody>
          <a:bodyPr lIns="0" tIns="24120" rIns="0" bIns="0"/>
          <a:lstStyle/>
          <a:p>
            <a:endParaRPr/>
          </a:p>
        </p:txBody>
      </p:sp>
      <p:sp>
        <p:nvSpPr>
          <p:cNvPr id="26" name="PlaceHolder 3"/>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9"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30"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
        <p:nvSpPr>
          <p:cNvPr id="31" name="PlaceHolder 5"/>
          <p:cNvSpPr>
            <a:spLocks noGrp="1"/>
          </p:cNvSpPr>
          <p:nvPr>
            <p:ph type="body"/>
          </p:nvPr>
        </p:nvSpPr>
        <p:spPr>
          <a:xfrm>
            <a:off x="502920" y="3085200"/>
            <a:ext cx="4426200" cy="1567440"/>
          </a:xfrm>
          <a:prstGeom prst="rect">
            <a:avLst/>
          </a:prstGeom>
        </p:spPr>
        <p:txBody>
          <a:bodyPr lIns="0" tIns="2412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
        <p:nvSpPr>
          <p:cNvPr id="34" name="PlaceHolder 3"/>
          <p:cNvSpPr>
            <a:spLocks noGrp="1"/>
          </p:cNvSpPr>
          <p:nvPr>
            <p:ph type="body"/>
          </p:nvPr>
        </p:nvSpPr>
        <p:spPr>
          <a:xfrm>
            <a:off x="502920" y="1368360"/>
            <a:ext cx="9070200" cy="3286440"/>
          </a:xfrm>
          <a:prstGeom prst="rect">
            <a:avLst/>
          </a:prstGeom>
        </p:spPr>
        <p:txBody>
          <a:bodyPr lIns="0" tIns="24120" rIns="0" bIns="0"/>
          <a:lstStyle/>
          <a:p>
            <a:endParaRPr/>
          </a:p>
        </p:txBody>
      </p:sp>
      <p:pic>
        <p:nvPicPr>
          <p:cNvPr id="35" name="Picture 34"/>
          <p:cNvPicPr/>
          <p:nvPr/>
        </p:nvPicPr>
        <p:blipFill>
          <a:blip r:embed="rId2"/>
          <a:stretch>
            <a:fillRect/>
          </a:stretch>
        </p:blipFill>
        <p:spPr>
          <a:xfrm>
            <a:off x="2978280" y="1368000"/>
            <a:ext cx="4118760" cy="3286440"/>
          </a:xfrm>
          <a:prstGeom prst="rect">
            <a:avLst/>
          </a:prstGeom>
          <a:ln>
            <a:noFill/>
          </a:ln>
        </p:spPr>
      </p:pic>
      <p:pic>
        <p:nvPicPr>
          <p:cNvPr id="36" name="Picture 35"/>
          <p:cNvPicPr/>
          <p:nvPr/>
        </p:nvPicPr>
        <p:blipFill>
          <a:blip r:embed="rId2"/>
          <a:stretch>
            <a:fillRect/>
          </a:stretch>
        </p:blipFill>
        <p:spPr>
          <a:xfrm>
            <a:off x="2978280" y="1368000"/>
            <a:ext cx="4118760" cy="3286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51" name="PlaceHolder 2"/>
          <p:cNvSpPr>
            <a:spLocks noGrp="1"/>
          </p:cNvSpPr>
          <p:nvPr>
            <p:ph type="subTitle"/>
          </p:nvPr>
        </p:nvSpPr>
        <p:spPr>
          <a:xfrm>
            <a:off x="502920" y="1368360"/>
            <a:ext cx="9070200" cy="32868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53"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55"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156" name="PlaceHolder 3"/>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02920" y="216001"/>
            <a:ext cx="9070200" cy="29970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60"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61" name="PlaceHolder 3"/>
          <p:cNvSpPr>
            <a:spLocks noGrp="1"/>
          </p:cNvSpPr>
          <p:nvPr>
            <p:ph type="body"/>
          </p:nvPr>
        </p:nvSpPr>
        <p:spPr>
          <a:xfrm>
            <a:off x="502920" y="3085200"/>
            <a:ext cx="4426200" cy="1567440"/>
          </a:xfrm>
          <a:prstGeom prst="rect">
            <a:avLst/>
          </a:prstGeom>
        </p:spPr>
        <p:txBody>
          <a:bodyPr lIns="0" tIns="24120" rIns="0" bIns="0"/>
          <a:lstStyle/>
          <a:p>
            <a:endParaRPr/>
          </a:p>
        </p:txBody>
      </p:sp>
      <p:sp>
        <p:nvSpPr>
          <p:cNvPr id="162" name="PlaceHolder 4"/>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4" name="PlaceHolder 2"/>
          <p:cNvSpPr>
            <a:spLocks noGrp="1"/>
          </p:cNvSpPr>
          <p:nvPr>
            <p:ph type="subTitle"/>
          </p:nvPr>
        </p:nvSpPr>
        <p:spPr>
          <a:xfrm>
            <a:off x="502920" y="1368360"/>
            <a:ext cx="9070200" cy="32868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64"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165"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66"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68"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69"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70" name="PlaceHolder 4"/>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72" name="PlaceHolder 2"/>
          <p:cNvSpPr>
            <a:spLocks noGrp="1"/>
          </p:cNvSpPr>
          <p:nvPr>
            <p:ph type="body"/>
          </p:nvPr>
        </p:nvSpPr>
        <p:spPr>
          <a:xfrm>
            <a:off x="502920" y="1368360"/>
            <a:ext cx="9070200" cy="1567440"/>
          </a:xfrm>
          <a:prstGeom prst="rect">
            <a:avLst/>
          </a:prstGeom>
        </p:spPr>
        <p:txBody>
          <a:bodyPr lIns="0" tIns="24120" rIns="0" bIns="0"/>
          <a:lstStyle/>
          <a:p>
            <a:endParaRPr/>
          </a:p>
        </p:txBody>
      </p:sp>
      <p:sp>
        <p:nvSpPr>
          <p:cNvPr id="173" name="PlaceHolder 3"/>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75"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76"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77"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
        <p:nvSpPr>
          <p:cNvPr id="178" name="PlaceHolder 5"/>
          <p:cNvSpPr>
            <a:spLocks noGrp="1"/>
          </p:cNvSpPr>
          <p:nvPr>
            <p:ph type="body"/>
          </p:nvPr>
        </p:nvSpPr>
        <p:spPr>
          <a:xfrm>
            <a:off x="502920" y="3085200"/>
            <a:ext cx="4426200" cy="1567440"/>
          </a:xfrm>
          <a:prstGeom prst="rect">
            <a:avLst/>
          </a:prstGeom>
        </p:spPr>
        <p:txBody>
          <a:bodyPr lIns="0" tIns="2412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80"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
        <p:nvSpPr>
          <p:cNvPr id="181" name="PlaceHolder 3"/>
          <p:cNvSpPr>
            <a:spLocks noGrp="1"/>
          </p:cNvSpPr>
          <p:nvPr>
            <p:ph type="body"/>
          </p:nvPr>
        </p:nvSpPr>
        <p:spPr>
          <a:xfrm>
            <a:off x="502920" y="1368360"/>
            <a:ext cx="9070200" cy="3286440"/>
          </a:xfrm>
          <a:prstGeom prst="rect">
            <a:avLst/>
          </a:prstGeom>
        </p:spPr>
        <p:txBody>
          <a:bodyPr lIns="0" tIns="24120" rIns="0" bIns="0"/>
          <a:lstStyle/>
          <a:p>
            <a:endParaRPr/>
          </a:p>
        </p:txBody>
      </p:sp>
      <p:pic>
        <p:nvPicPr>
          <p:cNvPr id="182" name="Picture 181"/>
          <p:cNvPicPr/>
          <p:nvPr/>
        </p:nvPicPr>
        <p:blipFill>
          <a:blip r:embed="rId2"/>
          <a:stretch>
            <a:fillRect/>
          </a:stretch>
        </p:blipFill>
        <p:spPr>
          <a:xfrm>
            <a:off x="2978280" y="1368000"/>
            <a:ext cx="4118760" cy="3286440"/>
          </a:xfrm>
          <a:prstGeom prst="rect">
            <a:avLst/>
          </a:prstGeom>
          <a:ln>
            <a:noFill/>
          </a:ln>
        </p:spPr>
      </p:pic>
      <p:pic>
        <p:nvPicPr>
          <p:cNvPr id="183" name="Picture 182"/>
          <p:cNvPicPr/>
          <p:nvPr/>
        </p:nvPicPr>
        <p:blipFill>
          <a:blip r:embed="rId2"/>
          <a:stretch>
            <a:fillRect/>
          </a:stretch>
        </p:blipFill>
        <p:spPr>
          <a:xfrm>
            <a:off x="2978280" y="1368000"/>
            <a:ext cx="4118760" cy="32864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6"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9" name="PlaceHolder 3"/>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2920" y="216001"/>
            <a:ext cx="9070200" cy="29970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4" name="PlaceHolder 3"/>
          <p:cNvSpPr>
            <a:spLocks noGrp="1"/>
          </p:cNvSpPr>
          <p:nvPr>
            <p:ph type="body"/>
          </p:nvPr>
        </p:nvSpPr>
        <p:spPr>
          <a:xfrm>
            <a:off x="502920" y="3085200"/>
            <a:ext cx="4426200" cy="1567440"/>
          </a:xfrm>
          <a:prstGeom prst="rect">
            <a:avLst/>
          </a:prstGeom>
        </p:spPr>
        <p:txBody>
          <a:bodyPr lIns="0" tIns="24120" rIns="0" bIns="0"/>
          <a:lstStyle/>
          <a:p>
            <a:endParaRPr/>
          </a:p>
        </p:txBody>
      </p:sp>
      <p:sp>
        <p:nvSpPr>
          <p:cNvPr id="15" name="PlaceHolder 4"/>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18"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9"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2"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23" name="PlaceHolder 4"/>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a:fillRect/>
          </a:stretch>
        </p:blipFill>
        <p:spPr>
          <a:xfrm>
            <a:off x="360" y="360"/>
            <a:ext cx="10078560" cy="5672880"/>
          </a:xfrm>
          <a:prstGeom prst="rect">
            <a:avLst/>
          </a:prstGeom>
          <a:ln>
            <a:noFill/>
          </a:ln>
        </p:spPr>
      </p:pic>
      <p:sp>
        <p:nvSpPr>
          <p:cNvPr id="4" name="PlaceHolder 1"/>
          <p:cNvSpPr>
            <a:spLocks noGrp="1"/>
          </p:cNvSpPr>
          <p:nvPr>
            <p:ph type="title"/>
          </p:nvPr>
        </p:nvSpPr>
        <p:spPr>
          <a:xfrm>
            <a:off x="504000" y="216001"/>
            <a:ext cx="9071640" cy="648000"/>
          </a:xfrm>
          <a:prstGeom prst="rect">
            <a:avLst/>
          </a:prstGeom>
        </p:spPr>
        <p:txBody>
          <a:bodyPr lIns="0" tIns="0" rIns="0" bIns="0" anchor="ctr"/>
          <a:lstStyle/>
          <a:p>
            <a:pPr algn="ctr"/>
            <a:r>
              <a:rPr lang="en-US" sz="4400">
                <a:latin typeface="Arial"/>
              </a:rPr>
              <a:t>Click to edit the title text format</a:t>
            </a:r>
            <a:endParaRPr/>
          </a:p>
        </p:txBody>
      </p:sp>
      <p:sp>
        <p:nvSpPr>
          <p:cNvPr id="2" name="PlaceHolder 2"/>
          <p:cNvSpPr>
            <a:spLocks noGrp="1"/>
          </p:cNvSpPr>
          <p:nvPr>
            <p:ph type="body"/>
          </p:nvPr>
        </p:nvSpPr>
        <p:spPr>
          <a:xfrm>
            <a:off x="504000" y="1326600"/>
            <a:ext cx="9072000" cy="328860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504159" y="216092"/>
            <a:ext cx="9071322" cy="647617"/>
          </a:xfrm>
          <a:prstGeom prst="rect">
            <a:avLst/>
          </a:prstGeom>
          <a:noFill/>
          <a:ln>
            <a:noFill/>
          </a:ln>
        </p:spPr>
        <p:txBody>
          <a:bodyPr lIns="0" tIns="0" rIns="0" bIns="0" anchor="ctr"/>
          <a:lstStyle/>
          <a:p>
            <a:pPr algn="ctr" defTabSz="457169"/>
            <a:r>
              <a:rPr lang="en-US" sz="2800" dirty="0">
                <a:solidFill>
                  <a:prstClr val="black"/>
                </a:solidFill>
              </a:rPr>
              <a:t>Conditional Probability.  Expected Value</a:t>
            </a:r>
          </a:p>
        </p:txBody>
      </p:sp>
      <p:graphicFrame>
        <p:nvGraphicFramePr>
          <p:cNvPr id="2" name="Table 1"/>
          <p:cNvGraphicFramePr>
            <a:graphicFrameLocks noGrp="1"/>
          </p:cNvGraphicFramePr>
          <p:nvPr>
            <p:extLst/>
          </p:nvPr>
        </p:nvGraphicFramePr>
        <p:xfrm>
          <a:off x="1642361" y="1819692"/>
          <a:ext cx="7551342" cy="1423568"/>
        </p:xfrm>
        <a:graphic>
          <a:graphicData uri="http://schemas.openxmlformats.org/drawingml/2006/table">
            <a:tbl>
              <a:tblPr firstRow="1" bandRow="1">
                <a:tableStyleId>{BC89EF96-8CEA-46FF-86C4-4CE0E7609802}</a:tableStyleId>
              </a:tblPr>
              <a:tblGrid>
                <a:gridCol w="1470704">
                  <a:extLst>
                    <a:ext uri="{9D8B030D-6E8A-4147-A177-3AD203B41FA5}">
                      <a16:colId xmlns:a16="http://schemas.microsoft.com/office/drawing/2014/main" val="20000"/>
                    </a:ext>
                  </a:extLst>
                </a:gridCol>
                <a:gridCol w="1997413">
                  <a:extLst>
                    <a:ext uri="{9D8B030D-6E8A-4147-A177-3AD203B41FA5}">
                      <a16:colId xmlns:a16="http://schemas.microsoft.com/office/drawing/2014/main" val="20001"/>
                    </a:ext>
                  </a:extLst>
                </a:gridCol>
                <a:gridCol w="2769479">
                  <a:extLst>
                    <a:ext uri="{9D8B030D-6E8A-4147-A177-3AD203B41FA5}">
                      <a16:colId xmlns:a16="http://schemas.microsoft.com/office/drawing/2014/main" val="20002"/>
                    </a:ext>
                  </a:extLst>
                </a:gridCol>
                <a:gridCol w="1313746">
                  <a:extLst>
                    <a:ext uri="{9D8B030D-6E8A-4147-A177-3AD203B41FA5}">
                      <a16:colId xmlns:a16="http://schemas.microsoft.com/office/drawing/2014/main" val="20003"/>
                    </a:ext>
                  </a:extLst>
                </a:gridCol>
              </a:tblGrid>
              <a:tr h="418778">
                <a:tc>
                  <a:txBody>
                    <a:bodyPr/>
                    <a:lstStyle/>
                    <a:p>
                      <a:pPr algn="ctr"/>
                      <a:endParaRPr lang="en-US" sz="1600" b="1" dirty="0"/>
                    </a:p>
                  </a:txBody>
                  <a:tcPr marL="91437" marR="91437" marT="45718" marB="45718"/>
                </a:tc>
                <a:tc>
                  <a:txBody>
                    <a:bodyPr/>
                    <a:lstStyle/>
                    <a:p>
                      <a:pPr algn="ctr"/>
                      <a:endParaRPr lang="en-US" sz="1600" b="1" dirty="0"/>
                    </a:p>
                  </a:txBody>
                  <a:tcPr marL="91437" marR="91437" marT="45718" marB="45718"/>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sz="1600" b="1" dirty="0"/>
                    </a:p>
                  </a:txBody>
                  <a:tcPr marL="91437" marR="91437" marT="45718" marB="45718"/>
                </a:tc>
                <a:tc>
                  <a:txBody>
                    <a:bodyPr/>
                    <a:lstStyle/>
                    <a:p>
                      <a:pPr algn="ctr"/>
                      <a:endParaRPr lang="en-US" sz="1600" b="1" dirty="0"/>
                    </a:p>
                  </a:txBody>
                  <a:tcPr marL="91437" marR="91437" marT="45718" marB="45718"/>
                </a:tc>
                <a:extLst>
                  <a:ext uri="{0D108BD9-81ED-4DB2-BD59-A6C34878D82A}">
                    <a16:rowId xmlns:a16="http://schemas.microsoft.com/office/drawing/2014/main" val="10000"/>
                  </a:ext>
                </a:extLst>
              </a:tr>
              <a:tr h="586012">
                <a:tc>
                  <a:txBody>
                    <a:bodyPr/>
                    <a:lstStyle/>
                    <a:p>
                      <a:pPr algn="ctr"/>
                      <a:endParaRPr lang="en-US" sz="1600" b="1" dirty="0"/>
                    </a:p>
                  </a:txBody>
                  <a:tcPr marL="91437" marR="91437" marT="45718" marB="45718"/>
                </a:tc>
                <a:tc>
                  <a:txBody>
                    <a:bodyPr/>
                    <a:lstStyle/>
                    <a:p>
                      <a:pPr algn="ctr"/>
                      <a:r>
                        <a:rPr lang="en-US" sz="1600" b="1" dirty="0"/>
                        <a:t>Miles</a:t>
                      </a:r>
                      <a:r>
                        <a:rPr lang="en-US" sz="1600" b="1" baseline="0" dirty="0"/>
                        <a:t> Jones</a:t>
                      </a:r>
                      <a:endParaRPr lang="en-US" sz="1600" b="1" dirty="0"/>
                    </a:p>
                  </a:txBody>
                  <a:tcPr marL="91437" marR="91437" marT="45718" marB="45718"/>
                </a:tc>
                <a:tc>
                  <a:txBody>
                    <a:bodyPr/>
                    <a:lstStyle/>
                    <a:p>
                      <a:pPr algn="ctr"/>
                      <a:r>
                        <a:rPr lang="en-US" sz="1600" b="1" dirty="0" err="1"/>
                        <a:t>MTThF</a:t>
                      </a:r>
                      <a:r>
                        <a:rPr lang="en-US" sz="1600" b="1" dirty="0"/>
                        <a:t> 8:30-9:50am</a:t>
                      </a:r>
                    </a:p>
                  </a:txBody>
                  <a:tcPr marL="91437" marR="91437" marT="45718" marB="45718"/>
                </a:tc>
                <a:tc>
                  <a:txBody>
                    <a:bodyPr/>
                    <a:lstStyle/>
                    <a:p>
                      <a:pPr algn="ctr"/>
                      <a:r>
                        <a:rPr lang="en-US" sz="1600" b="1" dirty="0"/>
                        <a:t>CSE 4140</a:t>
                      </a:r>
                    </a:p>
                  </a:txBody>
                  <a:tcPr marL="91437" marR="91437" marT="45718" marB="45718"/>
                </a:tc>
                <a:extLst>
                  <a:ext uri="{0D108BD9-81ED-4DB2-BD59-A6C34878D82A}">
                    <a16:rowId xmlns:a16="http://schemas.microsoft.com/office/drawing/2014/main" val="10001"/>
                  </a:ext>
                </a:extLst>
              </a:tr>
              <a:tr h="418778">
                <a:tc>
                  <a:txBody>
                    <a:bodyPr/>
                    <a:lstStyle/>
                    <a:p>
                      <a:pPr algn="ctr"/>
                      <a:endParaRPr lang="en-US" sz="1600" b="1" dirty="0"/>
                    </a:p>
                  </a:txBody>
                  <a:tcPr marL="91437" marR="91437" marT="45718" marB="45718"/>
                </a:tc>
                <a:tc>
                  <a:txBody>
                    <a:bodyPr/>
                    <a:lstStyle/>
                    <a:p>
                      <a:pPr algn="ctr"/>
                      <a:endParaRPr lang="en-US" sz="1600" b="1" dirty="0"/>
                    </a:p>
                  </a:txBody>
                  <a:tcPr marL="91437" marR="91437" marT="45718" marB="45718"/>
                </a:tc>
                <a:tc>
                  <a:txBody>
                    <a:bodyPr/>
                    <a:lstStyle/>
                    <a:p>
                      <a:pPr algn="ctr"/>
                      <a:endParaRPr lang="en-US" sz="1600" b="1" dirty="0"/>
                    </a:p>
                  </a:txBody>
                  <a:tcPr marL="91437" marR="91437" marT="45718" marB="45718"/>
                </a:tc>
                <a:tc>
                  <a:txBody>
                    <a:bodyPr/>
                    <a:lstStyle/>
                    <a:p>
                      <a:pPr algn="ctr"/>
                      <a:endParaRPr lang="en-US" sz="1600" b="1" dirty="0"/>
                    </a:p>
                  </a:txBody>
                  <a:tcPr marL="91437" marR="91437" marT="45718" marB="45718"/>
                </a:tc>
                <a:extLst>
                  <a:ext uri="{0D108BD9-81ED-4DB2-BD59-A6C34878D82A}">
                    <a16:rowId xmlns:a16="http://schemas.microsoft.com/office/drawing/2014/main" val="10002"/>
                  </a:ext>
                </a:extLst>
              </a:tr>
            </a:tbl>
          </a:graphicData>
        </a:graphic>
      </p:graphicFrame>
      <p:sp>
        <p:nvSpPr>
          <p:cNvPr id="3" name="TextBox 2"/>
          <p:cNvSpPr txBox="1"/>
          <p:nvPr/>
        </p:nvSpPr>
        <p:spPr>
          <a:xfrm>
            <a:off x="2560303" y="3635813"/>
            <a:ext cx="1864614" cy="1200329"/>
          </a:xfrm>
          <a:prstGeom prst="rect">
            <a:avLst/>
          </a:prstGeom>
          <a:noFill/>
        </p:spPr>
        <p:txBody>
          <a:bodyPr wrap="none" rtlCol="0">
            <a:spAutoFit/>
          </a:bodyPr>
          <a:lstStyle/>
          <a:p>
            <a:endParaRPr lang="en-US" dirty="0"/>
          </a:p>
          <a:p>
            <a:endParaRPr lang="en-US" dirty="0"/>
          </a:p>
          <a:p>
            <a:endParaRPr lang="en-US" dirty="0"/>
          </a:p>
          <a:p>
            <a:pPr algn="ctr"/>
            <a:r>
              <a:rPr lang="en-US" dirty="0"/>
              <a:t>August 29, 2016</a:t>
            </a:r>
          </a:p>
        </p:txBody>
      </p:sp>
    </p:spTree>
    <p:extLst>
      <p:ext uri="{BB962C8B-B14F-4D97-AF65-F5344CB8AC3E}">
        <p14:creationId xmlns:p14="http://schemas.microsoft.com/office/powerpoint/2010/main" val="683618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4093428"/>
          </a:xfrm>
          <a:prstGeom prst="rect">
            <a:avLst/>
          </a:prstGeom>
          <a:noFill/>
          <a:ln>
            <a:noFill/>
          </a:ln>
        </p:spPr>
        <p:txBody>
          <a:bodyPr wrap="square" rtlCol="0">
            <a:spAutoFit/>
          </a:bodyPr>
          <a:lstStyle/>
          <a:p>
            <a:r>
              <a:rPr lang="en-US" sz="2000" b="1" dirty="0">
                <a:solidFill>
                  <a:srgbClr val="000000"/>
                </a:solidFill>
              </a:rPr>
              <a:t>Are these probabilities equal?</a:t>
            </a:r>
          </a:p>
          <a:p>
            <a:endParaRPr lang="en-US" sz="2000" dirty="0">
              <a:solidFill>
                <a:srgbClr val="000000"/>
              </a:solidFill>
            </a:endParaRP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a:t>
            </a:r>
          </a:p>
          <a:p>
            <a:endParaRPr lang="en-US" sz="2000" dirty="0">
              <a:solidFill>
                <a:srgbClr val="000000"/>
              </a:solidFill>
            </a:endParaRP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lphaUcPeriod"/>
            </a:pPr>
            <a:r>
              <a:rPr lang="en-US" sz="2000" dirty="0">
                <a:solidFill>
                  <a:srgbClr val="000000"/>
                </a:solidFill>
              </a:rPr>
              <a:t>They're equal.</a:t>
            </a:r>
          </a:p>
          <a:p>
            <a:pPr marL="457200" indent="-457200">
              <a:buAutoNum type="alphaUcPeriod"/>
            </a:pPr>
            <a:r>
              <a:rPr lang="en-US" sz="2000" dirty="0">
                <a:solidFill>
                  <a:srgbClr val="000000"/>
                </a:solidFill>
              </a:rPr>
              <a:t>They're not equal.</a:t>
            </a:r>
          </a:p>
          <a:p>
            <a:pPr marL="457200" indent="-457200">
              <a:buAutoNum type="alphaUcPeriod"/>
            </a:pPr>
            <a:r>
              <a:rPr lang="en-US" sz="2000" dirty="0">
                <a:solidFill>
                  <a:srgbClr val="000000"/>
                </a:solidFill>
              </a:rPr>
              <a:t>???</a:t>
            </a:r>
          </a:p>
          <a:p>
            <a:pPr marL="457200" indent="-457200">
              <a:buAutoNum type="alphaUcPeriod"/>
            </a:pPr>
            <a:endParaRPr lang="en-US" sz="2000" dirty="0">
              <a:solidFill>
                <a:srgbClr val="000000"/>
              </a:solidFill>
            </a:endParaRPr>
          </a:p>
        </p:txBody>
      </p:sp>
      <p:sp>
        <p:nvSpPr>
          <p:cNvPr id="11" name="TextBox 10"/>
          <p:cNvSpPr txBox="1"/>
          <p:nvPr/>
        </p:nvSpPr>
        <p:spPr>
          <a:xfrm>
            <a:off x="2694953" y="3227255"/>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
        <p:nvSpPr>
          <p:cNvPr id="2" name="Rectangle 1"/>
          <p:cNvSpPr/>
          <p:nvPr/>
        </p:nvSpPr>
        <p:spPr>
          <a:xfrm>
            <a:off x="293954" y="3859068"/>
            <a:ext cx="2881046" cy="1503705"/>
          </a:xfrm>
          <a:prstGeom prst="rect">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33753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4093428"/>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a:pPr>
            <a:r>
              <a:rPr lang="en-US" sz="2000" b="1" dirty="0">
                <a:solidFill>
                  <a:srgbClr val="FF0000"/>
                </a:solidFill>
              </a:rPr>
              <a:t>Sample space</a:t>
            </a:r>
          </a:p>
          <a:p>
            <a:endParaRPr lang="en-US" sz="2000" dirty="0">
              <a:solidFill>
                <a:srgbClr val="000000"/>
              </a:solidFill>
            </a:endParaRPr>
          </a:p>
          <a:p>
            <a:endParaRPr lang="en-US" sz="2000" dirty="0">
              <a:solidFill>
                <a:srgbClr val="000000"/>
              </a:solidFill>
            </a:endParaRPr>
          </a:p>
          <a:p>
            <a:r>
              <a:rPr lang="en-US" sz="2000" b="1" dirty="0">
                <a:solidFill>
                  <a:srgbClr val="FF0000"/>
                </a:solidFill>
              </a:rPr>
              <a:t>2.	Initial distribution on the sample space</a:t>
            </a:r>
          </a:p>
          <a:p>
            <a:endParaRPr lang="en-US" sz="2000" dirty="0">
              <a:solidFill>
                <a:srgbClr val="000000"/>
              </a:solidFill>
            </a:endParaRPr>
          </a:p>
          <a:p>
            <a:endParaRPr lang="en-US" sz="2000" dirty="0">
              <a:solidFill>
                <a:srgbClr val="000000"/>
              </a:solidFill>
            </a:endParaRPr>
          </a:p>
          <a:p>
            <a:r>
              <a:rPr lang="en-US" sz="2000" b="1" dirty="0">
                <a:solidFill>
                  <a:srgbClr val="FF0000"/>
                </a:solidFill>
              </a:rPr>
              <a:t>3.	What events are we conditioning on?</a:t>
            </a: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290093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4093428"/>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a:pPr>
            <a:r>
              <a:rPr lang="en-US" sz="2000" b="1" dirty="0">
                <a:solidFill>
                  <a:srgbClr val="FF0000"/>
                </a:solidFill>
              </a:rPr>
              <a:t>Sample space</a:t>
            </a:r>
          </a:p>
          <a:p>
            <a:r>
              <a:rPr lang="en-US" sz="2000" dirty="0">
                <a:solidFill>
                  <a:srgbClr val="000000"/>
                </a:solidFill>
              </a:rPr>
              <a:t>Possible outcomes: {bb, bg, gb, gg}			</a:t>
            </a:r>
            <a:r>
              <a:rPr lang="en-US" sz="2000" i="1" dirty="0">
                <a:solidFill>
                  <a:srgbClr val="000000"/>
                </a:solidFill>
              </a:rPr>
              <a:t>Order matters!</a:t>
            </a:r>
            <a:endParaRPr lang="en-US" sz="2000" dirty="0"/>
          </a:p>
          <a:p>
            <a:endParaRPr lang="en-US" sz="2000" dirty="0">
              <a:solidFill>
                <a:srgbClr val="000000"/>
              </a:solidFill>
            </a:endParaRPr>
          </a:p>
          <a:p>
            <a:r>
              <a:rPr lang="en-US" sz="2000" b="1" dirty="0">
                <a:solidFill>
                  <a:srgbClr val="FF0000"/>
                </a:solidFill>
              </a:rPr>
              <a:t>2.	Initial distribution on the sample space</a:t>
            </a:r>
          </a:p>
          <a:p>
            <a:endParaRPr lang="en-US" sz="2000" dirty="0">
              <a:solidFill>
                <a:srgbClr val="000000"/>
              </a:solidFill>
            </a:endParaRPr>
          </a:p>
          <a:p>
            <a:endParaRPr lang="en-US" sz="2000" dirty="0">
              <a:solidFill>
                <a:srgbClr val="000000"/>
              </a:solidFill>
            </a:endParaRPr>
          </a:p>
          <a:p>
            <a:r>
              <a:rPr lang="en-US" sz="2000" b="1" dirty="0">
                <a:solidFill>
                  <a:srgbClr val="FF0000"/>
                </a:solidFill>
              </a:rPr>
              <a:t>3.	What events are we conditioning on?</a:t>
            </a: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364340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4093428"/>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a:pPr>
            <a:r>
              <a:rPr lang="en-US" sz="2000" b="1" dirty="0">
                <a:solidFill>
                  <a:srgbClr val="FF0000"/>
                </a:solidFill>
              </a:rPr>
              <a:t>Sample space</a:t>
            </a:r>
          </a:p>
          <a:p>
            <a:r>
              <a:rPr lang="en-US" sz="2000" dirty="0">
                <a:solidFill>
                  <a:srgbClr val="000000"/>
                </a:solidFill>
              </a:rPr>
              <a:t>Possible outcomes: {bb, bg, gb, gg}			</a:t>
            </a:r>
            <a:r>
              <a:rPr lang="en-US" sz="2000" i="1" dirty="0">
                <a:solidFill>
                  <a:srgbClr val="000000"/>
                </a:solidFill>
              </a:rPr>
              <a:t>Order matters!</a:t>
            </a:r>
            <a:endParaRPr lang="en-US" sz="2000" dirty="0"/>
          </a:p>
          <a:p>
            <a:endParaRPr lang="en-US" sz="2000" dirty="0">
              <a:solidFill>
                <a:srgbClr val="000000"/>
              </a:solidFill>
            </a:endParaRPr>
          </a:p>
          <a:p>
            <a:r>
              <a:rPr lang="en-US" sz="2000" b="1" dirty="0">
                <a:solidFill>
                  <a:srgbClr val="FF0000"/>
                </a:solidFill>
              </a:rPr>
              <a:t>2.	Initial distribution on the sample space</a:t>
            </a:r>
          </a:p>
          <a:p>
            <a:r>
              <a:rPr lang="en-US" sz="2000" dirty="0">
                <a:solidFill>
                  <a:srgbClr val="000000"/>
                </a:solidFill>
              </a:rPr>
              <a:t>Uniform distribution, each outcome has probability ¼.</a:t>
            </a:r>
          </a:p>
          <a:p>
            <a:endParaRPr lang="en-US" sz="2000" dirty="0">
              <a:solidFill>
                <a:srgbClr val="000000"/>
              </a:solidFill>
            </a:endParaRPr>
          </a:p>
          <a:p>
            <a:r>
              <a:rPr lang="en-US" sz="2000" b="1" dirty="0">
                <a:solidFill>
                  <a:srgbClr val="FF0000"/>
                </a:solidFill>
              </a:rPr>
              <a:t>3.	What events are we conditioning on?</a:t>
            </a: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3061714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2246769"/>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b="1" dirty="0">
                <a:solidFill>
                  <a:srgbClr val="FF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r>
              <a:rPr lang="en-US" sz="2000" b="1" dirty="0">
                <a:solidFill>
                  <a:srgbClr val="FF0000"/>
                </a:solidFill>
              </a:rPr>
              <a:t>3.	What events are we conditioning on?</a:t>
            </a: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4147225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2554545"/>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b="1" dirty="0">
                <a:solidFill>
                  <a:srgbClr val="FF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startAt="3"/>
            </a:pPr>
            <a:r>
              <a:rPr lang="en-US" sz="2000" b="1" dirty="0">
                <a:solidFill>
                  <a:srgbClr val="FF0000"/>
                </a:solidFill>
              </a:rPr>
              <a:t>What events are we conditioning on?</a:t>
            </a:r>
          </a:p>
          <a:p>
            <a:r>
              <a:rPr lang="en-US" sz="2000" dirty="0"/>
              <a:t>A = { outcomes where oldest is a girl } 		B = { outcomes where two are girls}</a:t>
            </a:r>
            <a:endParaRPr lang="en-US" sz="2000" b="1" dirty="0">
              <a:solidFill>
                <a:srgbClr val="FF0000"/>
              </a:solidFill>
            </a:endParaRP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2038915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2862322"/>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b="1" dirty="0">
                <a:solidFill>
                  <a:srgbClr val="FF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startAt="3"/>
            </a:pPr>
            <a:r>
              <a:rPr lang="en-US" sz="2000" b="1" dirty="0">
                <a:solidFill>
                  <a:srgbClr val="FF0000"/>
                </a:solidFill>
              </a:rPr>
              <a:t>What events are we conditioning on?</a:t>
            </a:r>
          </a:p>
          <a:p>
            <a:r>
              <a:rPr lang="en-US" sz="2000" dirty="0"/>
              <a:t>A = { outcomes where oldest is a girl } 		B = { outcomes where two are girls }</a:t>
            </a:r>
          </a:p>
          <a:p>
            <a:r>
              <a:rPr lang="en-US" sz="2000" dirty="0"/>
              <a:t>   = { gg, gb} 								   = { gg }</a:t>
            </a: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32048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3477875"/>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b="1" dirty="0">
                <a:solidFill>
                  <a:srgbClr val="FF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startAt="3"/>
            </a:pPr>
            <a:r>
              <a:rPr lang="en-US" sz="2000" b="1" dirty="0">
                <a:solidFill>
                  <a:srgbClr val="FF0000"/>
                </a:solidFill>
              </a:rPr>
              <a:t>What events are we conditioning on?</a:t>
            </a:r>
          </a:p>
          <a:p>
            <a:r>
              <a:rPr lang="en-US" sz="2000" dirty="0"/>
              <a:t>A = { outcomes where oldest is a girl } 		B = { outcomes where two are girls }</a:t>
            </a:r>
          </a:p>
          <a:p>
            <a:r>
              <a:rPr lang="en-US" sz="2000" dirty="0"/>
              <a:t>   = { gg, gb} 								   = { gg }</a:t>
            </a:r>
          </a:p>
          <a:p>
            <a:r>
              <a:rPr lang="en-US" sz="2000" dirty="0"/>
              <a:t>P(A) = ½									P(B) = ¼ = P(A   B)</a:t>
            </a:r>
          </a:p>
          <a:p>
            <a:endParaRPr lang="en-US" sz="2000" dirty="0"/>
          </a:p>
        </p:txBody>
      </p:sp>
      <p:sp>
        <p:nvSpPr>
          <p:cNvPr id="2" name="TextBox 1"/>
          <p:cNvSpPr txBox="1"/>
          <p:nvPr/>
        </p:nvSpPr>
        <p:spPr>
          <a:xfrm rot="10800000">
            <a:off x="7050129" y="4025481"/>
            <a:ext cx="351366" cy="369332"/>
          </a:xfrm>
          <a:prstGeom prst="rect">
            <a:avLst/>
          </a:prstGeom>
          <a:noFill/>
        </p:spPr>
        <p:txBody>
          <a:bodyPr wrap="none" rtlCol="0">
            <a:spAutoFit/>
          </a:bodyPr>
          <a:lstStyle/>
          <a:p>
            <a:r>
              <a:rPr lang="en-US" dirty="0"/>
              <a:t>U</a:t>
            </a:r>
          </a:p>
        </p:txBody>
      </p:sp>
      <p:sp>
        <p:nvSpPr>
          <p:cNvPr id="7" name="TextBox 6"/>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3701133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4093428"/>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b="1" dirty="0">
                <a:solidFill>
                  <a:srgbClr val="FF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startAt="3"/>
            </a:pPr>
            <a:r>
              <a:rPr lang="en-US" sz="2000" b="1" dirty="0">
                <a:solidFill>
                  <a:srgbClr val="FF0000"/>
                </a:solidFill>
              </a:rPr>
              <a:t>What events are we conditioning on?</a:t>
            </a:r>
          </a:p>
          <a:p>
            <a:r>
              <a:rPr lang="en-US" sz="2000" dirty="0"/>
              <a:t>A = { outcomes where oldest is a girl } 		B = { outcomes where two are girls }</a:t>
            </a:r>
          </a:p>
          <a:p>
            <a:r>
              <a:rPr lang="en-US" sz="2000" dirty="0"/>
              <a:t>   = { gg, gb} 								   = { gg }</a:t>
            </a:r>
          </a:p>
          <a:p>
            <a:r>
              <a:rPr lang="en-US" sz="2000" dirty="0"/>
              <a:t>P(A) = ½									P(B) = ¼ = P(A   B)</a:t>
            </a:r>
          </a:p>
          <a:p>
            <a:endParaRPr lang="en-US" sz="2000" dirty="0"/>
          </a:p>
          <a:p>
            <a:endParaRPr lang="en-US" sz="2000" dirty="0"/>
          </a:p>
          <a:p>
            <a:r>
              <a:rPr lang="en-US" sz="2000" dirty="0"/>
              <a:t>By conditional probability law: P(B | A) = P(A    B) / P(A) = (1/4) / (1/2) = ½.</a:t>
            </a:r>
          </a:p>
        </p:txBody>
      </p:sp>
      <p:sp>
        <p:nvSpPr>
          <p:cNvPr id="5" name="TextBox 4"/>
          <p:cNvSpPr txBox="1"/>
          <p:nvPr/>
        </p:nvSpPr>
        <p:spPr>
          <a:xfrm rot="10800000">
            <a:off x="7049419" y="4031707"/>
            <a:ext cx="351366" cy="369332"/>
          </a:xfrm>
          <a:prstGeom prst="rect">
            <a:avLst/>
          </a:prstGeom>
          <a:noFill/>
        </p:spPr>
        <p:txBody>
          <a:bodyPr wrap="none" rtlCol="0">
            <a:spAutoFit/>
          </a:bodyPr>
          <a:lstStyle/>
          <a:p>
            <a:r>
              <a:rPr lang="en-US" dirty="0"/>
              <a:t>U</a:t>
            </a:r>
          </a:p>
        </p:txBody>
      </p:sp>
      <p:sp>
        <p:nvSpPr>
          <p:cNvPr id="7" name="TextBox 6"/>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
        <p:nvSpPr>
          <p:cNvPr id="8" name="TextBox 7"/>
          <p:cNvSpPr txBox="1"/>
          <p:nvPr/>
        </p:nvSpPr>
        <p:spPr>
          <a:xfrm rot="10800000">
            <a:off x="5326785" y="4954668"/>
            <a:ext cx="351366" cy="369332"/>
          </a:xfrm>
          <a:prstGeom prst="rect">
            <a:avLst/>
          </a:prstGeom>
          <a:noFill/>
        </p:spPr>
        <p:txBody>
          <a:bodyPr wrap="none" rtlCol="0">
            <a:spAutoFit/>
          </a:bodyPr>
          <a:lstStyle/>
          <a:p>
            <a:r>
              <a:rPr lang="en-US" dirty="0"/>
              <a:t>U</a:t>
            </a:r>
          </a:p>
        </p:txBody>
      </p:sp>
    </p:spTree>
    <p:extLst>
      <p:ext uri="{BB962C8B-B14F-4D97-AF65-F5344CB8AC3E}">
        <p14:creationId xmlns:p14="http://schemas.microsoft.com/office/powerpoint/2010/main" val="8486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4093428"/>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		</a:t>
            </a:r>
            <a:r>
              <a:rPr lang="en-US" sz="2000" b="1" dirty="0">
                <a:solidFill>
                  <a:srgbClr val="FF0000"/>
                </a:solidFill>
              </a:rPr>
              <a:t>1/2</a:t>
            </a:r>
          </a:p>
          <a:p>
            <a:r>
              <a:rPr lang="en-US" sz="2000" dirty="0">
                <a:solidFill>
                  <a:srgbClr val="000000"/>
                </a:solidFill>
              </a:rPr>
              <a:t>The probability that </a:t>
            </a:r>
            <a:r>
              <a:rPr lang="en-US" sz="2000" b="1" dirty="0">
                <a:solidFill>
                  <a:srgbClr val="0000FF"/>
                </a:solidFill>
              </a:rPr>
              <a:t>two siblings are boys </a:t>
            </a:r>
            <a:r>
              <a:rPr lang="en-US" sz="2000" b="1" dirty="0">
                <a:solidFill>
                  <a:srgbClr val="FF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a:pPr>
            <a:r>
              <a:rPr lang="en-US" sz="2000" b="1" dirty="0">
                <a:solidFill>
                  <a:srgbClr val="FF0000"/>
                </a:solidFill>
              </a:rPr>
              <a:t>Sample space</a:t>
            </a:r>
          </a:p>
          <a:p>
            <a:r>
              <a:rPr lang="en-US" sz="2000" dirty="0">
                <a:solidFill>
                  <a:srgbClr val="000000"/>
                </a:solidFill>
              </a:rPr>
              <a:t>Possible outcomes: {bb, bg, gb, gg}			</a:t>
            </a:r>
            <a:r>
              <a:rPr lang="en-US" sz="2000" i="1" dirty="0">
                <a:solidFill>
                  <a:srgbClr val="000000"/>
                </a:solidFill>
              </a:rPr>
              <a:t>Order matters!</a:t>
            </a:r>
            <a:endParaRPr lang="en-US" sz="2000" dirty="0"/>
          </a:p>
          <a:p>
            <a:endParaRPr lang="en-US" sz="2000" dirty="0">
              <a:solidFill>
                <a:srgbClr val="000000"/>
              </a:solidFill>
            </a:endParaRPr>
          </a:p>
          <a:p>
            <a:r>
              <a:rPr lang="en-US" sz="2000" b="1" dirty="0">
                <a:solidFill>
                  <a:srgbClr val="FF0000"/>
                </a:solidFill>
              </a:rPr>
              <a:t>2.	Initial distribution on the sample space</a:t>
            </a:r>
          </a:p>
          <a:p>
            <a:r>
              <a:rPr lang="en-US" sz="2000" dirty="0">
                <a:solidFill>
                  <a:srgbClr val="000000"/>
                </a:solidFill>
              </a:rPr>
              <a:t>Uniform distribution, each outcome has probability ¼.</a:t>
            </a:r>
          </a:p>
          <a:p>
            <a:endParaRPr lang="en-US" sz="2000" dirty="0">
              <a:solidFill>
                <a:srgbClr val="000000"/>
              </a:solidFill>
            </a:endParaRPr>
          </a:p>
          <a:p>
            <a:r>
              <a:rPr lang="en-US" sz="2000" b="1" dirty="0">
                <a:solidFill>
                  <a:srgbClr val="FF0000"/>
                </a:solidFill>
              </a:rPr>
              <a:t>3.	What events are we conditioning on?</a:t>
            </a: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340372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The Monty Hall Puzzle</a:t>
            </a:r>
            <a:endParaRPr sz="3300" dirty="0"/>
          </a:p>
        </p:txBody>
      </p:sp>
      <p:sp>
        <p:nvSpPr>
          <p:cNvPr id="16" name="TextBox 15"/>
          <p:cNvSpPr txBox="1"/>
          <p:nvPr/>
        </p:nvSpPr>
        <p:spPr>
          <a:xfrm>
            <a:off x="409407" y="4856956"/>
            <a:ext cx="9317638" cy="707886"/>
          </a:xfrm>
          <a:prstGeom prst="rect">
            <a:avLst/>
          </a:prstGeom>
          <a:noFill/>
          <a:ln>
            <a:solidFill>
              <a:srgbClr val="3366FF"/>
            </a:solidFill>
          </a:ln>
        </p:spPr>
        <p:txBody>
          <a:bodyPr wrap="square" rtlCol="0">
            <a:spAutoFit/>
          </a:bodyPr>
          <a:lstStyle/>
          <a:p>
            <a:r>
              <a:rPr lang="en-US" sz="2000" dirty="0"/>
              <a:t>What's the player's best strategy?</a:t>
            </a:r>
          </a:p>
          <a:p>
            <a:pPr marL="457200" indent="-457200">
              <a:buAutoNum type="alphaUcPeriod"/>
            </a:pPr>
            <a:r>
              <a:rPr lang="en-US" sz="2000" dirty="0"/>
              <a:t>Always swap.		B.  	Always stay.		C. 	Doesn't matter, it's 50/50.</a:t>
            </a:r>
          </a:p>
        </p:txBody>
      </p:sp>
      <p:pic>
        <p:nvPicPr>
          <p:cNvPr id="2" name="Picture 1" descr="hallshowsgoa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358900"/>
            <a:ext cx="3876675" cy="2943225"/>
          </a:xfrm>
          <a:prstGeom prst="rect">
            <a:avLst/>
          </a:prstGeom>
        </p:spPr>
      </p:pic>
      <p:sp>
        <p:nvSpPr>
          <p:cNvPr id="4" name="TextBox 3"/>
          <p:cNvSpPr txBox="1"/>
          <p:nvPr/>
        </p:nvSpPr>
        <p:spPr>
          <a:xfrm>
            <a:off x="409407" y="1742280"/>
            <a:ext cx="7471216" cy="2862323"/>
          </a:xfrm>
          <a:prstGeom prst="rect">
            <a:avLst/>
          </a:prstGeom>
          <a:noFill/>
        </p:spPr>
        <p:txBody>
          <a:bodyPr wrap="none" rtlCol="0">
            <a:spAutoFit/>
          </a:bodyPr>
          <a:lstStyle/>
          <a:p>
            <a:r>
              <a:rPr lang="en-US" dirty="0"/>
              <a:t>Car hidden behind one of three doors.</a:t>
            </a:r>
          </a:p>
          <a:p>
            <a:endParaRPr lang="en-US" dirty="0"/>
          </a:p>
          <a:p>
            <a:r>
              <a:rPr lang="en-US" dirty="0"/>
              <a:t>Goats hidden behind the other two.</a:t>
            </a:r>
          </a:p>
          <a:p>
            <a:endParaRPr lang="en-US" dirty="0"/>
          </a:p>
          <a:p>
            <a:r>
              <a:rPr lang="en-US" dirty="0"/>
              <a:t>Player gets to choose a door.</a:t>
            </a:r>
          </a:p>
          <a:p>
            <a:endParaRPr lang="en-US" dirty="0"/>
          </a:p>
          <a:p>
            <a:r>
              <a:rPr lang="en-US" dirty="0"/>
              <a:t>Host opens </a:t>
            </a:r>
            <a:r>
              <a:rPr lang="en-US" b="1" dirty="0"/>
              <a:t>another</a:t>
            </a:r>
            <a:r>
              <a:rPr lang="en-US" dirty="0"/>
              <a:t> door, reveals a </a:t>
            </a:r>
            <a:r>
              <a:rPr lang="en-US" b="1" dirty="0"/>
              <a:t>goat</a:t>
            </a:r>
            <a:r>
              <a:rPr lang="en-US" dirty="0"/>
              <a:t>.</a:t>
            </a:r>
          </a:p>
          <a:p>
            <a:endParaRPr lang="en-US" dirty="0"/>
          </a:p>
          <a:p>
            <a:r>
              <a:rPr lang="en-US" dirty="0"/>
              <a:t>Player can choose whether to </a:t>
            </a:r>
            <a:r>
              <a:rPr lang="en-US" b="1" dirty="0">
                <a:solidFill>
                  <a:srgbClr val="0000FF"/>
                </a:solidFill>
              </a:rPr>
              <a:t>swap choice with other closed door</a:t>
            </a:r>
            <a:r>
              <a:rPr lang="en-US" dirty="0"/>
              <a:t> or</a:t>
            </a:r>
          </a:p>
          <a:p>
            <a:r>
              <a:rPr lang="en-US" b="1" dirty="0">
                <a:solidFill>
                  <a:srgbClr val="0000FF"/>
                </a:solidFill>
              </a:rPr>
              <a:t>stay with original choice</a:t>
            </a:r>
            <a:r>
              <a:rPr lang="en-US" dirty="0"/>
              <a:t>. </a:t>
            </a:r>
            <a:endParaRPr lang="en-US" b="1" dirty="0">
              <a:solidFill>
                <a:srgbClr val="0000FF"/>
              </a:solidFill>
            </a:endParaRPr>
          </a:p>
        </p:txBody>
      </p:sp>
    </p:spTree>
    <p:extLst>
      <p:ext uri="{BB962C8B-B14F-4D97-AF65-F5344CB8AC3E}">
        <p14:creationId xmlns:p14="http://schemas.microsoft.com/office/powerpoint/2010/main" val="4155896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3477875"/>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		</a:t>
            </a:r>
            <a:r>
              <a:rPr lang="en-US" sz="2000" b="1" dirty="0">
                <a:solidFill>
                  <a:srgbClr val="FF0000"/>
                </a:solidFill>
              </a:rPr>
              <a:t>1/2</a:t>
            </a:r>
          </a:p>
          <a:p>
            <a:r>
              <a:rPr lang="en-US" sz="2000" dirty="0">
                <a:solidFill>
                  <a:srgbClr val="000000"/>
                </a:solidFill>
              </a:rPr>
              <a:t>The probability that </a:t>
            </a:r>
            <a:r>
              <a:rPr lang="en-US" sz="2000" b="1" dirty="0">
                <a:solidFill>
                  <a:srgbClr val="0000FF"/>
                </a:solidFill>
              </a:rPr>
              <a:t>two siblings are boys </a:t>
            </a:r>
            <a:r>
              <a:rPr lang="en-US" sz="2000" b="1" dirty="0">
                <a:solidFill>
                  <a:srgbClr val="FF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startAt="3"/>
            </a:pPr>
            <a:r>
              <a:rPr lang="en-US" sz="2000" b="1" dirty="0">
                <a:solidFill>
                  <a:srgbClr val="FF0000"/>
                </a:solidFill>
              </a:rPr>
              <a:t>What events are we conditioning on?</a:t>
            </a:r>
          </a:p>
          <a:p>
            <a:r>
              <a:rPr lang="en-US" sz="2000" dirty="0"/>
              <a:t>C = { outcomes where one is a boy} 		D = { outcomes where two are boys }</a:t>
            </a:r>
          </a:p>
          <a:p>
            <a:r>
              <a:rPr lang="en-US" sz="2000" dirty="0"/>
              <a:t>   = { bb, bg, gb } 						    = { bb }</a:t>
            </a:r>
          </a:p>
          <a:p>
            <a:r>
              <a:rPr lang="en-US" sz="2000" dirty="0"/>
              <a:t>P(C) = ¾								P(D) = ¼ = P(C    D)</a:t>
            </a:r>
          </a:p>
          <a:p>
            <a:endParaRPr lang="en-US" sz="2000" b="1" dirty="0">
              <a:solidFill>
                <a:srgbClr val="FF0000"/>
              </a:solidFill>
            </a:endParaRPr>
          </a:p>
        </p:txBody>
      </p:sp>
      <p:sp>
        <p:nvSpPr>
          <p:cNvPr id="8" name="TextBox 7"/>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
        <p:nvSpPr>
          <p:cNvPr id="9" name="TextBox 8"/>
          <p:cNvSpPr txBox="1"/>
          <p:nvPr/>
        </p:nvSpPr>
        <p:spPr>
          <a:xfrm rot="10800000">
            <a:off x="6648938" y="4029640"/>
            <a:ext cx="351366" cy="369332"/>
          </a:xfrm>
          <a:prstGeom prst="rect">
            <a:avLst/>
          </a:prstGeom>
          <a:noFill/>
        </p:spPr>
        <p:txBody>
          <a:bodyPr wrap="none" rtlCol="0">
            <a:spAutoFit/>
          </a:bodyPr>
          <a:lstStyle/>
          <a:p>
            <a:r>
              <a:rPr lang="en-US" dirty="0"/>
              <a:t>U</a:t>
            </a:r>
          </a:p>
        </p:txBody>
      </p:sp>
    </p:spTree>
    <p:extLst>
      <p:ext uri="{BB962C8B-B14F-4D97-AF65-F5344CB8AC3E}">
        <p14:creationId xmlns:p14="http://schemas.microsoft.com/office/powerpoint/2010/main" val="2613520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3785652"/>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t>if know the oldest is a girl.</a:t>
            </a:r>
            <a:r>
              <a:rPr lang="en-US" sz="2000" dirty="0">
                <a:solidFill>
                  <a:srgbClr val="000000"/>
                </a:solidFill>
              </a:rPr>
              <a:t> 	</a:t>
            </a:r>
            <a:r>
              <a:rPr lang="en-US" sz="2000" b="1" dirty="0">
                <a:solidFill>
                  <a:srgbClr val="FF0000"/>
                </a:solidFill>
              </a:rPr>
              <a:t>1/2</a:t>
            </a:r>
            <a:endParaRPr lang="en-US" sz="2000" dirty="0"/>
          </a:p>
          <a:p>
            <a:r>
              <a:rPr lang="en-US" sz="2000" dirty="0">
                <a:solidFill>
                  <a:srgbClr val="000000"/>
                </a:solidFill>
              </a:rPr>
              <a:t>The probability that </a:t>
            </a:r>
            <a:r>
              <a:rPr lang="en-US" sz="2000" b="1" dirty="0">
                <a:solidFill>
                  <a:srgbClr val="0000FF"/>
                </a:solidFill>
              </a:rPr>
              <a:t>two siblings are boys </a:t>
            </a:r>
            <a:r>
              <a:rPr lang="en-US" sz="2000" b="1" dirty="0">
                <a:solidFill>
                  <a:srgbClr val="FF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startAt="3"/>
            </a:pPr>
            <a:r>
              <a:rPr lang="en-US" sz="2000" b="1" dirty="0">
                <a:solidFill>
                  <a:srgbClr val="FF0000"/>
                </a:solidFill>
              </a:rPr>
              <a:t>What events are we conditioning on?</a:t>
            </a:r>
          </a:p>
          <a:p>
            <a:r>
              <a:rPr lang="en-US" sz="2000" dirty="0"/>
              <a:t>C = { outcomes where one is a boy} 		D = { outcomes where two are boys }</a:t>
            </a:r>
          </a:p>
          <a:p>
            <a:r>
              <a:rPr lang="en-US" sz="2000" dirty="0"/>
              <a:t>   = { bb, bg, gb } 						    = { bb }</a:t>
            </a:r>
          </a:p>
          <a:p>
            <a:r>
              <a:rPr lang="en-US" sz="2000" dirty="0"/>
              <a:t>P(C) = ¾								P(D) = ¼ = P(C    D)</a:t>
            </a:r>
          </a:p>
          <a:p>
            <a:endParaRPr lang="en-US" sz="2000" dirty="0"/>
          </a:p>
          <a:p>
            <a:r>
              <a:rPr lang="en-US" sz="2000" dirty="0"/>
              <a:t>By conditional probability law: P(D | C) = P(C    D) / P(C) = (1/4) / (3/4) = 1/3. </a:t>
            </a:r>
          </a:p>
        </p:txBody>
      </p:sp>
      <p:sp>
        <p:nvSpPr>
          <p:cNvPr id="5" name="TextBox 4"/>
          <p:cNvSpPr txBox="1"/>
          <p:nvPr/>
        </p:nvSpPr>
        <p:spPr>
          <a:xfrm rot="10800000">
            <a:off x="5392754" y="4632270"/>
            <a:ext cx="351366" cy="369332"/>
          </a:xfrm>
          <a:prstGeom prst="rect">
            <a:avLst/>
          </a:prstGeom>
          <a:noFill/>
        </p:spPr>
        <p:txBody>
          <a:bodyPr wrap="none" rtlCol="0">
            <a:spAutoFit/>
          </a:bodyPr>
          <a:lstStyle/>
          <a:p>
            <a:r>
              <a:rPr lang="en-US" dirty="0"/>
              <a:t>U</a:t>
            </a:r>
          </a:p>
        </p:txBody>
      </p:sp>
      <p:sp>
        <p:nvSpPr>
          <p:cNvPr id="7" name="TextBox 6"/>
          <p:cNvSpPr txBox="1"/>
          <p:nvPr/>
        </p:nvSpPr>
        <p:spPr>
          <a:xfrm rot="10800000">
            <a:off x="6648938" y="4029640"/>
            <a:ext cx="351366" cy="369332"/>
          </a:xfrm>
          <a:prstGeom prst="rect">
            <a:avLst/>
          </a:prstGeom>
          <a:noFill/>
        </p:spPr>
        <p:txBody>
          <a:bodyPr wrap="none" rtlCol="0">
            <a:spAutoFit/>
          </a:bodyPr>
          <a:lstStyle/>
          <a:p>
            <a:r>
              <a:rPr lang="en-US" dirty="0"/>
              <a:t>U</a:t>
            </a:r>
          </a:p>
        </p:txBody>
      </p:sp>
      <p:sp>
        <p:nvSpPr>
          <p:cNvPr id="8" name="TextBox 7"/>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3630838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1631216"/>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		</a:t>
            </a:r>
            <a:r>
              <a:rPr lang="en-US" sz="2000" b="1" dirty="0">
                <a:solidFill>
                  <a:srgbClr val="FF0000"/>
                </a:solidFill>
              </a:rPr>
              <a:t>1/2</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 </a:t>
            </a:r>
            <a:r>
              <a:rPr lang="en-US" sz="2000" b="1" dirty="0">
                <a:solidFill>
                  <a:srgbClr val="FF0000"/>
                </a:solidFill>
              </a:rPr>
              <a:t>1/3</a:t>
            </a:r>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748620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 Simpson's Paradox</a:t>
            </a:r>
            <a:endParaRPr sz="3300" dirty="0">
              <a:solidFill>
                <a:prstClr val="black"/>
              </a:solidFill>
            </a:endParaRPr>
          </a:p>
        </p:txBody>
      </p:sp>
      <p:sp>
        <p:nvSpPr>
          <p:cNvPr id="3" name="TextBox 2"/>
          <p:cNvSpPr txBox="1"/>
          <p:nvPr/>
        </p:nvSpPr>
        <p:spPr>
          <a:xfrm>
            <a:off x="348122" y="3885040"/>
            <a:ext cx="9385364" cy="646331"/>
          </a:xfrm>
          <a:prstGeom prst="rect">
            <a:avLst/>
          </a:prstGeom>
          <a:noFill/>
        </p:spPr>
        <p:txBody>
          <a:bodyPr wrap="square" rtlCol="0">
            <a:spAutoFit/>
          </a:bodyPr>
          <a:lstStyle/>
          <a:p>
            <a:r>
              <a:rPr lang="en-US" dirty="0"/>
              <a:t>Which is the better overall treatment?</a:t>
            </a:r>
          </a:p>
          <a:p>
            <a:endParaRPr lang="en-US" dirty="0"/>
          </a:p>
        </p:txBody>
      </p:sp>
      <p:graphicFrame>
        <p:nvGraphicFramePr>
          <p:cNvPr id="7" name="Table 6"/>
          <p:cNvGraphicFramePr>
            <a:graphicFrameLocks noGrp="1"/>
          </p:cNvGraphicFramePr>
          <p:nvPr>
            <p:extLst/>
          </p:nvPr>
        </p:nvGraphicFramePr>
        <p:xfrm>
          <a:off x="1370745" y="1181323"/>
          <a:ext cx="7258743" cy="2458417"/>
        </p:xfrm>
        <a:graphic>
          <a:graphicData uri="http://schemas.openxmlformats.org/drawingml/2006/table">
            <a:tbl>
              <a:tblPr firstRow="1" bandRow="1">
                <a:tableStyleId>{69C7853C-536D-4A76-A0AE-DD22124D55A5}</a:tableStyleId>
              </a:tblPr>
              <a:tblGrid>
                <a:gridCol w="2419581">
                  <a:extLst>
                    <a:ext uri="{9D8B030D-6E8A-4147-A177-3AD203B41FA5}">
                      <a16:colId xmlns:a16="http://schemas.microsoft.com/office/drawing/2014/main" val="20000"/>
                    </a:ext>
                  </a:extLst>
                </a:gridCol>
                <a:gridCol w="2419581">
                  <a:extLst>
                    <a:ext uri="{9D8B030D-6E8A-4147-A177-3AD203B41FA5}">
                      <a16:colId xmlns:a16="http://schemas.microsoft.com/office/drawing/2014/main" val="20001"/>
                    </a:ext>
                  </a:extLst>
                </a:gridCol>
                <a:gridCol w="2419581">
                  <a:extLst>
                    <a:ext uri="{9D8B030D-6E8A-4147-A177-3AD203B41FA5}">
                      <a16:colId xmlns:a16="http://schemas.microsoft.com/office/drawing/2014/main" val="20002"/>
                    </a:ext>
                  </a:extLst>
                </a:gridCol>
              </a:tblGrid>
              <a:tr h="432225">
                <a:tc>
                  <a:txBody>
                    <a:bodyPr/>
                    <a:lstStyle/>
                    <a:p>
                      <a:pPr algn="ctr"/>
                      <a:endParaRPr lang="en-US" dirty="0"/>
                    </a:p>
                  </a:txBody>
                  <a:tcPr/>
                </a:tc>
                <a:tc>
                  <a:txBody>
                    <a:bodyPr/>
                    <a:lstStyle/>
                    <a:p>
                      <a:pPr algn="ctr"/>
                      <a:r>
                        <a:rPr lang="en-US" dirty="0"/>
                        <a:t>Treatment A</a:t>
                      </a:r>
                    </a:p>
                  </a:txBody>
                  <a:tcPr/>
                </a:tc>
                <a:tc>
                  <a:txBody>
                    <a:bodyPr/>
                    <a:lstStyle/>
                    <a:p>
                      <a:pPr algn="ctr"/>
                      <a:r>
                        <a:rPr lang="en-US" dirty="0"/>
                        <a:t>Treatment B</a:t>
                      </a:r>
                    </a:p>
                  </a:txBody>
                  <a:tcPr/>
                </a:tc>
                <a:extLst>
                  <a:ext uri="{0D108BD9-81ED-4DB2-BD59-A6C34878D82A}">
                    <a16:rowId xmlns:a16="http://schemas.microsoft.com/office/drawing/2014/main" val="10000"/>
                  </a:ext>
                </a:extLst>
              </a:tr>
              <a:tr h="746032">
                <a:tc>
                  <a:txBody>
                    <a:bodyPr/>
                    <a:lstStyle/>
                    <a:p>
                      <a:pPr algn="ctr"/>
                      <a:r>
                        <a:rPr lang="en-US" b="1" dirty="0"/>
                        <a:t>Small stones</a:t>
                      </a:r>
                    </a:p>
                  </a:txBody>
                  <a:tcPr/>
                </a:tc>
                <a:tc>
                  <a:txBody>
                    <a:bodyPr/>
                    <a:lstStyle/>
                    <a:p>
                      <a:pPr algn="ctr"/>
                      <a:r>
                        <a:rPr lang="en-US" dirty="0"/>
                        <a:t>81 successes</a:t>
                      </a:r>
                      <a:r>
                        <a:rPr lang="en-US" baseline="0" dirty="0"/>
                        <a:t> </a:t>
                      </a:r>
                      <a:r>
                        <a:rPr lang="en-US" dirty="0"/>
                        <a:t>/ 87</a:t>
                      </a:r>
                    </a:p>
                  </a:txBody>
                  <a:tcPr/>
                </a:tc>
                <a:tc>
                  <a:txBody>
                    <a:bodyPr/>
                    <a:lstStyle/>
                    <a:p>
                      <a:pPr algn="ctr"/>
                      <a:r>
                        <a:rPr lang="en-US" dirty="0"/>
                        <a:t>234 successes / 270 </a:t>
                      </a:r>
                    </a:p>
                  </a:txBody>
                  <a:tcPr/>
                </a:tc>
                <a:extLst>
                  <a:ext uri="{0D108BD9-81ED-4DB2-BD59-A6C34878D82A}">
                    <a16:rowId xmlns:a16="http://schemas.microsoft.com/office/drawing/2014/main" val="10001"/>
                  </a:ext>
                </a:extLst>
              </a:tr>
              <a:tr h="432225">
                <a:tc>
                  <a:txBody>
                    <a:bodyPr/>
                    <a:lstStyle/>
                    <a:p>
                      <a:pPr algn="ctr"/>
                      <a:r>
                        <a:rPr lang="en-US" b="1" dirty="0"/>
                        <a:t>Large stones</a:t>
                      </a:r>
                    </a:p>
                  </a:txBody>
                  <a:tcPr/>
                </a:tc>
                <a:tc>
                  <a:txBody>
                    <a:bodyPr/>
                    <a:lstStyle/>
                    <a:p>
                      <a:pPr algn="ctr"/>
                      <a:r>
                        <a:rPr lang="en-US" dirty="0"/>
                        <a:t>192 successes / 263</a:t>
                      </a:r>
                    </a:p>
                  </a:txBody>
                  <a:tcPr/>
                </a:tc>
                <a:tc>
                  <a:txBody>
                    <a:bodyPr/>
                    <a:lstStyle/>
                    <a:p>
                      <a:pPr algn="ctr"/>
                      <a:r>
                        <a:rPr lang="en-US" dirty="0"/>
                        <a:t>55 successes / 80 </a:t>
                      </a:r>
                    </a:p>
                    <a:p>
                      <a:pPr algn="ctr"/>
                      <a:endParaRPr lang="en-US" dirty="0"/>
                    </a:p>
                  </a:txBody>
                  <a:tcPr/>
                </a:tc>
                <a:extLst>
                  <a:ext uri="{0D108BD9-81ED-4DB2-BD59-A6C34878D82A}">
                    <a16:rowId xmlns:a16="http://schemas.microsoft.com/office/drawing/2014/main" val="10002"/>
                  </a:ext>
                </a:extLst>
              </a:tr>
              <a:tr h="432225">
                <a:tc>
                  <a:txBody>
                    <a:bodyPr/>
                    <a:lstStyle/>
                    <a:p>
                      <a:pPr algn="ctr"/>
                      <a:r>
                        <a:rPr lang="en-US" b="1" dirty="0"/>
                        <a:t>Combined</a:t>
                      </a:r>
                    </a:p>
                  </a:txBody>
                  <a:tcPr>
                    <a:solidFill>
                      <a:srgbClr val="FFFF00">
                        <a:alpha val="40000"/>
                      </a:srgbClr>
                    </a:solidFill>
                  </a:tcPr>
                </a:tc>
                <a:tc>
                  <a:txBody>
                    <a:bodyPr/>
                    <a:lstStyle/>
                    <a:p>
                      <a:pPr algn="ctr"/>
                      <a:r>
                        <a:rPr lang="en-US" dirty="0"/>
                        <a:t>273 successes / 350 (78%)</a:t>
                      </a:r>
                    </a:p>
                  </a:txBody>
                  <a:tcPr>
                    <a:solidFill>
                      <a:srgbClr val="FFFF00">
                        <a:alpha val="40000"/>
                      </a:srgbClr>
                    </a:solidFill>
                  </a:tcPr>
                </a:tc>
                <a:tc>
                  <a:txBody>
                    <a:bodyPr/>
                    <a:lstStyle/>
                    <a:p>
                      <a:pPr algn="ctr"/>
                      <a:r>
                        <a:rPr lang="en-US" dirty="0"/>
                        <a:t>289 successes / 350</a:t>
                      </a:r>
                    </a:p>
                    <a:p>
                      <a:pPr algn="ctr"/>
                      <a:r>
                        <a:rPr lang="en-US" dirty="0"/>
                        <a:t>(83%)</a:t>
                      </a:r>
                    </a:p>
                  </a:txBody>
                  <a:tcPr>
                    <a:solidFill>
                      <a:srgbClr val="FFFF00">
                        <a:alpha val="4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61541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 Simpson's Paradox</a:t>
            </a:r>
            <a:endParaRPr sz="3300" dirty="0">
              <a:solidFill>
                <a:prstClr val="black"/>
              </a:solidFill>
            </a:endParaRPr>
          </a:p>
        </p:txBody>
      </p:sp>
      <p:sp>
        <p:nvSpPr>
          <p:cNvPr id="2" name="TextBox 1"/>
          <p:cNvSpPr txBox="1"/>
          <p:nvPr/>
        </p:nvSpPr>
        <p:spPr>
          <a:xfrm>
            <a:off x="113974" y="4884896"/>
            <a:ext cx="7571153" cy="830997"/>
          </a:xfrm>
          <a:prstGeom prst="rect">
            <a:avLst/>
          </a:prstGeom>
          <a:noFill/>
        </p:spPr>
        <p:txBody>
          <a:bodyPr wrap="square" rtlCol="0">
            <a:spAutoFit/>
          </a:bodyPr>
          <a:lstStyle/>
          <a:p>
            <a:r>
              <a:rPr lang="en-US" sz="1200" dirty="0"/>
              <a:t>C. R. Charig, D. R. Webb, S. R. Payne, J. E. Wickham (29 March 1986). "Comparison of treatment of renal calculi by open surgery, percutaneous nephrolithotomy, and extracorporeal shockwave lithotripsy". Br Med J (Clin Res Ed) 292 (6524): 879–882. doi:10.1136/bmj.292.6524.879. PMC 1339981. PMID 3083922. cf. Wikipedia "Simpson's Paradox"</a:t>
            </a:r>
          </a:p>
        </p:txBody>
      </p:sp>
      <p:graphicFrame>
        <p:nvGraphicFramePr>
          <p:cNvPr id="4" name="Table 3"/>
          <p:cNvGraphicFramePr>
            <a:graphicFrameLocks noGrp="1"/>
          </p:cNvGraphicFramePr>
          <p:nvPr>
            <p:extLst/>
          </p:nvPr>
        </p:nvGraphicFramePr>
        <p:xfrm>
          <a:off x="1370745" y="1181323"/>
          <a:ext cx="7258743" cy="2458417"/>
        </p:xfrm>
        <a:graphic>
          <a:graphicData uri="http://schemas.openxmlformats.org/drawingml/2006/table">
            <a:tbl>
              <a:tblPr firstRow="1" bandRow="1">
                <a:tableStyleId>{69C7853C-536D-4A76-A0AE-DD22124D55A5}</a:tableStyleId>
              </a:tblPr>
              <a:tblGrid>
                <a:gridCol w="2419581">
                  <a:extLst>
                    <a:ext uri="{9D8B030D-6E8A-4147-A177-3AD203B41FA5}">
                      <a16:colId xmlns:a16="http://schemas.microsoft.com/office/drawing/2014/main" val="20000"/>
                    </a:ext>
                  </a:extLst>
                </a:gridCol>
                <a:gridCol w="2419581">
                  <a:extLst>
                    <a:ext uri="{9D8B030D-6E8A-4147-A177-3AD203B41FA5}">
                      <a16:colId xmlns:a16="http://schemas.microsoft.com/office/drawing/2014/main" val="20001"/>
                    </a:ext>
                  </a:extLst>
                </a:gridCol>
                <a:gridCol w="2419581">
                  <a:extLst>
                    <a:ext uri="{9D8B030D-6E8A-4147-A177-3AD203B41FA5}">
                      <a16:colId xmlns:a16="http://schemas.microsoft.com/office/drawing/2014/main" val="20002"/>
                    </a:ext>
                  </a:extLst>
                </a:gridCol>
              </a:tblGrid>
              <a:tr h="432225">
                <a:tc>
                  <a:txBody>
                    <a:bodyPr/>
                    <a:lstStyle/>
                    <a:p>
                      <a:pPr algn="ctr"/>
                      <a:endParaRPr lang="en-US" dirty="0"/>
                    </a:p>
                  </a:txBody>
                  <a:tcPr/>
                </a:tc>
                <a:tc>
                  <a:txBody>
                    <a:bodyPr/>
                    <a:lstStyle/>
                    <a:p>
                      <a:pPr algn="ctr"/>
                      <a:r>
                        <a:rPr lang="en-US" dirty="0"/>
                        <a:t>Treatment A</a:t>
                      </a:r>
                    </a:p>
                  </a:txBody>
                  <a:tcPr/>
                </a:tc>
                <a:tc>
                  <a:txBody>
                    <a:bodyPr/>
                    <a:lstStyle/>
                    <a:p>
                      <a:pPr algn="ctr"/>
                      <a:r>
                        <a:rPr lang="en-US" dirty="0"/>
                        <a:t>Treatment B</a:t>
                      </a:r>
                    </a:p>
                  </a:txBody>
                  <a:tcPr/>
                </a:tc>
                <a:extLst>
                  <a:ext uri="{0D108BD9-81ED-4DB2-BD59-A6C34878D82A}">
                    <a16:rowId xmlns:a16="http://schemas.microsoft.com/office/drawing/2014/main" val="10000"/>
                  </a:ext>
                </a:extLst>
              </a:tr>
              <a:tr h="746032">
                <a:tc>
                  <a:txBody>
                    <a:bodyPr/>
                    <a:lstStyle/>
                    <a:p>
                      <a:pPr algn="ctr"/>
                      <a:r>
                        <a:rPr lang="en-US" b="1" dirty="0"/>
                        <a:t>Small stones</a:t>
                      </a:r>
                    </a:p>
                  </a:txBody>
                  <a:tcPr/>
                </a:tc>
                <a:tc>
                  <a:txBody>
                    <a:bodyPr/>
                    <a:lstStyle/>
                    <a:p>
                      <a:pPr algn="ctr"/>
                      <a:r>
                        <a:rPr lang="en-US" dirty="0"/>
                        <a:t>81 successes</a:t>
                      </a:r>
                      <a:r>
                        <a:rPr lang="en-US" baseline="0" dirty="0"/>
                        <a:t> </a:t>
                      </a:r>
                      <a:r>
                        <a:rPr lang="en-US" dirty="0"/>
                        <a:t>/ 87</a:t>
                      </a:r>
                    </a:p>
                    <a:p>
                      <a:pPr algn="ctr"/>
                      <a:r>
                        <a:rPr lang="en-US" dirty="0"/>
                        <a:t>(93%)</a:t>
                      </a:r>
                    </a:p>
                  </a:txBody>
                  <a:tcPr/>
                </a:tc>
                <a:tc>
                  <a:txBody>
                    <a:bodyPr/>
                    <a:lstStyle/>
                    <a:p>
                      <a:pPr algn="ctr"/>
                      <a:r>
                        <a:rPr lang="en-US" dirty="0"/>
                        <a:t>234 successes / 270 (87%)</a:t>
                      </a:r>
                    </a:p>
                  </a:txBody>
                  <a:tcPr/>
                </a:tc>
                <a:extLst>
                  <a:ext uri="{0D108BD9-81ED-4DB2-BD59-A6C34878D82A}">
                    <a16:rowId xmlns:a16="http://schemas.microsoft.com/office/drawing/2014/main" val="10001"/>
                  </a:ext>
                </a:extLst>
              </a:tr>
              <a:tr h="432225">
                <a:tc>
                  <a:txBody>
                    <a:bodyPr/>
                    <a:lstStyle/>
                    <a:p>
                      <a:pPr algn="ctr"/>
                      <a:r>
                        <a:rPr lang="en-US" b="1" dirty="0"/>
                        <a:t>Large stones</a:t>
                      </a:r>
                    </a:p>
                  </a:txBody>
                  <a:tcPr/>
                </a:tc>
                <a:tc>
                  <a:txBody>
                    <a:bodyPr/>
                    <a:lstStyle/>
                    <a:p>
                      <a:pPr algn="ctr"/>
                      <a:r>
                        <a:rPr lang="en-US" dirty="0"/>
                        <a:t>192 successes / 263</a:t>
                      </a:r>
                    </a:p>
                    <a:p>
                      <a:pPr algn="ctr"/>
                      <a:r>
                        <a:rPr lang="en-US" dirty="0"/>
                        <a:t>(73%)</a:t>
                      </a:r>
                    </a:p>
                  </a:txBody>
                  <a:tcPr/>
                </a:tc>
                <a:tc>
                  <a:txBody>
                    <a:bodyPr/>
                    <a:lstStyle/>
                    <a:p>
                      <a:pPr algn="ctr"/>
                      <a:r>
                        <a:rPr lang="en-US" dirty="0"/>
                        <a:t>55 successes / 80 (69%)</a:t>
                      </a:r>
                    </a:p>
                  </a:txBody>
                  <a:tcPr/>
                </a:tc>
                <a:extLst>
                  <a:ext uri="{0D108BD9-81ED-4DB2-BD59-A6C34878D82A}">
                    <a16:rowId xmlns:a16="http://schemas.microsoft.com/office/drawing/2014/main" val="10002"/>
                  </a:ext>
                </a:extLst>
              </a:tr>
              <a:tr h="432225">
                <a:tc>
                  <a:txBody>
                    <a:bodyPr/>
                    <a:lstStyle/>
                    <a:p>
                      <a:pPr algn="ctr"/>
                      <a:r>
                        <a:rPr lang="en-US" b="1" dirty="0"/>
                        <a:t>Combined</a:t>
                      </a:r>
                    </a:p>
                  </a:txBody>
                  <a:tcPr>
                    <a:solidFill>
                      <a:srgbClr val="FFFF00">
                        <a:alpha val="40000"/>
                      </a:srgbClr>
                    </a:solidFill>
                  </a:tcPr>
                </a:tc>
                <a:tc>
                  <a:txBody>
                    <a:bodyPr/>
                    <a:lstStyle/>
                    <a:p>
                      <a:pPr algn="ctr"/>
                      <a:r>
                        <a:rPr lang="en-US" dirty="0"/>
                        <a:t>273 successes / 350 (78%)</a:t>
                      </a:r>
                    </a:p>
                  </a:txBody>
                  <a:tcPr>
                    <a:solidFill>
                      <a:srgbClr val="FFFF00">
                        <a:alpha val="40000"/>
                      </a:srgbClr>
                    </a:solidFill>
                  </a:tcPr>
                </a:tc>
                <a:tc>
                  <a:txBody>
                    <a:bodyPr/>
                    <a:lstStyle/>
                    <a:p>
                      <a:pPr algn="ctr"/>
                      <a:r>
                        <a:rPr lang="en-US" dirty="0"/>
                        <a:t>289 successes / 350</a:t>
                      </a:r>
                    </a:p>
                    <a:p>
                      <a:pPr algn="ctr"/>
                      <a:r>
                        <a:rPr lang="en-US" dirty="0"/>
                        <a:t>(83%)</a:t>
                      </a:r>
                    </a:p>
                  </a:txBody>
                  <a:tcPr>
                    <a:solidFill>
                      <a:srgbClr val="FFFF00">
                        <a:alpha val="40000"/>
                      </a:srgbClr>
                    </a:solidFill>
                  </a:tcPr>
                </a:tc>
                <a:extLst>
                  <a:ext uri="{0D108BD9-81ED-4DB2-BD59-A6C34878D82A}">
                    <a16:rowId xmlns:a16="http://schemas.microsoft.com/office/drawing/2014/main" val="10003"/>
                  </a:ext>
                </a:extLst>
              </a:tr>
            </a:tbl>
          </a:graphicData>
        </a:graphic>
      </p:graphicFrame>
      <p:sp>
        <p:nvSpPr>
          <p:cNvPr id="5" name="TextBox 4"/>
          <p:cNvSpPr txBox="1"/>
          <p:nvPr/>
        </p:nvSpPr>
        <p:spPr>
          <a:xfrm>
            <a:off x="569872" y="3793936"/>
            <a:ext cx="8434102" cy="923330"/>
          </a:xfrm>
          <a:prstGeom prst="rect">
            <a:avLst/>
          </a:prstGeom>
          <a:noFill/>
          <a:ln>
            <a:solidFill>
              <a:srgbClr val="4F81BD"/>
            </a:solidFill>
          </a:ln>
        </p:spPr>
        <p:txBody>
          <a:bodyPr wrap="square" rtlCol="0">
            <a:spAutoFit/>
          </a:bodyPr>
          <a:lstStyle/>
          <a:p>
            <a:r>
              <a:rPr lang="en-US" dirty="0"/>
              <a:t>Which treatment is better? </a:t>
            </a:r>
          </a:p>
          <a:p>
            <a:pPr marL="342900" indent="-342900">
              <a:buAutoNum type="alphaUcPeriod"/>
            </a:pPr>
            <a:r>
              <a:rPr lang="en-US" dirty="0"/>
              <a:t>Treatment A for all cases.			C.  A for small and B for large.</a:t>
            </a:r>
          </a:p>
          <a:p>
            <a:pPr marL="342900" indent="-342900">
              <a:buAutoNum type="alphaUcPeriod"/>
            </a:pPr>
            <a:r>
              <a:rPr lang="en-US" dirty="0"/>
              <a:t>Treatment B for all cases.			D.  A for large and B for small.</a:t>
            </a:r>
          </a:p>
        </p:txBody>
      </p:sp>
    </p:spTree>
    <p:extLst>
      <p:ext uri="{BB962C8B-B14F-4D97-AF65-F5344CB8AC3E}">
        <p14:creationId xmlns:p14="http://schemas.microsoft.com/office/powerpoint/2010/main" val="2870855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 Simpson's Paradox</a:t>
            </a:r>
            <a:endParaRPr sz="3300" dirty="0">
              <a:solidFill>
                <a:prstClr val="black"/>
              </a:solidFill>
            </a:endParaRPr>
          </a:p>
        </p:txBody>
      </p:sp>
      <p:sp>
        <p:nvSpPr>
          <p:cNvPr id="2" name="TextBox 1"/>
          <p:cNvSpPr txBox="1"/>
          <p:nvPr/>
        </p:nvSpPr>
        <p:spPr>
          <a:xfrm>
            <a:off x="113974" y="4884896"/>
            <a:ext cx="7571153" cy="830997"/>
          </a:xfrm>
          <a:prstGeom prst="rect">
            <a:avLst/>
          </a:prstGeom>
          <a:noFill/>
        </p:spPr>
        <p:txBody>
          <a:bodyPr wrap="square" rtlCol="0">
            <a:spAutoFit/>
          </a:bodyPr>
          <a:lstStyle/>
          <a:p>
            <a:r>
              <a:rPr lang="en-US" sz="1200" dirty="0"/>
              <a:t>C. R. Charig, D. R. Webb, S. R. Payne, J. E. Wickham (29 March 1986). "Comparison of treatment of renal calculi by open surgery, percutaneous nephrolithotomy, and extracorporeal shockwave lithotripsy". Br Med J (Clin Res Ed) 292 (6524): 879–882. doi:10.1136/bmj.292.6524.879. PMC 1339981. PMID 3083922. cf. Wikipedia "Simpson's Paradox"</a:t>
            </a:r>
          </a:p>
        </p:txBody>
      </p:sp>
      <p:graphicFrame>
        <p:nvGraphicFramePr>
          <p:cNvPr id="4" name="Table 3"/>
          <p:cNvGraphicFramePr>
            <a:graphicFrameLocks noGrp="1"/>
          </p:cNvGraphicFramePr>
          <p:nvPr>
            <p:extLst/>
          </p:nvPr>
        </p:nvGraphicFramePr>
        <p:xfrm>
          <a:off x="1370745" y="1181323"/>
          <a:ext cx="7258743" cy="2458417"/>
        </p:xfrm>
        <a:graphic>
          <a:graphicData uri="http://schemas.openxmlformats.org/drawingml/2006/table">
            <a:tbl>
              <a:tblPr firstRow="1" bandRow="1">
                <a:tableStyleId>{69C7853C-536D-4A76-A0AE-DD22124D55A5}</a:tableStyleId>
              </a:tblPr>
              <a:tblGrid>
                <a:gridCol w="2419581">
                  <a:extLst>
                    <a:ext uri="{9D8B030D-6E8A-4147-A177-3AD203B41FA5}">
                      <a16:colId xmlns:a16="http://schemas.microsoft.com/office/drawing/2014/main" val="20000"/>
                    </a:ext>
                  </a:extLst>
                </a:gridCol>
                <a:gridCol w="2419581">
                  <a:extLst>
                    <a:ext uri="{9D8B030D-6E8A-4147-A177-3AD203B41FA5}">
                      <a16:colId xmlns:a16="http://schemas.microsoft.com/office/drawing/2014/main" val="20001"/>
                    </a:ext>
                  </a:extLst>
                </a:gridCol>
                <a:gridCol w="2419581">
                  <a:extLst>
                    <a:ext uri="{9D8B030D-6E8A-4147-A177-3AD203B41FA5}">
                      <a16:colId xmlns:a16="http://schemas.microsoft.com/office/drawing/2014/main" val="20002"/>
                    </a:ext>
                  </a:extLst>
                </a:gridCol>
              </a:tblGrid>
              <a:tr h="432225">
                <a:tc>
                  <a:txBody>
                    <a:bodyPr/>
                    <a:lstStyle/>
                    <a:p>
                      <a:pPr algn="ctr"/>
                      <a:endParaRPr lang="en-US" dirty="0"/>
                    </a:p>
                  </a:txBody>
                  <a:tcPr/>
                </a:tc>
                <a:tc>
                  <a:txBody>
                    <a:bodyPr/>
                    <a:lstStyle/>
                    <a:p>
                      <a:pPr algn="ctr"/>
                      <a:r>
                        <a:rPr lang="en-US" dirty="0"/>
                        <a:t>Treatment A</a:t>
                      </a:r>
                    </a:p>
                  </a:txBody>
                  <a:tcPr/>
                </a:tc>
                <a:tc>
                  <a:txBody>
                    <a:bodyPr/>
                    <a:lstStyle/>
                    <a:p>
                      <a:pPr algn="ctr"/>
                      <a:r>
                        <a:rPr lang="en-US" dirty="0"/>
                        <a:t>Treatment B</a:t>
                      </a:r>
                    </a:p>
                  </a:txBody>
                  <a:tcPr/>
                </a:tc>
                <a:extLst>
                  <a:ext uri="{0D108BD9-81ED-4DB2-BD59-A6C34878D82A}">
                    <a16:rowId xmlns:a16="http://schemas.microsoft.com/office/drawing/2014/main" val="10000"/>
                  </a:ext>
                </a:extLst>
              </a:tr>
              <a:tr h="746032">
                <a:tc>
                  <a:txBody>
                    <a:bodyPr/>
                    <a:lstStyle/>
                    <a:p>
                      <a:pPr algn="ctr"/>
                      <a:r>
                        <a:rPr lang="en-US" b="1" dirty="0"/>
                        <a:t>Small stones</a:t>
                      </a:r>
                    </a:p>
                  </a:txBody>
                  <a:tcPr/>
                </a:tc>
                <a:tc>
                  <a:txBody>
                    <a:bodyPr/>
                    <a:lstStyle/>
                    <a:p>
                      <a:pPr algn="ctr"/>
                      <a:r>
                        <a:rPr lang="en-US" dirty="0"/>
                        <a:t>81 successes</a:t>
                      </a:r>
                      <a:r>
                        <a:rPr lang="en-US" baseline="0" dirty="0"/>
                        <a:t> </a:t>
                      </a:r>
                      <a:r>
                        <a:rPr lang="en-US" dirty="0"/>
                        <a:t>/ 87</a:t>
                      </a:r>
                    </a:p>
                    <a:p>
                      <a:pPr algn="ctr"/>
                      <a:r>
                        <a:rPr lang="en-US" dirty="0"/>
                        <a:t>(93%)</a:t>
                      </a:r>
                    </a:p>
                  </a:txBody>
                  <a:tcPr/>
                </a:tc>
                <a:tc>
                  <a:txBody>
                    <a:bodyPr/>
                    <a:lstStyle/>
                    <a:p>
                      <a:pPr algn="ctr"/>
                      <a:r>
                        <a:rPr lang="en-US" dirty="0"/>
                        <a:t>234 successes / 270 (87%)</a:t>
                      </a:r>
                    </a:p>
                  </a:txBody>
                  <a:tcPr/>
                </a:tc>
                <a:extLst>
                  <a:ext uri="{0D108BD9-81ED-4DB2-BD59-A6C34878D82A}">
                    <a16:rowId xmlns:a16="http://schemas.microsoft.com/office/drawing/2014/main" val="10001"/>
                  </a:ext>
                </a:extLst>
              </a:tr>
              <a:tr h="432225">
                <a:tc>
                  <a:txBody>
                    <a:bodyPr/>
                    <a:lstStyle/>
                    <a:p>
                      <a:pPr algn="ctr"/>
                      <a:r>
                        <a:rPr lang="en-US" b="1" dirty="0"/>
                        <a:t>Large stones</a:t>
                      </a:r>
                    </a:p>
                  </a:txBody>
                  <a:tcPr/>
                </a:tc>
                <a:tc>
                  <a:txBody>
                    <a:bodyPr/>
                    <a:lstStyle/>
                    <a:p>
                      <a:pPr algn="ctr"/>
                      <a:r>
                        <a:rPr lang="en-US" dirty="0"/>
                        <a:t>192 successes / 263</a:t>
                      </a:r>
                    </a:p>
                    <a:p>
                      <a:pPr algn="ctr"/>
                      <a:r>
                        <a:rPr lang="en-US" dirty="0"/>
                        <a:t>(73%)</a:t>
                      </a:r>
                    </a:p>
                  </a:txBody>
                  <a:tcPr/>
                </a:tc>
                <a:tc>
                  <a:txBody>
                    <a:bodyPr/>
                    <a:lstStyle/>
                    <a:p>
                      <a:pPr algn="ctr"/>
                      <a:r>
                        <a:rPr lang="en-US" dirty="0"/>
                        <a:t>55 successes / 80 (69%)</a:t>
                      </a:r>
                    </a:p>
                  </a:txBody>
                  <a:tcPr/>
                </a:tc>
                <a:extLst>
                  <a:ext uri="{0D108BD9-81ED-4DB2-BD59-A6C34878D82A}">
                    <a16:rowId xmlns:a16="http://schemas.microsoft.com/office/drawing/2014/main" val="10002"/>
                  </a:ext>
                </a:extLst>
              </a:tr>
              <a:tr h="432225">
                <a:tc>
                  <a:txBody>
                    <a:bodyPr/>
                    <a:lstStyle/>
                    <a:p>
                      <a:pPr algn="ctr"/>
                      <a:r>
                        <a:rPr lang="en-US" b="1" dirty="0"/>
                        <a:t>Combined</a:t>
                      </a:r>
                    </a:p>
                  </a:txBody>
                  <a:tcPr>
                    <a:solidFill>
                      <a:srgbClr val="FFFF00">
                        <a:alpha val="40000"/>
                      </a:srgbClr>
                    </a:solidFill>
                  </a:tcPr>
                </a:tc>
                <a:tc>
                  <a:txBody>
                    <a:bodyPr/>
                    <a:lstStyle/>
                    <a:p>
                      <a:pPr algn="ctr"/>
                      <a:r>
                        <a:rPr lang="en-US" dirty="0"/>
                        <a:t>273 successes / 350 (78%)</a:t>
                      </a:r>
                    </a:p>
                  </a:txBody>
                  <a:tcPr>
                    <a:solidFill>
                      <a:srgbClr val="FFFF00">
                        <a:alpha val="40000"/>
                      </a:srgbClr>
                    </a:solidFill>
                  </a:tcPr>
                </a:tc>
                <a:tc>
                  <a:txBody>
                    <a:bodyPr/>
                    <a:lstStyle/>
                    <a:p>
                      <a:pPr algn="ctr"/>
                      <a:r>
                        <a:rPr lang="en-US" dirty="0"/>
                        <a:t>289 successes / 350</a:t>
                      </a:r>
                    </a:p>
                    <a:p>
                      <a:pPr algn="ctr"/>
                      <a:r>
                        <a:rPr lang="en-US" dirty="0"/>
                        <a:t>(83%)</a:t>
                      </a:r>
                    </a:p>
                  </a:txBody>
                  <a:tcPr>
                    <a:solidFill>
                      <a:srgbClr val="FFFF00">
                        <a:alpha val="40000"/>
                      </a:srgbClr>
                    </a:solidFill>
                  </a:tcPr>
                </a:tc>
                <a:extLst>
                  <a:ext uri="{0D108BD9-81ED-4DB2-BD59-A6C34878D82A}">
                    <a16:rowId xmlns:a16="http://schemas.microsoft.com/office/drawing/2014/main" val="10003"/>
                  </a:ext>
                </a:extLst>
              </a:tr>
            </a:tbl>
          </a:graphicData>
        </a:graphic>
      </p:graphicFrame>
      <p:sp>
        <p:nvSpPr>
          <p:cNvPr id="5" name="TextBox 4"/>
          <p:cNvSpPr txBox="1"/>
          <p:nvPr/>
        </p:nvSpPr>
        <p:spPr>
          <a:xfrm>
            <a:off x="113974" y="4117101"/>
            <a:ext cx="8434102" cy="646331"/>
          </a:xfrm>
          <a:prstGeom prst="rect">
            <a:avLst/>
          </a:prstGeom>
          <a:noFill/>
        </p:spPr>
        <p:txBody>
          <a:bodyPr wrap="square" rtlCol="0">
            <a:spAutoFit/>
          </a:bodyPr>
          <a:lstStyle/>
          <a:p>
            <a:r>
              <a:rPr lang="en-US" i="1" dirty="0">
                <a:solidFill>
                  <a:srgbClr val="0000FF"/>
                </a:solidFill>
              </a:rPr>
              <a:t>"When the less effective treatment is applied more frequently to easier cases, it can appear to be a more effective treatment."</a:t>
            </a:r>
          </a:p>
        </p:txBody>
      </p:sp>
      <p:sp>
        <p:nvSpPr>
          <p:cNvPr id="3" name="TextBox 2"/>
          <p:cNvSpPr txBox="1"/>
          <p:nvPr/>
        </p:nvSpPr>
        <p:spPr>
          <a:xfrm>
            <a:off x="249590" y="3772100"/>
            <a:ext cx="2326278" cy="369332"/>
          </a:xfrm>
          <a:prstGeom prst="rect">
            <a:avLst/>
          </a:prstGeom>
          <a:noFill/>
        </p:spPr>
        <p:txBody>
          <a:bodyPr wrap="none" rtlCol="0">
            <a:spAutoFit/>
          </a:bodyPr>
          <a:lstStyle/>
          <a:p>
            <a:r>
              <a:rPr lang="en-US" b="1" dirty="0">
                <a:solidFill>
                  <a:srgbClr val="FF0000"/>
                </a:solidFill>
              </a:rPr>
              <a:t>Simpson's Paradox</a:t>
            </a:r>
          </a:p>
        </p:txBody>
      </p:sp>
    </p:spTree>
    <p:extLst>
      <p:ext uri="{BB962C8B-B14F-4D97-AF65-F5344CB8AC3E}">
        <p14:creationId xmlns:p14="http://schemas.microsoft.com/office/powerpoint/2010/main" val="589074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Random Variables Motivation</a:t>
            </a:r>
            <a:endParaRPr sz="3300" dirty="0">
              <a:solidFill>
                <a:prstClr val="black"/>
              </a:solidFill>
            </a:endParaRPr>
          </a:p>
        </p:txBody>
      </p:sp>
      <p:sp>
        <p:nvSpPr>
          <p:cNvPr id="6" name="TextBox 5"/>
          <p:cNvSpPr txBox="1"/>
          <p:nvPr/>
        </p:nvSpPr>
        <p:spPr>
          <a:xfrm>
            <a:off x="46234" y="1269345"/>
            <a:ext cx="10034391" cy="2246769"/>
          </a:xfrm>
          <a:prstGeom prst="rect">
            <a:avLst/>
          </a:prstGeom>
          <a:noFill/>
          <a:ln>
            <a:noFill/>
          </a:ln>
        </p:spPr>
        <p:txBody>
          <a:bodyPr wrap="square" rtlCol="0">
            <a:spAutoFit/>
          </a:bodyPr>
          <a:lstStyle/>
          <a:p>
            <a:r>
              <a:rPr lang="en-US" sz="2000" dirty="0">
                <a:solidFill>
                  <a:srgbClr val="000000"/>
                </a:solidFill>
              </a:rPr>
              <a:t>Sometimes, we are interested in a quantity determined by a random process.</a:t>
            </a:r>
          </a:p>
          <a:p>
            <a:r>
              <a:rPr lang="en-US" sz="2000" dirty="0">
                <a:solidFill>
                  <a:srgbClr val="000000"/>
                </a:solidFill>
              </a:rPr>
              <a:t>For Example:</a:t>
            </a:r>
          </a:p>
          <a:p>
            <a:endParaRPr lang="en-US" sz="2000" dirty="0">
              <a:solidFill>
                <a:srgbClr val="000000"/>
              </a:solidFill>
            </a:endParaRPr>
          </a:p>
          <a:p>
            <a:r>
              <a:rPr lang="en-US" sz="2000" dirty="0">
                <a:solidFill>
                  <a:srgbClr val="000000"/>
                </a:solidFill>
              </a:rPr>
              <a:t>The total sum of 2 dice.</a:t>
            </a:r>
          </a:p>
          <a:p>
            <a:r>
              <a:rPr lang="en-US" sz="2000" dirty="0">
                <a:solidFill>
                  <a:srgbClr val="000000"/>
                </a:solidFill>
              </a:rPr>
              <a:t>The number of heads after flipping n fair coins</a:t>
            </a:r>
          </a:p>
          <a:p>
            <a:r>
              <a:rPr lang="en-US" sz="2000" dirty="0">
                <a:solidFill>
                  <a:srgbClr val="000000"/>
                </a:solidFill>
              </a:rPr>
              <a:t>The maximum of 2 dice rolls.</a:t>
            </a:r>
          </a:p>
          <a:p>
            <a:r>
              <a:rPr lang="en-US" sz="2000" dirty="0">
                <a:solidFill>
                  <a:srgbClr val="000000"/>
                </a:solidFill>
              </a:rPr>
              <a:t>The time that a randomized algorithm takes.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578" y="3090806"/>
            <a:ext cx="2857500" cy="2143125"/>
          </a:xfrm>
          <a:prstGeom prst="rect">
            <a:avLst/>
          </a:prstGeom>
        </p:spPr>
      </p:pic>
    </p:spTree>
    <p:extLst>
      <p:ext uri="{BB962C8B-B14F-4D97-AF65-F5344CB8AC3E}">
        <p14:creationId xmlns:p14="http://schemas.microsoft.com/office/powerpoint/2010/main" val="2625602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Random Variables</a:t>
            </a:r>
            <a:endParaRPr sz="3300" dirty="0">
              <a:solidFill>
                <a:prstClr val="black"/>
              </a:solidFill>
            </a:endParaRPr>
          </a:p>
        </p:txBody>
      </p:sp>
      <p:sp>
        <p:nvSpPr>
          <p:cNvPr id="6" name="TextBox 5"/>
          <p:cNvSpPr txBox="1"/>
          <p:nvPr/>
        </p:nvSpPr>
        <p:spPr>
          <a:xfrm>
            <a:off x="46234" y="1269345"/>
            <a:ext cx="10034391" cy="2246769"/>
          </a:xfrm>
          <a:prstGeom prst="rect">
            <a:avLst/>
          </a:prstGeom>
          <a:noFill/>
          <a:ln>
            <a:noFill/>
          </a:ln>
        </p:spPr>
        <p:txBody>
          <a:bodyPr wrap="square" rtlCol="0">
            <a:spAutoFit/>
          </a:bodyPr>
          <a:lstStyle/>
          <a:p>
            <a:r>
              <a:rPr lang="en-US" sz="2000" dirty="0">
                <a:solidFill>
                  <a:srgbClr val="000000"/>
                </a:solidFill>
              </a:rPr>
              <a:t>A </a:t>
            </a:r>
            <a:r>
              <a:rPr lang="en-US" sz="2000" b="1" dirty="0">
                <a:solidFill>
                  <a:srgbClr val="0000FF"/>
                </a:solidFill>
              </a:rPr>
              <a:t>random variable </a:t>
            </a:r>
            <a:r>
              <a:rPr lang="en-US" sz="2000" dirty="0">
                <a:solidFill>
                  <a:srgbClr val="000000"/>
                </a:solidFill>
              </a:rPr>
              <a:t>is a function from the sample space to the real numbers.</a:t>
            </a:r>
          </a:p>
          <a:p>
            <a:endParaRPr lang="en-US" sz="2000" dirty="0">
              <a:solidFill>
                <a:srgbClr val="000000"/>
              </a:solidFill>
            </a:endParaRPr>
          </a:p>
          <a:p>
            <a:r>
              <a:rPr lang="en-US" sz="2000" dirty="0">
                <a:solidFill>
                  <a:srgbClr val="000000"/>
                </a:solidFill>
              </a:rPr>
              <a:t>The </a:t>
            </a:r>
            <a:r>
              <a:rPr lang="en-US" sz="2000" b="1" dirty="0">
                <a:solidFill>
                  <a:srgbClr val="0000FF"/>
                </a:solidFill>
              </a:rPr>
              <a:t>distribution</a:t>
            </a:r>
            <a:r>
              <a:rPr lang="en-US" sz="2000" dirty="0">
                <a:solidFill>
                  <a:srgbClr val="000000"/>
                </a:solidFill>
              </a:rPr>
              <a:t> of a random variable X is a function from the possible values to [0,1] given by:</a:t>
            </a:r>
          </a:p>
          <a:p>
            <a:endParaRPr lang="en-US" sz="2000" dirty="0">
              <a:solidFill>
                <a:srgbClr val="000000"/>
              </a:solidFill>
            </a:endParaRPr>
          </a:p>
          <a:p>
            <a:r>
              <a:rPr lang="en-US" sz="2000" dirty="0">
                <a:solidFill>
                  <a:srgbClr val="000000"/>
                </a:solidFill>
              </a:rPr>
              <a:t>			r </a:t>
            </a:r>
            <a:r>
              <a:rPr lang="en-US" sz="2000" dirty="0">
                <a:solidFill>
                  <a:srgbClr val="000000"/>
                </a:solidFill>
                <a:sym typeface="Wingdings"/>
              </a:rPr>
              <a:t> P(X = r)</a:t>
            </a:r>
          </a:p>
          <a:p>
            <a:endParaRPr lang="en-US" sz="2000" dirty="0">
              <a:solidFill>
                <a:srgbClr val="000000"/>
              </a:solidFill>
              <a:sym typeface="Wingdings"/>
            </a:endParaRP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spTree>
    <p:extLst>
      <p:ext uri="{BB962C8B-B14F-4D97-AF65-F5344CB8AC3E}">
        <p14:creationId xmlns:p14="http://schemas.microsoft.com/office/powerpoint/2010/main" val="2588407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Random Variables Examples:</a:t>
            </a:r>
            <a:endParaRPr sz="3300" dirty="0">
              <a:solidFill>
                <a:prstClr val="black"/>
              </a:solidFill>
            </a:endParaRPr>
          </a:p>
        </p:txBody>
      </p:sp>
      <p:sp>
        <p:nvSpPr>
          <p:cNvPr id="6" name="TextBox 5"/>
          <p:cNvSpPr txBox="1"/>
          <p:nvPr/>
        </p:nvSpPr>
        <p:spPr>
          <a:xfrm>
            <a:off x="46235" y="1269345"/>
            <a:ext cx="5407798" cy="4708981"/>
          </a:xfrm>
          <a:prstGeom prst="rect">
            <a:avLst/>
          </a:prstGeom>
          <a:noFill/>
          <a:ln>
            <a:noFill/>
          </a:ln>
        </p:spPr>
        <p:txBody>
          <a:bodyPr wrap="square" rtlCol="0">
            <a:spAutoFit/>
          </a:bodyPr>
          <a:lstStyle/>
          <a:p>
            <a:r>
              <a:rPr lang="en-US" sz="2000" dirty="0">
                <a:solidFill>
                  <a:srgbClr val="000000"/>
                </a:solidFill>
              </a:rPr>
              <a:t>Let X be the sum of the pips of two fair dice</a:t>
            </a:r>
          </a:p>
          <a:p>
            <a:endParaRPr lang="en-US" sz="2000" dirty="0">
              <a:solidFill>
                <a:srgbClr val="000000"/>
              </a:solidFill>
              <a:sym typeface="Wingdings"/>
            </a:endParaRPr>
          </a:p>
          <a:p>
            <a:r>
              <a:rPr lang="en-US" sz="2000" dirty="0">
                <a:solidFill>
                  <a:srgbClr val="000000"/>
                </a:solidFill>
                <a:sym typeface="Wingdings"/>
              </a:rPr>
              <a:t>X(5,2)=7</a:t>
            </a:r>
          </a:p>
          <a:p>
            <a:endParaRPr lang="en-US" sz="2000" dirty="0">
              <a:solidFill>
                <a:srgbClr val="000000"/>
              </a:solidFill>
              <a:sym typeface="Wingdings"/>
            </a:endParaRPr>
          </a:p>
          <a:p>
            <a:r>
              <a:rPr lang="en-US" sz="2000" dirty="0">
                <a:solidFill>
                  <a:srgbClr val="000000"/>
                </a:solidFill>
                <a:sym typeface="Wingdings"/>
              </a:rPr>
              <a:t>X(3,3) = 6</a:t>
            </a:r>
          </a:p>
          <a:p>
            <a:endParaRPr lang="en-US" sz="2000" dirty="0">
              <a:solidFill>
                <a:srgbClr val="000000"/>
              </a:solidFill>
              <a:sym typeface="Wingdings"/>
            </a:endParaRPr>
          </a:p>
          <a:p>
            <a:r>
              <a:rPr lang="en-US" sz="2000" dirty="0">
                <a:solidFill>
                  <a:srgbClr val="000000"/>
                </a:solidFill>
                <a:sym typeface="Wingdings"/>
              </a:rPr>
              <a:t>The distribution is shown as the height of the graph , e.g.</a:t>
            </a:r>
          </a:p>
          <a:p>
            <a:endParaRPr lang="en-US" sz="2000" dirty="0">
              <a:solidFill>
                <a:srgbClr val="000000"/>
              </a:solidFill>
              <a:sym typeface="Wingdings"/>
            </a:endParaRPr>
          </a:p>
          <a:p>
            <a:r>
              <a:rPr lang="en-US" sz="2000" dirty="0">
                <a:solidFill>
                  <a:srgbClr val="000000"/>
                </a:solidFill>
                <a:sym typeface="Wingdings"/>
              </a:rPr>
              <a:t>The probability that X=7 is 6/36=1/6 </a:t>
            </a:r>
          </a:p>
          <a:p>
            <a:endParaRPr lang="en-US" sz="2000" dirty="0">
              <a:solidFill>
                <a:srgbClr val="000000"/>
              </a:solidFill>
              <a:sym typeface="Wingdings"/>
            </a:endParaRPr>
          </a:p>
          <a:p>
            <a:r>
              <a:rPr lang="en-US" sz="2000" dirty="0">
                <a:solidFill>
                  <a:srgbClr val="000000"/>
                </a:solidFill>
                <a:sym typeface="Wingdings"/>
              </a:rPr>
              <a:t>The probability that X=9 is 4/36=1/9</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grpSp>
        <p:nvGrpSpPr>
          <p:cNvPr id="7" name="Group 6"/>
          <p:cNvGrpSpPr/>
          <p:nvPr/>
        </p:nvGrpSpPr>
        <p:grpSpPr>
          <a:xfrm>
            <a:off x="5384678" y="1775932"/>
            <a:ext cx="4588258" cy="3469786"/>
            <a:chOff x="5384678" y="1775932"/>
            <a:chExt cx="4588258" cy="3469786"/>
          </a:xfrm>
        </p:grpSpPr>
        <p:sp>
          <p:nvSpPr>
            <p:cNvPr id="3" name="TextBox 2"/>
            <p:cNvSpPr txBox="1"/>
            <p:nvPr/>
          </p:nvSpPr>
          <p:spPr>
            <a:xfrm>
              <a:off x="5538998" y="4846589"/>
              <a:ext cx="979136" cy="369332"/>
            </a:xfrm>
            <a:prstGeom prst="rect">
              <a:avLst/>
            </a:prstGeom>
            <a:noFill/>
          </p:spPr>
          <p:txBody>
            <a:bodyPr wrap="square" rtlCol="0">
              <a:spAutoFit/>
            </a:bodyPr>
            <a:lstStyle/>
            <a:p>
              <a:r>
                <a:rPr lang="en-US" dirty="0"/>
                <a:t>X=</a:t>
              </a:r>
            </a:p>
          </p:txBody>
        </p:sp>
        <p:grpSp>
          <p:nvGrpSpPr>
            <p:cNvPr id="5" name="Group 4"/>
            <p:cNvGrpSpPr/>
            <p:nvPr/>
          </p:nvGrpSpPr>
          <p:grpSpPr>
            <a:xfrm>
              <a:off x="5384678" y="1775932"/>
              <a:ext cx="4588258" cy="3469786"/>
              <a:chOff x="5384678" y="1775932"/>
              <a:chExt cx="4588258" cy="3469786"/>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384678" y="1804524"/>
                <a:ext cx="4588258" cy="3441194"/>
              </a:xfrm>
              <a:prstGeom prst="rect">
                <a:avLst/>
              </a:prstGeom>
            </p:spPr>
          </p:pic>
          <p:sp>
            <p:nvSpPr>
              <p:cNvPr id="4" name="Rectangle 3"/>
              <p:cNvSpPr/>
              <p:nvPr/>
            </p:nvSpPr>
            <p:spPr>
              <a:xfrm>
                <a:off x="5413000" y="1775932"/>
                <a:ext cx="449680" cy="3099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94881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prstClr val="black"/>
                </a:solidFill>
              </a:rPr>
              <a:t>Expected Value</a:t>
            </a:r>
            <a:endParaRPr lang="en-US" sz="3600" dirty="0"/>
          </a:p>
        </p:txBody>
      </p:sp>
      <p:sp>
        <p:nvSpPr>
          <p:cNvPr id="3" name="Text Placeholder 2"/>
          <p:cNvSpPr>
            <a:spLocks noGrp="1"/>
          </p:cNvSpPr>
          <p:nvPr>
            <p:ph type="body"/>
          </p:nvPr>
        </p:nvSpPr>
        <p:spPr/>
        <p:txBody>
          <a:bodyPr/>
          <a:lstStyle/>
          <a:p>
            <a:r>
              <a:rPr lang="en-US" sz="1800" dirty="0">
                <a:solidFill>
                  <a:srgbClr val="000000"/>
                </a:solidFill>
                <a:sym typeface="Wingdings"/>
              </a:rPr>
              <a:t>The</a:t>
            </a:r>
            <a:r>
              <a:rPr lang="en-US" sz="1800" dirty="0">
                <a:solidFill>
                  <a:srgbClr val="0000FF"/>
                </a:solidFill>
                <a:sym typeface="Wingdings"/>
              </a:rPr>
              <a:t> </a:t>
            </a:r>
            <a:r>
              <a:rPr lang="en-US" sz="1800" b="1" dirty="0">
                <a:solidFill>
                  <a:srgbClr val="0000FF"/>
                </a:solidFill>
                <a:sym typeface="Wingdings"/>
              </a:rPr>
              <a:t>expectation</a:t>
            </a:r>
            <a:r>
              <a:rPr lang="en-US" sz="1800" dirty="0">
                <a:solidFill>
                  <a:srgbClr val="0000FF"/>
                </a:solidFill>
                <a:sym typeface="Wingdings"/>
              </a:rPr>
              <a:t> (average, expected value) </a:t>
            </a:r>
            <a:r>
              <a:rPr lang="en-US" sz="1800" dirty="0">
                <a:solidFill>
                  <a:srgbClr val="000000"/>
                </a:solidFill>
                <a:sym typeface="Wingdings"/>
              </a:rPr>
              <a:t>of random variable X on sample space S is</a:t>
            </a:r>
            <a:endParaRPr lang="en-US" sz="1800" dirty="0">
              <a:solidFill>
                <a:srgbClr val="000000"/>
              </a:solidFill>
            </a:endParaRPr>
          </a:p>
          <a:p>
            <a:endParaRPr lang="en-US" dirty="0"/>
          </a:p>
        </p:txBody>
      </p:sp>
      <p:pic>
        <p:nvPicPr>
          <p:cNvPr id="4" name="Picture 3" descr="latex-image-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8121" y="1775932"/>
            <a:ext cx="2908300" cy="1320800"/>
          </a:xfrm>
          <a:prstGeom prst="rect">
            <a:avLst/>
          </a:prstGeom>
        </p:spPr>
      </p:pic>
      <p:grpSp>
        <p:nvGrpSpPr>
          <p:cNvPr id="5" name="Group 4"/>
          <p:cNvGrpSpPr/>
          <p:nvPr/>
        </p:nvGrpSpPr>
        <p:grpSpPr>
          <a:xfrm>
            <a:off x="5770701" y="1627349"/>
            <a:ext cx="4180740" cy="3027452"/>
            <a:chOff x="5384678" y="1775932"/>
            <a:chExt cx="4588258" cy="3469786"/>
          </a:xfrm>
        </p:grpSpPr>
        <p:sp>
          <p:nvSpPr>
            <p:cNvPr id="6" name="TextBox 5"/>
            <p:cNvSpPr txBox="1"/>
            <p:nvPr/>
          </p:nvSpPr>
          <p:spPr>
            <a:xfrm>
              <a:off x="5538998" y="4846589"/>
              <a:ext cx="979136" cy="369332"/>
            </a:xfrm>
            <a:prstGeom prst="rect">
              <a:avLst/>
            </a:prstGeom>
            <a:noFill/>
          </p:spPr>
          <p:txBody>
            <a:bodyPr wrap="square" rtlCol="0">
              <a:spAutoFit/>
            </a:bodyPr>
            <a:lstStyle/>
            <a:p>
              <a:r>
                <a:rPr lang="en-US" dirty="0"/>
                <a:t>X=</a:t>
              </a:r>
            </a:p>
          </p:txBody>
        </p:sp>
        <p:grpSp>
          <p:nvGrpSpPr>
            <p:cNvPr id="7" name="Group 6"/>
            <p:cNvGrpSpPr/>
            <p:nvPr/>
          </p:nvGrpSpPr>
          <p:grpSpPr>
            <a:xfrm>
              <a:off x="5384678" y="1775932"/>
              <a:ext cx="4588258" cy="3469786"/>
              <a:chOff x="5384678" y="1775932"/>
              <a:chExt cx="4588258" cy="3469786"/>
            </a:xfrm>
          </p:grpSpPr>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384678" y="1804524"/>
                <a:ext cx="4588258" cy="3441194"/>
              </a:xfrm>
              <a:prstGeom prst="rect">
                <a:avLst/>
              </a:prstGeom>
            </p:spPr>
          </p:pic>
          <p:sp>
            <p:nvSpPr>
              <p:cNvPr id="9" name="Rectangle 8"/>
              <p:cNvSpPr/>
              <p:nvPr/>
            </p:nvSpPr>
            <p:spPr>
              <a:xfrm>
                <a:off x="5413000" y="1775932"/>
                <a:ext cx="449680" cy="3099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10" name="TextBox 9"/>
              <p:cNvSpPr txBox="1"/>
              <p:nvPr/>
            </p:nvSpPr>
            <p:spPr>
              <a:xfrm>
                <a:off x="72736" y="4642155"/>
                <a:ext cx="9954491" cy="891783"/>
              </a:xfrm>
              <a:prstGeom prst="rect">
                <a:avLst/>
              </a:prstGeom>
              <a:noFill/>
            </p:spPr>
            <p:txBody>
              <a:bodyPr wrap="square" rtlCol="0">
                <a:spAutoFit/>
              </a:bodyPr>
              <a:lstStyle/>
              <a:p>
                <a14:m>
                  <m:oMath xmlns:m="http://schemas.openxmlformats.org/officeDocument/2006/math">
                    <m:r>
                      <a:rPr lang="en-US" sz="1600" b="0" i="1" smtClean="0">
                        <a:latin typeface="Cambria Math" panose="02040503050406030204" pitchFamily="18" charset="0"/>
                      </a:rPr>
                      <m:t>𝐸</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𝑋</m:t>
                        </m:r>
                      </m:e>
                    </m:d>
                    <m:r>
                      <a:rPr lang="en-US" sz="1600" b="0" i="1" smtClean="0">
                        <a:latin typeface="Cambria Math" panose="02040503050406030204" pitchFamily="18" charset="0"/>
                      </a:rPr>
                      <m:t>=</m:t>
                    </m:r>
                  </m:oMath>
                </a14:m>
                <a:r>
                  <a:rPr lang="en-US" sz="1600" b="0" i="1" dirty="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36</m:t>
                              </m:r>
                            </m:den>
                          </m:f>
                        </m:e>
                      </m:d>
                      <m:r>
                        <a:rPr lang="en-US" sz="1600" b="0" i="1" smtClean="0">
                          <a:latin typeface="Cambria Math" panose="02040503050406030204" pitchFamily="18" charset="0"/>
                        </a:rPr>
                        <m:t>+3</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18</m:t>
                              </m:r>
                            </m:den>
                          </m:f>
                        </m:e>
                      </m:d>
                      <m:r>
                        <a:rPr lang="en-US" sz="1600" b="0" i="1" smtClean="0">
                          <a:latin typeface="Cambria Math" panose="02040503050406030204" pitchFamily="18" charset="0"/>
                        </a:rPr>
                        <m:t>+4</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12</m:t>
                              </m:r>
                            </m:den>
                          </m:f>
                        </m:e>
                      </m:d>
                      <m:r>
                        <a:rPr lang="en-US" sz="1600" b="0" i="1" smtClean="0">
                          <a:latin typeface="Cambria Math" panose="02040503050406030204" pitchFamily="18" charset="0"/>
                        </a:rPr>
                        <m:t>+5</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9</m:t>
                              </m:r>
                            </m:den>
                          </m:f>
                        </m:e>
                      </m:d>
                      <m:r>
                        <a:rPr lang="en-US" sz="1600" b="0" i="1" smtClean="0">
                          <a:latin typeface="Cambria Math" panose="02040503050406030204" pitchFamily="18" charset="0"/>
                        </a:rPr>
                        <m:t>+6</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36</m:t>
                              </m:r>
                            </m:den>
                          </m:f>
                        </m:e>
                      </m:d>
                      <m:r>
                        <a:rPr lang="en-US" sz="1600" b="0" i="1" smtClean="0">
                          <a:latin typeface="Cambria Math" panose="02040503050406030204" pitchFamily="18" charset="0"/>
                        </a:rPr>
                        <m:t>+7</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6</m:t>
                              </m:r>
                            </m:den>
                          </m:f>
                        </m:e>
                      </m:d>
                      <m:r>
                        <a:rPr lang="en-US" sz="1600" b="0" i="1" smtClean="0">
                          <a:latin typeface="Cambria Math" panose="02040503050406030204" pitchFamily="18" charset="0"/>
                        </a:rPr>
                        <m:t>+8</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36</m:t>
                              </m:r>
                            </m:den>
                          </m:f>
                        </m:e>
                      </m:d>
                      <m:r>
                        <a:rPr lang="en-US" sz="1600" b="0" i="1" smtClean="0">
                          <a:latin typeface="Cambria Math" panose="02040503050406030204" pitchFamily="18" charset="0"/>
                        </a:rPr>
                        <m:t>+9</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9</m:t>
                              </m:r>
                            </m:den>
                          </m:f>
                        </m:e>
                      </m:d>
                      <m:r>
                        <a:rPr lang="en-US" sz="1600" b="0" i="1" smtClean="0">
                          <a:latin typeface="Cambria Math" panose="02040503050406030204" pitchFamily="18" charset="0"/>
                        </a:rPr>
                        <m:t>+10</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12</m:t>
                              </m:r>
                            </m:den>
                          </m:f>
                        </m:e>
                      </m:d>
                      <m:r>
                        <a:rPr lang="en-US" sz="1600" b="0" i="1" smtClean="0">
                          <a:latin typeface="Cambria Math" panose="02040503050406030204" pitchFamily="18" charset="0"/>
                        </a:rPr>
                        <m:t>+11</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18</m:t>
                              </m:r>
                            </m:den>
                          </m:f>
                        </m:e>
                      </m:d>
                      <m:r>
                        <a:rPr lang="en-US" sz="1600" b="0" i="1" smtClean="0">
                          <a:latin typeface="Cambria Math" panose="02040503050406030204" pitchFamily="18" charset="0"/>
                        </a:rPr>
                        <m:t>+12</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36</m:t>
                              </m:r>
                            </m:den>
                          </m:f>
                        </m:e>
                      </m:d>
                      <m:r>
                        <a:rPr lang="en-US" sz="1600" b="0" i="1" smtClean="0">
                          <a:latin typeface="Cambria Math" panose="02040503050406030204" pitchFamily="18" charset="0"/>
                        </a:rPr>
                        <m:t>=7</m:t>
                      </m:r>
                    </m:oMath>
                  </m:oMathPara>
                </a14:m>
                <a:endParaRPr 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72736" y="4642155"/>
                <a:ext cx="9954491" cy="891783"/>
              </a:xfrm>
              <a:prstGeom prst="rect">
                <a:avLst/>
              </a:prstGeom>
              <a:blipFill>
                <a:blip r:embed="rId4"/>
                <a:stretch>
                  <a:fillRect/>
                </a:stretch>
              </a:blipFill>
            </p:spPr>
            <p:txBody>
              <a:bodyPr/>
              <a:lstStyle/>
              <a:p>
                <a:r>
                  <a:rPr lang="en-US">
                    <a:noFill/>
                  </a:rPr>
                  <a:t> </a:t>
                </a:r>
              </a:p>
            </p:txBody>
          </p:sp>
        </mc:Fallback>
      </mc:AlternateContent>
      <p:sp>
        <p:nvSpPr>
          <p:cNvPr id="11" name="TextBox 10"/>
          <p:cNvSpPr txBox="1"/>
          <p:nvPr/>
        </p:nvSpPr>
        <p:spPr>
          <a:xfrm>
            <a:off x="193900" y="3606238"/>
            <a:ext cx="5361709" cy="923330"/>
          </a:xfrm>
          <a:prstGeom prst="rect">
            <a:avLst/>
          </a:prstGeom>
          <a:noFill/>
        </p:spPr>
        <p:txBody>
          <a:bodyPr wrap="square" rtlCol="0">
            <a:spAutoFit/>
          </a:bodyPr>
          <a:lstStyle/>
          <a:p>
            <a:r>
              <a:rPr lang="en-US" dirty="0"/>
              <a:t>For the example of two dice with X being the sum of the pips, we have that the expectation is given by</a:t>
            </a:r>
          </a:p>
        </p:txBody>
      </p:sp>
    </p:spTree>
    <p:extLst>
      <p:ext uri="{BB962C8B-B14F-4D97-AF65-F5344CB8AC3E}">
        <p14:creationId xmlns:p14="http://schemas.microsoft.com/office/powerpoint/2010/main" val="160962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Some history…</a:t>
            </a:r>
            <a:endParaRPr sz="3300" dirty="0"/>
          </a:p>
        </p:txBody>
      </p:sp>
      <p:sp>
        <p:nvSpPr>
          <p:cNvPr id="6" name="TextBox 5"/>
          <p:cNvSpPr txBox="1"/>
          <p:nvPr/>
        </p:nvSpPr>
        <p:spPr>
          <a:xfrm>
            <a:off x="293954" y="1269345"/>
            <a:ext cx="9786671" cy="2862322"/>
          </a:xfrm>
          <a:prstGeom prst="rect">
            <a:avLst/>
          </a:prstGeom>
          <a:noFill/>
          <a:ln>
            <a:noFill/>
          </a:ln>
        </p:spPr>
        <p:txBody>
          <a:bodyPr wrap="square" rtlCol="0">
            <a:spAutoFit/>
          </a:bodyPr>
          <a:lstStyle/>
          <a:p>
            <a:r>
              <a:rPr lang="en-US" sz="2000" dirty="0">
                <a:solidFill>
                  <a:srgbClr val="000000"/>
                </a:solidFill>
              </a:rPr>
              <a:t>Puzzle introduced by </a:t>
            </a:r>
            <a:r>
              <a:rPr lang="en-US" sz="2000" b="1" dirty="0">
                <a:solidFill>
                  <a:srgbClr val="0000FF"/>
                </a:solidFill>
              </a:rPr>
              <a:t>Steve Selvin </a:t>
            </a:r>
            <a:r>
              <a:rPr lang="en-US" sz="2000" dirty="0">
                <a:solidFill>
                  <a:srgbClr val="000000"/>
                </a:solidFill>
              </a:rPr>
              <a:t>in 1975.</a:t>
            </a:r>
          </a:p>
          <a:p>
            <a:endParaRPr lang="en-US" sz="2000" dirty="0">
              <a:solidFill>
                <a:srgbClr val="000000"/>
              </a:solidFill>
            </a:endParaRPr>
          </a:p>
          <a:p>
            <a:r>
              <a:rPr lang="en-US" sz="2000" b="1" dirty="0">
                <a:solidFill>
                  <a:srgbClr val="0000FF"/>
                </a:solidFill>
              </a:rPr>
              <a:t>Marilyn vos Savant </a:t>
            </a:r>
            <a:r>
              <a:rPr lang="en-US" sz="2000" dirty="0">
                <a:solidFill>
                  <a:srgbClr val="000000"/>
                </a:solidFill>
              </a:rPr>
              <a:t>was a prodigy with record scores on IQ tests who wrote an advice column.  In 1990, a reader asked for the solution to the Monty Hall puzzle.</a:t>
            </a:r>
          </a:p>
          <a:p>
            <a:endParaRPr lang="en-US" sz="2000" dirty="0">
              <a:solidFill>
                <a:srgbClr val="000000"/>
              </a:solidFill>
            </a:endParaRPr>
          </a:p>
          <a:p>
            <a:pPr marL="342900" indent="-342900">
              <a:buFontTx/>
              <a:buChar char="•"/>
            </a:pPr>
            <a:r>
              <a:rPr lang="en-US" sz="2000" dirty="0">
                <a:solidFill>
                  <a:srgbClr val="000000"/>
                </a:solidFill>
              </a:rPr>
              <a:t>After she published the (correct) answer, thousands of readers (including PhDs and even a professor of statistics) demanded that she correct her "mistake".</a:t>
            </a:r>
          </a:p>
          <a:p>
            <a:pPr marL="342900" indent="-342900">
              <a:buFontTx/>
              <a:buChar char="•"/>
            </a:pPr>
            <a:r>
              <a:rPr lang="en-US" sz="2000" dirty="0">
                <a:solidFill>
                  <a:srgbClr val="000000"/>
                </a:solidFill>
              </a:rPr>
              <a:t>She built a simulator to demonstrate the solution so they could see for themselves how it worked.</a:t>
            </a:r>
          </a:p>
        </p:txBody>
      </p:sp>
      <p:pic>
        <p:nvPicPr>
          <p:cNvPr id="2" name="Picture 1" descr="savant.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25691" y="4041367"/>
            <a:ext cx="1629182" cy="1629182"/>
          </a:xfrm>
          <a:prstGeom prst="rect">
            <a:avLst/>
          </a:prstGeom>
        </p:spPr>
      </p:pic>
      <p:pic>
        <p:nvPicPr>
          <p:cNvPr id="5" name="Picture 4" descr="selvin2.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931095" y="3901813"/>
            <a:ext cx="1345778" cy="1768737"/>
          </a:xfrm>
          <a:prstGeom prst="rect">
            <a:avLst/>
          </a:prstGeom>
        </p:spPr>
      </p:pic>
    </p:spTree>
    <p:extLst>
      <p:ext uri="{BB962C8B-B14F-4D97-AF65-F5344CB8AC3E}">
        <p14:creationId xmlns:p14="http://schemas.microsoft.com/office/powerpoint/2010/main" val="2064822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Expected Value Examples</a:t>
            </a:r>
            <a:endParaRPr sz="3300" dirty="0">
              <a:solidFill>
                <a:prstClr val="black"/>
              </a:solidFill>
            </a:endParaRPr>
          </a:p>
        </p:txBody>
      </p:sp>
      <p:sp>
        <p:nvSpPr>
          <p:cNvPr id="6" name="TextBox 5"/>
          <p:cNvSpPr txBox="1"/>
          <p:nvPr/>
        </p:nvSpPr>
        <p:spPr>
          <a:xfrm>
            <a:off x="46234" y="1320515"/>
            <a:ext cx="10034391" cy="2862322"/>
          </a:xfrm>
          <a:prstGeom prst="rect">
            <a:avLst/>
          </a:prstGeom>
          <a:noFill/>
          <a:ln>
            <a:noFill/>
          </a:ln>
        </p:spPr>
        <p:txBody>
          <a:bodyPr wrap="square" rtlCol="0">
            <a:spAutoFit/>
          </a:bodyPr>
          <a:lstStyle/>
          <a:p>
            <a:r>
              <a:rPr lang="en-US" sz="2000" dirty="0">
                <a:solidFill>
                  <a:srgbClr val="000000"/>
                </a:solidFill>
                <a:sym typeface="Wingdings"/>
              </a:rPr>
              <a:t>The</a:t>
            </a:r>
            <a:r>
              <a:rPr lang="en-US" sz="2000" dirty="0">
                <a:solidFill>
                  <a:srgbClr val="0000FF"/>
                </a:solidFill>
                <a:sym typeface="Wingdings"/>
              </a:rPr>
              <a:t> </a:t>
            </a:r>
            <a:r>
              <a:rPr lang="en-US" sz="2000" b="1" dirty="0">
                <a:solidFill>
                  <a:srgbClr val="0000FF"/>
                </a:solidFill>
                <a:sym typeface="Wingdings"/>
              </a:rPr>
              <a:t>expectation</a:t>
            </a:r>
            <a:r>
              <a:rPr lang="en-US" sz="2000" dirty="0">
                <a:solidFill>
                  <a:srgbClr val="0000FF"/>
                </a:solidFill>
                <a:sym typeface="Wingdings"/>
              </a:rPr>
              <a:t> (average, expected value) </a:t>
            </a:r>
            <a:r>
              <a:rPr lang="en-US" sz="2000" dirty="0">
                <a:solidFill>
                  <a:srgbClr val="000000"/>
                </a:solidFill>
                <a:sym typeface="Wingdings"/>
              </a:rPr>
              <a:t>of random variable X on sample space S is</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Calculate the expected number of boys in a family with </a:t>
            </a:r>
            <a:r>
              <a:rPr lang="en-US" sz="2000" b="1" dirty="0">
                <a:solidFill>
                  <a:srgbClr val="000000"/>
                </a:solidFill>
                <a:sym typeface="Wingdings"/>
              </a:rPr>
              <a:t>two</a:t>
            </a:r>
            <a:r>
              <a:rPr lang="en-US" sz="2000" dirty="0">
                <a:solidFill>
                  <a:srgbClr val="000000"/>
                </a:solidFill>
                <a:sym typeface="Wingdings"/>
              </a:rPr>
              <a:t> children.</a:t>
            </a:r>
            <a:endParaRPr lang="en-US" sz="2000" dirty="0">
              <a:solidFill>
                <a:srgbClr val="000000"/>
              </a:solidFill>
            </a:endParaRP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pic>
        <p:nvPicPr>
          <p:cNvPr id="3" name="Picture 2"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28656" y="1832086"/>
            <a:ext cx="2908300" cy="1320800"/>
          </a:xfrm>
          <a:prstGeom prst="rect">
            <a:avLst/>
          </a:prstGeom>
        </p:spPr>
      </p:pic>
      <p:sp>
        <p:nvSpPr>
          <p:cNvPr id="7" name="TextBox 6"/>
          <p:cNvSpPr txBox="1"/>
          <p:nvPr/>
        </p:nvSpPr>
        <p:spPr>
          <a:xfrm>
            <a:off x="189383" y="4182837"/>
            <a:ext cx="7598359" cy="1200329"/>
          </a:xfrm>
          <a:prstGeom prst="rect">
            <a:avLst/>
          </a:prstGeom>
          <a:noFill/>
          <a:ln>
            <a:solidFill>
              <a:srgbClr val="4F81BD"/>
            </a:solidFill>
          </a:ln>
        </p:spPr>
        <p:txBody>
          <a:bodyPr wrap="square" rtlCol="0">
            <a:spAutoFit/>
          </a:bodyPr>
          <a:lstStyle/>
          <a:p>
            <a:pPr marL="342900" indent="-342900">
              <a:buAutoNum type="alphaUcPeriod"/>
            </a:pPr>
            <a:r>
              <a:rPr lang="en-US" dirty="0"/>
              <a:t>0		</a:t>
            </a:r>
          </a:p>
          <a:p>
            <a:pPr marL="342900" indent="-342900">
              <a:buAutoNum type="alphaUcPeriod"/>
            </a:pPr>
            <a:r>
              <a:rPr lang="en-US" dirty="0"/>
              <a:t>1			</a:t>
            </a:r>
          </a:p>
          <a:p>
            <a:pPr marL="342900" indent="-342900">
              <a:buAutoNum type="alphaUcPeriod"/>
            </a:pPr>
            <a:r>
              <a:rPr lang="en-US" dirty="0"/>
              <a:t>1.5</a:t>
            </a:r>
          </a:p>
          <a:p>
            <a:pPr marL="342900" indent="-342900">
              <a:buAutoNum type="alphaUcPeriod"/>
            </a:pPr>
            <a:r>
              <a:rPr lang="en-US" dirty="0"/>
              <a:t>2</a:t>
            </a:r>
          </a:p>
        </p:txBody>
      </p:sp>
    </p:spTree>
    <p:extLst>
      <p:ext uri="{BB962C8B-B14F-4D97-AF65-F5344CB8AC3E}">
        <p14:creationId xmlns:p14="http://schemas.microsoft.com/office/powerpoint/2010/main" val="2599068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Expected Value Examples</a:t>
            </a:r>
            <a:endParaRPr sz="3300" dirty="0">
              <a:solidFill>
                <a:prstClr val="black"/>
              </a:solidFill>
            </a:endParaRPr>
          </a:p>
        </p:txBody>
      </p:sp>
      <p:sp>
        <p:nvSpPr>
          <p:cNvPr id="6" name="TextBox 5"/>
          <p:cNvSpPr txBox="1"/>
          <p:nvPr/>
        </p:nvSpPr>
        <p:spPr>
          <a:xfrm>
            <a:off x="46234" y="1320515"/>
            <a:ext cx="10034391" cy="2862322"/>
          </a:xfrm>
          <a:prstGeom prst="rect">
            <a:avLst/>
          </a:prstGeom>
          <a:noFill/>
          <a:ln>
            <a:noFill/>
          </a:ln>
        </p:spPr>
        <p:txBody>
          <a:bodyPr wrap="square" rtlCol="0">
            <a:spAutoFit/>
          </a:bodyPr>
          <a:lstStyle/>
          <a:p>
            <a:r>
              <a:rPr lang="en-US" sz="2000" dirty="0">
                <a:solidFill>
                  <a:srgbClr val="000000"/>
                </a:solidFill>
                <a:sym typeface="Wingdings"/>
              </a:rPr>
              <a:t>The</a:t>
            </a:r>
            <a:r>
              <a:rPr lang="en-US" sz="2000" dirty="0">
                <a:solidFill>
                  <a:srgbClr val="0000FF"/>
                </a:solidFill>
                <a:sym typeface="Wingdings"/>
              </a:rPr>
              <a:t> </a:t>
            </a:r>
            <a:r>
              <a:rPr lang="en-US" sz="2000" b="1" dirty="0">
                <a:solidFill>
                  <a:srgbClr val="0000FF"/>
                </a:solidFill>
                <a:sym typeface="Wingdings"/>
              </a:rPr>
              <a:t>expectation</a:t>
            </a:r>
            <a:r>
              <a:rPr lang="en-US" sz="2000" dirty="0">
                <a:solidFill>
                  <a:srgbClr val="0000FF"/>
                </a:solidFill>
                <a:sym typeface="Wingdings"/>
              </a:rPr>
              <a:t> (average, expected value) </a:t>
            </a:r>
            <a:r>
              <a:rPr lang="en-US" sz="2000" dirty="0">
                <a:solidFill>
                  <a:srgbClr val="000000"/>
                </a:solidFill>
                <a:sym typeface="Wingdings"/>
              </a:rPr>
              <a:t>of random variable X on sample space S is</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Calculate the expected number of boys in a family with</a:t>
            </a:r>
            <a:r>
              <a:rPr lang="en-US" sz="2000" b="1" dirty="0">
                <a:solidFill>
                  <a:srgbClr val="000000"/>
                </a:solidFill>
                <a:sym typeface="Wingdings"/>
              </a:rPr>
              <a:t> three </a:t>
            </a:r>
            <a:r>
              <a:rPr lang="en-US" sz="2000" dirty="0">
                <a:solidFill>
                  <a:srgbClr val="000000"/>
                </a:solidFill>
                <a:sym typeface="Wingdings"/>
              </a:rPr>
              <a:t>children.</a:t>
            </a:r>
            <a:endParaRPr lang="en-US" sz="2000" dirty="0">
              <a:solidFill>
                <a:srgbClr val="000000"/>
              </a:solidFill>
            </a:endParaRP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pic>
        <p:nvPicPr>
          <p:cNvPr id="3" name="Picture 2"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28656" y="1832086"/>
            <a:ext cx="2908300" cy="1320800"/>
          </a:xfrm>
          <a:prstGeom prst="rect">
            <a:avLst/>
          </a:prstGeom>
        </p:spPr>
      </p:pic>
      <p:sp>
        <p:nvSpPr>
          <p:cNvPr id="7" name="TextBox 6"/>
          <p:cNvSpPr txBox="1"/>
          <p:nvPr/>
        </p:nvSpPr>
        <p:spPr>
          <a:xfrm>
            <a:off x="189383" y="4182837"/>
            <a:ext cx="7699545" cy="1200329"/>
          </a:xfrm>
          <a:prstGeom prst="rect">
            <a:avLst/>
          </a:prstGeom>
          <a:noFill/>
          <a:ln>
            <a:solidFill>
              <a:srgbClr val="4F81BD"/>
            </a:solidFill>
          </a:ln>
        </p:spPr>
        <p:txBody>
          <a:bodyPr wrap="square" rtlCol="0">
            <a:spAutoFit/>
          </a:bodyPr>
          <a:lstStyle/>
          <a:p>
            <a:pPr marL="342900" indent="-342900">
              <a:buAutoNum type="alphaUcPeriod"/>
            </a:pPr>
            <a:r>
              <a:rPr lang="en-US" dirty="0"/>
              <a:t>0		</a:t>
            </a:r>
          </a:p>
          <a:p>
            <a:pPr marL="342900" indent="-342900">
              <a:buAutoNum type="alphaUcPeriod"/>
            </a:pPr>
            <a:r>
              <a:rPr lang="en-US" dirty="0"/>
              <a:t>1			</a:t>
            </a:r>
          </a:p>
          <a:p>
            <a:pPr marL="342900" indent="-342900">
              <a:buAutoNum type="alphaUcPeriod"/>
            </a:pPr>
            <a:r>
              <a:rPr lang="en-US" dirty="0"/>
              <a:t>1.5</a:t>
            </a:r>
          </a:p>
          <a:p>
            <a:pPr marL="342900" indent="-342900">
              <a:buAutoNum type="alphaUcPeriod"/>
            </a:pPr>
            <a:r>
              <a:rPr lang="en-US" dirty="0"/>
              <a:t>2</a:t>
            </a:r>
          </a:p>
        </p:txBody>
      </p:sp>
    </p:spTree>
    <p:extLst>
      <p:ext uri="{BB962C8B-B14F-4D97-AF65-F5344CB8AC3E}">
        <p14:creationId xmlns:p14="http://schemas.microsoft.com/office/powerpoint/2010/main" val="612879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Expected Value Examples</a:t>
            </a:r>
            <a:endParaRPr sz="3300" dirty="0">
              <a:solidFill>
                <a:prstClr val="black"/>
              </a:solidFill>
            </a:endParaRPr>
          </a:p>
        </p:txBody>
      </p:sp>
      <p:sp>
        <p:nvSpPr>
          <p:cNvPr id="6" name="TextBox 5"/>
          <p:cNvSpPr txBox="1"/>
          <p:nvPr/>
        </p:nvSpPr>
        <p:spPr>
          <a:xfrm>
            <a:off x="46234" y="1320515"/>
            <a:ext cx="10034391" cy="2862322"/>
          </a:xfrm>
          <a:prstGeom prst="rect">
            <a:avLst/>
          </a:prstGeom>
          <a:noFill/>
          <a:ln>
            <a:noFill/>
          </a:ln>
        </p:spPr>
        <p:txBody>
          <a:bodyPr wrap="square" rtlCol="0">
            <a:spAutoFit/>
          </a:bodyPr>
          <a:lstStyle/>
          <a:p>
            <a:r>
              <a:rPr lang="en-US" sz="2000" dirty="0">
                <a:solidFill>
                  <a:srgbClr val="000000"/>
                </a:solidFill>
                <a:sym typeface="Wingdings"/>
              </a:rPr>
              <a:t>The</a:t>
            </a:r>
            <a:r>
              <a:rPr lang="en-US" sz="2000" dirty="0">
                <a:solidFill>
                  <a:srgbClr val="0000FF"/>
                </a:solidFill>
                <a:sym typeface="Wingdings"/>
              </a:rPr>
              <a:t> </a:t>
            </a:r>
            <a:r>
              <a:rPr lang="en-US" sz="2000" b="1" dirty="0">
                <a:solidFill>
                  <a:srgbClr val="0000FF"/>
                </a:solidFill>
                <a:sym typeface="Wingdings"/>
              </a:rPr>
              <a:t>expectation</a:t>
            </a:r>
            <a:r>
              <a:rPr lang="en-US" sz="2000" dirty="0">
                <a:solidFill>
                  <a:srgbClr val="0000FF"/>
                </a:solidFill>
                <a:sym typeface="Wingdings"/>
              </a:rPr>
              <a:t> (average, expected value) </a:t>
            </a:r>
            <a:r>
              <a:rPr lang="en-US" sz="2000" dirty="0">
                <a:solidFill>
                  <a:srgbClr val="000000"/>
                </a:solidFill>
                <a:sym typeface="Wingdings"/>
              </a:rPr>
              <a:t>of random variable X on sample space S is</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Calculate the expected number of boys in a family with</a:t>
            </a:r>
            <a:r>
              <a:rPr lang="en-US" sz="2000" b="1" dirty="0">
                <a:solidFill>
                  <a:srgbClr val="000000"/>
                </a:solidFill>
                <a:sym typeface="Wingdings"/>
              </a:rPr>
              <a:t> three </a:t>
            </a:r>
            <a:r>
              <a:rPr lang="en-US" sz="2000" dirty="0">
                <a:solidFill>
                  <a:srgbClr val="000000"/>
                </a:solidFill>
                <a:sym typeface="Wingdings"/>
              </a:rPr>
              <a:t>children.</a:t>
            </a:r>
            <a:endParaRPr lang="en-US" sz="2000" dirty="0">
              <a:solidFill>
                <a:srgbClr val="000000"/>
              </a:solidFill>
            </a:endParaRP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pic>
        <p:nvPicPr>
          <p:cNvPr id="3" name="Picture 2"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28656" y="1832086"/>
            <a:ext cx="2908300" cy="1320800"/>
          </a:xfrm>
          <a:prstGeom prst="rect">
            <a:avLst/>
          </a:prstGeom>
        </p:spPr>
      </p:pic>
      <p:sp>
        <p:nvSpPr>
          <p:cNvPr id="7" name="TextBox 6"/>
          <p:cNvSpPr txBox="1"/>
          <p:nvPr/>
        </p:nvSpPr>
        <p:spPr>
          <a:xfrm>
            <a:off x="189383" y="4182837"/>
            <a:ext cx="7699545" cy="1200329"/>
          </a:xfrm>
          <a:prstGeom prst="rect">
            <a:avLst/>
          </a:prstGeom>
          <a:noFill/>
          <a:ln>
            <a:solidFill>
              <a:srgbClr val="4F81BD"/>
            </a:solidFill>
          </a:ln>
        </p:spPr>
        <p:txBody>
          <a:bodyPr wrap="square" rtlCol="0">
            <a:spAutoFit/>
          </a:bodyPr>
          <a:lstStyle/>
          <a:p>
            <a:pPr marL="342900" indent="-342900">
              <a:buAutoNum type="alphaUcPeriod"/>
            </a:pPr>
            <a:r>
              <a:rPr lang="en-US" dirty="0"/>
              <a:t>0		</a:t>
            </a:r>
          </a:p>
          <a:p>
            <a:pPr marL="342900" indent="-342900">
              <a:buAutoNum type="alphaUcPeriod"/>
            </a:pPr>
            <a:r>
              <a:rPr lang="en-US" dirty="0"/>
              <a:t>1			</a:t>
            </a:r>
          </a:p>
          <a:p>
            <a:pPr marL="342900" indent="-342900">
              <a:buAutoNum type="alphaUcPeriod"/>
            </a:pPr>
            <a:r>
              <a:rPr lang="en-US" dirty="0"/>
              <a:t>1.5</a:t>
            </a:r>
          </a:p>
          <a:p>
            <a:pPr marL="342900" indent="-342900">
              <a:buAutoNum type="alphaUcPeriod"/>
            </a:pPr>
            <a:r>
              <a:rPr lang="en-US" dirty="0"/>
              <a:t>2</a:t>
            </a:r>
          </a:p>
        </p:txBody>
      </p:sp>
      <p:sp>
        <p:nvSpPr>
          <p:cNvPr id="2" name="Explosion 1 1"/>
          <p:cNvSpPr/>
          <p:nvPr/>
        </p:nvSpPr>
        <p:spPr>
          <a:xfrm>
            <a:off x="5063429" y="1779705"/>
            <a:ext cx="5001584" cy="38172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expected value might not be a possible value of the random variable…</a:t>
            </a:r>
          </a:p>
          <a:p>
            <a:pPr algn="ctr"/>
            <a:r>
              <a:rPr lang="en-US" dirty="0"/>
              <a:t>like 1.5 boys!</a:t>
            </a:r>
          </a:p>
        </p:txBody>
      </p:sp>
    </p:spTree>
    <p:extLst>
      <p:ext uri="{BB962C8B-B14F-4D97-AF65-F5344CB8AC3E}">
        <p14:creationId xmlns:p14="http://schemas.microsoft.com/office/powerpoint/2010/main" val="1612010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Properties of Expectation</a:t>
            </a:r>
            <a:endParaRPr sz="3300" dirty="0">
              <a:solidFill>
                <a:prstClr val="black"/>
              </a:solidFill>
            </a:endParaRPr>
          </a:p>
        </p:txBody>
      </p:sp>
      <p:sp>
        <p:nvSpPr>
          <p:cNvPr id="6" name="TextBox 5"/>
          <p:cNvSpPr txBox="1"/>
          <p:nvPr/>
        </p:nvSpPr>
        <p:spPr>
          <a:xfrm>
            <a:off x="164388" y="1269345"/>
            <a:ext cx="9916238" cy="1938992"/>
          </a:xfrm>
          <a:prstGeom prst="rect">
            <a:avLst/>
          </a:prstGeom>
          <a:noFill/>
          <a:ln>
            <a:noFill/>
          </a:ln>
        </p:spPr>
        <p:txBody>
          <a:bodyPr wrap="square" rtlCol="0">
            <a:spAutoFit/>
          </a:bodyPr>
          <a:lstStyle/>
          <a:p>
            <a:endParaRPr lang="en-US" sz="2000" dirty="0">
              <a:solidFill>
                <a:srgbClr val="000000"/>
              </a:solidFill>
              <a:sym typeface="Wingdings"/>
            </a:endParaRPr>
          </a:p>
          <a:p>
            <a:pPr marL="342900" indent="-342900">
              <a:buFontTx/>
              <a:buChar char="•"/>
            </a:pPr>
            <a:r>
              <a:rPr lang="en-US" sz="2000" dirty="0">
                <a:solidFill>
                  <a:srgbClr val="000000"/>
                </a:solidFill>
                <a:sym typeface="Wingdings"/>
              </a:rPr>
              <a:t>E(X) may not be an actually possible value of X.</a:t>
            </a:r>
          </a:p>
          <a:p>
            <a:endParaRPr lang="en-US" sz="2000" dirty="0">
              <a:solidFill>
                <a:srgbClr val="000000"/>
              </a:solidFill>
              <a:sym typeface="Wingdings"/>
            </a:endParaRPr>
          </a:p>
          <a:p>
            <a:pPr marL="342900" indent="-342900">
              <a:buFontTx/>
              <a:buChar char="•"/>
            </a:pPr>
            <a:r>
              <a:rPr lang="en-US" sz="2000" dirty="0">
                <a:solidFill>
                  <a:srgbClr val="000000"/>
                </a:solidFill>
                <a:sym typeface="Wingdings"/>
              </a:rPr>
              <a:t>But m &lt;= E(X) &lt;= M, where </a:t>
            </a:r>
          </a:p>
          <a:p>
            <a:pPr marL="800100" lvl="1" indent="-342900">
              <a:buFontTx/>
              <a:buChar char="•"/>
            </a:pPr>
            <a:r>
              <a:rPr lang="en-US" sz="2000" dirty="0">
                <a:solidFill>
                  <a:srgbClr val="000000"/>
                </a:solidFill>
                <a:sym typeface="Wingdings"/>
              </a:rPr>
              <a:t>m is minimum value of X and </a:t>
            </a:r>
          </a:p>
          <a:p>
            <a:pPr marL="800100" lvl="1" indent="-342900">
              <a:buFontTx/>
              <a:buChar char="•"/>
            </a:pPr>
            <a:r>
              <a:rPr lang="en-US" sz="2000" dirty="0">
                <a:solidFill>
                  <a:srgbClr val="000000"/>
                </a:solidFill>
                <a:sym typeface="Wingdings"/>
              </a:rPr>
              <a:t>M is maximum value of X.</a:t>
            </a: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spTree>
    <p:extLst>
      <p:ext uri="{BB962C8B-B14F-4D97-AF65-F5344CB8AC3E}">
        <p14:creationId xmlns:p14="http://schemas.microsoft.com/office/powerpoint/2010/main" val="1913634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293954" y="1399609"/>
            <a:ext cx="9786671" cy="3477875"/>
          </a:xfrm>
          <a:prstGeom prst="rect">
            <a:avLst/>
          </a:prstGeom>
          <a:noFill/>
          <a:ln>
            <a:noFill/>
          </a:ln>
        </p:spPr>
        <p:txBody>
          <a:bodyPr wrap="square" rtlCol="0">
            <a:spAutoFit/>
          </a:bodyPr>
          <a:lstStyle/>
          <a:p>
            <a:r>
              <a:rPr lang="en-US" sz="2000" dirty="0">
                <a:solidFill>
                  <a:srgbClr val="000000"/>
                </a:solidFill>
                <a:sym typeface="Wingdings"/>
              </a:rPr>
              <a:t>The</a:t>
            </a:r>
            <a:r>
              <a:rPr lang="en-US" sz="2000" dirty="0">
                <a:solidFill>
                  <a:srgbClr val="0000FF"/>
                </a:solidFill>
                <a:sym typeface="Wingdings"/>
              </a:rPr>
              <a:t> </a:t>
            </a:r>
            <a:r>
              <a:rPr lang="en-US" sz="2000" b="1" dirty="0">
                <a:solidFill>
                  <a:srgbClr val="0000FF"/>
                </a:solidFill>
                <a:sym typeface="Wingdings"/>
              </a:rPr>
              <a:t>expectation</a:t>
            </a:r>
            <a:r>
              <a:rPr lang="en-US" sz="2000" dirty="0">
                <a:solidFill>
                  <a:srgbClr val="0000FF"/>
                </a:solidFill>
                <a:sym typeface="Wingdings"/>
              </a:rPr>
              <a:t> </a:t>
            </a:r>
            <a:r>
              <a:rPr lang="en-US" sz="2000" dirty="0">
                <a:sym typeface="Wingdings"/>
              </a:rPr>
              <a:t>can be computed by conditioning on an event and its complement</a:t>
            </a:r>
          </a:p>
          <a:p>
            <a:endParaRPr lang="en-US" sz="2000" dirty="0">
              <a:solidFill>
                <a:srgbClr val="000000"/>
              </a:solidFill>
              <a:sym typeface="Wingdings"/>
            </a:endParaRPr>
          </a:p>
          <a:p>
            <a:r>
              <a:rPr lang="en-US" sz="2000" b="1" dirty="0">
                <a:solidFill>
                  <a:srgbClr val="FF0000"/>
                </a:solidFill>
                <a:sym typeface="Wingdings"/>
              </a:rPr>
              <a:t>Theorem: </a:t>
            </a:r>
            <a:r>
              <a:rPr lang="en-US" sz="2000" dirty="0">
                <a:solidFill>
                  <a:srgbClr val="000000"/>
                </a:solidFill>
                <a:sym typeface="Wingdings"/>
              </a:rPr>
              <a:t>For any random variable X and event A,</a:t>
            </a:r>
          </a:p>
          <a:p>
            <a:endParaRPr lang="en-US" sz="2000" dirty="0">
              <a:solidFill>
                <a:srgbClr val="000000"/>
              </a:solidFill>
              <a:sym typeface="Wingdings"/>
            </a:endParaRPr>
          </a:p>
          <a:p>
            <a:pPr algn="ctr"/>
            <a:r>
              <a:rPr lang="en-US" sz="2000" b="1" dirty="0">
                <a:solidFill>
                  <a:srgbClr val="0000FF"/>
                </a:solidFill>
                <a:sym typeface="Wingdings"/>
              </a:rPr>
              <a:t>E(X) = P(A) E(X | A) + P( A</a:t>
            </a:r>
            <a:r>
              <a:rPr lang="en-US" sz="2000" b="1" baseline="30000" dirty="0">
                <a:solidFill>
                  <a:srgbClr val="0000FF"/>
                </a:solidFill>
                <a:sym typeface="Wingdings"/>
              </a:rPr>
              <a:t>c </a:t>
            </a:r>
            <a:r>
              <a:rPr lang="en-US" sz="2000" b="1" dirty="0">
                <a:solidFill>
                  <a:srgbClr val="0000FF"/>
                </a:solidFill>
                <a:sym typeface="Wingdings"/>
              </a:rPr>
              <a:t>) E ( X | A</a:t>
            </a:r>
            <a:r>
              <a:rPr lang="en-US" sz="2000" b="1" baseline="30000" dirty="0">
                <a:solidFill>
                  <a:srgbClr val="0000FF"/>
                </a:solidFill>
                <a:sym typeface="Wingdings"/>
              </a:rPr>
              <a:t>c</a:t>
            </a:r>
            <a:r>
              <a:rPr lang="en-US" sz="2000" b="1" dirty="0">
                <a:solidFill>
                  <a:srgbClr val="0000FF"/>
                </a:solidFill>
                <a:sym typeface="Wingdings"/>
              </a:rPr>
              <a:t> )</a:t>
            </a:r>
          </a:p>
          <a:p>
            <a:pPr algn="ctr"/>
            <a:endParaRPr lang="en-US" sz="2000" dirty="0">
              <a:solidFill>
                <a:srgbClr val="000000"/>
              </a:solidFill>
              <a:sym typeface="Wingdings"/>
            </a:endParaRPr>
          </a:p>
          <a:p>
            <a:r>
              <a:rPr lang="en-US" sz="2000" dirty="0">
                <a:solidFill>
                  <a:srgbClr val="000000"/>
                </a:solidFill>
                <a:sym typeface="Wingdings"/>
              </a:rPr>
              <a:t>where A</a:t>
            </a:r>
            <a:r>
              <a:rPr lang="en-US" sz="2000" baseline="30000" dirty="0">
                <a:solidFill>
                  <a:srgbClr val="000000"/>
                </a:solidFill>
                <a:sym typeface="Wingdings"/>
              </a:rPr>
              <a:t>c</a:t>
            </a:r>
            <a:r>
              <a:rPr lang="en-US" sz="2000" dirty="0">
                <a:solidFill>
                  <a:srgbClr val="000000"/>
                </a:solidFill>
                <a:sym typeface="Wingdings"/>
              </a:rPr>
              <a:t> is the complement of A.</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sp>
        <p:nvSpPr>
          <p:cNvPr id="2" name="Explosion 1 1"/>
          <p:cNvSpPr/>
          <p:nvPr/>
        </p:nvSpPr>
        <p:spPr>
          <a:xfrm>
            <a:off x="6395663" y="3688422"/>
            <a:ext cx="3339101" cy="163872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Conditional</a:t>
            </a:r>
          </a:p>
          <a:p>
            <a:pPr algn="ctr"/>
            <a:r>
              <a:rPr lang="en-US" dirty="0"/>
              <a:t>Expectation</a:t>
            </a:r>
          </a:p>
        </p:txBody>
      </p:sp>
    </p:spTree>
    <p:extLst>
      <p:ext uri="{BB962C8B-B14F-4D97-AF65-F5344CB8AC3E}">
        <p14:creationId xmlns:p14="http://schemas.microsoft.com/office/powerpoint/2010/main" val="3252742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293954" y="1399609"/>
            <a:ext cx="9577705" cy="2554545"/>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00"/>
                </a:solidFill>
                <a:sym typeface="Wingdings"/>
              </a:rPr>
              <a:t>: If X is the number of pairs of consecutive Hs when we flip a fair coin three times, what is the expectation of X?</a:t>
            </a: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e.g. X(HHT) = 1</a:t>
            </a:r>
          </a:p>
          <a:p>
            <a:r>
              <a:rPr lang="en-US" sz="2000" dirty="0">
                <a:solidFill>
                  <a:srgbClr val="000000"/>
                </a:solidFill>
                <a:sym typeface="Wingdings"/>
              </a:rPr>
              <a:t>	X(HHH) = 2.</a:t>
            </a:r>
          </a:p>
          <a:p>
            <a:endParaRPr lang="en-US" sz="2000" dirty="0">
              <a:solidFill>
                <a:srgbClr val="000000"/>
              </a:solidFill>
              <a:sym typeface="Wingdings"/>
            </a:endParaRPr>
          </a:p>
          <a:p>
            <a:endParaRPr lang="en-US" sz="2000" dirty="0">
              <a:solidFill>
                <a:srgbClr val="000000"/>
              </a:solidFill>
              <a:sym typeface="Wingdings"/>
            </a:endParaRPr>
          </a:p>
        </p:txBody>
      </p:sp>
    </p:spTree>
    <p:extLst>
      <p:ext uri="{BB962C8B-B14F-4D97-AF65-F5344CB8AC3E}">
        <p14:creationId xmlns:p14="http://schemas.microsoft.com/office/powerpoint/2010/main" val="829407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293954" y="1399609"/>
            <a:ext cx="9577705" cy="3785652"/>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00"/>
                </a:solidFill>
                <a:sym typeface="Wingdings"/>
              </a:rPr>
              <a:t>: If X is the number of pairs of consecutive Hs when we flip a fair coin three times, what is the expectation of X?</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Directly from definition</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For each of eight possible outcomes, find probability and value of X: </a:t>
            </a:r>
          </a:p>
          <a:p>
            <a:endParaRPr lang="en-US" sz="2000" dirty="0">
              <a:solidFill>
                <a:srgbClr val="000000"/>
              </a:solidFill>
              <a:sym typeface="Wingdings"/>
            </a:endParaRPr>
          </a:p>
          <a:p>
            <a:r>
              <a:rPr lang="en-US" sz="2000" dirty="0">
                <a:solidFill>
                  <a:srgbClr val="000000"/>
                </a:solidFill>
                <a:sym typeface="Wingdings"/>
              </a:rPr>
              <a:t>HHH (</a:t>
            </a:r>
            <a:r>
              <a:rPr lang="en-US" sz="2000" dirty="0">
                <a:solidFill>
                  <a:srgbClr val="FF0000"/>
                </a:solidFill>
                <a:sym typeface="Wingdings"/>
              </a:rPr>
              <a:t>P(HHH)=1/8, X(HHH) = 2</a:t>
            </a:r>
            <a:r>
              <a:rPr lang="en-US" sz="2000" dirty="0">
                <a:sym typeface="Wingdings"/>
              </a:rPr>
              <a:t>) </a:t>
            </a:r>
            <a:r>
              <a:rPr lang="en-US" sz="2000" dirty="0">
                <a:solidFill>
                  <a:srgbClr val="000000"/>
                </a:solidFill>
                <a:sym typeface="Wingdings"/>
              </a:rPr>
              <a:t>, HHT, HTH, HTT, THH, THT, TTH, TTT	</a:t>
            </a:r>
            <a:r>
              <a:rPr lang="en-US" sz="2000" dirty="0">
                <a:solidFill>
                  <a:srgbClr val="FF0000"/>
                </a:solidFill>
                <a:sym typeface="Wingdings"/>
              </a:rPr>
              <a:t>etc.</a:t>
            </a:r>
          </a:p>
        </p:txBody>
      </p:sp>
      <p:pic>
        <p:nvPicPr>
          <p:cNvPr id="4" name="Picture 3"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76875" y="2633354"/>
            <a:ext cx="2908300" cy="1320800"/>
          </a:xfrm>
          <a:prstGeom prst="rect">
            <a:avLst/>
          </a:prstGeom>
        </p:spPr>
      </p:pic>
    </p:spTree>
    <p:extLst>
      <p:ext uri="{BB962C8B-B14F-4D97-AF65-F5344CB8AC3E}">
        <p14:creationId xmlns:p14="http://schemas.microsoft.com/office/powerpoint/2010/main" val="1814240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293954" y="1399609"/>
            <a:ext cx="9577705" cy="2554545"/>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00"/>
                </a:solidFill>
                <a:sym typeface="Wingdings"/>
              </a:rPr>
              <a:t>: If X is the number of pairs of consecutive Hs when we flip a fair coin three times, what is the expectation of X?</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a:t>
            </a:r>
          </a:p>
          <a:p>
            <a:endParaRPr lang="en-US" sz="2000" dirty="0">
              <a:solidFill>
                <a:srgbClr val="000000"/>
              </a:solidFill>
              <a:sym typeface="Wingdings"/>
            </a:endParaRPr>
          </a:p>
          <a:p>
            <a:r>
              <a:rPr lang="en-US" sz="2000" dirty="0">
                <a:solidFill>
                  <a:srgbClr val="000000"/>
                </a:solidFill>
                <a:sym typeface="Wingdings"/>
              </a:rPr>
              <a:t>Let A be the event "The middle flip is H".  </a:t>
            </a:r>
          </a:p>
        </p:txBody>
      </p:sp>
      <p:sp>
        <p:nvSpPr>
          <p:cNvPr id="5" name="TextBox 4"/>
          <p:cNvSpPr txBox="1"/>
          <p:nvPr/>
        </p:nvSpPr>
        <p:spPr>
          <a:xfrm>
            <a:off x="5405641" y="3793936"/>
            <a:ext cx="3907692" cy="1754327"/>
          </a:xfrm>
          <a:prstGeom prst="rect">
            <a:avLst/>
          </a:prstGeom>
          <a:noFill/>
          <a:ln>
            <a:solidFill>
              <a:srgbClr val="4F81BD"/>
            </a:solidFill>
          </a:ln>
        </p:spPr>
        <p:txBody>
          <a:bodyPr wrap="square" rtlCol="0">
            <a:spAutoFit/>
          </a:bodyPr>
          <a:lstStyle/>
          <a:p>
            <a:r>
              <a:rPr lang="en-US" dirty="0"/>
              <a:t>Which subset of S is A?</a:t>
            </a:r>
          </a:p>
          <a:p>
            <a:pPr marL="342900" indent="-342900">
              <a:buAutoNum type="alphaUcPeriod"/>
            </a:pPr>
            <a:r>
              <a:rPr lang="en-US" dirty="0"/>
              <a:t>{ HHH }</a:t>
            </a:r>
          </a:p>
          <a:p>
            <a:pPr marL="342900" indent="-342900">
              <a:buAutoNum type="alphaUcPeriod"/>
            </a:pPr>
            <a:r>
              <a:rPr lang="en-US" dirty="0"/>
              <a:t>{ THT }</a:t>
            </a:r>
          </a:p>
          <a:p>
            <a:pPr marL="342900" indent="-342900">
              <a:buAutoNum type="alphaUcPeriod"/>
            </a:pPr>
            <a:r>
              <a:rPr lang="en-US" dirty="0"/>
              <a:t>{ HHT, THH}</a:t>
            </a:r>
          </a:p>
          <a:p>
            <a:pPr marL="342900" indent="-342900">
              <a:buAutoNum type="alphaUcPeriod"/>
            </a:pPr>
            <a:r>
              <a:rPr lang="en-US" dirty="0"/>
              <a:t>{ HHH, HHT, THH, THT}</a:t>
            </a:r>
          </a:p>
          <a:p>
            <a:pPr marL="342900" indent="-342900">
              <a:buAutoNum type="alphaUcPeriod"/>
            </a:pPr>
            <a:r>
              <a:rPr lang="en-US" dirty="0"/>
              <a:t>None of the above.</a:t>
            </a:r>
          </a:p>
        </p:txBody>
      </p:sp>
    </p:spTree>
    <p:extLst>
      <p:ext uri="{BB962C8B-B14F-4D97-AF65-F5344CB8AC3E}">
        <p14:creationId xmlns:p14="http://schemas.microsoft.com/office/powerpoint/2010/main" val="500207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293954" y="1399609"/>
            <a:ext cx="9577705" cy="3477875"/>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00"/>
                </a:solidFill>
                <a:sym typeface="Wingdings"/>
              </a:rPr>
              <a:t>: If X is the number of pairs of consecutive Hs when we flip a fair coin three times, what is the expectation of X?</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a:t>
            </a:r>
          </a:p>
          <a:p>
            <a:endParaRPr lang="en-US" sz="2000" dirty="0">
              <a:solidFill>
                <a:srgbClr val="000000"/>
              </a:solidFill>
              <a:sym typeface="Wingdings"/>
            </a:endParaRPr>
          </a:p>
          <a:p>
            <a:r>
              <a:rPr lang="en-US" sz="2000" dirty="0">
                <a:solidFill>
                  <a:srgbClr val="000000"/>
                </a:solidFill>
                <a:sym typeface="Wingdings"/>
              </a:rPr>
              <a:t>Let A be the event "The middle flip is H".</a:t>
            </a:r>
          </a:p>
          <a:p>
            <a:endParaRPr lang="en-US" sz="2000" b="1" dirty="0">
              <a:solidFill>
                <a:srgbClr val="0000FF"/>
              </a:solidFill>
              <a:sym typeface="Wingdings"/>
            </a:endParaRPr>
          </a:p>
          <a:p>
            <a:pPr algn="ctr"/>
            <a:r>
              <a:rPr lang="en-US" sz="2000" b="1" dirty="0">
                <a:solidFill>
                  <a:srgbClr val="0000FF"/>
                </a:solidFill>
                <a:sym typeface="Wingdings"/>
              </a:rPr>
              <a:t>E(X) = P(A) E(X | A) + P( A</a:t>
            </a:r>
            <a:r>
              <a:rPr lang="en-US" sz="2000" b="1" baseline="30000" dirty="0">
                <a:solidFill>
                  <a:srgbClr val="0000FF"/>
                </a:solidFill>
                <a:sym typeface="Wingdings"/>
              </a:rPr>
              <a:t>c </a:t>
            </a:r>
            <a:r>
              <a:rPr lang="en-US" sz="2000" b="1" dirty="0">
                <a:solidFill>
                  <a:srgbClr val="0000FF"/>
                </a:solidFill>
                <a:sym typeface="Wingdings"/>
              </a:rPr>
              <a:t>) E ( X | A</a:t>
            </a:r>
            <a:r>
              <a:rPr lang="en-US" sz="2000" b="1" baseline="30000" dirty="0">
                <a:solidFill>
                  <a:srgbClr val="0000FF"/>
                </a:solidFill>
                <a:sym typeface="Wingdings"/>
              </a:rPr>
              <a:t>c</a:t>
            </a:r>
            <a:r>
              <a:rPr lang="en-US" sz="2000" b="1" dirty="0">
                <a:solidFill>
                  <a:srgbClr val="0000FF"/>
                </a:solidFill>
                <a:sym typeface="Wingdings"/>
              </a:rPr>
              <a:t> )</a:t>
            </a:r>
          </a:p>
          <a:p>
            <a:r>
              <a:rPr lang="en-US" sz="2000" dirty="0">
                <a:solidFill>
                  <a:srgbClr val="000000"/>
                </a:solidFill>
                <a:sym typeface="Wingdings"/>
              </a:rPr>
              <a:t>  </a:t>
            </a:r>
          </a:p>
        </p:txBody>
      </p:sp>
    </p:spTree>
    <p:extLst>
      <p:ext uri="{BB962C8B-B14F-4D97-AF65-F5344CB8AC3E}">
        <p14:creationId xmlns:p14="http://schemas.microsoft.com/office/powerpoint/2010/main" val="774126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293954" y="1399609"/>
            <a:ext cx="9577705" cy="3785652"/>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00"/>
                </a:solidFill>
                <a:sym typeface="Wingdings"/>
              </a:rPr>
              <a:t>: If X is the number of pairs of consecutive Hs when we flip a fair coin three times, what is the expectation of X?</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a:t>
            </a:r>
          </a:p>
          <a:p>
            <a:endParaRPr lang="en-US" sz="2000" dirty="0">
              <a:solidFill>
                <a:srgbClr val="000000"/>
              </a:solidFill>
              <a:sym typeface="Wingdings"/>
            </a:endParaRPr>
          </a:p>
          <a:p>
            <a:r>
              <a:rPr lang="en-US" sz="2000" dirty="0">
                <a:solidFill>
                  <a:srgbClr val="000000"/>
                </a:solidFill>
                <a:sym typeface="Wingdings"/>
              </a:rPr>
              <a:t>Let A be the event "The middle flip is H".				</a:t>
            </a:r>
            <a:r>
              <a:rPr lang="en-US" sz="2000" b="1" dirty="0">
                <a:solidFill>
                  <a:srgbClr val="FF0000"/>
                </a:solidFill>
                <a:sym typeface="Wingdings"/>
              </a:rPr>
              <a:t>P(A) = 1/2</a:t>
            </a:r>
            <a:r>
              <a:rPr lang="en-US" sz="2000" dirty="0">
                <a:solidFill>
                  <a:srgbClr val="000000"/>
                </a:solidFill>
                <a:sym typeface="Wingdings"/>
              </a:rPr>
              <a:t> , </a:t>
            </a:r>
            <a:r>
              <a:rPr lang="en-US" sz="2000" b="1" dirty="0">
                <a:solidFill>
                  <a:srgbClr val="FF0000"/>
                </a:solidFill>
                <a:sym typeface="Wingdings"/>
              </a:rPr>
              <a:t>P(A</a:t>
            </a:r>
            <a:r>
              <a:rPr lang="en-US" sz="2000" b="1" baseline="30000" dirty="0">
                <a:solidFill>
                  <a:srgbClr val="FF0000"/>
                </a:solidFill>
                <a:sym typeface="Wingdings"/>
              </a:rPr>
              <a:t>c</a:t>
            </a:r>
            <a:r>
              <a:rPr lang="en-US" sz="2000" b="1" dirty="0">
                <a:solidFill>
                  <a:srgbClr val="FF0000"/>
                </a:solidFill>
                <a:sym typeface="Wingdings"/>
              </a:rPr>
              <a:t>) = 1/2</a:t>
            </a:r>
            <a:endParaRPr lang="en-US" sz="2000" dirty="0">
              <a:solidFill>
                <a:srgbClr val="000000"/>
              </a:solidFill>
              <a:sym typeface="Wingdings"/>
            </a:endParaRPr>
          </a:p>
          <a:p>
            <a:endParaRPr lang="en-US" sz="2000" b="1" dirty="0">
              <a:solidFill>
                <a:srgbClr val="0000FF"/>
              </a:solidFill>
              <a:sym typeface="Wingdings"/>
            </a:endParaRPr>
          </a:p>
          <a:p>
            <a:pPr algn="ctr"/>
            <a:r>
              <a:rPr lang="en-US" sz="2000" b="1" dirty="0">
                <a:solidFill>
                  <a:srgbClr val="0000FF"/>
                </a:solidFill>
                <a:sym typeface="Wingdings"/>
              </a:rPr>
              <a:t>E(X) = P(A) E(X | A) + P( A</a:t>
            </a:r>
            <a:r>
              <a:rPr lang="en-US" sz="2000" b="1" baseline="30000" dirty="0">
                <a:solidFill>
                  <a:srgbClr val="0000FF"/>
                </a:solidFill>
                <a:sym typeface="Wingdings"/>
              </a:rPr>
              <a:t>c </a:t>
            </a:r>
            <a:r>
              <a:rPr lang="en-US" sz="2000" b="1" dirty="0">
                <a:solidFill>
                  <a:srgbClr val="0000FF"/>
                </a:solidFill>
                <a:sym typeface="Wingdings"/>
              </a:rPr>
              <a:t>) E ( X | A</a:t>
            </a:r>
            <a:r>
              <a:rPr lang="en-US" sz="2000" b="1" baseline="30000" dirty="0">
                <a:solidFill>
                  <a:srgbClr val="0000FF"/>
                </a:solidFill>
                <a:sym typeface="Wingdings"/>
              </a:rPr>
              <a:t>c</a:t>
            </a:r>
            <a:r>
              <a:rPr lang="en-US" sz="2000" b="1" dirty="0">
                <a:solidFill>
                  <a:srgbClr val="0000FF"/>
                </a:solidFill>
                <a:sym typeface="Wingdings"/>
              </a:rPr>
              <a:t> )</a:t>
            </a:r>
          </a:p>
          <a:p>
            <a:endParaRPr lang="en-US" sz="2000" dirty="0">
              <a:solidFill>
                <a:srgbClr val="000000"/>
              </a:solidFill>
              <a:sym typeface="Wingdings"/>
            </a:endParaRPr>
          </a:p>
          <a:p>
            <a:r>
              <a:rPr lang="en-US" sz="2000" dirty="0">
                <a:solidFill>
                  <a:srgbClr val="000000"/>
                </a:solidFill>
                <a:sym typeface="Wingdings"/>
              </a:rPr>
              <a:t>  </a:t>
            </a:r>
          </a:p>
        </p:txBody>
      </p:sp>
    </p:spTree>
    <p:extLst>
      <p:ext uri="{BB962C8B-B14F-4D97-AF65-F5344CB8AC3E}">
        <p14:creationId xmlns:p14="http://schemas.microsoft.com/office/powerpoint/2010/main" val="368443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The Monty Hall Puzzle … the solution</a:t>
            </a:r>
            <a:endParaRPr sz="3300" dirty="0"/>
          </a:p>
        </p:txBody>
      </p:sp>
      <p:pic>
        <p:nvPicPr>
          <p:cNvPr id="2" name="Picture 1" descr="hallshowsgoat.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01282" y="1358901"/>
            <a:ext cx="2514193" cy="1908810"/>
          </a:xfrm>
          <a:prstGeom prst="rect">
            <a:avLst/>
          </a:prstGeom>
        </p:spPr>
      </p:pic>
      <p:pic>
        <p:nvPicPr>
          <p:cNvPr id="3" name="Picture 2" descr="Prob_MontyHall.jpeg"/>
          <p:cNvPicPr>
            <a:picLocks noChangeAspect="1"/>
          </p:cNvPicPr>
          <p:nvPr/>
        </p:nvPicPr>
        <p:blipFill rotWithShape="1">
          <a:blip r:embed="rId4">
            <a:extLst>
              <a:ext uri="{28A0092B-C50C-407E-A947-70E740481C1C}">
                <a14:useLocalDpi xmlns:a14="http://schemas.microsoft.com/office/drawing/2010/main" val="0"/>
              </a:ext>
            </a:extLst>
          </a:blip>
          <a:srcRect b="76158"/>
          <a:stretch/>
        </p:blipFill>
        <p:spPr>
          <a:xfrm>
            <a:off x="530795" y="1358901"/>
            <a:ext cx="5753100" cy="1262660"/>
          </a:xfrm>
          <a:prstGeom prst="rect">
            <a:avLst/>
          </a:prstGeom>
        </p:spPr>
      </p:pic>
      <p:sp>
        <p:nvSpPr>
          <p:cNvPr id="5" name="TextBox 4"/>
          <p:cNvSpPr txBox="1"/>
          <p:nvPr/>
        </p:nvSpPr>
        <p:spPr>
          <a:xfrm>
            <a:off x="765256" y="3582257"/>
            <a:ext cx="3509835" cy="369332"/>
          </a:xfrm>
          <a:prstGeom prst="rect">
            <a:avLst/>
          </a:prstGeom>
          <a:noFill/>
        </p:spPr>
        <p:txBody>
          <a:bodyPr wrap="none" rtlCol="0">
            <a:spAutoFit/>
          </a:bodyPr>
          <a:lstStyle/>
          <a:p>
            <a:r>
              <a:rPr lang="en-US" b="1" i="1" dirty="0">
                <a:solidFill>
                  <a:srgbClr val="0000FF"/>
                </a:solidFill>
              </a:rPr>
              <a:t>Pick a door at random to start</a:t>
            </a:r>
          </a:p>
        </p:txBody>
      </p:sp>
    </p:spTree>
    <p:extLst>
      <p:ext uri="{BB962C8B-B14F-4D97-AF65-F5344CB8AC3E}">
        <p14:creationId xmlns:p14="http://schemas.microsoft.com/office/powerpoint/2010/main" val="1380672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293954" y="1399609"/>
            <a:ext cx="9577705" cy="4093428"/>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00"/>
                </a:solidFill>
                <a:sym typeface="Wingdings"/>
              </a:rPr>
              <a:t>: If X is the number of pairs of consecutive Hs when we flip a fair coin three times, what is the expectation of X?</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a:t>
            </a:r>
          </a:p>
          <a:p>
            <a:endParaRPr lang="en-US" sz="2000" dirty="0">
              <a:solidFill>
                <a:srgbClr val="000000"/>
              </a:solidFill>
              <a:sym typeface="Wingdings"/>
            </a:endParaRPr>
          </a:p>
          <a:p>
            <a:r>
              <a:rPr lang="en-US" sz="2000" dirty="0">
                <a:solidFill>
                  <a:srgbClr val="000000"/>
                </a:solidFill>
                <a:sym typeface="Wingdings"/>
              </a:rPr>
              <a:t>Let A be the event "The middle flip is H".				</a:t>
            </a:r>
            <a:r>
              <a:rPr lang="en-US" sz="2000" b="1" dirty="0">
                <a:solidFill>
                  <a:srgbClr val="FF0000"/>
                </a:solidFill>
                <a:sym typeface="Wingdings"/>
              </a:rPr>
              <a:t>P(A) = 1/2</a:t>
            </a:r>
            <a:r>
              <a:rPr lang="en-US" sz="2000" dirty="0">
                <a:solidFill>
                  <a:srgbClr val="000000"/>
                </a:solidFill>
                <a:sym typeface="Wingdings"/>
              </a:rPr>
              <a:t> , </a:t>
            </a:r>
            <a:r>
              <a:rPr lang="en-US" sz="2000" b="1" dirty="0">
                <a:solidFill>
                  <a:srgbClr val="FF0000"/>
                </a:solidFill>
                <a:sym typeface="Wingdings"/>
              </a:rPr>
              <a:t>P(A</a:t>
            </a:r>
            <a:r>
              <a:rPr lang="en-US" sz="2000" b="1" baseline="30000" dirty="0">
                <a:solidFill>
                  <a:srgbClr val="FF0000"/>
                </a:solidFill>
                <a:sym typeface="Wingdings"/>
              </a:rPr>
              <a:t>c</a:t>
            </a:r>
            <a:r>
              <a:rPr lang="en-US" sz="2000" b="1" dirty="0">
                <a:solidFill>
                  <a:srgbClr val="FF0000"/>
                </a:solidFill>
                <a:sym typeface="Wingdings"/>
              </a:rPr>
              <a:t>) = 1/2</a:t>
            </a:r>
            <a:endParaRPr lang="en-US" sz="2000" dirty="0">
              <a:solidFill>
                <a:srgbClr val="000000"/>
              </a:solidFill>
              <a:sym typeface="Wingdings"/>
            </a:endParaRPr>
          </a:p>
          <a:p>
            <a:endParaRPr lang="en-US" sz="2000" b="1" dirty="0">
              <a:solidFill>
                <a:srgbClr val="0000FF"/>
              </a:solidFill>
              <a:sym typeface="Wingdings"/>
            </a:endParaRPr>
          </a:p>
          <a:p>
            <a:pPr algn="ctr"/>
            <a:r>
              <a:rPr lang="en-US" sz="2000" b="1" dirty="0">
                <a:solidFill>
                  <a:srgbClr val="0000FF"/>
                </a:solidFill>
                <a:sym typeface="Wingdings"/>
              </a:rPr>
              <a:t>E(X) = P(A) E(X | A) + P( A</a:t>
            </a:r>
            <a:r>
              <a:rPr lang="en-US" sz="2000" b="1" baseline="30000" dirty="0">
                <a:solidFill>
                  <a:srgbClr val="0000FF"/>
                </a:solidFill>
                <a:sym typeface="Wingdings"/>
              </a:rPr>
              <a:t>c </a:t>
            </a:r>
            <a:r>
              <a:rPr lang="en-US" sz="2000" b="1" dirty="0">
                <a:solidFill>
                  <a:srgbClr val="0000FF"/>
                </a:solidFill>
                <a:sym typeface="Wingdings"/>
              </a:rPr>
              <a:t>) E ( X | A</a:t>
            </a:r>
            <a:r>
              <a:rPr lang="en-US" sz="2000" b="1" baseline="30000" dirty="0">
                <a:solidFill>
                  <a:srgbClr val="0000FF"/>
                </a:solidFill>
                <a:sym typeface="Wingdings"/>
              </a:rPr>
              <a:t>c</a:t>
            </a:r>
            <a:r>
              <a:rPr lang="en-US" sz="2000" b="1" dirty="0">
                <a:solidFill>
                  <a:srgbClr val="0000FF"/>
                </a:solidFill>
                <a:sym typeface="Wingdings"/>
              </a:rPr>
              <a:t> )</a:t>
            </a:r>
          </a:p>
          <a:p>
            <a:endParaRPr lang="en-US" sz="2000" dirty="0">
              <a:solidFill>
                <a:srgbClr val="000000"/>
              </a:solidFill>
              <a:sym typeface="Wingdings"/>
            </a:endParaRPr>
          </a:p>
          <a:p>
            <a:r>
              <a:rPr lang="en-US" sz="2000" b="1" dirty="0">
                <a:solidFill>
                  <a:srgbClr val="FF0000"/>
                </a:solidFill>
                <a:sym typeface="Wingdings"/>
              </a:rPr>
              <a:t>E( X | A</a:t>
            </a:r>
            <a:r>
              <a:rPr lang="en-US" sz="2000" b="1" baseline="30000" dirty="0">
                <a:solidFill>
                  <a:srgbClr val="FF0000"/>
                </a:solidFill>
                <a:sym typeface="Wingdings"/>
              </a:rPr>
              <a:t>c</a:t>
            </a:r>
            <a:r>
              <a:rPr lang="en-US" sz="2000" b="1" dirty="0">
                <a:solidFill>
                  <a:srgbClr val="FF0000"/>
                </a:solidFill>
                <a:sym typeface="Wingdings"/>
              </a:rPr>
              <a:t> )</a:t>
            </a:r>
            <a:r>
              <a:rPr lang="en-US" sz="2000" dirty="0">
                <a:sym typeface="Wingdings"/>
              </a:rPr>
              <a:t> : If middle flip isn't H, there can't be </a:t>
            </a:r>
            <a:r>
              <a:rPr lang="en-US" sz="2000" i="1" dirty="0">
                <a:sym typeface="Wingdings"/>
              </a:rPr>
              <a:t>any </a:t>
            </a:r>
            <a:r>
              <a:rPr lang="en-US" sz="2000" dirty="0">
                <a:sym typeface="Wingdings"/>
              </a:rPr>
              <a:t>pairs of consecutive Hs</a:t>
            </a:r>
            <a:r>
              <a:rPr lang="en-US" sz="2000" dirty="0">
                <a:solidFill>
                  <a:srgbClr val="000000"/>
                </a:solidFill>
                <a:sym typeface="Wingdings"/>
              </a:rPr>
              <a:t> </a:t>
            </a:r>
          </a:p>
          <a:p>
            <a:r>
              <a:rPr lang="en-US" sz="2000" dirty="0">
                <a:solidFill>
                  <a:srgbClr val="000000"/>
                </a:solidFill>
                <a:sym typeface="Wingdings"/>
              </a:rPr>
              <a:t>  </a:t>
            </a:r>
          </a:p>
        </p:txBody>
      </p:sp>
    </p:spTree>
    <p:extLst>
      <p:ext uri="{BB962C8B-B14F-4D97-AF65-F5344CB8AC3E}">
        <p14:creationId xmlns:p14="http://schemas.microsoft.com/office/powerpoint/2010/main" val="346821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293954" y="1399609"/>
            <a:ext cx="9577705" cy="4401205"/>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00"/>
                </a:solidFill>
                <a:sym typeface="Wingdings"/>
              </a:rPr>
              <a:t>: If X is the number of pairs of consecutive Hs when we flip a fair coin three times, what is the expectation of X?</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a:t>
            </a:r>
          </a:p>
          <a:p>
            <a:endParaRPr lang="en-US" sz="2000" dirty="0">
              <a:solidFill>
                <a:srgbClr val="000000"/>
              </a:solidFill>
              <a:sym typeface="Wingdings"/>
            </a:endParaRPr>
          </a:p>
          <a:p>
            <a:r>
              <a:rPr lang="en-US" sz="2000" dirty="0">
                <a:solidFill>
                  <a:srgbClr val="000000"/>
                </a:solidFill>
                <a:sym typeface="Wingdings"/>
              </a:rPr>
              <a:t>Let A be the event "The middle flip is H".				</a:t>
            </a:r>
            <a:r>
              <a:rPr lang="en-US" sz="2000" b="1" dirty="0">
                <a:solidFill>
                  <a:srgbClr val="FF0000"/>
                </a:solidFill>
                <a:sym typeface="Wingdings"/>
              </a:rPr>
              <a:t>P(A) = 1/2</a:t>
            </a:r>
            <a:r>
              <a:rPr lang="en-US" sz="2000" dirty="0">
                <a:solidFill>
                  <a:srgbClr val="000000"/>
                </a:solidFill>
                <a:sym typeface="Wingdings"/>
              </a:rPr>
              <a:t> , </a:t>
            </a:r>
            <a:r>
              <a:rPr lang="en-US" sz="2000" b="1" dirty="0">
                <a:solidFill>
                  <a:srgbClr val="FF0000"/>
                </a:solidFill>
                <a:sym typeface="Wingdings"/>
              </a:rPr>
              <a:t>P(A</a:t>
            </a:r>
            <a:r>
              <a:rPr lang="en-US" sz="2000" b="1" baseline="30000" dirty="0">
                <a:solidFill>
                  <a:srgbClr val="FF0000"/>
                </a:solidFill>
                <a:sym typeface="Wingdings"/>
              </a:rPr>
              <a:t>c</a:t>
            </a:r>
            <a:r>
              <a:rPr lang="en-US" sz="2000" b="1" dirty="0">
                <a:solidFill>
                  <a:srgbClr val="FF0000"/>
                </a:solidFill>
                <a:sym typeface="Wingdings"/>
              </a:rPr>
              <a:t>) = 1/2</a:t>
            </a:r>
            <a:endParaRPr lang="en-US" sz="2000" dirty="0">
              <a:solidFill>
                <a:srgbClr val="000000"/>
              </a:solidFill>
              <a:sym typeface="Wingdings"/>
            </a:endParaRPr>
          </a:p>
          <a:p>
            <a:endParaRPr lang="en-US" sz="2000" b="1" dirty="0">
              <a:solidFill>
                <a:srgbClr val="0000FF"/>
              </a:solidFill>
              <a:sym typeface="Wingdings"/>
            </a:endParaRPr>
          </a:p>
          <a:p>
            <a:pPr algn="ctr"/>
            <a:r>
              <a:rPr lang="en-US" sz="2000" b="1" dirty="0">
                <a:solidFill>
                  <a:srgbClr val="0000FF"/>
                </a:solidFill>
                <a:sym typeface="Wingdings"/>
              </a:rPr>
              <a:t>E(X) = P(A) E(X | A) + P( A</a:t>
            </a:r>
            <a:r>
              <a:rPr lang="en-US" sz="2000" b="1" baseline="30000" dirty="0">
                <a:solidFill>
                  <a:srgbClr val="0000FF"/>
                </a:solidFill>
                <a:sym typeface="Wingdings"/>
              </a:rPr>
              <a:t>c </a:t>
            </a:r>
            <a:r>
              <a:rPr lang="en-US" sz="2000" b="1" dirty="0">
                <a:solidFill>
                  <a:srgbClr val="0000FF"/>
                </a:solidFill>
                <a:sym typeface="Wingdings"/>
              </a:rPr>
              <a:t>) E ( X | A</a:t>
            </a:r>
            <a:r>
              <a:rPr lang="en-US" sz="2000" b="1" baseline="30000" dirty="0">
                <a:solidFill>
                  <a:srgbClr val="0000FF"/>
                </a:solidFill>
                <a:sym typeface="Wingdings"/>
              </a:rPr>
              <a:t>c</a:t>
            </a:r>
            <a:r>
              <a:rPr lang="en-US" sz="2000" b="1" dirty="0">
                <a:solidFill>
                  <a:srgbClr val="0000FF"/>
                </a:solidFill>
                <a:sym typeface="Wingdings"/>
              </a:rPr>
              <a:t> )</a:t>
            </a:r>
          </a:p>
          <a:p>
            <a:endParaRPr lang="en-US" sz="2000" dirty="0">
              <a:solidFill>
                <a:srgbClr val="000000"/>
              </a:solidFill>
              <a:sym typeface="Wingdings"/>
            </a:endParaRPr>
          </a:p>
          <a:p>
            <a:r>
              <a:rPr lang="en-US" sz="2000" b="1" dirty="0">
                <a:solidFill>
                  <a:srgbClr val="FF0000"/>
                </a:solidFill>
                <a:sym typeface="Wingdings"/>
              </a:rPr>
              <a:t>E( X | A</a:t>
            </a:r>
            <a:r>
              <a:rPr lang="en-US" sz="2000" b="1" baseline="30000" dirty="0">
                <a:solidFill>
                  <a:srgbClr val="FF0000"/>
                </a:solidFill>
                <a:sym typeface="Wingdings"/>
              </a:rPr>
              <a:t>c</a:t>
            </a:r>
            <a:r>
              <a:rPr lang="en-US" sz="2000" b="1" dirty="0">
                <a:solidFill>
                  <a:srgbClr val="FF0000"/>
                </a:solidFill>
                <a:sym typeface="Wingdings"/>
              </a:rPr>
              <a:t> )</a:t>
            </a:r>
            <a:r>
              <a:rPr lang="en-US" sz="2000" dirty="0">
                <a:sym typeface="Wingdings"/>
              </a:rPr>
              <a:t> : If middle flip isn't H, there can't be </a:t>
            </a:r>
            <a:r>
              <a:rPr lang="en-US" sz="2000" i="1" dirty="0">
                <a:sym typeface="Wingdings"/>
              </a:rPr>
              <a:t>any </a:t>
            </a:r>
            <a:r>
              <a:rPr lang="en-US" sz="2000" dirty="0">
                <a:sym typeface="Wingdings"/>
              </a:rPr>
              <a:t>pairs of consecutive Hs</a:t>
            </a:r>
            <a:r>
              <a:rPr lang="en-US" sz="2000" dirty="0">
                <a:solidFill>
                  <a:srgbClr val="000000"/>
                </a:solidFill>
                <a:sym typeface="Wingdings"/>
              </a:rPr>
              <a:t> </a:t>
            </a:r>
          </a:p>
          <a:p>
            <a:r>
              <a:rPr lang="en-US" sz="2000" b="1" dirty="0">
                <a:solidFill>
                  <a:srgbClr val="FF0000"/>
                </a:solidFill>
                <a:sym typeface="Wingdings"/>
              </a:rPr>
              <a:t>E( X | A )</a:t>
            </a:r>
            <a:r>
              <a:rPr lang="en-US" sz="2000" dirty="0">
                <a:sym typeface="Wingdings"/>
              </a:rPr>
              <a:t> :  If middle flip is H, # pairs of consecutive Hs</a:t>
            </a:r>
            <a:r>
              <a:rPr lang="en-US" sz="2000" dirty="0">
                <a:solidFill>
                  <a:srgbClr val="000000"/>
                </a:solidFill>
                <a:sym typeface="Wingdings"/>
              </a:rPr>
              <a:t> = # Hs in first &amp; last flips</a:t>
            </a:r>
          </a:p>
          <a:p>
            <a:r>
              <a:rPr lang="en-US" sz="2000" dirty="0">
                <a:solidFill>
                  <a:srgbClr val="000000"/>
                </a:solidFill>
                <a:sym typeface="Wingdings"/>
              </a:rPr>
              <a:t>  </a:t>
            </a:r>
          </a:p>
        </p:txBody>
      </p:sp>
    </p:spTree>
    <p:extLst>
      <p:ext uri="{BB962C8B-B14F-4D97-AF65-F5344CB8AC3E}">
        <p14:creationId xmlns:p14="http://schemas.microsoft.com/office/powerpoint/2010/main" val="3705748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293954" y="1399609"/>
            <a:ext cx="9577705" cy="4401205"/>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00"/>
                </a:solidFill>
                <a:sym typeface="Wingdings"/>
              </a:rPr>
              <a:t>: If X is the number of pairs of consecutive Hs when we flip a fair coin three times, what is the expectation of X?</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a:t>
            </a:r>
          </a:p>
          <a:p>
            <a:endParaRPr lang="en-US" sz="2000" dirty="0">
              <a:solidFill>
                <a:srgbClr val="000000"/>
              </a:solidFill>
              <a:sym typeface="Wingdings"/>
            </a:endParaRPr>
          </a:p>
          <a:p>
            <a:r>
              <a:rPr lang="en-US" sz="2000" dirty="0">
                <a:solidFill>
                  <a:srgbClr val="000000"/>
                </a:solidFill>
                <a:sym typeface="Wingdings"/>
              </a:rPr>
              <a:t>Let A be the event "The middle flip is H".				</a:t>
            </a:r>
            <a:r>
              <a:rPr lang="en-US" sz="2000" b="1" dirty="0">
                <a:solidFill>
                  <a:srgbClr val="FF0000"/>
                </a:solidFill>
                <a:sym typeface="Wingdings"/>
              </a:rPr>
              <a:t>P(A) = 1/2</a:t>
            </a:r>
            <a:r>
              <a:rPr lang="en-US" sz="2000" dirty="0">
                <a:solidFill>
                  <a:srgbClr val="000000"/>
                </a:solidFill>
                <a:sym typeface="Wingdings"/>
              </a:rPr>
              <a:t> , </a:t>
            </a:r>
            <a:r>
              <a:rPr lang="en-US" sz="2000" b="1" dirty="0">
                <a:solidFill>
                  <a:srgbClr val="FF0000"/>
                </a:solidFill>
                <a:sym typeface="Wingdings"/>
              </a:rPr>
              <a:t>P(A</a:t>
            </a:r>
            <a:r>
              <a:rPr lang="en-US" sz="2000" b="1" baseline="30000" dirty="0">
                <a:solidFill>
                  <a:srgbClr val="FF0000"/>
                </a:solidFill>
                <a:sym typeface="Wingdings"/>
              </a:rPr>
              <a:t>c</a:t>
            </a:r>
            <a:r>
              <a:rPr lang="en-US" sz="2000" b="1" dirty="0">
                <a:solidFill>
                  <a:srgbClr val="FF0000"/>
                </a:solidFill>
                <a:sym typeface="Wingdings"/>
              </a:rPr>
              <a:t>) = 1/2</a:t>
            </a:r>
            <a:endParaRPr lang="en-US" sz="2000" dirty="0">
              <a:solidFill>
                <a:srgbClr val="000000"/>
              </a:solidFill>
              <a:sym typeface="Wingdings"/>
            </a:endParaRPr>
          </a:p>
          <a:p>
            <a:endParaRPr lang="en-US" sz="2000" b="1" dirty="0">
              <a:solidFill>
                <a:srgbClr val="0000FF"/>
              </a:solidFill>
              <a:sym typeface="Wingdings"/>
            </a:endParaRPr>
          </a:p>
          <a:p>
            <a:pPr algn="ctr"/>
            <a:r>
              <a:rPr lang="en-US" sz="2000" b="1" dirty="0">
                <a:solidFill>
                  <a:srgbClr val="0000FF"/>
                </a:solidFill>
                <a:sym typeface="Wingdings"/>
              </a:rPr>
              <a:t>E(X) = P(A) E(X | A) + P( A</a:t>
            </a:r>
            <a:r>
              <a:rPr lang="en-US" sz="2000" b="1" baseline="30000" dirty="0">
                <a:solidFill>
                  <a:srgbClr val="0000FF"/>
                </a:solidFill>
                <a:sym typeface="Wingdings"/>
              </a:rPr>
              <a:t>c </a:t>
            </a:r>
            <a:r>
              <a:rPr lang="en-US" sz="2000" b="1" dirty="0">
                <a:solidFill>
                  <a:srgbClr val="0000FF"/>
                </a:solidFill>
                <a:sym typeface="Wingdings"/>
              </a:rPr>
              <a:t>) E ( X | A</a:t>
            </a:r>
            <a:r>
              <a:rPr lang="en-US" sz="2000" b="1" baseline="30000" dirty="0">
                <a:solidFill>
                  <a:srgbClr val="0000FF"/>
                </a:solidFill>
                <a:sym typeface="Wingdings"/>
              </a:rPr>
              <a:t>c</a:t>
            </a:r>
            <a:r>
              <a:rPr lang="en-US" sz="2000" b="1" dirty="0">
                <a:solidFill>
                  <a:srgbClr val="0000FF"/>
                </a:solidFill>
                <a:sym typeface="Wingdings"/>
              </a:rPr>
              <a:t> )</a:t>
            </a:r>
          </a:p>
          <a:p>
            <a:endParaRPr lang="en-US" sz="2000" dirty="0">
              <a:solidFill>
                <a:srgbClr val="000000"/>
              </a:solidFill>
              <a:sym typeface="Wingdings"/>
            </a:endParaRPr>
          </a:p>
          <a:p>
            <a:r>
              <a:rPr lang="en-US" sz="2000" b="1" dirty="0">
                <a:solidFill>
                  <a:srgbClr val="FF0000"/>
                </a:solidFill>
                <a:sym typeface="Wingdings"/>
              </a:rPr>
              <a:t>E( X | A</a:t>
            </a:r>
            <a:r>
              <a:rPr lang="en-US" sz="2000" b="1" baseline="30000" dirty="0">
                <a:solidFill>
                  <a:srgbClr val="FF0000"/>
                </a:solidFill>
                <a:sym typeface="Wingdings"/>
              </a:rPr>
              <a:t>c</a:t>
            </a:r>
            <a:r>
              <a:rPr lang="en-US" sz="2000" b="1" dirty="0">
                <a:solidFill>
                  <a:srgbClr val="FF0000"/>
                </a:solidFill>
                <a:sym typeface="Wingdings"/>
              </a:rPr>
              <a:t> ) = 0 		</a:t>
            </a:r>
          </a:p>
          <a:p>
            <a:r>
              <a:rPr lang="en-US" sz="2000" b="1" dirty="0">
                <a:solidFill>
                  <a:srgbClr val="FF0000"/>
                </a:solidFill>
                <a:sym typeface="Wingdings"/>
              </a:rPr>
              <a:t>E( X | A )</a:t>
            </a:r>
            <a:r>
              <a:rPr lang="en-US" sz="2000" dirty="0">
                <a:sym typeface="Wingdings"/>
              </a:rPr>
              <a:t> </a:t>
            </a:r>
            <a:r>
              <a:rPr lang="en-US" sz="2000" b="1" dirty="0">
                <a:solidFill>
                  <a:srgbClr val="FF0000"/>
                </a:solidFill>
                <a:sym typeface="Wingdings"/>
              </a:rPr>
              <a:t> = ¼ * 0 + ½ * 1 + ¼ * 2 = 1</a:t>
            </a:r>
          </a:p>
          <a:p>
            <a:r>
              <a:rPr lang="en-US" sz="2000" dirty="0">
                <a:solidFill>
                  <a:srgbClr val="000000"/>
                </a:solidFill>
                <a:sym typeface="Wingdings"/>
              </a:rPr>
              <a:t>  </a:t>
            </a:r>
          </a:p>
        </p:txBody>
      </p:sp>
    </p:spTree>
    <p:extLst>
      <p:ext uri="{BB962C8B-B14F-4D97-AF65-F5344CB8AC3E}">
        <p14:creationId xmlns:p14="http://schemas.microsoft.com/office/powerpoint/2010/main" val="2926122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293954" y="1399609"/>
            <a:ext cx="9577705" cy="4401205"/>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00"/>
                </a:solidFill>
                <a:sym typeface="Wingdings"/>
              </a:rPr>
              <a:t>: If X is the number of pairs of consecutive Hs when we flip a fair coin three times, what is the expectation of X?</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a:t>
            </a:r>
          </a:p>
          <a:p>
            <a:endParaRPr lang="en-US" sz="2000" dirty="0">
              <a:solidFill>
                <a:srgbClr val="000000"/>
              </a:solidFill>
              <a:sym typeface="Wingdings"/>
            </a:endParaRPr>
          </a:p>
          <a:p>
            <a:r>
              <a:rPr lang="en-US" sz="2000" dirty="0">
                <a:solidFill>
                  <a:srgbClr val="000000"/>
                </a:solidFill>
                <a:sym typeface="Wingdings"/>
              </a:rPr>
              <a:t>Let A be the event "The middle flip is H".				</a:t>
            </a:r>
            <a:r>
              <a:rPr lang="en-US" sz="2000" b="1" dirty="0">
                <a:solidFill>
                  <a:srgbClr val="FF0000"/>
                </a:solidFill>
                <a:sym typeface="Wingdings"/>
              </a:rPr>
              <a:t>P(A) = 1/2</a:t>
            </a:r>
            <a:r>
              <a:rPr lang="en-US" sz="2000" dirty="0">
                <a:solidFill>
                  <a:srgbClr val="000000"/>
                </a:solidFill>
                <a:sym typeface="Wingdings"/>
              </a:rPr>
              <a:t> , </a:t>
            </a:r>
            <a:r>
              <a:rPr lang="en-US" sz="2000" b="1" dirty="0">
                <a:solidFill>
                  <a:srgbClr val="FF0000"/>
                </a:solidFill>
                <a:sym typeface="Wingdings"/>
              </a:rPr>
              <a:t>P(A</a:t>
            </a:r>
            <a:r>
              <a:rPr lang="en-US" sz="2000" b="1" baseline="30000" dirty="0">
                <a:solidFill>
                  <a:srgbClr val="FF0000"/>
                </a:solidFill>
                <a:sym typeface="Wingdings"/>
              </a:rPr>
              <a:t>c</a:t>
            </a:r>
            <a:r>
              <a:rPr lang="en-US" sz="2000" b="1" dirty="0">
                <a:solidFill>
                  <a:srgbClr val="FF0000"/>
                </a:solidFill>
                <a:sym typeface="Wingdings"/>
              </a:rPr>
              <a:t>) = 1/2</a:t>
            </a:r>
            <a:endParaRPr lang="en-US" sz="2000" dirty="0">
              <a:solidFill>
                <a:srgbClr val="000000"/>
              </a:solidFill>
              <a:sym typeface="Wingdings"/>
            </a:endParaRPr>
          </a:p>
          <a:p>
            <a:endParaRPr lang="en-US" sz="2000" b="1" dirty="0">
              <a:solidFill>
                <a:srgbClr val="0000FF"/>
              </a:solidFill>
              <a:sym typeface="Wingdings"/>
            </a:endParaRPr>
          </a:p>
          <a:p>
            <a:pPr algn="ctr"/>
            <a:r>
              <a:rPr lang="en-US" sz="2000" b="1" dirty="0">
                <a:solidFill>
                  <a:srgbClr val="0000FF"/>
                </a:solidFill>
                <a:sym typeface="Wingdings"/>
              </a:rPr>
              <a:t>E(X) = P(A) E(X | A) + P( A</a:t>
            </a:r>
            <a:r>
              <a:rPr lang="en-US" sz="2000" b="1" baseline="30000" dirty="0">
                <a:solidFill>
                  <a:srgbClr val="0000FF"/>
                </a:solidFill>
                <a:sym typeface="Wingdings"/>
              </a:rPr>
              <a:t>c </a:t>
            </a:r>
            <a:r>
              <a:rPr lang="en-US" sz="2000" b="1" dirty="0">
                <a:solidFill>
                  <a:srgbClr val="0000FF"/>
                </a:solidFill>
                <a:sym typeface="Wingdings"/>
              </a:rPr>
              <a:t>) E ( X | A</a:t>
            </a:r>
            <a:r>
              <a:rPr lang="en-US" sz="2000" b="1" baseline="30000" dirty="0">
                <a:solidFill>
                  <a:srgbClr val="0000FF"/>
                </a:solidFill>
                <a:sym typeface="Wingdings"/>
              </a:rPr>
              <a:t>c</a:t>
            </a:r>
            <a:r>
              <a:rPr lang="en-US" sz="2000" b="1" dirty="0">
                <a:solidFill>
                  <a:srgbClr val="0000FF"/>
                </a:solidFill>
                <a:sym typeface="Wingdings"/>
              </a:rPr>
              <a:t> ) = </a:t>
            </a:r>
            <a:r>
              <a:rPr lang="en-US" sz="2000" b="1" dirty="0">
                <a:solidFill>
                  <a:srgbClr val="FF0000"/>
                </a:solidFill>
                <a:sym typeface="Wingdings"/>
              </a:rPr>
              <a:t>½ ( 1 ) + ½ ( 0 ) = 1/2</a:t>
            </a:r>
          </a:p>
          <a:p>
            <a:endParaRPr lang="en-US" sz="2000" dirty="0">
              <a:solidFill>
                <a:srgbClr val="000000"/>
              </a:solidFill>
              <a:sym typeface="Wingdings"/>
            </a:endParaRPr>
          </a:p>
          <a:p>
            <a:r>
              <a:rPr lang="en-US" sz="2000" b="1" dirty="0">
                <a:solidFill>
                  <a:srgbClr val="FF0000"/>
                </a:solidFill>
                <a:sym typeface="Wingdings"/>
              </a:rPr>
              <a:t>E( X | A</a:t>
            </a:r>
            <a:r>
              <a:rPr lang="en-US" sz="2000" b="1" baseline="30000" dirty="0">
                <a:solidFill>
                  <a:srgbClr val="FF0000"/>
                </a:solidFill>
                <a:sym typeface="Wingdings"/>
              </a:rPr>
              <a:t>c</a:t>
            </a:r>
            <a:r>
              <a:rPr lang="en-US" sz="2000" b="1" dirty="0">
                <a:solidFill>
                  <a:srgbClr val="FF0000"/>
                </a:solidFill>
                <a:sym typeface="Wingdings"/>
              </a:rPr>
              <a:t> ) = 0 		</a:t>
            </a:r>
          </a:p>
          <a:p>
            <a:r>
              <a:rPr lang="en-US" sz="2000" b="1" dirty="0">
                <a:solidFill>
                  <a:srgbClr val="FF0000"/>
                </a:solidFill>
                <a:sym typeface="Wingdings"/>
              </a:rPr>
              <a:t>E( X | A )</a:t>
            </a:r>
            <a:r>
              <a:rPr lang="en-US" sz="2000" dirty="0">
                <a:sym typeface="Wingdings"/>
              </a:rPr>
              <a:t> </a:t>
            </a:r>
            <a:r>
              <a:rPr lang="en-US" sz="2000" b="1" dirty="0">
                <a:solidFill>
                  <a:srgbClr val="FF0000"/>
                </a:solidFill>
                <a:sym typeface="Wingdings"/>
              </a:rPr>
              <a:t> = ¼ * 0 + ½ * 1 + ¼ * 2 = 1</a:t>
            </a:r>
          </a:p>
          <a:p>
            <a:r>
              <a:rPr lang="en-US" sz="2000" dirty="0">
                <a:solidFill>
                  <a:srgbClr val="000000"/>
                </a:solidFill>
                <a:sym typeface="Wingdings"/>
              </a:rPr>
              <a:t>  </a:t>
            </a:r>
          </a:p>
        </p:txBody>
      </p:sp>
    </p:spTree>
    <p:extLst>
      <p:ext uri="{BB962C8B-B14F-4D97-AF65-F5344CB8AC3E}">
        <p14:creationId xmlns:p14="http://schemas.microsoft.com/office/powerpoint/2010/main" val="2393440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130256" y="1399609"/>
            <a:ext cx="9950369" cy="2554545"/>
          </a:xfrm>
          <a:prstGeom prst="rect">
            <a:avLst/>
          </a:prstGeom>
          <a:noFill/>
          <a:ln>
            <a:noFill/>
          </a:ln>
        </p:spPr>
        <p:txBody>
          <a:bodyPr wrap="square" rtlCol="0">
            <a:spAutoFit/>
          </a:bodyPr>
          <a:lstStyle/>
          <a:p>
            <a:r>
              <a:rPr lang="en-US" sz="2000" b="1" dirty="0">
                <a:solidFill>
                  <a:srgbClr val="000000"/>
                </a:solidFill>
                <a:sym typeface="Wingdings"/>
              </a:rPr>
              <a:t>Examples</a:t>
            </a:r>
            <a:r>
              <a:rPr lang="en-US" sz="2000" dirty="0">
                <a:solidFill>
                  <a:srgbClr val="000000"/>
                </a:solidFill>
                <a:sym typeface="Wingdings"/>
              </a:rPr>
              <a:t>: </a:t>
            </a:r>
            <a:r>
              <a:rPr lang="en-US" sz="2000" b="1" dirty="0">
                <a:solidFill>
                  <a:srgbClr val="FF0000"/>
                </a:solidFill>
                <a:sym typeface="Wingdings"/>
              </a:rPr>
              <a:t>Ending condition</a:t>
            </a:r>
          </a:p>
          <a:p>
            <a:pPr marL="342900" indent="-342900">
              <a:buFont typeface="Arial" panose="020B0604020202020204" pitchFamily="34" charset="0"/>
              <a:buChar char="•"/>
            </a:pPr>
            <a:r>
              <a:rPr lang="en-US" sz="2000" dirty="0">
                <a:solidFill>
                  <a:srgbClr val="000000"/>
                </a:solidFill>
                <a:sym typeface="Wingdings"/>
              </a:rPr>
              <a:t>Each time I play solitaire I have a probability p of winning.	I play until I win a game.</a:t>
            </a:r>
          </a:p>
          <a:p>
            <a:pPr marL="342900" indent="-342900">
              <a:buFont typeface="Arial" panose="020B0604020202020204" pitchFamily="34" charset="0"/>
              <a:buChar char="•"/>
            </a:pPr>
            <a:r>
              <a:rPr lang="en-US" sz="2000" dirty="0">
                <a:solidFill>
                  <a:srgbClr val="000000"/>
                </a:solidFill>
                <a:sym typeface="Wingdings"/>
              </a:rPr>
              <a:t>Each time a child is born, it has probability p of being left-handed. I keep having kids until I have a left-handed one.</a:t>
            </a:r>
          </a:p>
          <a:p>
            <a:endParaRPr lang="en-US" sz="2000" dirty="0">
              <a:solidFill>
                <a:srgbClr val="000000"/>
              </a:solidFill>
              <a:sym typeface="Wingdings"/>
            </a:endParaRPr>
          </a:p>
          <a:p>
            <a:r>
              <a:rPr lang="en-US" sz="2000" dirty="0">
                <a:solidFill>
                  <a:srgbClr val="000000"/>
                </a:solidFill>
                <a:sym typeface="Wingdings"/>
              </a:rPr>
              <a:t>Let X be the number of games OR number of kids until ending condition is met.</a:t>
            </a:r>
          </a:p>
          <a:p>
            <a:endParaRPr lang="en-US" sz="2000" b="1" dirty="0">
              <a:solidFill>
                <a:srgbClr val="000000"/>
              </a:solidFill>
              <a:sym typeface="Wingdings"/>
            </a:endParaRPr>
          </a:p>
          <a:p>
            <a:endParaRPr lang="en-US" sz="2000" b="1" dirty="0">
              <a:solidFill>
                <a:srgbClr val="000000"/>
              </a:solidFill>
              <a:sym typeface="Wingdings"/>
            </a:endParaRPr>
          </a:p>
        </p:txBody>
      </p:sp>
      <p:sp>
        <p:nvSpPr>
          <p:cNvPr id="4" name="TextBox 3"/>
          <p:cNvSpPr txBox="1"/>
          <p:nvPr/>
        </p:nvSpPr>
        <p:spPr>
          <a:xfrm>
            <a:off x="5405641" y="3793936"/>
            <a:ext cx="4466018" cy="1754327"/>
          </a:xfrm>
          <a:prstGeom prst="rect">
            <a:avLst/>
          </a:prstGeom>
          <a:noFill/>
          <a:ln>
            <a:solidFill>
              <a:srgbClr val="4F81BD"/>
            </a:solidFill>
          </a:ln>
        </p:spPr>
        <p:txBody>
          <a:bodyPr wrap="square" rtlCol="0">
            <a:spAutoFit/>
          </a:bodyPr>
          <a:lstStyle/>
          <a:p>
            <a:r>
              <a:rPr lang="en-US" dirty="0"/>
              <a:t>What's E(X)?</a:t>
            </a:r>
          </a:p>
          <a:p>
            <a:endParaRPr lang="en-US" dirty="0"/>
          </a:p>
          <a:p>
            <a:pPr marL="342900" indent="-342900">
              <a:buAutoNum type="alphaUcPeriod"/>
            </a:pPr>
            <a:r>
              <a:rPr lang="en-US" dirty="0"/>
              <a:t>1.</a:t>
            </a:r>
          </a:p>
          <a:p>
            <a:pPr marL="342900" indent="-342900">
              <a:buAutoNum type="alphaUcPeriod"/>
            </a:pPr>
            <a:r>
              <a:rPr lang="en-US" dirty="0"/>
              <a:t>Some big number that depends on p.</a:t>
            </a:r>
          </a:p>
          <a:p>
            <a:pPr marL="342900" indent="-342900">
              <a:buAutoNum type="alphaUcPeriod"/>
            </a:pPr>
            <a:r>
              <a:rPr lang="en-US" dirty="0"/>
              <a:t>1/p.</a:t>
            </a:r>
          </a:p>
          <a:p>
            <a:pPr marL="342900" indent="-342900">
              <a:buAutoNum type="alphaUcPeriod"/>
            </a:pPr>
            <a:r>
              <a:rPr lang="en-US" dirty="0"/>
              <a:t>None of the above.</a:t>
            </a:r>
          </a:p>
        </p:txBody>
      </p:sp>
    </p:spTree>
    <p:extLst>
      <p:ext uri="{BB962C8B-B14F-4D97-AF65-F5344CB8AC3E}">
        <p14:creationId xmlns:p14="http://schemas.microsoft.com/office/powerpoint/2010/main" val="2486759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4" name="TextBox 3"/>
          <p:cNvSpPr txBox="1"/>
          <p:nvPr/>
        </p:nvSpPr>
        <p:spPr>
          <a:xfrm>
            <a:off x="130256" y="1204213"/>
            <a:ext cx="9950369" cy="3785652"/>
          </a:xfrm>
          <a:prstGeom prst="rect">
            <a:avLst/>
          </a:prstGeom>
          <a:noFill/>
          <a:ln>
            <a:noFill/>
          </a:ln>
        </p:spPr>
        <p:txBody>
          <a:bodyPr wrap="square" rtlCol="0">
            <a:spAutoFit/>
          </a:bodyPr>
          <a:lstStyle/>
          <a:p>
            <a:r>
              <a:rPr lang="en-US" sz="2000" b="1" dirty="0">
                <a:solidFill>
                  <a:srgbClr val="FF0000"/>
                </a:solidFill>
                <a:sym typeface="Wingdings"/>
              </a:rPr>
              <a:t>Ending condition</a:t>
            </a:r>
          </a:p>
          <a:p>
            <a:endParaRPr lang="en-US" sz="2000" dirty="0">
              <a:solidFill>
                <a:srgbClr val="000000"/>
              </a:solidFill>
              <a:sym typeface="Wingdings"/>
            </a:endParaRPr>
          </a:p>
          <a:p>
            <a:r>
              <a:rPr lang="en-US" sz="2000" dirty="0">
                <a:solidFill>
                  <a:srgbClr val="000000"/>
                </a:solidFill>
                <a:sym typeface="Wingdings"/>
              </a:rPr>
              <a:t>Let X be the number of games OR number of kids until ending condition is met.</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Directly from definition</a:t>
            </a:r>
          </a:p>
          <a:p>
            <a:endParaRPr lang="en-US" sz="2000" dirty="0">
              <a:solidFill>
                <a:srgbClr val="000000"/>
              </a:solidFill>
              <a:sym typeface="Wingdings"/>
            </a:endParaRPr>
          </a:p>
          <a:p>
            <a:r>
              <a:rPr lang="en-US" sz="2000" dirty="0">
                <a:solidFill>
                  <a:srgbClr val="000000"/>
                </a:solidFill>
                <a:sym typeface="Wingdings"/>
              </a:rPr>
              <a:t>Need to compute the sum of all possible </a:t>
            </a:r>
            <a:r>
              <a:rPr lang="en-US" sz="2000" b="1" dirty="0">
                <a:solidFill>
                  <a:srgbClr val="FF0000"/>
                </a:solidFill>
                <a:sym typeface="Wingdings"/>
              </a:rPr>
              <a:t>P(X = i) i </a:t>
            </a:r>
            <a:r>
              <a:rPr lang="en-US" sz="2000" b="1" dirty="0">
                <a:sym typeface="Wingdings"/>
              </a:rPr>
              <a:t>.</a:t>
            </a:r>
          </a:p>
          <a:p>
            <a:endParaRPr lang="en-US" sz="2000" dirty="0">
              <a:solidFill>
                <a:srgbClr val="000000"/>
              </a:solidFill>
              <a:sym typeface="Wingdings"/>
            </a:endParaRPr>
          </a:p>
          <a:p>
            <a:endParaRPr lang="en-US" sz="2000" b="1" dirty="0">
              <a:solidFill>
                <a:srgbClr val="000000"/>
              </a:solidFill>
              <a:sym typeface="Wingdings"/>
            </a:endParaRPr>
          </a:p>
          <a:p>
            <a:endParaRPr lang="en-US" sz="2000" b="1" dirty="0">
              <a:solidFill>
                <a:srgbClr val="000000"/>
              </a:solidFill>
              <a:sym typeface="Wingdings"/>
            </a:endParaRPr>
          </a:p>
        </p:txBody>
      </p:sp>
    </p:spTree>
    <p:extLst>
      <p:ext uri="{BB962C8B-B14F-4D97-AF65-F5344CB8AC3E}">
        <p14:creationId xmlns:p14="http://schemas.microsoft.com/office/powerpoint/2010/main" val="1453027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130256" y="1204213"/>
            <a:ext cx="9950369" cy="4708981"/>
          </a:xfrm>
          <a:prstGeom prst="rect">
            <a:avLst/>
          </a:prstGeom>
          <a:noFill/>
          <a:ln>
            <a:noFill/>
          </a:ln>
        </p:spPr>
        <p:txBody>
          <a:bodyPr wrap="square" rtlCol="0">
            <a:spAutoFit/>
          </a:bodyPr>
          <a:lstStyle/>
          <a:p>
            <a:r>
              <a:rPr lang="en-US" sz="2000" b="1" dirty="0">
                <a:solidFill>
                  <a:srgbClr val="FF0000"/>
                </a:solidFill>
                <a:sym typeface="Wingdings"/>
              </a:rPr>
              <a:t>Ending condition</a:t>
            </a:r>
          </a:p>
          <a:p>
            <a:endParaRPr lang="en-US" sz="2000" dirty="0">
              <a:solidFill>
                <a:srgbClr val="000000"/>
              </a:solidFill>
              <a:sym typeface="Wingdings"/>
            </a:endParaRPr>
          </a:p>
          <a:p>
            <a:r>
              <a:rPr lang="en-US" sz="2000" dirty="0">
                <a:solidFill>
                  <a:srgbClr val="000000"/>
                </a:solidFill>
                <a:sym typeface="Wingdings"/>
              </a:rPr>
              <a:t>Let X be the number of games OR number of kids until ending condition is met.</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Directly from definition</a:t>
            </a:r>
          </a:p>
          <a:p>
            <a:endParaRPr lang="en-US" sz="2000" dirty="0">
              <a:solidFill>
                <a:srgbClr val="000000"/>
              </a:solidFill>
              <a:sym typeface="Wingdings"/>
            </a:endParaRPr>
          </a:p>
          <a:p>
            <a:r>
              <a:rPr lang="en-US" sz="2000" dirty="0">
                <a:solidFill>
                  <a:srgbClr val="000000"/>
                </a:solidFill>
                <a:sym typeface="Wingdings"/>
              </a:rPr>
              <a:t>Need to compute the sum of all possible </a:t>
            </a:r>
            <a:r>
              <a:rPr lang="en-US" sz="2000" b="1" dirty="0">
                <a:solidFill>
                  <a:srgbClr val="FF0000"/>
                </a:solidFill>
                <a:sym typeface="Wingdings"/>
              </a:rPr>
              <a:t>P(X = i) i </a:t>
            </a:r>
            <a:r>
              <a:rPr lang="en-US" sz="2000" b="1" dirty="0">
                <a:sym typeface="Wingdings"/>
              </a:rPr>
              <a:t>.</a:t>
            </a:r>
          </a:p>
          <a:p>
            <a:endParaRPr lang="en-US" sz="2000" dirty="0">
              <a:solidFill>
                <a:srgbClr val="000000"/>
              </a:solidFill>
              <a:sym typeface="Wingdings"/>
            </a:endParaRPr>
          </a:p>
          <a:p>
            <a:r>
              <a:rPr lang="en-US" sz="2000" dirty="0">
                <a:solidFill>
                  <a:srgbClr val="000000"/>
                </a:solidFill>
                <a:sym typeface="Wingdings"/>
              </a:rPr>
              <a:t>P(X = i) = Probability that don't stop the first i-1 times and do stop at the i</a:t>
            </a:r>
            <a:r>
              <a:rPr lang="en-US" sz="2000" baseline="30000" dirty="0">
                <a:solidFill>
                  <a:srgbClr val="000000"/>
                </a:solidFill>
                <a:sym typeface="Wingdings"/>
              </a:rPr>
              <a:t>th</a:t>
            </a:r>
            <a:r>
              <a:rPr lang="en-US" sz="2000" dirty="0">
                <a:solidFill>
                  <a:srgbClr val="000000"/>
                </a:solidFill>
                <a:sym typeface="Wingdings"/>
              </a:rPr>
              <a:t> time</a:t>
            </a:r>
          </a:p>
          <a:p>
            <a:r>
              <a:rPr lang="en-US" sz="2000" dirty="0">
                <a:solidFill>
                  <a:srgbClr val="000000"/>
                </a:solidFill>
                <a:sym typeface="Wingdings"/>
              </a:rPr>
              <a:t>		= (1-p)</a:t>
            </a:r>
            <a:r>
              <a:rPr lang="en-US" sz="2000" baseline="30000" dirty="0">
                <a:solidFill>
                  <a:srgbClr val="000000"/>
                </a:solidFill>
                <a:sym typeface="Wingdings"/>
              </a:rPr>
              <a:t>i-1</a:t>
            </a:r>
            <a:r>
              <a:rPr lang="en-US" sz="2000" dirty="0">
                <a:solidFill>
                  <a:srgbClr val="000000"/>
                </a:solidFill>
                <a:sym typeface="Wingdings"/>
              </a:rPr>
              <a:t> p</a:t>
            </a:r>
          </a:p>
          <a:p>
            <a:endParaRPr lang="en-US" sz="2000" dirty="0">
              <a:solidFill>
                <a:srgbClr val="000000"/>
              </a:solidFill>
              <a:sym typeface="Wingdings"/>
            </a:endParaRPr>
          </a:p>
          <a:p>
            <a:endParaRPr lang="en-US" sz="2000" b="1" dirty="0">
              <a:solidFill>
                <a:srgbClr val="000000"/>
              </a:solidFill>
              <a:sym typeface="Wingdings"/>
            </a:endParaRPr>
          </a:p>
          <a:p>
            <a:endParaRPr lang="en-US" sz="2000" b="1" dirty="0">
              <a:solidFill>
                <a:srgbClr val="000000"/>
              </a:solidFill>
              <a:sym typeface="Wingdings"/>
            </a:endParaRPr>
          </a:p>
        </p:txBody>
      </p:sp>
    </p:spTree>
    <p:extLst>
      <p:ext uri="{BB962C8B-B14F-4D97-AF65-F5344CB8AC3E}">
        <p14:creationId xmlns:p14="http://schemas.microsoft.com/office/powerpoint/2010/main" val="2264625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130256" y="1204213"/>
            <a:ext cx="9950369" cy="5324535"/>
          </a:xfrm>
          <a:prstGeom prst="rect">
            <a:avLst/>
          </a:prstGeom>
          <a:noFill/>
          <a:ln>
            <a:noFill/>
          </a:ln>
        </p:spPr>
        <p:txBody>
          <a:bodyPr wrap="square" rtlCol="0">
            <a:spAutoFit/>
          </a:bodyPr>
          <a:lstStyle/>
          <a:p>
            <a:r>
              <a:rPr lang="en-US" sz="2000" b="1" dirty="0">
                <a:solidFill>
                  <a:srgbClr val="FF0000"/>
                </a:solidFill>
                <a:sym typeface="Wingdings"/>
              </a:rPr>
              <a:t>Ending condition</a:t>
            </a:r>
          </a:p>
          <a:p>
            <a:endParaRPr lang="en-US" sz="2000" dirty="0">
              <a:solidFill>
                <a:srgbClr val="000000"/>
              </a:solidFill>
              <a:sym typeface="Wingdings"/>
            </a:endParaRPr>
          </a:p>
          <a:p>
            <a:r>
              <a:rPr lang="en-US" sz="2000" dirty="0">
                <a:solidFill>
                  <a:srgbClr val="000000"/>
                </a:solidFill>
                <a:sym typeface="Wingdings"/>
              </a:rPr>
              <a:t>Let X be the number of games OR number of kids until ending condition is met.</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Directly from definition</a:t>
            </a:r>
          </a:p>
          <a:p>
            <a:endParaRPr lang="en-US" sz="2000" dirty="0">
              <a:solidFill>
                <a:srgbClr val="000000"/>
              </a:solidFill>
              <a:sym typeface="Wingdings"/>
            </a:endParaRPr>
          </a:p>
          <a:p>
            <a:r>
              <a:rPr lang="en-US" sz="2000" dirty="0">
                <a:solidFill>
                  <a:srgbClr val="000000"/>
                </a:solidFill>
                <a:sym typeface="Wingdings"/>
              </a:rPr>
              <a:t>Need to compute the sum of all possible </a:t>
            </a:r>
            <a:r>
              <a:rPr lang="en-US" sz="2000" b="1" dirty="0">
                <a:solidFill>
                  <a:srgbClr val="FF0000"/>
                </a:solidFill>
                <a:sym typeface="Wingdings"/>
              </a:rPr>
              <a:t>P(X = i) i </a:t>
            </a:r>
            <a:r>
              <a:rPr lang="en-US" sz="2000" b="1" dirty="0">
                <a:sym typeface="Wingdings"/>
              </a:rPr>
              <a:t>.</a:t>
            </a:r>
          </a:p>
          <a:p>
            <a:endParaRPr lang="en-US" sz="2000" dirty="0">
              <a:solidFill>
                <a:srgbClr val="000000"/>
              </a:solidFill>
              <a:sym typeface="Wingdings"/>
            </a:endParaRPr>
          </a:p>
          <a:p>
            <a:r>
              <a:rPr lang="en-US" sz="2000" dirty="0">
                <a:solidFill>
                  <a:srgbClr val="000000"/>
                </a:solidFill>
                <a:sym typeface="Wingdings"/>
              </a:rPr>
              <a:t>P(X = i) = Probability that don't stop the first i-1 times and do stop at the i</a:t>
            </a:r>
            <a:r>
              <a:rPr lang="en-US" sz="2000" baseline="30000" dirty="0">
                <a:solidFill>
                  <a:srgbClr val="000000"/>
                </a:solidFill>
                <a:sym typeface="Wingdings"/>
              </a:rPr>
              <a:t>th</a:t>
            </a:r>
            <a:r>
              <a:rPr lang="en-US" sz="2000" dirty="0">
                <a:solidFill>
                  <a:srgbClr val="000000"/>
                </a:solidFill>
                <a:sym typeface="Wingdings"/>
              </a:rPr>
              <a:t> time</a:t>
            </a:r>
          </a:p>
          <a:p>
            <a:r>
              <a:rPr lang="en-US" sz="2000" dirty="0">
                <a:solidFill>
                  <a:srgbClr val="000000"/>
                </a:solidFill>
                <a:sym typeface="Wingdings"/>
              </a:rPr>
              <a:t>		= (1-p)</a:t>
            </a:r>
            <a:r>
              <a:rPr lang="en-US" sz="2000" baseline="30000" dirty="0">
                <a:solidFill>
                  <a:srgbClr val="000000"/>
                </a:solidFill>
                <a:sym typeface="Wingdings"/>
              </a:rPr>
              <a:t>i-1</a:t>
            </a:r>
            <a:r>
              <a:rPr lang="en-US" sz="2000" dirty="0">
                <a:solidFill>
                  <a:srgbClr val="000000"/>
                </a:solidFill>
                <a:sym typeface="Wingdings"/>
              </a:rPr>
              <a:t> p</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hmmm… Math 20B?</a:t>
            </a:r>
          </a:p>
        </p:txBody>
      </p:sp>
      <p:pic>
        <p:nvPicPr>
          <p:cNvPr id="2" name="Picture 1"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303194" y="4789324"/>
            <a:ext cx="2603500" cy="698500"/>
          </a:xfrm>
          <a:prstGeom prst="rect">
            <a:avLst/>
          </a:prstGeom>
        </p:spPr>
      </p:pic>
      <p:sp>
        <p:nvSpPr>
          <p:cNvPr id="3" name="Cloud Callout 2"/>
          <p:cNvSpPr/>
          <p:nvPr/>
        </p:nvSpPr>
        <p:spPr>
          <a:xfrm>
            <a:off x="6647380" y="4638782"/>
            <a:ext cx="2059968" cy="621587"/>
          </a:xfrm>
          <a:prstGeom prst="cloudCallout">
            <a:avLst>
              <a:gd name="adj1" fmla="val -81552"/>
              <a:gd name="adj2" fmla="val 631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 20B?</a:t>
            </a:r>
          </a:p>
        </p:txBody>
      </p:sp>
    </p:spTree>
    <p:extLst>
      <p:ext uri="{BB962C8B-B14F-4D97-AF65-F5344CB8AC3E}">
        <p14:creationId xmlns:p14="http://schemas.microsoft.com/office/powerpoint/2010/main" val="4114902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130256" y="1204213"/>
            <a:ext cx="9950369" cy="3477875"/>
          </a:xfrm>
          <a:prstGeom prst="rect">
            <a:avLst/>
          </a:prstGeom>
          <a:noFill/>
          <a:ln>
            <a:noFill/>
          </a:ln>
        </p:spPr>
        <p:txBody>
          <a:bodyPr wrap="square" rtlCol="0">
            <a:spAutoFit/>
          </a:bodyPr>
          <a:lstStyle/>
          <a:p>
            <a:r>
              <a:rPr lang="en-US" sz="2000" b="1" dirty="0">
                <a:solidFill>
                  <a:srgbClr val="FF0000"/>
                </a:solidFill>
                <a:sym typeface="Wingdings"/>
              </a:rPr>
              <a:t>Ending condition</a:t>
            </a:r>
          </a:p>
          <a:p>
            <a:endParaRPr lang="en-US" sz="2000" dirty="0">
              <a:solidFill>
                <a:srgbClr val="000000"/>
              </a:solidFill>
              <a:sym typeface="Wingdings"/>
            </a:endParaRPr>
          </a:p>
          <a:p>
            <a:r>
              <a:rPr lang="en-US" sz="2000" dirty="0">
                <a:solidFill>
                  <a:srgbClr val="000000"/>
                </a:solidFill>
                <a:sym typeface="Wingdings"/>
              </a:rPr>
              <a:t>Let X be the number of games OR number of kids until ending condition is met.</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a:t>
            </a:r>
          </a:p>
          <a:p>
            <a:endParaRPr lang="en-US" sz="2000" i="1" dirty="0">
              <a:solidFill>
                <a:srgbClr val="000000"/>
              </a:solidFill>
              <a:sym typeface="Wingdings"/>
            </a:endParaRPr>
          </a:p>
          <a:p>
            <a:pPr algn="ctr"/>
            <a:r>
              <a:rPr lang="en-US" sz="2000" b="1" dirty="0">
                <a:solidFill>
                  <a:srgbClr val="0000FF"/>
                </a:solidFill>
                <a:sym typeface="Wingdings"/>
              </a:rPr>
              <a:t>E(X) = P(A) E(X | A) + P( A</a:t>
            </a:r>
            <a:r>
              <a:rPr lang="en-US" sz="2000" b="1" baseline="30000" dirty="0">
                <a:solidFill>
                  <a:srgbClr val="0000FF"/>
                </a:solidFill>
                <a:sym typeface="Wingdings"/>
              </a:rPr>
              <a:t>c </a:t>
            </a:r>
            <a:r>
              <a:rPr lang="en-US" sz="2000" b="1" dirty="0">
                <a:solidFill>
                  <a:srgbClr val="0000FF"/>
                </a:solidFill>
                <a:sym typeface="Wingdings"/>
              </a:rPr>
              <a:t>) E ( X | A</a:t>
            </a:r>
            <a:r>
              <a:rPr lang="en-US" sz="2000" b="1" baseline="30000" dirty="0">
                <a:solidFill>
                  <a:srgbClr val="0000FF"/>
                </a:solidFill>
                <a:sym typeface="Wingdings"/>
              </a:rPr>
              <a:t>c</a:t>
            </a:r>
            <a:r>
              <a:rPr lang="en-US" sz="2000" b="1" dirty="0">
                <a:solidFill>
                  <a:srgbClr val="0000FF"/>
                </a:solidFill>
                <a:sym typeface="Wingdings"/>
              </a:rPr>
              <a:t> )</a:t>
            </a:r>
            <a:endParaRPr lang="en-US" sz="2000" i="1" dirty="0">
              <a:solidFill>
                <a:srgbClr val="000000"/>
              </a:solidFill>
              <a:sym typeface="Wingdings"/>
            </a:endParaRPr>
          </a:p>
          <a:p>
            <a:endParaRPr lang="en-US" sz="2000" dirty="0">
              <a:solidFill>
                <a:srgbClr val="000000"/>
              </a:solidFill>
              <a:sym typeface="Wingdings"/>
            </a:endParaRPr>
          </a:p>
          <a:p>
            <a:endParaRPr lang="en-US" sz="2000" dirty="0">
              <a:solidFill>
                <a:srgbClr val="0000FF"/>
              </a:solidFill>
              <a:sym typeface="Wingdings"/>
            </a:endParaRPr>
          </a:p>
        </p:txBody>
      </p:sp>
    </p:spTree>
    <p:extLst>
      <p:ext uri="{BB962C8B-B14F-4D97-AF65-F5344CB8AC3E}">
        <p14:creationId xmlns:p14="http://schemas.microsoft.com/office/powerpoint/2010/main" val="1980123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130256" y="1204213"/>
            <a:ext cx="9950369" cy="3477875"/>
          </a:xfrm>
          <a:prstGeom prst="rect">
            <a:avLst/>
          </a:prstGeom>
          <a:noFill/>
          <a:ln>
            <a:noFill/>
          </a:ln>
        </p:spPr>
        <p:txBody>
          <a:bodyPr wrap="square" rtlCol="0">
            <a:spAutoFit/>
          </a:bodyPr>
          <a:lstStyle/>
          <a:p>
            <a:r>
              <a:rPr lang="en-US" sz="2000" b="1" dirty="0">
                <a:solidFill>
                  <a:srgbClr val="FF0000"/>
                </a:solidFill>
                <a:sym typeface="Wingdings"/>
              </a:rPr>
              <a:t>Ending condition</a:t>
            </a:r>
          </a:p>
          <a:p>
            <a:endParaRPr lang="en-US" sz="2000" dirty="0">
              <a:solidFill>
                <a:srgbClr val="000000"/>
              </a:solidFill>
              <a:sym typeface="Wingdings"/>
            </a:endParaRPr>
          </a:p>
          <a:p>
            <a:r>
              <a:rPr lang="en-US" sz="2000" dirty="0">
                <a:solidFill>
                  <a:srgbClr val="000000"/>
                </a:solidFill>
                <a:sym typeface="Wingdings"/>
              </a:rPr>
              <a:t>Let X be the number of games OR number of kids until ending condition is met.</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			</a:t>
            </a:r>
            <a:r>
              <a:rPr lang="en-US" sz="2000" dirty="0">
                <a:solidFill>
                  <a:srgbClr val="000000"/>
                </a:solidFill>
                <a:sym typeface="Wingdings"/>
              </a:rPr>
              <a:t>Let A be the event "success at first try".</a:t>
            </a:r>
          </a:p>
          <a:p>
            <a:endParaRPr lang="en-US" sz="2000" i="1" dirty="0">
              <a:solidFill>
                <a:srgbClr val="000000"/>
              </a:solidFill>
              <a:sym typeface="Wingdings"/>
            </a:endParaRPr>
          </a:p>
          <a:p>
            <a:pPr algn="ctr"/>
            <a:r>
              <a:rPr lang="en-US" sz="2000" b="1" dirty="0">
                <a:solidFill>
                  <a:srgbClr val="0000FF"/>
                </a:solidFill>
                <a:sym typeface="Wingdings"/>
              </a:rPr>
              <a:t>E(X) = P(A) E(X | A) + P( A</a:t>
            </a:r>
            <a:r>
              <a:rPr lang="en-US" sz="2000" b="1" baseline="30000" dirty="0">
                <a:solidFill>
                  <a:srgbClr val="0000FF"/>
                </a:solidFill>
                <a:sym typeface="Wingdings"/>
              </a:rPr>
              <a:t>c </a:t>
            </a:r>
            <a:r>
              <a:rPr lang="en-US" sz="2000" b="1" dirty="0">
                <a:solidFill>
                  <a:srgbClr val="0000FF"/>
                </a:solidFill>
                <a:sym typeface="Wingdings"/>
              </a:rPr>
              <a:t>) E ( X | A</a:t>
            </a:r>
            <a:r>
              <a:rPr lang="en-US" sz="2000" b="1" baseline="30000" dirty="0">
                <a:solidFill>
                  <a:srgbClr val="0000FF"/>
                </a:solidFill>
                <a:sym typeface="Wingdings"/>
              </a:rPr>
              <a:t>c</a:t>
            </a:r>
            <a:r>
              <a:rPr lang="en-US" sz="2000" b="1" dirty="0">
                <a:solidFill>
                  <a:srgbClr val="0000FF"/>
                </a:solidFill>
                <a:sym typeface="Wingdings"/>
              </a:rPr>
              <a:t> )</a:t>
            </a:r>
            <a:endParaRPr lang="en-US" sz="2000" i="1" dirty="0">
              <a:solidFill>
                <a:srgbClr val="000000"/>
              </a:solidFill>
              <a:sym typeface="Wingdings"/>
            </a:endParaRPr>
          </a:p>
          <a:p>
            <a:endParaRPr lang="en-US" sz="2000" dirty="0">
              <a:solidFill>
                <a:srgbClr val="000000"/>
              </a:solidFill>
              <a:sym typeface="Wingdings"/>
            </a:endParaRPr>
          </a:p>
          <a:p>
            <a:endParaRPr lang="en-US" sz="2000" dirty="0">
              <a:solidFill>
                <a:srgbClr val="0000FF"/>
              </a:solidFill>
              <a:sym typeface="Wingdings"/>
            </a:endParaRPr>
          </a:p>
        </p:txBody>
      </p:sp>
    </p:spTree>
    <p:extLst>
      <p:ext uri="{BB962C8B-B14F-4D97-AF65-F5344CB8AC3E}">
        <p14:creationId xmlns:p14="http://schemas.microsoft.com/office/powerpoint/2010/main" val="70163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The Monty Hall Puzzle … the solution</a:t>
            </a:r>
            <a:endParaRPr sz="3300" dirty="0"/>
          </a:p>
        </p:txBody>
      </p:sp>
      <p:pic>
        <p:nvPicPr>
          <p:cNvPr id="2" name="Picture 1" descr="hallshowsgoat.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01282" y="1358901"/>
            <a:ext cx="2514193" cy="1908810"/>
          </a:xfrm>
          <a:prstGeom prst="rect">
            <a:avLst/>
          </a:prstGeom>
        </p:spPr>
      </p:pic>
      <p:pic>
        <p:nvPicPr>
          <p:cNvPr id="3" name="Picture 2" descr="Prob_MontyHall.jpeg"/>
          <p:cNvPicPr>
            <a:picLocks noChangeAspect="1"/>
          </p:cNvPicPr>
          <p:nvPr/>
        </p:nvPicPr>
        <p:blipFill rotWithShape="1">
          <a:blip r:embed="rId4">
            <a:extLst>
              <a:ext uri="{28A0092B-C50C-407E-A947-70E740481C1C}">
                <a14:useLocalDpi xmlns:a14="http://schemas.microsoft.com/office/drawing/2010/main" val="0"/>
              </a:ext>
            </a:extLst>
          </a:blip>
          <a:srcRect b="53406"/>
          <a:stretch/>
        </p:blipFill>
        <p:spPr>
          <a:xfrm>
            <a:off x="530795" y="1358901"/>
            <a:ext cx="5753100" cy="2467601"/>
          </a:xfrm>
          <a:prstGeom prst="rect">
            <a:avLst/>
          </a:prstGeom>
        </p:spPr>
      </p:pic>
    </p:spTree>
    <p:extLst>
      <p:ext uri="{BB962C8B-B14F-4D97-AF65-F5344CB8AC3E}">
        <p14:creationId xmlns:p14="http://schemas.microsoft.com/office/powerpoint/2010/main" val="187491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130256" y="1204213"/>
            <a:ext cx="9950369" cy="3785652"/>
          </a:xfrm>
          <a:prstGeom prst="rect">
            <a:avLst/>
          </a:prstGeom>
          <a:noFill/>
          <a:ln>
            <a:noFill/>
          </a:ln>
        </p:spPr>
        <p:txBody>
          <a:bodyPr wrap="square" rtlCol="0">
            <a:spAutoFit/>
          </a:bodyPr>
          <a:lstStyle/>
          <a:p>
            <a:r>
              <a:rPr lang="en-US" sz="2000" b="1" dirty="0">
                <a:solidFill>
                  <a:srgbClr val="FF0000"/>
                </a:solidFill>
                <a:sym typeface="Wingdings"/>
              </a:rPr>
              <a:t>Ending condition</a:t>
            </a:r>
          </a:p>
          <a:p>
            <a:endParaRPr lang="en-US" sz="2000" dirty="0">
              <a:solidFill>
                <a:srgbClr val="000000"/>
              </a:solidFill>
              <a:sym typeface="Wingdings"/>
            </a:endParaRPr>
          </a:p>
          <a:p>
            <a:r>
              <a:rPr lang="en-US" sz="2000" dirty="0">
                <a:solidFill>
                  <a:srgbClr val="000000"/>
                </a:solidFill>
                <a:sym typeface="Wingdings"/>
              </a:rPr>
              <a:t>Let X be the number of games OR number of kids until ending condition is met.</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			</a:t>
            </a:r>
            <a:r>
              <a:rPr lang="en-US" sz="2000" dirty="0">
                <a:solidFill>
                  <a:srgbClr val="000000"/>
                </a:solidFill>
                <a:sym typeface="Wingdings"/>
              </a:rPr>
              <a:t>Let A be the event "success at first try".</a:t>
            </a:r>
          </a:p>
          <a:p>
            <a:endParaRPr lang="en-US" sz="2000" i="1" dirty="0">
              <a:solidFill>
                <a:srgbClr val="000000"/>
              </a:solidFill>
              <a:sym typeface="Wingdings"/>
            </a:endParaRPr>
          </a:p>
          <a:p>
            <a:pPr algn="ctr"/>
            <a:r>
              <a:rPr lang="en-US" sz="2000" b="1" dirty="0">
                <a:solidFill>
                  <a:srgbClr val="0000FF"/>
                </a:solidFill>
                <a:sym typeface="Wingdings"/>
              </a:rPr>
              <a:t>E(X) = P(A) E(X | A) + P( A</a:t>
            </a:r>
            <a:r>
              <a:rPr lang="en-US" sz="2000" b="1" baseline="30000" dirty="0">
                <a:solidFill>
                  <a:srgbClr val="0000FF"/>
                </a:solidFill>
                <a:sym typeface="Wingdings"/>
              </a:rPr>
              <a:t>c </a:t>
            </a:r>
            <a:r>
              <a:rPr lang="en-US" sz="2000" b="1" dirty="0">
                <a:solidFill>
                  <a:srgbClr val="0000FF"/>
                </a:solidFill>
                <a:sym typeface="Wingdings"/>
              </a:rPr>
              <a:t>) E ( X | A</a:t>
            </a:r>
            <a:r>
              <a:rPr lang="en-US" sz="2000" b="1" baseline="30000" dirty="0">
                <a:solidFill>
                  <a:srgbClr val="0000FF"/>
                </a:solidFill>
                <a:sym typeface="Wingdings"/>
              </a:rPr>
              <a:t>c</a:t>
            </a:r>
            <a:r>
              <a:rPr lang="en-US" sz="2000" b="1" dirty="0">
                <a:solidFill>
                  <a:srgbClr val="0000FF"/>
                </a:solidFill>
                <a:sym typeface="Wingdings"/>
              </a:rPr>
              <a:t> )</a:t>
            </a:r>
            <a:endParaRPr lang="en-US" sz="2000" i="1" dirty="0">
              <a:solidFill>
                <a:srgbClr val="000000"/>
              </a:solidFill>
              <a:sym typeface="Wingdings"/>
            </a:endParaRPr>
          </a:p>
          <a:p>
            <a:endParaRPr lang="en-US" sz="2000" dirty="0">
              <a:solidFill>
                <a:srgbClr val="000000"/>
              </a:solidFill>
              <a:sym typeface="Wingdings"/>
            </a:endParaRPr>
          </a:p>
          <a:p>
            <a:pPr algn="ctr"/>
            <a:r>
              <a:rPr lang="en-US" sz="2000" dirty="0">
                <a:solidFill>
                  <a:srgbClr val="000000"/>
                </a:solidFill>
                <a:sym typeface="Wingdings"/>
              </a:rPr>
              <a:t>P(A) = p	P(A</a:t>
            </a:r>
            <a:r>
              <a:rPr lang="en-US" sz="2000" baseline="30000" dirty="0">
                <a:solidFill>
                  <a:srgbClr val="000000"/>
                </a:solidFill>
                <a:sym typeface="Wingdings"/>
              </a:rPr>
              <a:t>c</a:t>
            </a:r>
            <a:r>
              <a:rPr lang="en-US" sz="2000" dirty="0">
                <a:solidFill>
                  <a:srgbClr val="000000"/>
                </a:solidFill>
                <a:sym typeface="Wingdings"/>
              </a:rPr>
              <a:t>) = 1-p</a:t>
            </a:r>
          </a:p>
          <a:p>
            <a:endParaRPr lang="en-US" sz="2000" dirty="0">
              <a:solidFill>
                <a:srgbClr val="0000FF"/>
              </a:solidFill>
              <a:sym typeface="Wingdings"/>
            </a:endParaRPr>
          </a:p>
        </p:txBody>
      </p:sp>
    </p:spTree>
    <p:extLst>
      <p:ext uri="{BB962C8B-B14F-4D97-AF65-F5344CB8AC3E}">
        <p14:creationId xmlns:p14="http://schemas.microsoft.com/office/powerpoint/2010/main" val="1726499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130256" y="1204213"/>
            <a:ext cx="9950369" cy="4093428"/>
          </a:xfrm>
          <a:prstGeom prst="rect">
            <a:avLst/>
          </a:prstGeom>
          <a:noFill/>
          <a:ln>
            <a:noFill/>
          </a:ln>
        </p:spPr>
        <p:txBody>
          <a:bodyPr wrap="square" rtlCol="0">
            <a:spAutoFit/>
          </a:bodyPr>
          <a:lstStyle/>
          <a:p>
            <a:r>
              <a:rPr lang="en-US" sz="2000" b="1" dirty="0">
                <a:solidFill>
                  <a:srgbClr val="FF0000"/>
                </a:solidFill>
                <a:sym typeface="Wingdings"/>
              </a:rPr>
              <a:t>Ending condition</a:t>
            </a:r>
          </a:p>
          <a:p>
            <a:endParaRPr lang="en-US" sz="2000" dirty="0">
              <a:solidFill>
                <a:srgbClr val="000000"/>
              </a:solidFill>
              <a:sym typeface="Wingdings"/>
            </a:endParaRPr>
          </a:p>
          <a:p>
            <a:r>
              <a:rPr lang="en-US" sz="2000" dirty="0">
                <a:solidFill>
                  <a:srgbClr val="000000"/>
                </a:solidFill>
                <a:sym typeface="Wingdings"/>
              </a:rPr>
              <a:t>Let X be the number of games OR number of kids until ending condition is met.</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			</a:t>
            </a:r>
            <a:r>
              <a:rPr lang="en-US" sz="2000" dirty="0">
                <a:solidFill>
                  <a:srgbClr val="000000"/>
                </a:solidFill>
                <a:sym typeface="Wingdings"/>
              </a:rPr>
              <a:t>Let A be the event "success at first try".</a:t>
            </a:r>
          </a:p>
          <a:p>
            <a:endParaRPr lang="en-US" sz="2000" i="1" dirty="0">
              <a:solidFill>
                <a:srgbClr val="000000"/>
              </a:solidFill>
              <a:sym typeface="Wingdings"/>
            </a:endParaRPr>
          </a:p>
          <a:p>
            <a:pPr algn="ctr"/>
            <a:r>
              <a:rPr lang="en-US" sz="2000" b="1" dirty="0">
                <a:solidFill>
                  <a:srgbClr val="0000FF"/>
                </a:solidFill>
                <a:sym typeface="Wingdings"/>
              </a:rPr>
              <a:t>E(X) = P(A) E(X | A) + P( A</a:t>
            </a:r>
            <a:r>
              <a:rPr lang="en-US" sz="2000" b="1" baseline="30000" dirty="0">
                <a:solidFill>
                  <a:srgbClr val="0000FF"/>
                </a:solidFill>
                <a:sym typeface="Wingdings"/>
              </a:rPr>
              <a:t>c </a:t>
            </a:r>
            <a:r>
              <a:rPr lang="en-US" sz="2000" b="1" dirty="0">
                <a:solidFill>
                  <a:srgbClr val="0000FF"/>
                </a:solidFill>
                <a:sym typeface="Wingdings"/>
              </a:rPr>
              <a:t>) E ( X | A</a:t>
            </a:r>
            <a:r>
              <a:rPr lang="en-US" sz="2000" b="1" baseline="30000" dirty="0">
                <a:solidFill>
                  <a:srgbClr val="0000FF"/>
                </a:solidFill>
                <a:sym typeface="Wingdings"/>
              </a:rPr>
              <a:t>c</a:t>
            </a:r>
            <a:r>
              <a:rPr lang="en-US" sz="2000" b="1" dirty="0">
                <a:solidFill>
                  <a:srgbClr val="0000FF"/>
                </a:solidFill>
                <a:sym typeface="Wingdings"/>
              </a:rPr>
              <a:t> )</a:t>
            </a:r>
            <a:endParaRPr lang="en-US" sz="2000" i="1" dirty="0">
              <a:solidFill>
                <a:srgbClr val="000000"/>
              </a:solidFill>
              <a:sym typeface="Wingdings"/>
            </a:endParaRPr>
          </a:p>
          <a:p>
            <a:endParaRPr lang="en-US" sz="2000" dirty="0">
              <a:solidFill>
                <a:srgbClr val="000000"/>
              </a:solidFill>
              <a:sym typeface="Wingdings"/>
            </a:endParaRPr>
          </a:p>
          <a:p>
            <a:pPr algn="ctr"/>
            <a:r>
              <a:rPr lang="en-US" sz="2000" dirty="0">
                <a:solidFill>
                  <a:srgbClr val="000000"/>
                </a:solidFill>
                <a:sym typeface="Wingdings"/>
              </a:rPr>
              <a:t>P(A) = p	P(A</a:t>
            </a:r>
            <a:r>
              <a:rPr lang="en-US" sz="2000" baseline="30000" dirty="0">
                <a:solidFill>
                  <a:srgbClr val="000000"/>
                </a:solidFill>
                <a:sym typeface="Wingdings"/>
              </a:rPr>
              <a:t>c</a:t>
            </a:r>
            <a:r>
              <a:rPr lang="en-US" sz="2000" dirty="0">
                <a:solidFill>
                  <a:srgbClr val="000000"/>
                </a:solidFill>
                <a:sym typeface="Wingdings"/>
              </a:rPr>
              <a:t>) = 1-p</a:t>
            </a:r>
          </a:p>
          <a:p>
            <a:r>
              <a:rPr lang="en-US" sz="2000" dirty="0">
                <a:solidFill>
                  <a:srgbClr val="000000"/>
                </a:solidFill>
                <a:sym typeface="Wingdings"/>
              </a:rPr>
              <a:t>E(X|A) = 1		</a:t>
            </a:r>
            <a:r>
              <a:rPr lang="en-US" sz="2000" i="1" dirty="0">
                <a:solidFill>
                  <a:srgbClr val="0000FF"/>
                </a:solidFill>
                <a:sym typeface="Wingdings"/>
              </a:rPr>
              <a:t>because stop after first try</a:t>
            </a:r>
          </a:p>
          <a:p>
            <a:endParaRPr lang="en-US" sz="2000" dirty="0">
              <a:solidFill>
                <a:srgbClr val="0000FF"/>
              </a:solidFill>
              <a:sym typeface="Wingdings"/>
            </a:endParaRPr>
          </a:p>
        </p:txBody>
      </p:sp>
    </p:spTree>
    <p:extLst>
      <p:ext uri="{BB962C8B-B14F-4D97-AF65-F5344CB8AC3E}">
        <p14:creationId xmlns:p14="http://schemas.microsoft.com/office/powerpoint/2010/main" val="1590057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130256" y="1204213"/>
            <a:ext cx="9950369" cy="4093428"/>
          </a:xfrm>
          <a:prstGeom prst="rect">
            <a:avLst/>
          </a:prstGeom>
          <a:noFill/>
          <a:ln>
            <a:noFill/>
          </a:ln>
        </p:spPr>
        <p:txBody>
          <a:bodyPr wrap="square" rtlCol="0">
            <a:spAutoFit/>
          </a:bodyPr>
          <a:lstStyle/>
          <a:p>
            <a:r>
              <a:rPr lang="en-US" sz="2000" b="1" dirty="0">
                <a:solidFill>
                  <a:srgbClr val="FF0000"/>
                </a:solidFill>
                <a:sym typeface="Wingdings"/>
              </a:rPr>
              <a:t>Ending condition</a:t>
            </a:r>
          </a:p>
          <a:p>
            <a:endParaRPr lang="en-US" sz="2000" dirty="0">
              <a:solidFill>
                <a:srgbClr val="000000"/>
              </a:solidFill>
              <a:sym typeface="Wingdings"/>
            </a:endParaRPr>
          </a:p>
          <a:p>
            <a:r>
              <a:rPr lang="en-US" sz="2000" dirty="0">
                <a:solidFill>
                  <a:srgbClr val="000000"/>
                </a:solidFill>
                <a:sym typeface="Wingdings"/>
              </a:rPr>
              <a:t>Let X be the number of games OR number of kids until ending condition is met.</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			</a:t>
            </a:r>
            <a:r>
              <a:rPr lang="en-US" sz="2000" dirty="0">
                <a:solidFill>
                  <a:srgbClr val="000000"/>
                </a:solidFill>
                <a:sym typeface="Wingdings"/>
              </a:rPr>
              <a:t>Let A be the event "success at first try".</a:t>
            </a:r>
          </a:p>
          <a:p>
            <a:endParaRPr lang="en-US" sz="2000" i="1" dirty="0">
              <a:solidFill>
                <a:srgbClr val="000000"/>
              </a:solidFill>
              <a:sym typeface="Wingdings"/>
            </a:endParaRPr>
          </a:p>
          <a:p>
            <a:pPr algn="ctr"/>
            <a:r>
              <a:rPr lang="en-US" sz="2000" b="1" dirty="0">
                <a:solidFill>
                  <a:srgbClr val="0000FF"/>
                </a:solidFill>
                <a:sym typeface="Wingdings"/>
              </a:rPr>
              <a:t>E(X) = P(A) E(X | A) + P( A</a:t>
            </a:r>
            <a:r>
              <a:rPr lang="en-US" sz="2000" b="1" baseline="30000" dirty="0">
                <a:solidFill>
                  <a:srgbClr val="0000FF"/>
                </a:solidFill>
                <a:sym typeface="Wingdings"/>
              </a:rPr>
              <a:t>c </a:t>
            </a:r>
            <a:r>
              <a:rPr lang="en-US" sz="2000" b="1" dirty="0">
                <a:solidFill>
                  <a:srgbClr val="0000FF"/>
                </a:solidFill>
                <a:sym typeface="Wingdings"/>
              </a:rPr>
              <a:t>) E ( X | A</a:t>
            </a:r>
            <a:r>
              <a:rPr lang="en-US" sz="2000" b="1" baseline="30000" dirty="0">
                <a:solidFill>
                  <a:srgbClr val="0000FF"/>
                </a:solidFill>
                <a:sym typeface="Wingdings"/>
              </a:rPr>
              <a:t>c</a:t>
            </a:r>
            <a:r>
              <a:rPr lang="en-US" sz="2000" b="1" dirty="0">
                <a:solidFill>
                  <a:srgbClr val="0000FF"/>
                </a:solidFill>
                <a:sym typeface="Wingdings"/>
              </a:rPr>
              <a:t> )</a:t>
            </a:r>
            <a:endParaRPr lang="en-US" sz="2000" i="1" dirty="0">
              <a:solidFill>
                <a:srgbClr val="000000"/>
              </a:solidFill>
              <a:sym typeface="Wingdings"/>
            </a:endParaRPr>
          </a:p>
          <a:p>
            <a:endParaRPr lang="en-US" sz="2000" dirty="0">
              <a:solidFill>
                <a:srgbClr val="000000"/>
              </a:solidFill>
              <a:sym typeface="Wingdings"/>
            </a:endParaRPr>
          </a:p>
          <a:p>
            <a:pPr algn="ctr"/>
            <a:r>
              <a:rPr lang="en-US" sz="2000" dirty="0">
                <a:solidFill>
                  <a:srgbClr val="000000"/>
                </a:solidFill>
                <a:sym typeface="Wingdings"/>
              </a:rPr>
              <a:t>P(A) = p	P(A</a:t>
            </a:r>
            <a:r>
              <a:rPr lang="en-US" sz="2000" baseline="30000" dirty="0">
                <a:solidFill>
                  <a:srgbClr val="000000"/>
                </a:solidFill>
                <a:sym typeface="Wingdings"/>
              </a:rPr>
              <a:t>c</a:t>
            </a:r>
            <a:r>
              <a:rPr lang="en-US" sz="2000" dirty="0">
                <a:solidFill>
                  <a:srgbClr val="000000"/>
                </a:solidFill>
                <a:sym typeface="Wingdings"/>
              </a:rPr>
              <a:t>) = 1-p</a:t>
            </a:r>
          </a:p>
          <a:p>
            <a:r>
              <a:rPr lang="en-US" sz="2000" dirty="0">
                <a:solidFill>
                  <a:srgbClr val="000000"/>
                </a:solidFill>
                <a:sym typeface="Wingdings"/>
              </a:rPr>
              <a:t>E(X|A) = 1		</a:t>
            </a:r>
          </a:p>
          <a:p>
            <a:r>
              <a:rPr lang="en-US" sz="2000" dirty="0">
                <a:solidFill>
                  <a:srgbClr val="000000"/>
                </a:solidFill>
                <a:sym typeface="Wingdings"/>
              </a:rPr>
              <a:t>E(X|A</a:t>
            </a:r>
            <a:r>
              <a:rPr lang="en-US" sz="2000" baseline="30000" dirty="0">
                <a:solidFill>
                  <a:srgbClr val="000000"/>
                </a:solidFill>
                <a:sym typeface="Wingdings"/>
              </a:rPr>
              <a:t>c</a:t>
            </a:r>
            <a:r>
              <a:rPr lang="en-US" sz="2000" dirty="0">
                <a:solidFill>
                  <a:srgbClr val="000000"/>
                </a:solidFill>
                <a:sym typeface="Wingdings"/>
              </a:rPr>
              <a:t>) = 1 + E(X)		</a:t>
            </a:r>
            <a:r>
              <a:rPr lang="en-US" sz="2000" i="1" dirty="0">
                <a:solidFill>
                  <a:srgbClr val="0000FF"/>
                </a:solidFill>
                <a:sym typeface="Wingdings"/>
              </a:rPr>
              <a:t>because tried once and then at same situation from start</a:t>
            </a:r>
          </a:p>
        </p:txBody>
      </p:sp>
    </p:spTree>
    <p:extLst>
      <p:ext uri="{BB962C8B-B14F-4D97-AF65-F5344CB8AC3E}">
        <p14:creationId xmlns:p14="http://schemas.microsoft.com/office/powerpoint/2010/main" val="3724306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130256" y="1204213"/>
            <a:ext cx="9950369" cy="4708981"/>
          </a:xfrm>
          <a:prstGeom prst="rect">
            <a:avLst/>
          </a:prstGeom>
          <a:noFill/>
          <a:ln>
            <a:noFill/>
          </a:ln>
        </p:spPr>
        <p:txBody>
          <a:bodyPr wrap="square" rtlCol="0">
            <a:spAutoFit/>
          </a:bodyPr>
          <a:lstStyle/>
          <a:p>
            <a:r>
              <a:rPr lang="en-US" sz="2000" b="1" dirty="0">
                <a:solidFill>
                  <a:srgbClr val="FF0000"/>
                </a:solidFill>
                <a:sym typeface="Wingdings"/>
              </a:rPr>
              <a:t>Ending condition</a:t>
            </a:r>
          </a:p>
          <a:p>
            <a:endParaRPr lang="en-US" sz="2000" dirty="0">
              <a:solidFill>
                <a:srgbClr val="000000"/>
              </a:solidFill>
              <a:sym typeface="Wingdings"/>
            </a:endParaRPr>
          </a:p>
          <a:p>
            <a:r>
              <a:rPr lang="en-US" sz="2000" dirty="0">
                <a:solidFill>
                  <a:srgbClr val="000000"/>
                </a:solidFill>
                <a:sym typeface="Wingdings"/>
              </a:rPr>
              <a:t>Let X be the number of games OR number of kids until ending condition is met.</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			</a:t>
            </a:r>
            <a:r>
              <a:rPr lang="en-US" sz="2000" dirty="0">
                <a:solidFill>
                  <a:srgbClr val="000000"/>
                </a:solidFill>
                <a:sym typeface="Wingdings"/>
              </a:rPr>
              <a:t>Let A be the event "success at first try".</a:t>
            </a:r>
          </a:p>
          <a:p>
            <a:endParaRPr lang="en-US" sz="2000" i="1" dirty="0">
              <a:solidFill>
                <a:srgbClr val="000000"/>
              </a:solidFill>
              <a:sym typeface="Wingdings"/>
            </a:endParaRPr>
          </a:p>
          <a:p>
            <a:pPr algn="ctr"/>
            <a:r>
              <a:rPr lang="en-US" sz="2000" b="1" dirty="0">
                <a:solidFill>
                  <a:srgbClr val="0000FF"/>
                </a:solidFill>
                <a:sym typeface="Wingdings"/>
              </a:rPr>
              <a:t>E(X) = P(A) E(X | A) + P( A</a:t>
            </a:r>
            <a:r>
              <a:rPr lang="en-US" sz="2000" b="1" baseline="30000" dirty="0">
                <a:solidFill>
                  <a:srgbClr val="0000FF"/>
                </a:solidFill>
                <a:sym typeface="Wingdings"/>
              </a:rPr>
              <a:t>c </a:t>
            </a:r>
            <a:r>
              <a:rPr lang="en-US" sz="2000" b="1" dirty="0">
                <a:solidFill>
                  <a:srgbClr val="0000FF"/>
                </a:solidFill>
                <a:sym typeface="Wingdings"/>
              </a:rPr>
              <a:t>) E ( X | A</a:t>
            </a:r>
            <a:r>
              <a:rPr lang="en-US" sz="2000" b="1" baseline="30000" dirty="0">
                <a:solidFill>
                  <a:srgbClr val="0000FF"/>
                </a:solidFill>
                <a:sym typeface="Wingdings"/>
              </a:rPr>
              <a:t>c</a:t>
            </a:r>
            <a:r>
              <a:rPr lang="en-US" sz="2000" b="1" dirty="0">
                <a:solidFill>
                  <a:srgbClr val="0000FF"/>
                </a:solidFill>
                <a:sym typeface="Wingdings"/>
              </a:rPr>
              <a:t> )</a:t>
            </a:r>
            <a:endParaRPr lang="en-US" sz="2000" i="1" dirty="0">
              <a:solidFill>
                <a:srgbClr val="000000"/>
              </a:solidFill>
              <a:sym typeface="Wingdings"/>
            </a:endParaRPr>
          </a:p>
          <a:p>
            <a:endParaRPr lang="en-US" sz="2000" dirty="0">
              <a:solidFill>
                <a:srgbClr val="000000"/>
              </a:solidFill>
              <a:sym typeface="Wingdings"/>
            </a:endParaRPr>
          </a:p>
          <a:p>
            <a:pPr algn="ctr"/>
            <a:r>
              <a:rPr lang="en-US" sz="2000" dirty="0">
                <a:solidFill>
                  <a:srgbClr val="000000"/>
                </a:solidFill>
                <a:sym typeface="Wingdings"/>
              </a:rPr>
              <a:t>P(A) = p	P(A</a:t>
            </a:r>
            <a:r>
              <a:rPr lang="en-US" sz="2000" baseline="30000" dirty="0">
                <a:solidFill>
                  <a:srgbClr val="000000"/>
                </a:solidFill>
                <a:sym typeface="Wingdings"/>
              </a:rPr>
              <a:t>c</a:t>
            </a:r>
            <a:r>
              <a:rPr lang="en-US" sz="2000" dirty="0">
                <a:solidFill>
                  <a:srgbClr val="000000"/>
                </a:solidFill>
                <a:sym typeface="Wingdings"/>
              </a:rPr>
              <a:t>) = 1-p</a:t>
            </a:r>
          </a:p>
          <a:p>
            <a:r>
              <a:rPr lang="en-US" sz="2000" dirty="0">
                <a:solidFill>
                  <a:srgbClr val="000000"/>
                </a:solidFill>
                <a:sym typeface="Wingdings"/>
              </a:rPr>
              <a:t>E(X|A) = 1		</a:t>
            </a:r>
          </a:p>
          <a:p>
            <a:r>
              <a:rPr lang="en-US" sz="2000" dirty="0">
                <a:solidFill>
                  <a:srgbClr val="000000"/>
                </a:solidFill>
                <a:sym typeface="Wingdings"/>
              </a:rPr>
              <a:t>E(X|A</a:t>
            </a:r>
            <a:r>
              <a:rPr lang="en-US" sz="2000" baseline="30000" dirty="0">
                <a:solidFill>
                  <a:srgbClr val="000000"/>
                </a:solidFill>
                <a:sym typeface="Wingdings"/>
              </a:rPr>
              <a:t>c</a:t>
            </a:r>
            <a:r>
              <a:rPr lang="en-US" sz="2000" dirty="0">
                <a:solidFill>
                  <a:srgbClr val="000000"/>
                </a:solidFill>
                <a:sym typeface="Wingdings"/>
              </a:rPr>
              <a:t>) = 1 + E(X)		</a:t>
            </a:r>
          </a:p>
          <a:p>
            <a:pPr algn="ctr"/>
            <a:r>
              <a:rPr lang="en-US" sz="2000" b="1" dirty="0">
                <a:solidFill>
                  <a:srgbClr val="0000FF"/>
                </a:solidFill>
                <a:sym typeface="Wingdings"/>
              </a:rPr>
              <a:t>E(X) = p(1) + ( 1-p</a:t>
            </a:r>
            <a:r>
              <a:rPr lang="en-US" sz="2000" b="1" baseline="30000" dirty="0">
                <a:solidFill>
                  <a:srgbClr val="0000FF"/>
                </a:solidFill>
                <a:sym typeface="Wingdings"/>
              </a:rPr>
              <a:t> </a:t>
            </a:r>
            <a:r>
              <a:rPr lang="en-US" sz="2000" b="1" dirty="0">
                <a:solidFill>
                  <a:srgbClr val="0000FF"/>
                </a:solidFill>
                <a:sym typeface="Wingdings"/>
              </a:rPr>
              <a:t>) (1 + E(X) )</a:t>
            </a:r>
            <a:endParaRPr lang="en-US" sz="2000" i="1" dirty="0">
              <a:solidFill>
                <a:srgbClr val="000000"/>
              </a:solidFill>
              <a:sym typeface="Wingdings"/>
            </a:endParaRPr>
          </a:p>
          <a:p>
            <a:endParaRPr lang="en-US" sz="2000" i="1" dirty="0">
              <a:solidFill>
                <a:srgbClr val="0000FF"/>
              </a:solidFill>
              <a:sym typeface="Wingdings"/>
            </a:endParaRPr>
          </a:p>
        </p:txBody>
      </p:sp>
    </p:spTree>
    <p:extLst>
      <p:ext uri="{BB962C8B-B14F-4D97-AF65-F5344CB8AC3E}">
        <p14:creationId xmlns:p14="http://schemas.microsoft.com/office/powerpoint/2010/main" val="2940577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1: Case analysis</a:t>
            </a:r>
            <a:endParaRPr sz="3300" dirty="0">
              <a:solidFill>
                <a:prstClr val="black"/>
              </a:solidFill>
            </a:endParaRPr>
          </a:p>
        </p:txBody>
      </p:sp>
      <p:sp>
        <p:nvSpPr>
          <p:cNvPr id="6" name="TextBox 5"/>
          <p:cNvSpPr txBox="1"/>
          <p:nvPr/>
        </p:nvSpPr>
        <p:spPr>
          <a:xfrm>
            <a:off x="130256" y="1204213"/>
            <a:ext cx="9950369" cy="3785652"/>
          </a:xfrm>
          <a:prstGeom prst="rect">
            <a:avLst/>
          </a:prstGeom>
          <a:noFill/>
          <a:ln>
            <a:noFill/>
          </a:ln>
        </p:spPr>
        <p:txBody>
          <a:bodyPr wrap="square" rtlCol="0">
            <a:spAutoFit/>
          </a:bodyPr>
          <a:lstStyle/>
          <a:p>
            <a:r>
              <a:rPr lang="en-US" sz="2000" b="1" dirty="0">
                <a:solidFill>
                  <a:srgbClr val="FF0000"/>
                </a:solidFill>
                <a:sym typeface="Wingdings"/>
              </a:rPr>
              <a:t>Ending condition</a:t>
            </a:r>
          </a:p>
          <a:p>
            <a:endParaRPr lang="en-US" sz="2000" dirty="0">
              <a:solidFill>
                <a:srgbClr val="000000"/>
              </a:solidFill>
              <a:sym typeface="Wingdings"/>
            </a:endParaRPr>
          </a:p>
          <a:p>
            <a:r>
              <a:rPr lang="en-US" sz="2000" dirty="0">
                <a:solidFill>
                  <a:srgbClr val="000000"/>
                </a:solidFill>
                <a:sym typeface="Wingdings"/>
              </a:rPr>
              <a:t>Let X be the number of games OR number of kids until ending condition is met.</a:t>
            </a:r>
          </a:p>
          <a:p>
            <a:endParaRPr lang="en-US" sz="2000" dirty="0">
              <a:solidFill>
                <a:srgbClr val="000000"/>
              </a:solidFill>
              <a:sym typeface="Wingdings"/>
            </a:endParaRPr>
          </a:p>
          <a:p>
            <a:r>
              <a:rPr lang="en-US" sz="2000" b="1" dirty="0">
                <a:solidFill>
                  <a:srgbClr val="000000"/>
                </a:solidFill>
                <a:sym typeface="Wingdings"/>
              </a:rPr>
              <a:t>Solution</a:t>
            </a:r>
            <a:r>
              <a:rPr lang="en-US" sz="2000" dirty="0">
                <a:solidFill>
                  <a:srgbClr val="000000"/>
                </a:solidFill>
                <a:sym typeface="Wingdings"/>
              </a:rPr>
              <a:t>: </a:t>
            </a:r>
          </a:p>
          <a:p>
            <a:endParaRPr lang="en-US" sz="2000" b="1" dirty="0">
              <a:solidFill>
                <a:srgbClr val="000000"/>
              </a:solidFill>
              <a:sym typeface="Wingdings"/>
            </a:endParaRPr>
          </a:p>
          <a:p>
            <a:r>
              <a:rPr lang="en-US" sz="2000" i="1" dirty="0">
                <a:solidFill>
                  <a:srgbClr val="0000FF"/>
                </a:solidFill>
                <a:sym typeface="Wingdings"/>
              </a:rPr>
              <a:t>Using conditional expectation			</a:t>
            </a:r>
            <a:r>
              <a:rPr lang="en-US" sz="2000" dirty="0">
                <a:solidFill>
                  <a:srgbClr val="000000"/>
                </a:solidFill>
                <a:sym typeface="Wingdings"/>
              </a:rPr>
              <a:t>Let A be the event "success at first try".</a:t>
            </a:r>
          </a:p>
          <a:p>
            <a:endParaRPr lang="en-US" sz="2000" i="1" dirty="0">
              <a:solidFill>
                <a:srgbClr val="000000"/>
              </a:solidFill>
              <a:sym typeface="Wingdings"/>
            </a:endParaRPr>
          </a:p>
          <a:p>
            <a:pPr algn="ctr"/>
            <a:endParaRPr lang="en-US" sz="2000" dirty="0">
              <a:solidFill>
                <a:srgbClr val="000000"/>
              </a:solidFill>
              <a:sym typeface="Wingdings"/>
            </a:endParaRPr>
          </a:p>
          <a:p>
            <a:pPr algn="ctr"/>
            <a:r>
              <a:rPr lang="en-US" sz="2000" b="1" dirty="0">
                <a:solidFill>
                  <a:srgbClr val="0000FF"/>
                </a:solidFill>
                <a:sym typeface="Wingdings"/>
              </a:rPr>
              <a:t>E(X) = p(1) + ( 1-p</a:t>
            </a:r>
            <a:r>
              <a:rPr lang="en-US" sz="2000" b="1" baseline="30000" dirty="0">
                <a:solidFill>
                  <a:srgbClr val="0000FF"/>
                </a:solidFill>
                <a:sym typeface="Wingdings"/>
              </a:rPr>
              <a:t> </a:t>
            </a:r>
            <a:r>
              <a:rPr lang="en-US" sz="2000" b="1" dirty="0">
                <a:solidFill>
                  <a:srgbClr val="0000FF"/>
                </a:solidFill>
                <a:sym typeface="Wingdings"/>
              </a:rPr>
              <a:t>) (1 + E(X) )</a:t>
            </a:r>
            <a:endParaRPr lang="en-US" sz="2000" i="1" dirty="0">
              <a:solidFill>
                <a:srgbClr val="000000"/>
              </a:solidFill>
              <a:sym typeface="Wingdings"/>
            </a:endParaRPr>
          </a:p>
          <a:p>
            <a:endParaRPr lang="en-US" sz="2000" i="1" dirty="0">
              <a:solidFill>
                <a:srgbClr val="0000FF"/>
              </a:solidFill>
              <a:sym typeface="Wingdings"/>
            </a:endParaRPr>
          </a:p>
          <a:p>
            <a:r>
              <a:rPr lang="en-US" sz="2000" i="1" dirty="0">
                <a:sym typeface="Wingdings"/>
              </a:rPr>
              <a:t>Solving for E(X) gives: </a:t>
            </a:r>
          </a:p>
        </p:txBody>
      </p:sp>
      <p:pic>
        <p:nvPicPr>
          <p:cNvPr id="2" name="Picture 1"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54859" y="4704115"/>
            <a:ext cx="1041400" cy="571500"/>
          </a:xfrm>
          <a:prstGeom prst="rect">
            <a:avLst/>
          </a:prstGeom>
        </p:spPr>
      </p:pic>
    </p:spTree>
    <p:extLst>
      <p:ext uri="{BB962C8B-B14F-4D97-AF65-F5344CB8AC3E}">
        <p14:creationId xmlns:p14="http://schemas.microsoft.com/office/powerpoint/2010/main" val="24231204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2: Linearity of expectation</a:t>
            </a:r>
            <a:endParaRPr sz="3300" dirty="0">
              <a:solidFill>
                <a:prstClr val="black"/>
              </a:solidFill>
            </a:endParaRPr>
          </a:p>
        </p:txBody>
      </p:sp>
      <p:sp>
        <p:nvSpPr>
          <p:cNvPr id="6" name="TextBox 5"/>
          <p:cNvSpPr txBox="1"/>
          <p:nvPr/>
        </p:nvSpPr>
        <p:spPr>
          <a:xfrm>
            <a:off x="227323" y="1627571"/>
            <a:ext cx="9786671" cy="1631216"/>
          </a:xfrm>
          <a:prstGeom prst="rect">
            <a:avLst/>
          </a:prstGeom>
          <a:noFill/>
          <a:ln>
            <a:noFill/>
          </a:ln>
        </p:spPr>
        <p:txBody>
          <a:bodyPr wrap="square" rtlCol="0">
            <a:spAutoFit/>
          </a:bodyPr>
          <a:lstStyle/>
          <a:p>
            <a:r>
              <a:rPr lang="en-US" sz="2000" b="1" dirty="0">
                <a:solidFill>
                  <a:srgbClr val="FF0000"/>
                </a:solidFill>
                <a:sym typeface="Wingdings"/>
              </a:rPr>
              <a:t>Theorem:</a:t>
            </a:r>
            <a:r>
              <a:rPr lang="en-US" sz="2000" dirty="0">
                <a:solidFill>
                  <a:srgbClr val="FF0000"/>
                </a:solidFill>
                <a:sym typeface="Wingdings"/>
              </a:rPr>
              <a:t> </a:t>
            </a:r>
            <a:r>
              <a:rPr lang="en-US" sz="2000" dirty="0">
                <a:solidFill>
                  <a:srgbClr val="000000"/>
                </a:solidFill>
                <a:sym typeface="Wingdings"/>
              </a:rPr>
              <a:t>If X</a:t>
            </a:r>
            <a:r>
              <a:rPr lang="en-US" sz="2000" baseline="-25000" dirty="0">
                <a:solidFill>
                  <a:srgbClr val="000000"/>
                </a:solidFill>
                <a:sym typeface="Wingdings"/>
              </a:rPr>
              <a:t>i</a:t>
            </a:r>
            <a:r>
              <a:rPr lang="en-US" sz="2000" dirty="0">
                <a:solidFill>
                  <a:srgbClr val="000000"/>
                </a:solidFill>
                <a:sym typeface="Wingdings"/>
              </a:rPr>
              <a:t> are random variables on S and if a and b are real numbers then</a:t>
            </a:r>
          </a:p>
          <a:p>
            <a:endParaRPr lang="en-US" sz="2000" dirty="0">
              <a:solidFill>
                <a:srgbClr val="0000FF"/>
              </a:solidFill>
              <a:sym typeface="Wingdings"/>
            </a:endParaRPr>
          </a:p>
          <a:p>
            <a:pPr algn="ctr"/>
            <a:r>
              <a:rPr lang="en-US" sz="2000" dirty="0">
                <a:solidFill>
                  <a:srgbClr val="0000FF"/>
                </a:solidFill>
                <a:sym typeface="Wingdings"/>
              </a:rPr>
              <a:t>E(X</a:t>
            </a:r>
            <a:r>
              <a:rPr lang="en-US" sz="2000" baseline="-25000" dirty="0">
                <a:solidFill>
                  <a:srgbClr val="0000FF"/>
                </a:solidFill>
                <a:sym typeface="Wingdings"/>
              </a:rPr>
              <a:t>1</a:t>
            </a:r>
            <a:r>
              <a:rPr lang="en-US" sz="2000" dirty="0">
                <a:solidFill>
                  <a:srgbClr val="0000FF"/>
                </a:solidFill>
                <a:sym typeface="Wingdings"/>
              </a:rPr>
              <a:t>+…+X</a:t>
            </a:r>
            <a:r>
              <a:rPr lang="en-US" sz="2000" baseline="-25000" dirty="0">
                <a:solidFill>
                  <a:srgbClr val="0000FF"/>
                </a:solidFill>
                <a:sym typeface="Wingdings"/>
              </a:rPr>
              <a:t>n</a:t>
            </a:r>
            <a:r>
              <a:rPr lang="en-US" sz="2000" dirty="0">
                <a:solidFill>
                  <a:srgbClr val="0000FF"/>
                </a:solidFill>
                <a:sym typeface="Wingdings"/>
              </a:rPr>
              <a:t>) = E(X</a:t>
            </a:r>
            <a:r>
              <a:rPr lang="en-US" sz="2000" baseline="-25000" dirty="0">
                <a:solidFill>
                  <a:srgbClr val="0000FF"/>
                </a:solidFill>
                <a:sym typeface="Wingdings"/>
              </a:rPr>
              <a:t>1</a:t>
            </a:r>
            <a:r>
              <a:rPr lang="en-US" sz="2000" dirty="0">
                <a:solidFill>
                  <a:srgbClr val="0000FF"/>
                </a:solidFill>
                <a:sym typeface="Wingdings"/>
              </a:rPr>
              <a:t>) + … + E(X</a:t>
            </a:r>
            <a:r>
              <a:rPr lang="en-US" sz="2000" baseline="-25000" dirty="0">
                <a:solidFill>
                  <a:srgbClr val="0000FF"/>
                </a:solidFill>
                <a:sym typeface="Wingdings"/>
              </a:rPr>
              <a:t>n</a:t>
            </a:r>
            <a:r>
              <a:rPr lang="en-US" sz="2000" dirty="0">
                <a:solidFill>
                  <a:srgbClr val="0000FF"/>
                </a:solidFill>
                <a:sym typeface="Wingdings"/>
              </a:rPr>
              <a:t>)</a:t>
            </a:r>
          </a:p>
          <a:p>
            <a:pPr algn="ctr"/>
            <a:endParaRPr lang="en-US" sz="2000" dirty="0">
              <a:solidFill>
                <a:srgbClr val="0000FF"/>
              </a:solidFill>
              <a:sym typeface="Wingdings"/>
            </a:endParaRPr>
          </a:p>
          <a:p>
            <a:pPr algn="ctr"/>
            <a:r>
              <a:rPr lang="en-US" sz="2000" dirty="0">
                <a:sym typeface="Wingdings"/>
              </a:rPr>
              <a:t>and</a:t>
            </a:r>
            <a:r>
              <a:rPr lang="en-US" sz="2000" dirty="0">
                <a:solidFill>
                  <a:srgbClr val="0000FF"/>
                </a:solidFill>
                <a:sym typeface="Wingdings"/>
              </a:rPr>
              <a:t> E(aX+b) = aE(x) + b.</a:t>
            </a:r>
            <a:endParaRPr lang="en-US" sz="2000" dirty="0">
              <a:solidFill>
                <a:srgbClr val="000000"/>
              </a:solidFill>
              <a:sym typeface="Wingdings"/>
            </a:endParaRPr>
          </a:p>
        </p:txBody>
      </p:sp>
      <p:sp>
        <p:nvSpPr>
          <p:cNvPr id="11" name="TextBox 10"/>
          <p:cNvSpPr txBox="1"/>
          <p:nvPr/>
        </p:nvSpPr>
        <p:spPr>
          <a:xfrm>
            <a:off x="7888928" y="1084679"/>
            <a:ext cx="2125066" cy="369332"/>
          </a:xfrm>
          <a:prstGeom prst="rect">
            <a:avLst/>
          </a:prstGeom>
          <a:noFill/>
        </p:spPr>
        <p:txBody>
          <a:bodyPr wrap="none" rtlCol="0">
            <a:spAutoFit/>
          </a:bodyPr>
          <a:lstStyle/>
          <a:p>
            <a:r>
              <a:rPr lang="en-US" b="1" i="1" dirty="0">
                <a:solidFill>
                  <a:srgbClr val="FF0000"/>
                </a:solidFill>
              </a:rPr>
              <a:t>Rosen p. 477-484</a:t>
            </a:r>
          </a:p>
        </p:txBody>
      </p:sp>
    </p:spTree>
    <p:extLst>
      <p:ext uri="{BB962C8B-B14F-4D97-AF65-F5344CB8AC3E}">
        <p14:creationId xmlns:p14="http://schemas.microsoft.com/office/powerpoint/2010/main" val="1785144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2: Linearity of expectation</a:t>
            </a:r>
            <a:endParaRPr sz="3300" dirty="0">
              <a:solidFill>
                <a:prstClr val="black"/>
              </a:solidFill>
            </a:endParaRPr>
          </a:p>
        </p:txBody>
      </p:sp>
      <p:sp>
        <p:nvSpPr>
          <p:cNvPr id="6" name="TextBox 5"/>
          <p:cNvSpPr txBox="1"/>
          <p:nvPr/>
        </p:nvSpPr>
        <p:spPr>
          <a:xfrm>
            <a:off x="227323" y="1627571"/>
            <a:ext cx="9786671" cy="707886"/>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FF"/>
                </a:solidFill>
                <a:sym typeface="Wingdings"/>
              </a:rPr>
              <a:t> </a:t>
            </a:r>
            <a:r>
              <a:rPr lang="en-US" sz="2000" dirty="0">
                <a:solidFill>
                  <a:srgbClr val="000000"/>
                </a:solidFill>
                <a:sym typeface="Wingdings"/>
              </a:rPr>
              <a:t>Expected number of pairs of </a:t>
            </a:r>
            <a:r>
              <a:rPr lang="en-US" sz="2000" b="1" dirty="0">
                <a:solidFill>
                  <a:srgbClr val="0000FF"/>
                </a:solidFill>
                <a:sym typeface="Wingdings"/>
              </a:rPr>
              <a:t>consecutive heads </a:t>
            </a:r>
            <a:r>
              <a:rPr lang="en-US" sz="2000" dirty="0">
                <a:solidFill>
                  <a:srgbClr val="000000"/>
                </a:solidFill>
                <a:sym typeface="Wingdings"/>
              </a:rPr>
              <a:t>when we flip a fair coin n times?</a:t>
            </a:r>
          </a:p>
        </p:txBody>
      </p:sp>
      <p:sp>
        <p:nvSpPr>
          <p:cNvPr id="5" name="TextBox 4"/>
          <p:cNvSpPr txBox="1"/>
          <p:nvPr/>
        </p:nvSpPr>
        <p:spPr>
          <a:xfrm>
            <a:off x="792718" y="2793052"/>
            <a:ext cx="4466018" cy="1477328"/>
          </a:xfrm>
          <a:prstGeom prst="rect">
            <a:avLst/>
          </a:prstGeom>
          <a:noFill/>
          <a:ln>
            <a:solidFill>
              <a:srgbClr val="4F81BD"/>
            </a:solidFill>
          </a:ln>
        </p:spPr>
        <p:txBody>
          <a:bodyPr wrap="square" rtlCol="0">
            <a:spAutoFit/>
          </a:bodyPr>
          <a:lstStyle/>
          <a:p>
            <a:pPr marL="342900" indent="-342900">
              <a:buAutoNum type="alphaUcPeriod"/>
            </a:pPr>
            <a:r>
              <a:rPr lang="en-US" dirty="0"/>
              <a:t>1.</a:t>
            </a:r>
          </a:p>
          <a:p>
            <a:pPr marL="342900" indent="-342900">
              <a:buAutoNum type="alphaUcPeriod"/>
            </a:pPr>
            <a:r>
              <a:rPr lang="en-US" dirty="0"/>
              <a:t>(n-1)/4.</a:t>
            </a:r>
          </a:p>
          <a:p>
            <a:pPr marL="342900" indent="-342900">
              <a:buAutoNum type="alphaUcPeriod"/>
            </a:pPr>
            <a:r>
              <a:rPr lang="en-US" dirty="0"/>
              <a:t>n.</a:t>
            </a:r>
          </a:p>
          <a:p>
            <a:pPr marL="342900" indent="-342900">
              <a:buAutoNum type="alphaUcPeriod"/>
            </a:pPr>
            <a:r>
              <a:rPr lang="en-US" dirty="0"/>
              <a:t>n/2.</a:t>
            </a:r>
          </a:p>
          <a:p>
            <a:pPr marL="342900" indent="-342900">
              <a:buAutoNum type="alphaUcPeriod"/>
            </a:pPr>
            <a:r>
              <a:rPr lang="en-US" dirty="0"/>
              <a:t>None of the above</a:t>
            </a:r>
          </a:p>
        </p:txBody>
      </p:sp>
    </p:spTree>
    <p:extLst>
      <p:ext uri="{BB962C8B-B14F-4D97-AF65-F5344CB8AC3E}">
        <p14:creationId xmlns:p14="http://schemas.microsoft.com/office/powerpoint/2010/main" val="61396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2: Linearity of expectation</a:t>
            </a:r>
            <a:endParaRPr sz="3300" dirty="0">
              <a:solidFill>
                <a:prstClr val="black"/>
              </a:solidFill>
            </a:endParaRPr>
          </a:p>
        </p:txBody>
      </p:sp>
      <p:sp>
        <p:nvSpPr>
          <p:cNvPr id="6" name="TextBox 5"/>
          <p:cNvSpPr txBox="1"/>
          <p:nvPr/>
        </p:nvSpPr>
        <p:spPr>
          <a:xfrm>
            <a:off x="227323" y="1627571"/>
            <a:ext cx="9786671" cy="2862322"/>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FF"/>
                </a:solidFill>
                <a:sym typeface="Wingdings"/>
              </a:rPr>
              <a:t> </a:t>
            </a:r>
            <a:r>
              <a:rPr lang="en-US" sz="2000" dirty="0">
                <a:solidFill>
                  <a:srgbClr val="000000"/>
                </a:solidFill>
                <a:sym typeface="Wingdings"/>
              </a:rPr>
              <a:t>Expected number of pairs </a:t>
            </a:r>
            <a:r>
              <a:rPr lang="en-US" sz="2000" b="1" dirty="0">
                <a:solidFill>
                  <a:srgbClr val="0000FF"/>
                </a:solidFill>
                <a:sym typeface="Wingdings"/>
              </a:rPr>
              <a:t>consecutive heads </a:t>
            </a:r>
            <a:r>
              <a:rPr lang="en-US" sz="2000" dirty="0">
                <a:solidFill>
                  <a:srgbClr val="000000"/>
                </a:solidFill>
                <a:sym typeface="Wingdings"/>
              </a:rPr>
              <a:t>when we flip a fair coin n times?</a:t>
            </a:r>
          </a:p>
          <a:p>
            <a:endParaRPr lang="en-US" sz="2000" dirty="0">
              <a:solidFill>
                <a:srgbClr val="000000"/>
              </a:solidFill>
              <a:sym typeface="Wingdings"/>
            </a:endParaRPr>
          </a:p>
          <a:p>
            <a:r>
              <a:rPr lang="en-US" sz="2000" b="1" dirty="0">
                <a:solidFill>
                  <a:srgbClr val="000000"/>
                </a:solidFill>
                <a:sym typeface="Wingdings"/>
              </a:rPr>
              <a:t>Solution: </a:t>
            </a:r>
            <a:r>
              <a:rPr lang="en-US" sz="2000" dirty="0">
                <a:solidFill>
                  <a:srgbClr val="000000"/>
                </a:solidFill>
                <a:sym typeface="Wingdings"/>
              </a:rPr>
              <a:t>Define X</a:t>
            </a:r>
            <a:r>
              <a:rPr lang="en-US" sz="2000" baseline="-25000" dirty="0">
                <a:solidFill>
                  <a:srgbClr val="000000"/>
                </a:solidFill>
                <a:sym typeface="Wingdings"/>
              </a:rPr>
              <a:t>i</a:t>
            </a:r>
            <a:r>
              <a:rPr lang="en-US" sz="2000" dirty="0">
                <a:solidFill>
                  <a:srgbClr val="000000"/>
                </a:solidFill>
                <a:sym typeface="Wingdings"/>
              </a:rPr>
              <a:t> = 1 if both the i</a:t>
            </a:r>
            <a:r>
              <a:rPr lang="en-US" sz="2000" baseline="30000" dirty="0">
                <a:solidFill>
                  <a:srgbClr val="000000"/>
                </a:solidFill>
                <a:sym typeface="Wingdings"/>
              </a:rPr>
              <a:t>th</a:t>
            </a:r>
            <a:r>
              <a:rPr lang="en-US" sz="2000" dirty="0">
                <a:solidFill>
                  <a:srgbClr val="000000"/>
                </a:solidFill>
                <a:sym typeface="Wingdings"/>
              </a:rPr>
              <a:t> and i+1</a:t>
            </a:r>
            <a:r>
              <a:rPr lang="en-US" sz="2000" baseline="30000" dirty="0">
                <a:solidFill>
                  <a:srgbClr val="000000"/>
                </a:solidFill>
                <a:sym typeface="Wingdings"/>
              </a:rPr>
              <a:t>st</a:t>
            </a:r>
            <a:r>
              <a:rPr lang="en-US" sz="2000" dirty="0">
                <a:solidFill>
                  <a:srgbClr val="000000"/>
                </a:solidFill>
                <a:sym typeface="Wingdings"/>
              </a:rPr>
              <a:t> flips are H; X</a:t>
            </a:r>
            <a:r>
              <a:rPr lang="en-US" sz="2000" baseline="-25000" dirty="0">
                <a:solidFill>
                  <a:srgbClr val="000000"/>
                </a:solidFill>
                <a:sym typeface="Wingdings"/>
              </a:rPr>
              <a:t>i</a:t>
            </a:r>
            <a:r>
              <a:rPr lang="en-US" sz="2000" dirty="0">
                <a:solidFill>
                  <a:srgbClr val="000000"/>
                </a:solidFill>
                <a:sym typeface="Wingdings"/>
              </a:rPr>
              <a:t>=0 otherwise.</a:t>
            </a:r>
          </a:p>
          <a:p>
            <a:endParaRPr lang="en-US" sz="2000" dirty="0">
              <a:solidFill>
                <a:srgbClr val="000000"/>
              </a:solidFill>
              <a:sym typeface="Wingdings"/>
            </a:endParaRPr>
          </a:p>
          <a:p>
            <a:r>
              <a:rPr lang="en-US" sz="2000" dirty="0">
                <a:solidFill>
                  <a:srgbClr val="000000"/>
                </a:solidFill>
                <a:sym typeface="Wingdings"/>
              </a:rPr>
              <a:t>Looking for E(X) where 				.</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p:txBody>
      </p:sp>
      <p:pic>
        <p:nvPicPr>
          <p:cNvPr id="2" name="Picture 1"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975736" y="2982234"/>
            <a:ext cx="1270000" cy="736600"/>
          </a:xfrm>
          <a:prstGeom prst="rect">
            <a:avLst/>
          </a:prstGeom>
        </p:spPr>
      </p:pic>
      <p:sp>
        <p:nvSpPr>
          <p:cNvPr id="7" name="TextBox 6"/>
          <p:cNvSpPr txBox="1"/>
          <p:nvPr/>
        </p:nvSpPr>
        <p:spPr>
          <a:xfrm>
            <a:off x="293954" y="3679956"/>
            <a:ext cx="4466018" cy="1754327"/>
          </a:xfrm>
          <a:prstGeom prst="rect">
            <a:avLst/>
          </a:prstGeom>
          <a:noFill/>
          <a:ln>
            <a:solidFill>
              <a:srgbClr val="4F81BD"/>
            </a:solidFill>
          </a:ln>
        </p:spPr>
        <p:txBody>
          <a:bodyPr wrap="square" rtlCol="0">
            <a:spAutoFit/>
          </a:bodyPr>
          <a:lstStyle/>
          <a:p>
            <a:r>
              <a:rPr lang="en-US" dirty="0"/>
              <a:t>For each i, what is E(X</a:t>
            </a:r>
            <a:r>
              <a:rPr lang="en-US" baseline="-25000" dirty="0"/>
              <a:t>i</a:t>
            </a:r>
            <a:r>
              <a:rPr lang="en-US" dirty="0"/>
              <a:t>)?</a:t>
            </a:r>
          </a:p>
          <a:p>
            <a:pPr marL="342900" indent="-342900">
              <a:buAutoNum type="alphaUcPeriod"/>
            </a:pPr>
            <a:r>
              <a:rPr lang="en-US" dirty="0"/>
              <a:t>0.</a:t>
            </a:r>
          </a:p>
          <a:p>
            <a:pPr marL="342900" indent="-342900">
              <a:buAutoNum type="alphaUcPeriod"/>
            </a:pPr>
            <a:r>
              <a:rPr lang="en-US" dirty="0"/>
              <a:t>¼.</a:t>
            </a:r>
          </a:p>
          <a:p>
            <a:pPr marL="342900" indent="-342900">
              <a:buAutoNum type="alphaUcPeriod"/>
            </a:pPr>
            <a:r>
              <a:rPr lang="en-US" dirty="0"/>
              <a:t>½.</a:t>
            </a:r>
          </a:p>
          <a:p>
            <a:pPr marL="342900" indent="-342900">
              <a:buAutoNum type="alphaUcPeriod"/>
            </a:pPr>
            <a:r>
              <a:rPr lang="en-US" dirty="0"/>
              <a:t>1.</a:t>
            </a:r>
          </a:p>
          <a:p>
            <a:pPr marL="342900" indent="-342900">
              <a:buAutoNum type="alphaUcPeriod"/>
            </a:pPr>
            <a:r>
              <a:rPr lang="en-US" dirty="0"/>
              <a:t>It depends on the value of </a:t>
            </a:r>
            <a:r>
              <a:rPr lang="en-US" dirty="0" err="1"/>
              <a:t>i</a:t>
            </a:r>
            <a:r>
              <a:rPr lang="en-US" dirty="0"/>
              <a:t>.</a:t>
            </a:r>
          </a:p>
        </p:txBody>
      </p:sp>
    </p:spTree>
    <p:extLst>
      <p:ext uri="{BB962C8B-B14F-4D97-AF65-F5344CB8AC3E}">
        <p14:creationId xmlns:p14="http://schemas.microsoft.com/office/powerpoint/2010/main" val="10416724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2: Linearity of expectation</a:t>
            </a:r>
            <a:endParaRPr sz="3300" dirty="0">
              <a:solidFill>
                <a:prstClr val="black"/>
              </a:solidFill>
            </a:endParaRPr>
          </a:p>
        </p:txBody>
      </p:sp>
      <p:sp>
        <p:nvSpPr>
          <p:cNvPr id="6" name="TextBox 5"/>
          <p:cNvSpPr txBox="1"/>
          <p:nvPr/>
        </p:nvSpPr>
        <p:spPr>
          <a:xfrm>
            <a:off x="227323" y="1627571"/>
            <a:ext cx="9786671" cy="2554545"/>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FF"/>
                </a:solidFill>
                <a:sym typeface="Wingdings"/>
              </a:rPr>
              <a:t> </a:t>
            </a:r>
            <a:r>
              <a:rPr lang="en-US" sz="2000" dirty="0">
                <a:solidFill>
                  <a:srgbClr val="000000"/>
                </a:solidFill>
                <a:sym typeface="Wingdings"/>
              </a:rPr>
              <a:t>Expected number of </a:t>
            </a:r>
            <a:r>
              <a:rPr lang="en-US" sz="2000" b="1" dirty="0">
                <a:solidFill>
                  <a:srgbClr val="0000FF"/>
                </a:solidFill>
                <a:sym typeface="Wingdings"/>
              </a:rPr>
              <a:t>consecutive heads </a:t>
            </a:r>
            <a:r>
              <a:rPr lang="en-US" sz="2000" dirty="0">
                <a:solidFill>
                  <a:srgbClr val="000000"/>
                </a:solidFill>
                <a:sym typeface="Wingdings"/>
              </a:rPr>
              <a:t>when we flip a fair coin n times?</a:t>
            </a:r>
          </a:p>
          <a:p>
            <a:endParaRPr lang="en-US" sz="2000" dirty="0">
              <a:solidFill>
                <a:srgbClr val="000000"/>
              </a:solidFill>
              <a:sym typeface="Wingdings"/>
            </a:endParaRPr>
          </a:p>
          <a:p>
            <a:r>
              <a:rPr lang="en-US" sz="2000" b="1" dirty="0">
                <a:solidFill>
                  <a:srgbClr val="000000"/>
                </a:solidFill>
                <a:sym typeface="Wingdings"/>
              </a:rPr>
              <a:t>Solution: </a:t>
            </a:r>
            <a:r>
              <a:rPr lang="en-US" sz="2000" dirty="0">
                <a:solidFill>
                  <a:srgbClr val="000000"/>
                </a:solidFill>
                <a:sym typeface="Wingdings"/>
              </a:rPr>
              <a:t>Define X</a:t>
            </a:r>
            <a:r>
              <a:rPr lang="en-US" sz="2000" baseline="-25000" dirty="0">
                <a:solidFill>
                  <a:srgbClr val="000000"/>
                </a:solidFill>
                <a:sym typeface="Wingdings"/>
              </a:rPr>
              <a:t>i</a:t>
            </a:r>
            <a:r>
              <a:rPr lang="en-US" sz="2000" dirty="0">
                <a:solidFill>
                  <a:srgbClr val="000000"/>
                </a:solidFill>
                <a:sym typeface="Wingdings"/>
              </a:rPr>
              <a:t> = 1 if both the i</a:t>
            </a:r>
            <a:r>
              <a:rPr lang="en-US" sz="2000" baseline="30000" dirty="0">
                <a:solidFill>
                  <a:srgbClr val="000000"/>
                </a:solidFill>
                <a:sym typeface="Wingdings"/>
              </a:rPr>
              <a:t>th</a:t>
            </a:r>
            <a:r>
              <a:rPr lang="en-US" sz="2000" dirty="0">
                <a:solidFill>
                  <a:srgbClr val="000000"/>
                </a:solidFill>
                <a:sym typeface="Wingdings"/>
              </a:rPr>
              <a:t> and i+1</a:t>
            </a:r>
            <a:r>
              <a:rPr lang="en-US" sz="2000" baseline="30000" dirty="0">
                <a:solidFill>
                  <a:srgbClr val="000000"/>
                </a:solidFill>
                <a:sym typeface="Wingdings"/>
              </a:rPr>
              <a:t>st</a:t>
            </a:r>
            <a:r>
              <a:rPr lang="en-US" sz="2000" dirty="0">
                <a:solidFill>
                  <a:srgbClr val="000000"/>
                </a:solidFill>
                <a:sym typeface="Wingdings"/>
              </a:rPr>
              <a:t> flips are H; X</a:t>
            </a:r>
            <a:r>
              <a:rPr lang="en-US" sz="2000" baseline="-25000" dirty="0">
                <a:solidFill>
                  <a:srgbClr val="000000"/>
                </a:solidFill>
                <a:sym typeface="Wingdings"/>
              </a:rPr>
              <a:t>i</a:t>
            </a:r>
            <a:r>
              <a:rPr lang="en-US" sz="2000" dirty="0">
                <a:solidFill>
                  <a:srgbClr val="000000"/>
                </a:solidFill>
                <a:sym typeface="Wingdings"/>
              </a:rPr>
              <a:t>=0 otherwise.</a:t>
            </a:r>
          </a:p>
          <a:p>
            <a:endParaRPr lang="en-US" sz="2000" dirty="0">
              <a:solidFill>
                <a:srgbClr val="000000"/>
              </a:solidFill>
              <a:sym typeface="Wingdings"/>
            </a:endParaRPr>
          </a:p>
          <a:p>
            <a:r>
              <a:rPr lang="en-US" sz="2000" dirty="0">
                <a:solidFill>
                  <a:srgbClr val="000000"/>
                </a:solidFill>
                <a:sym typeface="Wingdings"/>
              </a:rPr>
              <a:t>Looking for E(X) where 				.</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p:txBody>
      </p:sp>
      <p:pic>
        <p:nvPicPr>
          <p:cNvPr id="2" name="Picture 1"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26154" y="2727657"/>
            <a:ext cx="1270000" cy="736600"/>
          </a:xfrm>
          <a:prstGeom prst="rect">
            <a:avLst/>
          </a:prstGeom>
        </p:spPr>
      </p:pic>
      <p:pic>
        <p:nvPicPr>
          <p:cNvPr id="3" name="Picture 2" descr="latex-image-1.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395904" y="3655941"/>
            <a:ext cx="4000500" cy="736600"/>
          </a:xfrm>
          <a:prstGeom prst="rect">
            <a:avLst/>
          </a:prstGeom>
        </p:spPr>
      </p:pic>
    </p:spTree>
    <p:extLst>
      <p:ext uri="{BB962C8B-B14F-4D97-AF65-F5344CB8AC3E}">
        <p14:creationId xmlns:p14="http://schemas.microsoft.com/office/powerpoint/2010/main" val="208192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2: Linearity of expectation</a:t>
            </a:r>
            <a:endParaRPr sz="3300" dirty="0">
              <a:solidFill>
                <a:prstClr val="black"/>
              </a:solidFill>
            </a:endParaRPr>
          </a:p>
        </p:txBody>
      </p:sp>
      <p:sp>
        <p:nvSpPr>
          <p:cNvPr id="6" name="TextBox 5"/>
          <p:cNvSpPr txBox="1"/>
          <p:nvPr/>
        </p:nvSpPr>
        <p:spPr>
          <a:xfrm>
            <a:off x="227323" y="1627571"/>
            <a:ext cx="9786671" cy="2554545"/>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FF"/>
                </a:solidFill>
                <a:sym typeface="Wingdings"/>
              </a:rPr>
              <a:t> </a:t>
            </a:r>
            <a:r>
              <a:rPr lang="en-US" sz="2000" dirty="0">
                <a:solidFill>
                  <a:srgbClr val="000000"/>
                </a:solidFill>
                <a:sym typeface="Wingdings"/>
              </a:rPr>
              <a:t>Expected number of </a:t>
            </a:r>
            <a:r>
              <a:rPr lang="en-US" sz="2000" b="1" dirty="0">
                <a:solidFill>
                  <a:srgbClr val="0000FF"/>
                </a:solidFill>
                <a:sym typeface="Wingdings"/>
              </a:rPr>
              <a:t>consecutive heads </a:t>
            </a:r>
            <a:r>
              <a:rPr lang="en-US" sz="2000" dirty="0">
                <a:solidFill>
                  <a:srgbClr val="000000"/>
                </a:solidFill>
                <a:sym typeface="Wingdings"/>
              </a:rPr>
              <a:t>when we flip a fair coin n times?</a:t>
            </a:r>
          </a:p>
          <a:p>
            <a:endParaRPr lang="en-US" sz="2000" dirty="0">
              <a:solidFill>
                <a:srgbClr val="000000"/>
              </a:solidFill>
              <a:sym typeface="Wingdings"/>
            </a:endParaRPr>
          </a:p>
          <a:p>
            <a:r>
              <a:rPr lang="en-US" sz="2000" b="1" dirty="0">
                <a:solidFill>
                  <a:srgbClr val="000000"/>
                </a:solidFill>
                <a:sym typeface="Wingdings"/>
              </a:rPr>
              <a:t>Solution: </a:t>
            </a:r>
            <a:r>
              <a:rPr lang="en-US" sz="2000" dirty="0">
                <a:solidFill>
                  <a:srgbClr val="000000"/>
                </a:solidFill>
                <a:sym typeface="Wingdings"/>
              </a:rPr>
              <a:t>Define X</a:t>
            </a:r>
            <a:r>
              <a:rPr lang="en-US" sz="2000" baseline="-25000" dirty="0">
                <a:solidFill>
                  <a:srgbClr val="000000"/>
                </a:solidFill>
                <a:sym typeface="Wingdings"/>
              </a:rPr>
              <a:t>i</a:t>
            </a:r>
            <a:r>
              <a:rPr lang="en-US" sz="2000" dirty="0">
                <a:solidFill>
                  <a:srgbClr val="000000"/>
                </a:solidFill>
                <a:sym typeface="Wingdings"/>
              </a:rPr>
              <a:t> = 1 if both the i</a:t>
            </a:r>
            <a:r>
              <a:rPr lang="en-US" sz="2000" baseline="30000" dirty="0">
                <a:solidFill>
                  <a:srgbClr val="000000"/>
                </a:solidFill>
                <a:sym typeface="Wingdings"/>
              </a:rPr>
              <a:t>th</a:t>
            </a:r>
            <a:r>
              <a:rPr lang="en-US" sz="2000" dirty="0">
                <a:solidFill>
                  <a:srgbClr val="000000"/>
                </a:solidFill>
                <a:sym typeface="Wingdings"/>
              </a:rPr>
              <a:t> and i+1</a:t>
            </a:r>
            <a:r>
              <a:rPr lang="en-US" sz="2000" baseline="30000" dirty="0">
                <a:solidFill>
                  <a:srgbClr val="000000"/>
                </a:solidFill>
                <a:sym typeface="Wingdings"/>
              </a:rPr>
              <a:t>st</a:t>
            </a:r>
            <a:r>
              <a:rPr lang="en-US" sz="2000" dirty="0">
                <a:solidFill>
                  <a:srgbClr val="000000"/>
                </a:solidFill>
                <a:sym typeface="Wingdings"/>
              </a:rPr>
              <a:t> flips are H; X</a:t>
            </a:r>
            <a:r>
              <a:rPr lang="en-US" sz="2000" baseline="-25000" dirty="0">
                <a:solidFill>
                  <a:srgbClr val="000000"/>
                </a:solidFill>
                <a:sym typeface="Wingdings"/>
              </a:rPr>
              <a:t>i</a:t>
            </a:r>
            <a:r>
              <a:rPr lang="en-US" sz="2000" dirty="0">
                <a:solidFill>
                  <a:srgbClr val="000000"/>
                </a:solidFill>
                <a:sym typeface="Wingdings"/>
              </a:rPr>
              <a:t>=0 otherwise.</a:t>
            </a:r>
          </a:p>
          <a:p>
            <a:endParaRPr lang="en-US" sz="2000" dirty="0">
              <a:solidFill>
                <a:srgbClr val="000000"/>
              </a:solidFill>
              <a:sym typeface="Wingdings"/>
            </a:endParaRPr>
          </a:p>
          <a:p>
            <a:r>
              <a:rPr lang="en-US" sz="2000" dirty="0">
                <a:solidFill>
                  <a:srgbClr val="000000"/>
                </a:solidFill>
                <a:sym typeface="Wingdings"/>
              </a:rPr>
              <a:t>Looking for E(X) where 				.</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p:txBody>
      </p:sp>
      <p:pic>
        <p:nvPicPr>
          <p:cNvPr id="2" name="Picture 1"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26154" y="2727657"/>
            <a:ext cx="1270000" cy="736600"/>
          </a:xfrm>
          <a:prstGeom prst="rect">
            <a:avLst/>
          </a:prstGeom>
        </p:spPr>
      </p:pic>
      <p:pic>
        <p:nvPicPr>
          <p:cNvPr id="3" name="Picture 2" descr="latex-image-1.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395904" y="3655941"/>
            <a:ext cx="4000500" cy="736600"/>
          </a:xfrm>
          <a:prstGeom prst="rect">
            <a:avLst/>
          </a:prstGeom>
        </p:spPr>
      </p:pic>
      <p:cxnSp>
        <p:nvCxnSpPr>
          <p:cNvPr id="5" name="Straight Arrow Connector 4"/>
          <p:cNvCxnSpPr/>
          <p:nvPr/>
        </p:nvCxnSpPr>
        <p:spPr>
          <a:xfrm flipH="1" flipV="1">
            <a:off x="2556282" y="2727657"/>
            <a:ext cx="5568462" cy="3661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432458" y="3139566"/>
            <a:ext cx="3648167" cy="646331"/>
          </a:xfrm>
          <a:prstGeom prst="rect">
            <a:avLst/>
          </a:prstGeom>
          <a:noFill/>
        </p:spPr>
        <p:txBody>
          <a:bodyPr wrap="none" rtlCol="0">
            <a:spAutoFit/>
          </a:bodyPr>
          <a:lstStyle/>
          <a:p>
            <a:r>
              <a:rPr lang="en-US" b="1" dirty="0">
                <a:solidFill>
                  <a:srgbClr val="FF0000"/>
                </a:solidFill>
              </a:rPr>
              <a:t>Indicator variables:</a:t>
            </a:r>
          </a:p>
          <a:p>
            <a:r>
              <a:rPr lang="en-US" b="1" dirty="0">
                <a:solidFill>
                  <a:srgbClr val="FF0000"/>
                </a:solidFill>
              </a:rPr>
              <a:t> 1 if pattern occurs, 0 otherwise</a:t>
            </a:r>
          </a:p>
        </p:txBody>
      </p:sp>
    </p:spTree>
    <p:extLst>
      <p:ext uri="{BB962C8B-B14F-4D97-AF65-F5344CB8AC3E}">
        <p14:creationId xmlns:p14="http://schemas.microsoft.com/office/powerpoint/2010/main" val="411020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The Monty Hall Puzzle … the solution</a:t>
            </a:r>
            <a:endParaRPr sz="3300" dirty="0"/>
          </a:p>
        </p:txBody>
      </p:sp>
      <p:pic>
        <p:nvPicPr>
          <p:cNvPr id="2" name="Picture 1" descr="hallshowsgoat.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01282" y="1358901"/>
            <a:ext cx="2514193" cy="1908810"/>
          </a:xfrm>
          <a:prstGeom prst="rect">
            <a:avLst/>
          </a:prstGeom>
        </p:spPr>
      </p:pic>
      <p:pic>
        <p:nvPicPr>
          <p:cNvPr id="3" name="Picture 2" descr="Prob_MontyHall.jpeg"/>
          <p:cNvPicPr>
            <a:picLocks noChangeAspect="1"/>
          </p:cNvPicPr>
          <p:nvPr/>
        </p:nvPicPr>
        <p:blipFill rotWithShape="1">
          <a:blip r:embed="rId4">
            <a:extLst>
              <a:ext uri="{28A0092B-C50C-407E-A947-70E740481C1C}">
                <a14:useLocalDpi xmlns:a14="http://schemas.microsoft.com/office/drawing/2010/main" val="0"/>
              </a:ext>
            </a:extLst>
          </a:blip>
          <a:srcRect b="27578"/>
          <a:stretch/>
        </p:blipFill>
        <p:spPr>
          <a:xfrm>
            <a:off x="530795" y="1358901"/>
            <a:ext cx="5753100" cy="3835372"/>
          </a:xfrm>
          <a:prstGeom prst="rect">
            <a:avLst/>
          </a:prstGeom>
        </p:spPr>
      </p:pic>
      <p:sp>
        <p:nvSpPr>
          <p:cNvPr id="4" name="TextBox 3"/>
          <p:cNvSpPr txBox="1"/>
          <p:nvPr/>
        </p:nvSpPr>
        <p:spPr>
          <a:xfrm>
            <a:off x="6366283" y="3329660"/>
            <a:ext cx="3500603" cy="2308324"/>
          </a:xfrm>
          <a:prstGeom prst="rect">
            <a:avLst/>
          </a:prstGeom>
          <a:noFill/>
          <a:ln>
            <a:solidFill>
              <a:srgbClr val="4F81BD"/>
            </a:solidFill>
          </a:ln>
        </p:spPr>
        <p:txBody>
          <a:bodyPr wrap="none" rtlCol="0">
            <a:spAutoFit/>
          </a:bodyPr>
          <a:lstStyle/>
          <a:p>
            <a:r>
              <a:rPr lang="en-US" dirty="0"/>
              <a:t>What's the probability of winning </a:t>
            </a:r>
          </a:p>
          <a:p>
            <a:r>
              <a:rPr lang="en-US" dirty="0"/>
              <a:t>(C) if always switch ("Y") ?</a:t>
            </a:r>
          </a:p>
          <a:p>
            <a:endParaRPr lang="en-US" dirty="0"/>
          </a:p>
          <a:p>
            <a:pPr marL="342900" indent="-342900">
              <a:buAutoNum type="alphaUcPeriod"/>
            </a:pPr>
            <a:r>
              <a:rPr lang="en-US" dirty="0"/>
              <a:t>1/3</a:t>
            </a:r>
          </a:p>
          <a:p>
            <a:pPr marL="342900" indent="-342900">
              <a:buAutoNum type="alphaUcPeriod"/>
            </a:pPr>
            <a:r>
              <a:rPr lang="en-US" dirty="0"/>
              <a:t>1/2</a:t>
            </a:r>
          </a:p>
          <a:p>
            <a:pPr marL="342900" indent="-342900">
              <a:buAutoNum type="alphaUcPeriod"/>
            </a:pPr>
            <a:r>
              <a:rPr lang="en-US" dirty="0"/>
              <a:t>2/3</a:t>
            </a:r>
          </a:p>
          <a:p>
            <a:pPr marL="342900" indent="-342900">
              <a:buAutoNum type="alphaUcPeriod"/>
            </a:pPr>
            <a:r>
              <a:rPr lang="en-US" dirty="0"/>
              <a:t>1</a:t>
            </a:r>
          </a:p>
          <a:p>
            <a:pPr marL="342900" indent="-342900">
              <a:buAutoNum type="alphaUcPeriod"/>
            </a:pPr>
            <a:r>
              <a:rPr lang="en-US" dirty="0"/>
              <a:t>None of the above.</a:t>
            </a:r>
          </a:p>
        </p:txBody>
      </p:sp>
    </p:spTree>
    <p:extLst>
      <p:ext uri="{BB962C8B-B14F-4D97-AF65-F5344CB8AC3E}">
        <p14:creationId xmlns:p14="http://schemas.microsoft.com/office/powerpoint/2010/main" val="39279067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2: Linearity of expectation</a:t>
            </a:r>
            <a:endParaRPr sz="3300" dirty="0">
              <a:solidFill>
                <a:prstClr val="black"/>
              </a:solidFill>
            </a:endParaRPr>
          </a:p>
        </p:txBody>
      </p:sp>
      <p:sp>
        <p:nvSpPr>
          <p:cNvPr id="6" name="TextBox 5"/>
          <p:cNvSpPr txBox="1"/>
          <p:nvPr/>
        </p:nvSpPr>
        <p:spPr>
          <a:xfrm>
            <a:off x="189470" y="1185958"/>
            <a:ext cx="9786671" cy="4093428"/>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00"/>
                </a:solidFill>
                <a:sym typeface="Wingdings"/>
              </a:rPr>
              <a:t> Consider the following program:</a:t>
            </a:r>
          </a:p>
          <a:p>
            <a:endParaRPr lang="en-US" sz="2000" dirty="0">
              <a:solidFill>
                <a:srgbClr val="000000"/>
              </a:solidFill>
              <a:sym typeface="Wingdings"/>
            </a:endParaRPr>
          </a:p>
          <a:p>
            <a:r>
              <a:rPr lang="en-US" sz="2000" dirty="0" err="1">
                <a:solidFill>
                  <a:srgbClr val="000000"/>
                </a:solidFill>
                <a:sym typeface="Wingdings"/>
              </a:rPr>
              <a:t>Findmax</a:t>
            </a:r>
            <a:r>
              <a:rPr lang="en-US" sz="2000" dirty="0">
                <a:solidFill>
                  <a:srgbClr val="000000"/>
                </a:solidFill>
                <a:sym typeface="Wingdings"/>
              </a:rPr>
              <a:t>(a[1…n])</a:t>
            </a:r>
          </a:p>
          <a:p>
            <a:r>
              <a:rPr lang="en-US" sz="2000" dirty="0">
                <a:solidFill>
                  <a:srgbClr val="000000"/>
                </a:solidFill>
                <a:sym typeface="Wingdings"/>
              </a:rPr>
              <a:t>max:=a[1]</a:t>
            </a:r>
          </a:p>
          <a:p>
            <a:r>
              <a:rPr lang="en-US" sz="2000" dirty="0">
                <a:solidFill>
                  <a:srgbClr val="000000"/>
                </a:solidFill>
                <a:sym typeface="Wingdings"/>
              </a:rPr>
              <a:t>for </a:t>
            </a:r>
            <a:r>
              <a:rPr lang="en-US" sz="2000" dirty="0" err="1">
                <a:solidFill>
                  <a:srgbClr val="000000"/>
                </a:solidFill>
                <a:sym typeface="Wingdings"/>
              </a:rPr>
              <a:t>i</a:t>
            </a:r>
            <a:r>
              <a:rPr lang="en-US" sz="2000" dirty="0">
                <a:solidFill>
                  <a:srgbClr val="000000"/>
                </a:solidFill>
                <a:sym typeface="Wingdings"/>
              </a:rPr>
              <a:t>=2 to n</a:t>
            </a:r>
          </a:p>
          <a:p>
            <a:r>
              <a:rPr lang="en-US" sz="2000" dirty="0">
                <a:solidFill>
                  <a:srgbClr val="000000"/>
                </a:solidFill>
                <a:sym typeface="Wingdings"/>
              </a:rPr>
              <a:t>	if a[</a:t>
            </a:r>
            <a:r>
              <a:rPr lang="en-US" sz="2000" dirty="0" err="1">
                <a:solidFill>
                  <a:srgbClr val="000000"/>
                </a:solidFill>
                <a:sym typeface="Wingdings"/>
              </a:rPr>
              <a:t>i</a:t>
            </a:r>
            <a:r>
              <a:rPr lang="en-US" sz="2000" dirty="0">
                <a:solidFill>
                  <a:srgbClr val="000000"/>
                </a:solidFill>
                <a:sym typeface="Wingdings"/>
              </a:rPr>
              <a:t>]&gt;max then</a:t>
            </a:r>
          </a:p>
          <a:p>
            <a:r>
              <a:rPr lang="en-US" sz="2000" dirty="0">
                <a:solidFill>
                  <a:srgbClr val="000000"/>
                </a:solidFill>
                <a:sym typeface="Wingdings"/>
              </a:rPr>
              <a:t>		max:=a[</a:t>
            </a:r>
            <a:r>
              <a:rPr lang="en-US" sz="2000" dirty="0" err="1">
                <a:solidFill>
                  <a:srgbClr val="000000"/>
                </a:solidFill>
                <a:sym typeface="Wingdings"/>
              </a:rPr>
              <a:t>i</a:t>
            </a:r>
            <a:r>
              <a:rPr lang="en-US" sz="2000" dirty="0">
                <a:solidFill>
                  <a:srgbClr val="000000"/>
                </a:solidFill>
                <a:sym typeface="Wingdings"/>
              </a:rPr>
              <a:t>]</a:t>
            </a:r>
          </a:p>
          <a:p>
            <a:r>
              <a:rPr lang="en-US" sz="2000" dirty="0">
                <a:solidFill>
                  <a:srgbClr val="000000"/>
                </a:solidFill>
                <a:sym typeface="Wingdings"/>
              </a:rPr>
              <a:t>return max</a:t>
            </a: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If the array is in a random order, how many times do we expect max to change?</a:t>
            </a:r>
          </a:p>
          <a:p>
            <a:endParaRPr lang="en-US" sz="2000" dirty="0">
              <a:solidFill>
                <a:srgbClr val="000000"/>
              </a:solidFill>
              <a:sym typeface="Wingdings"/>
            </a:endParaRPr>
          </a:p>
          <a:p>
            <a:endParaRPr lang="en-US" sz="2000" dirty="0">
              <a:solidFill>
                <a:srgbClr val="000000"/>
              </a:solidFill>
              <a:sym typeface="Wingdings"/>
            </a:endParaRPr>
          </a:p>
        </p:txBody>
      </p:sp>
    </p:spTree>
    <p:extLst>
      <p:ext uri="{BB962C8B-B14F-4D97-AF65-F5344CB8AC3E}">
        <p14:creationId xmlns:p14="http://schemas.microsoft.com/office/powerpoint/2010/main" val="2828214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2: Linearity of expectation</a:t>
            </a:r>
            <a:endParaRPr sz="3300" dirty="0">
              <a:solidFill>
                <a:prstClr val="black"/>
              </a:solidFill>
            </a:endParaRPr>
          </a:p>
        </p:txBody>
      </p:sp>
      <mc:AlternateContent xmlns:mc="http://schemas.openxmlformats.org/markup-compatibility/2006" xmlns:a14="http://schemas.microsoft.com/office/drawing/2010/main">
        <mc:Choice Requires="a14">
          <p:sp>
            <p:nvSpPr>
              <p:cNvPr id="6" name="TextBox 5"/>
              <p:cNvSpPr txBox="1"/>
              <p:nvPr/>
            </p:nvSpPr>
            <p:spPr>
              <a:xfrm>
                <a:off x="189470" y="1185958"/>
                <a:ext cx="9786671" cy="5017720"/>
              </a:xfrm>
              <a:prstGeom prst="rect">
                <a:avLst/>
              </a:prstGeom>
              <a:noFill/>
              <a:ln>
                <a:noFill/>
              </a:ln>
            </p:spPr>
            <p:txBody>
              <a:bodyPr wrap="square" rtlCol="0">
                <a:spAutoFit/>
              </a:bodyPr>
              <a:lstStyle/>
              <a:p>
                <a:r>
                  <a:rPr lang="en-US" sz="2000" b="1" dirty="0">
                    <a:solidFill>
                      <a:srgbClr val="000000"/>
                    </a:solidFill>
                    <a:sym typeface="Wingdings"/>
                  </a:rPr>
                  <a:t>Example:</a:t>
                </a:r>
                <a:r>
                  <a:rPr lang="en-US" sz="2000" dirty="0">
                    <a:solidFill>
                      <a:srgbClr val="000000"/>
                    </a:solidFill>
                    <a:sym typeface="Wingdings"/>
                  </a:rPr>
                  <a:t> Consider the following program:</a:t>
                </a:r>
              </a:p>
              <a:p>
                <a:endParaRPr lang="en-US" sz="2000" dirty="0">
                  <a:solidFill>
                    <a:srgbClr val="000000"/>
                  </a:solidFill>
                  <a:sym typeface="Wingdings"/>
                </a:endParaRPr>
              </a:p>
              <a:p>
                <a:r>
                  <a:rPr lang="en-US" sz="2000" dirty="0" err="1">
                    <a:solidFill>
                      <a:srgbClr val="000000"/>
                    </a:solidFill>
                    <a:sym typeface="Wingdings"/>
                  </a:rPr>
                  <a:t>Findmax</a:t>
                </a:r>
                <a:r>
                  <a:rPr lang="en-US" sz="2000" dirty="0">
                    <a:solidFill>
                      <a:srgbClr val="000000"/>
                    </a:solidFill>
                    <a:sym typeface="Wingdings"/>
                  </a:rPr>
                  <a:t>(a[1…n])</a:t>
                </a:r>
              </a:p>
              <a:p>
                <a:r>
                  <a:rPr lang="en-US" sz="2000" dirty="0">
                    <a:solidFill>
                      <a:srgbClr val="000000"/>
                    </a:solidFill>
                    <a:sym typeface="Wingdings"/>
                  </a:rPr>
                  <a:t>max:=a[1]</a:t>
                </a:r>
              </a:p>
              <a:p>
                <a:r>
                  <a:rPr lang="en-US" sz="2000" dirty="0">
                    <a:solidFill>
                      <a:srgbClr val="000000"/>
                    </a:solidFill>
                    <a:sym typeface="Wingdings"/>
                  </a:rPr>
                  <a:t>for </a:t>
                </a:r>
                <a:r>
                  <a:rPr lang="en-US" sz="2000" dirty="0" err="1">
                    <a:solidFill>
                      <a:srgbClr val="000000"/>
                    </a:solidFill>
                    <a:sym typeface="Wingdings"/>
                  </a:rPr>
                  <a:t>i</a:t>
                </a:r>
                <a:r>
                  <a:rPr lang="en-US" sz="2000" dirty="0">
                    <a:solidFill>
                      <a:srgbClr val="000000"/>
                    </a:solidFill>
                    <a:sym typeface="Wingdings"/>
                  </a:rPr>
                  <a:t>=2 to n</a:t>
                </a:r>
              </a:p>
              <a:p>
                <a:r>
                  <a:rPr lang="en-US" sz="2000" dirty="0">
                    <a:solidFill>
                      <a:srgbClr val="000000"/>
                    </a:solidFill>
                    <a:sym typeface="Wingdings"/>
                  </a:rPr>
                  <a:t>	if a[</a:t>
                </a:r>
                <a:r>
                  <a:rPr lang="en-US" sz="2000" dirty="0" err="1">
                    <a:solidFill>
                      <a:srgbClr val="000000"/>
                    </a:solidFill>
                    <a:sym typeface="Wingdings"/>
                  </a:rPr>
                  <a:t>i</a:t>
                </a:r>
                <a:r>
                  <a:rPr lang="en-US" sz="2000" dirty="0">
                    <a:solidFill>
                      <a:srgbClr val="000000"/>
                    </a:solidFill>
                    <a:sym typeface="Wingdings"/>
                  </a:rPr>
                  <a:t>]&gt;max then</a:t>
                </a:r>
              </a:p>
              <a:p>
                <a:r>
                  <a:rPr lang="en-US" sz="2000" dirty="0">
                    <a:solidFill>
                      <a:srgbClr val="000000"/>
                    </a:solidFill>
                    <a:sym typeface="Wingdings"/>
                  </a:rPr>
                  <a:t>		max:=a[</a:t>
                </a:r>
                <a:r>
                  <a:rPr lang="en-US" sz="2000" dirty="0" err="1">
                    <a:solidFill>
                      <a:srgbClr val="000000"/>
                    </a:solidFill>
                    <a:sym typeface="Wingdings"/>
                  </a:rPr>
                  <a:t>i</a:t>
                </a:r>
                <a:r>
                  <a:rPr lang="en-US" sz="2000" dirty="0">
                    <a:solidFill>
                      <a:srgbClr val="000000"/>
                    </a:solidFill>
                    <a:sym typeface="Wingdings"/>
                  </a:rPr>
                  <a:t>]</a:t>
                </a:r>
              </a:p>
              <a:p>
                <a:r>
                  <a:rPr lang="en-US" sz="2000" dirty="0">
                    <a:solidFill>
                      <a:srgbClr val="000000"/>
                    </a:solidFill>
                    <a:sym typeface="Wingdings"/>
                  </a:rPr>
                  <a:t>return max</a:t>
                </a: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Let </a:t>
                </a:r>
                <a14:m>
                  <m:oMath xmlns:m="http://schemas.openxmlformats.org/officeDocument/2006/math">
                    <m:sSub>
                      <m:sSubPr>
                        <m:ctrlPr>
                          <a:rPr lang="en-US" sz="2000" b="0" i="1" smtClean="0">
                            <a:solidFill>
                              <a:srgbClr val="000000"/>
                            </a:solidFill>
                            <a:latin typeface="Cambria Math" panose="02040503050406030204" pitchFamily="18" charset="0"/>
                            <a:sym typeface="Wingdings"/>
                          </a:rPr>
                        </m:ctrlPr>
                      </m:sSubPr>
                      <m:e>
                        <m:r>
                          <a:rPr lang="en-US" sz="2000" b="0" i="1" smtClean="0">
                            <a:solidFill>
                              <a:srgbClr val="000000"/>
                            </a:solidFill>
                            <a:latin typeface="Cambria Math" panose="02040503050406030204" pitchFamily="18" charset="0"/>
                            <a:sym typeface="Wingdings"/>
                          </a:rPr>
                          <m:t>𝑋</m:t>
                        </m:r>
                      </m:e>
                      <m:sub>
                        <m:r>
                          <a:rPr lang="en-US" sz="2000" b="0" i="1" smtClean="0">
                            <a:solidFill>
                              <a:srgbClr val="000000"/>
                            </a:solidFill>
                            <a:latin typeface="Cambria Math" panose="02040503050406030204" pitchFamily="18" charset="0"/>
                            <a:sym typeface="Wingdings"/>
                          </a:rPr>
                          <m:t>𝑖</m:t>
                        </m:r>
                      </m:sub>
                    </m:sSub>
                    <m:r>
                      <a:rPr lang="en-US" sz="2000" b="0" i="1" smtClean="0">
                        <a:solidFill>
                          <a:srgbClr val="000000"/>
                        </a:solidFill>
                        <a:latin typeface="Cambria Math" panose="02040503050406030204" pitchFamily="18" charset="0"/>
                        <a:sym typeface="Wingdings"/>
                      </a:rPr>
                      <m:t>=1 </m:t>
                    </m:r>
                  </m:oMath>
                </a14:m>
                <a:r>
                  <a:rPr lang="en-US" sz="2000" dirty="0">
                    <a:solidFill>
                      <a:srgbClr val="000000"/>
                    </a:solidFill>
                    <a:sym typeface="Wingdings"/>
                  </a:rPr>
                  <a:t>if a[</a:t>
                </a:r>
                <a:r>
                  <a:rPr lang="en-US" sz="2000" dirty="0" err="1">
                    <a:solidFill>
                      <a:srgbClr val="000000"/>
                    </a:solidFill>
                    <a:sym typeface="Wingdings"/>
                  </a:rPr>
                  <a:t>i</a:t>
                </a:r>
                <a:r>
                  <a:rPr lang="en-US" sz="2000" dirty="0">
                    <a:solidFill>
                      <a:srgbClr val="000000"/>
                    </a:solidFill>
                    <a:sym typeface="Wingdings"/>
                  </a:rPr>
                  <a:t>] is greater than a[1],..,a[i-1] and </a:t>
                </a:r>
                <a14:m>
                  <m:oMath xmlns:m="http://schemas.openxmlformats.org/officeDocument/2006/math">
                    <m:sSub>
                      <m:sSubPr>
                        <m:ctrlPr>
                          <a:rPr lang="en-US" sz="2000" i="1">
                            <a:solidFill>
                              <a:srgbClr val="000000"/>
                            </a:solidFill>
                            <a:latin typeface="Cambria Math" panose="02040503050406030204" pitchFamily="18" charset="0"/>
                            <a:sym typeface="Wingdings"/>
                          </a:rPr>
                        </m:ctrlPr>
                      </m:sSubPr>
                      <m:e>
                        <m:r>
                          <a:rPr lang="en-US" sz="2000" i="1">
                            <a:solidFill>
                              <a:srgbClr val="000000"/>
                            </a:solidFill>
                            <a:latin typeface="Cambria Math" panose="02040503050406030204" pitchFamily="18" charset="0"/>
                            <a:sym typeface="Wingdings"/>
                          </a:rPr>
                          <m:t>𝑋</m:t>
                        </m:r>
                      </m:e>
                      <m:sub>
                        <m:r>
                          <a:rPr lang="en-US" sz="2000" i="1">
                            <a:solidFill>
                              <a:srgbClr val="000000"/>
                            </a:solidFill>
                            <a:latin typeface="Cambria Math" panose="02040503050406030204" pitchFamily="18" charset="0"/>
                            <a:sym typeface="Wingdings"/>
                          </a:rPr>
                          <m:t>𝑖</m:t>
                        </m:r>
                      </m:sub>
                    </m:sSub>
                    <m:r>
                      <a:rPr lang="en-US" sz="2000" i="1">
                        <a:solidFill>
                          <a:srgbClr val="000000"/>
                        </a:solidFill>
                        <a:latin typeface="Cambria Math" panose="02040503050406030204" pitchFamily="18" charset="0"/>
                        <a:sym typeface="Wingdings"/>
                      </a:rPr>
                      <m:t>=</m:t>
                    </m:r>
                    <m:r>
                      <a:rPr lang="en-US" sz="2000" b="0" i="1" smtClean="0">
                        <a:solidFill>
                          <a:srgbClr val="000000"/>
                        </a:solidFill>
                        <a:latin typeface="Cambria Math" panose="02040503050406030204" pitchFamily="18" charset="0"/>
                        <a:sym typeface="Wingdings"/>
                      </a:rPr>
                      <m:t>0</m:t>
                    </m:r>
                    <m:r>
                      <a:rPr lang="en-US" sz="2000" i="1">
                        <a:solidFill>
                          <a:srgbClr val="000000"/>
                        </a:solidFill>
                        <a:latin typeface="Cambria Math" panose="02040503050406030204" pitchFamily="18" charset="0"/>
                        <a:sym typeface="Wingdings"/>
                      </a:rPr>
                      <m:t> </m:t>
                    </m:r>
                    <m:r>
                      <a:rPr lang="en-US" sz="2000" b="0" i="0" smtClean="0">
                        <a:solidFill>
                          <a:srgbClr val="000000"/>
                        </a:solidFill>
                        <a:latin typeface="Cambria Math" panose="02040503050406030204" pitchFamily="18" charset="0"/>
                        <a:sym typeface="Wingdings"/>
                      </a:rPr>
                      <m:t> </m:t>
                    </m:r>
                  </m:oMath>
                </a14:m>
                <a:r>
                  <a:rPr lang="en-US" sz="2000" dirty="0">
                    <a:solidFill>
                      <a:srgbClr val="000000"/>
                    </a:solidFill>
                    <a:sym typeface="Wingdings"/>
                  </a:rPr>
                  <a:t>otherwise.</a:t>
                </a:r>
              </a:p>
              <a:p>
                <a:r>
                  <a:rPr lang="en-US" sz="2000" dirty="0">
                    <a:solidFill>
                      <a:srgbClr val="000000"/>
                    </a:solidFill>
                    <a:sym typeface="Wingdings"/>
                  </a:rPr>
                  <a:t>Then we change the maximum in the iteration </a:t>
                </a:r>
                <a:r>
                  <a:rPr lang="en-US" sz="2000" dirty="0" err="1">
                    <a:solidFill>
                      <a:srgbClr val="000000"/>
                    </a:solidFill>
                    <a:sym typeface="Wingdings"/>
                  </a:rPr>
                  <a:t>i</a:t>
                </a:r>
                <a:r>
                  <a:rPr lang="en-US" sz="2000" dirty="0">
                    <a:solidFill>
                      <a:srgbClr val="000000"/>
                    </a:solidFill>
                    <a:sym typeface="Wingdings"/>
                  </a:rPr>
                  <a:t> </a:t>
                </a:r>
                <a:r>
                  <a:rPr lang="en-US" sz="2000" dirty="0" err="1">
                    <a:solidFill>
                      <a:srgbClr val="000000"/>
                    </a:solidFill>
                    <a:sym typeface="Wingdings"/>
                  </a:rPr>
                  <a:t>iff</a:t>
                </a:r>
                <a:r>
                  <a:rPr lang="en-US" sz="2000" dirty="0">
                    <a:solidFill>
                      <a:srgbClr val="000000"/>
                    </a:solidFill>
                    <a:sym typeface="Wingdings"/>
                  </a:rPr>
                  <a:t> </a:t>
                </a:r>
                <a14:m>
                  <m:oMath xmlns:m="http://schemas.openxmlformats.org/officeDocument/2006/math">
                    <m:sSub>
                      <m:sSubPr>
                        <m:ctrlPr>
                          <a:rPr lang="en-US" sz="2000" i="1">
                            <a:solidFill>
                              <a:srgbClr val="000000"/>
                            </a:solidFill>
                            <a:latin typeface="Cambria Math" panose="02040503050406030204" pitchFamily="18" charset="0"/>
                            <a:sym typeface="Wingdings"/>
                          </a:rPr>
                        </m:ctrlPr>
                      </m:sSubPr>
                      <m:e>
                        <m:r>
                          <a:rPr lang="en-US" sz="2000" i="1">
                            <a:solidFill>
                              <a:srgbClr val="000000"/>
                            </a:solidFill>
                            <a:latin typeface="Cambria Math" panose="02040503050406030204" pitchFamily="18" charset="0"/>
                            <a:sym typeface="Wingdings"/>
                          </a:rPr>
                          <m:t>𝑋</m:t>
                        </m:r>
                      </m:e>
                      <m:sub>
                        <m:r>
                          <a:rPr lang="en-US" sz="2000" i="1">
                            <a:solidFill>
                              <a:srgbClr val="000000"/>
                            </a:solidFill>
                            <a:latin typeface="Cambria Math" panose="02040503050406030204" pitchFamily="18" charset="0"/>
                            <a:sym typeface="Wingdings"/>
                          </a:rPr>
                          <m:t>𝑖</m:t>
                        </m:r>
                      </m:sub>
                    </m:sSub>
                    <m:r>
                      <a:rPr lang="en-US" sz="2000" i="1">
                        <a:solidFill>
                          <a:srgbClr val="000000"/>
                        </a:solidFill>
                        <a:latin typeface="Cambria Math" panose="02040503050406030204" pitchFamily="18" charset="0"/>
                        <a:sym typeface="Wingdings"/>
                      </a:rPr>
                      <m:t>=1 </m:t>
                    </m:r>
                  </m:oMath>
                </a14:m>
                <a:endParaRPr lang="en-US" sz="2000" dirty="0">
                  <a:solidFill>
                    <a:srgbClr val="000000"/>
                  </a:solidFill>
                  <a:sym typeface="Wingdings"/>
                </a:endParaRPr>
              </a:p>
              <a:p>
                <a:r>
                  <a:rPr lang="en-US" sz="2000" dirty="0">
                    <a:solidFill>
                      <a:srgbClr val="000000"/>
                    </a:solidFill>
                    <a:sym typeface="Wingdings"/>
                  </a:rPr>
                  <a:t>So the quantity we are looking for is the expectation of  </a:t>
                </a:r>
                <a14:m>
                  <m:oMath xmlns:m="http://schemas.openxmlformats.org/officeDocument/2006/math">
                    <m:r>
                      <a:rPr lang="en-US" sz="2000" b="0" i="1" smtClean="0">
                        <a:solidFill>
                          <a:srgbClr val="000000"/>
                        </a:solidFill>
                        <a:latin typeface="Cambria Math" panose="02040503050406030204" pitchFamily="18" charset="0"/>
                        <a:sym typeface="Wingdings"/>
                      </a:rPr>
                      <m:t>𝑋</m:t>
                    </m:r>
                    <m:r>
                      <a:rPr lang="en-US" sz="2000" b="0" i="1" smtClean="0">
                        <a:solidFill>
                          <a:srgbClr val="000000"/>
                        </a:solidFill>
                        <a:latin typeface="Cambria Math" panose="02040503050406030204" pitchFamily="18" charset="0"/>
                        <a:sym typeface="Wingdings"/>
                      </a:rPr>
                      <m:t>=</m:t>
                    </m:r>
                    <m:nary>
                      <m:naryPr>
                        <m:chr m:val="∑"/>
                        <m:ctrlPr>
                          <a:rPr lang="en-US" sz="2000" b="0" i="1" smtClean="0">
                            <a:solidFill>
                              <a:srgbClr val="000000"/>
                            </a:solidFill>
                            <a:latin typeface="Cambria Math" panose="02040503050406030204" pitchFamily="18" charset="0"/>
                            <a:sym typeface="Wingdings"/>
                          </a:rPr>
                        </m:ctrlPr>
                      </m:naryPr>
                      <m:sub>
                        <m:r>
                          <m:rPr>
                            <m:brk m:alnAt="23"/>
                          </m:rPr>
                          <a:rPr lang="en-US" sz="2000" b="0" i="1" smtClean="0">
                            <a:solidFill>
                              <a:srgbClr val="000000"/>
                            </a:solidFill>
                            <a:latin typeface="Cambria Math" panose="02040503050406030204" pitchFamily="18" charset="0"/>
                            <a:sym typeface="Wingdings"/>
                          </a:rPr>
                          <m:t>𝑖</m:t>
                        </m:r>
                        <m:r>
                          <a:rPr lang="en-US" sz="2000" b="0" i="1" smtClean="0">
                            <a:solidFill>
                              <a:srgbClr val="000000"/>
                            </a:solidFill>
                            <a:latin typeface="Cambria Math" panose="02040503050406030204" pitchFamily="18" charset="0"/>
                            <a:sym typeface="Wingdings"/>
                          </a:rPr>
                          <m:t>=2</m:t>
                        </m:r>
                      </m:sub>
                      <m:sup>
                        <m:r>
                          <a:rPr lang="en-US" sz="2000" b="0" i="1" smtClean="0">
                            <a:solidFill>
                              <a:srgbClr val="000000"/>
                            </a:solidFill>
                            <a:latin typeface="Cambria Math" panose="02040503050406030204" pitchFamily="18" charset="0"/>
                            <a:sym typeface="Wingdings"/>
                          </a:rPr>
                          <m:t>𝑛</m:t>
                        </m:r>
                      </m:sup>
                      <m:e>
                        <m:sSub>
                          <m:sSubPr>
                            <m:ctrlPr>
                              <a:rPr lang="en-US" sz="2000" b="0" i="1" smtClean="0">
                                <a:solidFill>
                                  <a:srgbClr val="000000"/>
                                </a:solidFill>
                                <a:latin typeface="Cambria Math" panose="02040503050406030204" pitchFamily="18" charset="0"/>
                                <a:sym typeface="Wingdings"/>
                              </a:rPr>
                            </m:ctrlPr>
                          </m:sSubPr>
                          <m:e>
                            <m:r>
                              <a:rPr lang="en-US" sz="2000" b="0" i="1" smtClean="0">
                                <a:solidFill>
                                  <a:srgbClr val="000000"/>
                                </a:solidFill>
                                <a:latin typeface="Cambria Math" panose="02040503050406030204" pitchFamily="18" charset="0"/>
                                <a:sym typeface="Wingdings"/>
                              </a:rPr>
                              <m:t>𝑋</m:t>
                            </m:r>
                          </m:e>
                          <m:sub>
                            <m:r>
                              <a:rPr lang="en-US" sz="2000" b="0" i="1" smtClean="0">
                                <a:solidFill>
                                  <a:srgbClr val="000000"/>
                                </a:solidFill>
                                <a:latin typeface="Cambria Math" panose="02040503050406030204" pitchFamily="18" charset="0"/>
                                <a:sym typeface="Wingdings"/>
                              </a:rPr>
                              <m:t>𝑖</m:t>
                            </m:r>
                          </m:sub>
                        </m:sSub>
                      </m:e>
                    </m:nary>
                  </m:oMath>
                </a14:m>
                <a:r>
                  <a:rPr lang="en-US" sz="2000" dirty="0">
                    <a:solidFill>
                      <a:srgbClr val="000000"/>
                    </a:solidFill>
                    <a:sym typeface="Wingdings"/>
                  </a:rPr>
                  <a:t>, which by linearity of expectations is </a:t>
                </a:r>
                <a14:m>
                  <m:oMath xmlns:m="http://schemas.openxmlformats.org/officeDocument/2006/math">
                    <m:r>
                      <m:rPr>
                        <m:sty m:val="p"/>
                      </m:rPr>
                      <a:rPr lang="en-US" sz="2000" b="0" i="0" smtClean="0">
                        <a:solidFill>
                          <a:srgbClr val="000000"/>
                        </a:solidFill>
                        <a:latin typeface="Cambria Math" panose="02040503050406030204" pitchFamily="18" charset="0"/>
                        <a:sym typeface="Wingdings"/>
                      </a:rPr>
                      <m:t>E</m:t>
                    </m:r>
                    <m:r>
                      <a:rPr lang="en-US" sz="2000" b="0" i="0" smtClean="0">
                        <a:solidFill>
                          <a:srgbClr val="000000"/>
                        </a:solidFill>
                        <a:latin typeface="Cambria Math" panose="02040503050406030204" pitchFamily="18" charset="0"/>
                        <a:sym typeface="Wingdings"/>
                      </a:rPr>
                      <m:t>(</m:t>
                    </m:r>
                    <m:r>
                      <a:rPr lang="en-US" sz="2000" i="1">
                        <a:solidFill>
                          <a:srgbClr val="000000"/>
                        </a:solidFill>
                        <a:latin typeface="Cambria Math" panose="02040503050406030204" pitchFamily="18" charset="0"/>
                        <a:sym typeface="Wingdings"/>
                      </a:rPr>
                      <m:t>𝑋</m:t>
                    </m:r>
                    <m:r>
                      <a:rPr lang="en-US" sz="2000" b="0" i="1" smtClean="0">
                        <a:solidFill>
                          <a:srgbClr val="000000"/>
                        </a:solidFill>
                        <a:latin typeface="Cambria Math" panose="02040503050406030204" pitchFamily="18" charset="0"/>
                        <a:sym typeface="Wingdings"/>
                      </a:rPr>
                      <m:t>)</m:t>
                    </m:r>
                    <m:r>
                      <a:rPr lang="en-US" sz="2000" i="1">
                        <a:solidFill>
                          <a:srgbClr val="000000"/>
                        </a:solidFill>
                        <a:latin typeface="Cambria Math" panose="02040503050406030204" pitchFamily="18" charset="0"/>
                        <a:sym typeface="Wingdings"/>
                      </a:rPr>
                      <m:t>=</m:t>
                    </m:r>
                    <m:nary>
                      <m:naryPr>
                        <m:chr m:val="∑"/>
                        <m:ctrlPr>
                          <a:rPr lang="en-US" sz="2000" i="1">
                            <a:solidFill>
                              <a:srgbClr val="000000"/>
                            </a:solidFill>
                            <a:latin typeface="Cambria Math" panose="02040503050406030204" pitchFamily="18" charset="0"/>
                            <a:sym typeface="Wingdings"/>
                          </a:rPr>
                        </m:ctrlPr>
                      </m:naryPr>
                      <m:sub>
                        <m:r>
                          <m:rPr>
                            <m:brk m:alnAt="23"/>
                          </m:rPr>
                          <a:rPr lang="en-US" sz="2000" i="1">
                            <a:solidFill>
                              <a:srgbClr val="000000"/>
                            </a:solidFill>
                            <a:latin typeface="Cambria Math" panose="02040503050406030204" pitchFamily="18" charset="0"/>
                            <a:sym typeface="Wingdings"/>
                          </a:rPr>
                          <m:t>𝑖</m:t>
                        </m:r>
                        <m:r>
                          <a:rPr lang="en-US" sz="2000" i="1">
                            <a:solidFill>
                              <a:srgbClr val="000000"/>
                            </a:solidFill>
                            <a:latin typeface="Cambria Math" panose="02040503050406030204" pitchFamily="18" charset="0"/>
                            <a:sym typeface="Wingdings"/>
                          </a:rPr>
                          <m:t>=2</m:t>
                        </m:r>
                      </m:sub>
                      <m:sup>
                        <m:r>
                          <a:rPr lang="en-US" sz="2000" i="1">
                            <a:solidFill>
                              <a:srgbClr val="000000"/>
                            </a:solidFill>
                            <a:latin typeface="Cambria Math" panose="02040503050406030204" pitchFamily="18" charset="0"/>
                            <a:sym typeface="Wingdings"/>
                          </a:rPr>
                          <m:t>𝑛</m:t>
                        </m:r>
                      </m:sup>
                      <m:e>
                        <m:r>
                          <a:rPr lang="en-US" sz="2000" b="0" i="1" smtClean="0">
                            <a:solidFill>
                              <a:srgbClr val="000000"/>
                            </a:solidFill>
                            <a:latin typeface="Cambria Math" panose="02040503050406030204" pitchFamily="18" charset="0"/>
                            <a:sym typeface="Wingdings"/>
                          </a:rPr>
                          <m:t>𝐸</m:t>
                        </m:r>
                        <m:r>
                          <a:rPr lang="en-US" sz="2000" b="0" i="1" smtClean="0">
                            <a:solidFill>
                              <a:srgbClr val="000000"/>
                            </a:solidFill>
                            <a:latin typeface="Cambria Math" panose="02040503050406030204" pitchFamily="18" charset="0"/>
                            <a:sym typeface="Wingdings"/>
                          </a:rPr>
                          <m:t>(</m:t>
                        </m:r>
                        <m:sSub>
                          <m:sSubPr>
                            <m:ctrlPr>
                              <a:rPr lang="en-US" sz="2000" i="1">
                                <a:solidFill>
                                  <a:srgbClr val="000000"/>
                                </a:solidFill>
                                <a:latin typeface="Cambria Math" panose="02040503050406030204" pitchFamily="18" charset="0"/>
                                <a:sym typeface="Wingdings"/>
                              </a:rPr>
                            </m:ctrlPr>
                          </m:sSubPr>
                          <m:e>
                            <m:r>
                              <a:rPr lang="en-US" sz="2000" i="1">
                                <a:solidFill>
                                  <a:srgbClr val="000000"/>
                                </a:solidFill>
                                <a:latin typeface="Cambria Math" panose="02040503050406030204" pitchFamily="18" charset="0"/>
                                <a:sym typeface="Wingdings"/>
                              </a:rPr>
                              <m:t>𝑋</m:t>
                            </m:r>
                          </m:e>
                          <m:sub>
                            <m:r>
                              <a:rPr lang="en-US" sz="2000" i="1">
                                <a:solidFill>
                                  <a:srgbClr val="000000"/>
                                </a:solidFill>
                                <a:latin typeface="Cambria Math" panose="02040503050406030204" pitchFamily="18" charset="0"/>
                                <a:sym typeface="Wingdings"/>
                              </a:rPr>
                              <m:t>𝑖</m:t>
                            </m:r>
                          </m:sub>
                        </m:sSub>
                        <m:r>
                          <a:rPr lang="en-US" sz="2000" b="0" i="1" smtClean="0">
                            <a:solidFill>
                              <a:srgbClr val="000000"/>
                            </a:solidFill>
                            <a:latin typeface="Cambria Math" panose="02040503050406030204" pitchFamily="18" charset="0"/>
                            <a:sym typeface="Wingdings"/>
                          </a:rPr>
                          <m:t>)</m:t>
                        </m:r>
                      </m:e>
                    </m:nary>
                  </m:oMath>
                </a14:m>
                <a:r>
                  <a:rPr lang="en-US" sz="2000" dirty="0">
                    <a:solidFill>
                      <a:srgbClr val="000000"/>
                    </a:solidFill>
                    <a:sym typeface="Wingdings"/>
                  </a:rPr>
                  <a:t>.</a:t>
                </a:r>
              </a:p>
              <a:p>
                <a:endParaRPr lang="en-US" sz="2000" dirty="0">
                  <a:solidFill>
                    <a:srgbClr val="000000"/>
                  </a:solidFill>
                  <a:sym typeface="Wingdings"/>
                </a:endParaRPr>
              </a:p>
              <a:p>
                <a:endParaRPr lang="en-US" sz="2000" dirty="0">
                  <a:solidFill>
                    <a:srgbClr val="000000"/>
                  </a:solidFill>
                  <a:sym typeface="Wingdings"/>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89470" y="1185958"/>
                <a:ext cx="9786671" cy="5017720"/>
              </a:xfrm>
              <a:prstGeom prst="rect">
                <a:avLst/>
              </a:prstGeom>
              <a:blipFill>
                <a:blip r:embed="rId3"/>
                <a:stretch>
                  <a:fillRect l="-623" t="-608" r="-1121" b="-170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5847553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Useful trick 2: Linearity of expectation</a:t>
            </a:r>
            <a:endParaRPr sz="3300" dirty="0">
              <a:solidFill>
                <a:prstClr val="black"/>
              </a:solidFill>
            </a:endParaRPr>
          </a:p>
        </p:txBody>
      </p:sp>
      <mc:AlternateContent xmlns:mc="http://schemas.openxmlformats.org/markup-compatibility/2006" xmlns:a14="http://schemas.microsoft.com/office/drawing/2010/main">
        <mc:Choice Requires="a14">
          <p:sp>
            <p:nvSpPr>
              <p:cNvPr id="6" name="TextBox 5"/>
              <p:cNvSpPr txBox="1"/>
              <p:nvPr/>
            </p:nvSpPr>
            <p:spPr>
              <a:xfrm>
                <a:off x="189470" y="1185958"/>
                <a:ext cx="9786671" cy="3355470"/>
              </a:xfrm>
              <a:prstGeom prst="rect">
                <a:avLst/>
              </a:prstGeom>
              <a:noFill/>
              <a:ln>
                <a:noFill/>
              </a:ln>
            </p:spPr>
            <p:txBody>
              <a:bodyPr wrap="square" rtlCol="0">
                <a:spAutoFit/>
              </a:bodyPr>
              <a:lstStyle/>
              <a:p>
                <a:r>
                  <a:rPr lang="en-US" sz="2000" dirty="0">
                    <a:solidFill>
                      <a:srgbClr val="000000"/>
                    </a:solidFill>
                    <a:sym typeface="Wingdings"/>
                  </a:rPr>
                  <a:t>If the array is random then a[</a:t>
                </a:r>
                <a:r>
                  <a:rPr lang="en-US" sz="2000" dirty="0" err="1">
                    <a:solidFill>
                      <a:srgbClr val="000000"/>
                    </a:solidFill>
                    <a:sym typeface="Wingdings"/>
                  </a:rPr>
                  <a:t>i</a:t>
                </a:r>
                <a:r>
                  <a:rPr lang="en-US" sz="2000" dirty="0">
                    <a:solidFill>
                      <a:srgbClr val="000000"/>
                    </a:solidFill>
                    <a:sym typeface="Wingdings"/>
                  </a:rPr>
                  <a:t>] is equally likely to be the largest of a[1],..a[</a:t>
                </a:r>
                <a:r>
                  <a:rPr lang="en-US" sz="2000" dirty="0" err="1">
                    <a:solidFill>
                      <a:srgbClr val="000000"/>
                    </a:solidFill>
                    <a:sym typeface="Wingdings"/>
                  </a:rPr>
                  <a:t>i</a:t>
                </a:r>
                <a:r>
                  <a:rPr lang="en-US" sz="2000" dirty="0">
                    <a:solidFill>
                      <a:srgbClr val="000000"/>
                    </a:solidFill>
                    <a:sym typeface="Wingdings"/>
                  </a:rPr>
                  <a:t>] as all the other values in that range. So</a:t>
                </a:r>
              </a:p>
              <a:p>
                <a:pPr/>
                <a14:m>
                  <m:oMathPara xmlns:m="http://schemas.openxmlformats.org/officeDocument/2006/math">
                    <m:oMathParaPr>
                      <m:jc m:val="centerGroup"/>
                    </m:oMathParaPr>
                    <m:oMath xmlns:m="http://schemas.openxmlformats.org/officeDocument/2006/math">
                      <m:r>
                        <a:rPr lang="en-US" sz="2000" b="0" i="1" smtClean="0">
                          <a:solidFill>
                            <a:srgbClr val="000000"/>
                          </a:solidFill>
                          <a:latin typeface="Cambria Math" panose="02040503050406030204" pitchFamily="18" charset="0"/>
                          <a:sym typeface="Wingdings"/>
                        </a:rPr>
                        <m:t>𝐸</m:t>
                      </m:r>
                      <m:d>
                        <m:dPr>
                          <m:ctrlPr>
                            <a:rPr lang="en-US" sz="2000" b="0" i="1" smtClean="0">
                              <a:solidFill>
                                <a:srgbClr val="000000"/>
                              </a:solidFill>
                              <a:latin typeface="Cambria Math" panose="02040503050406030204" pitchFamily="18" charset="0"/>
                              <a:sym typeface="Wingdings"/>
                            </a:rPr>
                          </m:ctrlPr>
                        </m:dPr>
                        <m:e>
                          <m:sSub>
                            <m:sSubPr>
                              <m:ctrlPr>
                                <a:rPr lang="en-US" sz="2000" b="0" i="1" smtClean="0">
                                  <a:solidFill>
                                    <a:srgbClr val="000000"/>
                                  </a:solidFill>
                                  <a:latin typeface="Cambria Math" panose="02040503050406030204" pitchFamily="18" charset="0"/>
                                  <a:sym typeface="Wingdings"/>
                                </a:rPr>
                              </m:ctrlPr>
                            </m:sSubPr>
                            <m:e>
                              <m:r>
                                <a:rPr lang="en-US" sz="2000" b="0" i="1" smtClean="0">
                                  <a:solidFill>
                                    <a:srgbClr val="000000"/>
                                  </a:solidFill>
                                  <a:latin typeface="Cambria Math" panose="02040503050406030204" pitchFamily="18" charset="0"/>
                                  <a:sym typeface="Wingdings"/>
                                </a:rPr>
                                <m:t>𝑋</m:t>
                              </m:r>
                            </m:e>
                            <m:sub>
                              <m:r>
                                <a:rPr lang="en-US" sz="2000" b="0" i="1" smtClean="0">
                                  <a:solidFill>
                                    <a:srgbClr val="000000"/>
                                  </a:solidFill>
                                  <a:latin typeface="Cambria Math" panose="02040503050406030204" pitchFamily="18" charset="0"/>
                                  <a:sym typeface="Wingdings"/>
                                </a:rPr>
                                <m:t>𝑖</m:t>
                              </m:r>
                            </m:sub>
                          </m:sSub>
                        </m:e>
                      </m:d>
                      <m:r>
                        <a:rPr lang="en-US" sz="2000" b="0" i="0" smtClean="0">
                          <a:solidFill>
                            <a:srgbClr val="000000"/>
                          </a:solidFill>
                          <a:latin typeface="Cambria Math" panose="02040503050406030204" pitchFamily="18" charset="0"/>
                          <a:sym typeface="Wingdings"/>
                        </a:rPr>
                        <m:t>=</m:t>
                      </m:r>
                      <m:f>
                        <m:fPr>
                          <m:ctrlPr>
                            <a:rPr lang="en-US" sz="2000" b="0" i="1" smtClean="0">
                              <a:solidFill>
                                <a:srgbClr val="000000"/>
                              </a:solidFill>
                              <a:latin typeface="Cambria Math" panose="02040503050406030204" pitchFamily="18" charset="0"/>
                              <a:sym typeface="Wingdings"/>
                            </a:rPr>
                          </m:ctrlPr>
                        </m:fPr>
                        <m:num>
                          <m:r>
                            <a:rPr lang="en-US" sz="2000" b="0" i="0" smtClean="0">
                              <a:solidFill>
                                <a:srgbClr val="000000"/>
                              </a:solidFill>
                              <a:latin typeface="Cambria Math" panose="02040503050406030204" pitchFamily="18" charset="0"/>
                              <a:sym typeface="Wingdings"/>
                            </a:rPr>
                            <m:t>1</m:t>
                          </m:r>
                        </m:num>
                        <m:den>
                          <m:r>
                            <m:rPr>
                              <m:sty m:val="p"/>
                            </m:rPr>
                            <a:rPr lang="en-US" sz="2000" b="0" i="0" smtClean="0">
                              <a:solidFill>
                                <a:srgbClr val="000000"/>
                              </a:solidFill>
                              <a:latin typeface="Cambria Math" panose="02040503050406030204" pitchFamily="18" charset="0"/>
                              <a:sym typeface="Wingdings"/>
                            </a:rPr>
                            <m:t>i</m:t>
                          </m:r>
                        </m:den>
                      </m:f>
                    </m:oMath>
                  </m:oMathPara>
                </a14:m>
                <a:endParaRPr lang="en-US" sz="2000" dirty="0">
                  <a:solidFill>
                    <a:srgbClr val="000000"/>
                  </a:solidFill>
                  <a:sym typeface="Wingdings"/>
                </a:endParaRPr>
              </a:p>
              <a:p>
                <a:r>
                  <a:rPr lang="en-US" sz="2000" dirty="0">
                    <a:solidFill>
                      <a:srgbClr val="000000"/>
                    </a:solidFill>
                    <a:sym typeface="Wingdings"/>
                  </a:rPr>
                  <a:t>Thus the expectation of X is </a:t>
                </a:r>
              </a:p>
              <a:p>
                <a:pPr/>
                <a14:m>
                  <m:oMathPara xmlns:m="http://schemas.openxmlformats.org/officeDocument/2006/math">
                    <m:oMathParaPr>
                      <m:jc m:val="centerGroup"/>
                    </m:oMathParaPr>
                    <m:oMath xmlns:m="http://schemas.openxmlformats.org/officeDocument/2006/math">
                      <m:r>
                        <m:rPr>
                          <m:sty m:val="p"/>
                        </m:rPr>
                        <a:rPr lang="en-US" sz="2000">
                          <a:solidFill>
                            <a:srgbClr val="000000"/>
                          </a:solidFill>
                          <a:latin typeface="Cambria Math" panose="02040503050406030204" pitchFamily="18" charset="0"/>
                          <a:sym typeface="Wingdings"/>
                        </a:rPr>
                        <m:t>E</m:t>
                      </m:r>
                      <m:d>
                        <m:dPr>
                          <m:ctrlPr>
                            <a:rPr lang="en-US" sz="2000" i="1">
                              <a:solidFill>
                                <a:srgbClr val="000000"/>
                              </a:solidFill>
                              <a:latin typeface="Cambria Math" panose="02040503050406030204" pitchFamily="18" charset="0"/>
                              <a:sym typeface="Wingdings"/>
                            </a:rPr>
                          </m:ctrlPr>
                        </m:dPr>
                        <m:e>
                          <m:r>
                            <a:rPr lang="en-US" sz="2000" i="1">
                              <a:solidFill>
                                <a:srgbClr val="000000"/>
                              </a:solidFill>
                              <a:latin typeface="Cambria Math" panose="02040503050406030204" pitchFamily="18" charset="0"/>
                              <a:sym typeface="Wingdings"/>
                            </a:rPr>
                            <m:t>𝑋</m:t>
                          </m:r>
                        </m:e>
                      </m:d>
                      <m:r>
                        <a:rPr lang="en-US" sz="2000" i="1">
                          <a:solidFill>
                            <a:srgbClr val="000000"/>
                          </a:solidFill>
                          <a:latin typeface="Cambria Math" panose="02040503050406030204" pitchFamily="18" charset="0"/>
                          <a:sym typeface="Wingdings"/>
                        </a:rPr>
                        <m:t>=</m:t>
                      </m:r>
                      <m:nary>
                        <m:naryPr>
                          <m:chr m:val="∑"/>
                          <m:ctrlPr>
                            <a:rPr lang="en-US" sz="2000" i="1">
                              <a:solidFill>
                                <a:srgbClr val="000000"/>
                              </a:solidFill>
                              <a:latin typeface="Cambria Math" panose="02040503050406030204" pitchFamily="18" charset="0"/>
                              <a:sym typeface="Wingdings"/>
                            </a:rPr>
                          </m:ctrlPr>
                        </m:naryPr>
                        <m:sub>
                          <m:r>
                            <m:rPr>
                              <m:brk m:alnAt="23"/>
                            </m:rPr>
                            <a:rPr lang="en-US" sz="2000" i="1">
                              <a:solidFill>
                                <a:srgbClr val="000000"/>
                              </a:solidFill>
                              <a:latin typeface="Cambria Math" panose="02040503050406030204" pitchFamily="18" charset="0"/>
                              <a:sym typeface="Wingdings"/>
                            </a:rPr>
                            <m:t>𝑖</m:t>
                          </m:r>
                          <m:r>
                            <a:rPr lang="en-US" sz="2000" i="1">
                              <a:solidFill>
                                <a:srgbClr val="000000"/>
                              </a:solidFill>
                              <a:latin typeface="Cambria Math" panose="02040503050406030204" pitchFamily="18" charset="0"/>
                              <a:sym typeface="Wingdings"/>
                            </a:rPr>
                            <m:t>=2</m:t>
                          </m:r>
                        </m:sub>
                        <m:sup>
                          <m:r>
                            <a:rPr lang="en-US" sz="2000" i="1">
                              <a:solidFill>
                                <a:srgbClr val="000000"/>
                              </a:solidFill>
                              <a:latin typeface="Cambria Math" panose="02040503050406030204" pitchFamily="18" charset="0"/>
                              <a:sym typeface="Wingdings"/>
                            </a:rPr>
                            <m:t>𝑛</m:t>
                          </m:r>
                        </m:sup>
                        <m:e>
                          <m:r>
                            <a:rPr lang="en-US" sz="2000" i="1">
                              <a:solidFill>
                                <a:srgbClr val="000000"/>
                              </a:solidFill>
                              <a:latin typeface="Cambria Math" panose="02040503050406030204" pitchFamily="18" charset="0"/>
                              <a:sym typeface="Wingdings"/>
                            </a:rPr>
                            <m:t>𝐸</m:t>
                          </m:r>
                          <m:d>
                            <m:dPr>
                              <m:ctrlPr>
                                <a:rPr lang="en-US" sz="2000" i="1">
                                  <a:solidFill>
                                    <a:srgbClr val="000000"/>
                                  </a:solidFill>
                                  <a:latin typeface="Cambria Math" panose="02040503050406030204" pitchFamily="18" charset="0"/>
                                  <a:sym typeface="Wingdings"/>
                                </a:rPr>
                              </m:ctrlPr>
                            </m:dPr>
                            <m:e>
                              <m:sSub>
                                <m:sSubPr>
                                  <m:ctrlPr>
                                    <a:rPr lang="en-US" sz="2000" i="1">
                                      <a:solidFill>
                                        <a:srgbClr val="000000"/>
                                      </a:solidFill>
                                      <a:latin typeface="Cambria Math" panose="02040503050406030204" pitchFamily="18" charset="0"/>
                                      <a:sym typeface="Wingdings"/>
                                    </a:rPr>
                                  </m:ctrlPr>
                                </m:sSubPr>
                                <m:e>
                                  <m:r>
                                    <a:rPr lang="en-US" sz="2000" i="1">
                                      <a:solidFill>
                                        <a:srgbClr val="000000"/>
                                      </a:solidFill>
                                      <a:latin typeface="Cambria Math" panose="02040503050406030204" pitchFamily="18" charset="0"/>
                                      <a:sym typeface="Wingdings"/>
                                    </a:rPr>
                                    <m:t>𝑋</m:t>
                                  </m:r>
                                </m:e>
                                <m:sub>
                                  <m:r>
                                    <a:rPr lang="en-US" sz="2000" i="1">
                                      <a:solidFill>
                                        <a:srgbClr val="000000"/>
                                      </a:solidFill>
                                      <a:latin typeface="Cambria Math" panose="02040503050406030204" pitchFamily="18" charset="0"/>
                                      <a:sym typeface="Wingdings"/>
                                    </a:rPr>
                                    <m:t>𝑖</m:t>
                                  </m:r>
                                </m:sub>
                              </m:sSub>
                            </m:e>
                          </m:d>
                        </m:e>
                      </m:nary>
                      <m:r>
                        <a:rPr lang="en-US" sz="2000" b="0" i="0" smtClean="0">
                          <a:solidFill>
                            <a:srgbClr val="000000"/>
                          </a:solidFill>
                          <a:latin typeface="Cambria Math" panose="02040503050406030204" pitchFamily="18" charset="0"/>
                          <a:sym typeface="Wingdings"/>
                        </a:rPr>
                        <m:t>=</m:t>
                      </m:r>
                      <m:nary>
                        <m:naryPr>
                          <m:chr m:val="∑"/>
                          <m:ctrlPr>
                            <a:rPr lang="en-US" sz="2000" b="0" i="1" smtClean="0">
                              <a:solidFill>
                                <a:srgbClr val="000000"/>
                              </a:solidFill>
                              <a:latin typeface="Cambria Math" panose="02040503050406030204" pitchFamily="18" charset="0"/>
                              <a:sym typeface="Wingdings"/>
                            </a:rPr>
                          </m:ctrlPr>
                        </m:naryPr>
                        <m:sub>
                          <m:r>
                            <m:rPr>
                              <m:brk m:alnAt="23"/>
                            </m:rPr>
                            <a:rPr lang="en-US" sz="2000" b="0" i="1" smtClean="0">
                              <a:solidFill>
                                <a:srgbClr val="000000"/>
                              </a:solidFill>
                              <a:latin typeface="Cambria Math" panose="02040503050406030204" pitchFamily="18" charset="0"/>
                              <a:sym typeface="Wingdings"/>
                            </a:rPr>
                            <m:t>𝑖</m:t>
                          </m:r>
                          <m:r>
                            <a:rPr lang="en-US" sz="2000" b="0" i="1" smtClean="0">
                              <a:solidFill>
                                <a:srgbClr val="000000"/>
                              </a:solidFill>
                              <a:latin typeface="Cambria Math" panose="02040503050406030204" pitchFamily="18" charset="0"/>
                              <a:sym typeface="Wingdings"/>
                            </a:rPr>
                            <m:t>=2</m:t>
                          </m:r>
                        </m:sub>
                        <m:sup>
                          <m:r>
                            <a:rPr lang="en-US" sz="2000" b="0" i="1" smtClean="0">
                              <a:solidFill>
                                <a:srgbClr val="000000"/>
                              </a:solidFill>
                              <a:latin typeface="Cambria Math" panose="02040503050406030204" pitchFamily="18" charset="0"/>
                              <a:sym typeface="Wingdings"/>
                            </a:rPr>
                            <m:t>𝑛</m:t>
                          </m:r>
                        </m:sup>
                        <m:e>
                          <m:f>
                            <m:fPr>
                              <m:ctrlPr>
                                <a:rPr lang="en-US" sz="2000" b="0" i="1" smtClean="0">
                                  <a:solidFill>
                                    <a:srgbClr val="000000"/>
                                  </a:solidFill>
                                  <a:latin typeface="Cambria Math" panose="02040503050406030204" pitchFamily="18" charset="0"/>
                                  <a:sym typeface="Wingdings"/>
                                </a:rPr>
                              </m:ctrlPr>
                            </m:fPr>
                            <m:num>
                              <m:r>
                                <a:rPr lang="en-US" sz="2000" b="0" i="1" smtClean="0">
                                  <a:solidFill>
                                    <a:srgbClr val="000000"/>
                                  </a:solidFill>
                                  <a:latin typeface="Cambria Math" panose="02040503050406030204" pitchFamily="18" charset="0"/>
                                  <a:sym typeface="Wingdings"/>
                                </a:rPr>
                                <m:t>1</m:t>
                              </m:r>
                            </m:num>
                            <m:den>
                              <m:r>
                                <a:rPr lang="en-US" sz="2000" b="0" i="1" smtClean="0">
                                  <a:solidFill>
                                    <a:srgbClr val="000000"/>
                                  </a:solidFill>
                                  <a:latin typeface="Cambria Math" panose="02040503050406030204" pitchFamily="18" charset="0"/>
                                  <a:sym typeface="Wingdings"/>
                                </a:rPr>
                                <m:t>𝑖</m:t>
                              </m:r>
                            </m:den>
                          </m:f>
                        </m:e>
                      </m:nary>
                      <m:r>
                        <a:rPr lang="en-US" sz="2000" b="0" i="1" smtClean="0">
                          <a:solidFill>
                            <a:srgbClr val="000000"/>
                          </a:solidFill>
                          <a:latin typeface="Cambria Math" panose="02040503050406030204" pitchFamily="18" charset="0"/>
                          <a:ea typeface="Cambria Math" panose="02040503050406030204" pitchFamily="18" charset="0"/>
                          <a:sym typeface="Wingdings"/>
                        </a:rPr>
                        <m:t>≈</m:t>
                      </m:r>
                      <m:func>
                        <m:funcPr>
                          <m:ctrlPr>
                            <a:rPr lang="en-US" sz="2000" b="0" i="1" smtClean="0">
                              <a:solidFill>
                                <a:srgbClr val="000000"/>
                              </a:solidFill>
                              <a:latin typeface="Cambria Math" panose="02040503050406030204" pitchFamily="18" charset="0"/>
                              <a:ea typeface="Cambria Math" panose="02040503050406030204" pitchFamily="18" charset="0"/>
                              <a:sym typeface="Wingdings"/>
                            </a:rPr>
                          </m:ctrlPr>
                        </m:funcPr>
                        <m:fName>
                          <m:r>
                            <m:rPr>
                              <m:sty m:val="p"/>
                            </m:rPr>
                            <a:rPr lang="en-US" sz="2000" b="0" i="0" smtClean="0">
                              <a:solidFill>
                                <a:srgbClr val="000000"/>
                              </a:solidFill>
                              <a:latin typeface="Cambria Math" panose="02040503050406030204" pitchFamily="18" charset="0"/>
                              <a:ea typeface="Cambria Math" panose="02040503050406030204" pitchFamily="18" charset="0"/>
                              <a:sym typeface="Wingdings"/>
                            </a:rPr>
                            <m:t>log</m:t>
                          </m:r>
                        </m:fName>
                        <m:e>
                          <m:d>
                            <m:dPr>
                              <m:ctrlPr>
                                <a:rPr lang="en-US" sz="2000" b="0" i="1" smtClean="0">
                                  <a:solidFill>
                                    <a:srgbClr val="000000"/>
                                  </a:solidFill>
                                  <a:latin typeface="Cambria Math" panose="02040503050406030204" pitchFamily="18" charset="0"/>
                                  <a:ea typeface="Cambria Math" panose="02040503050406030204" pitchFamily="18" charset="0"/>
                                  <a:sym typeface="Wingdings"/>
                                </a:rPr>
                              </m:ctrlPr>
                            </m:dPr>
                            <m:e>
                              <m:r>
                                <a:rPr lang="en-US" sz="2000" b="0" i="1" smtClean="0">
                                  <a:solidFill>
                                    <a:srgbClr val="000000"/>
                                  </a:solidFill>
                                  <a:latin typeface="Cambria Math" panose="02040503050406030204" pitchFamily="18" charset="0"/>
                                  <a:ea typeface="Cambria Math" panose="02040503050406030204" pitchFamily="18" charset="0"/>
                                  <a:sym typeface="Wingdings"/>
                                </a:rPr>
                                <m:t>𝑛</m:t>
                              </m:r>
                            </m:e>
                          </m:d>
                        </m:e>
                      </m:func>
                    </m:oMath>
                  </m:oMathPara>
                </a14:m>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(the last is because the integral of dx/x </a:t>
                </a:r>
                <a:r>
                  <a:rPr lang="en-US" sz="2000">
                    <a:solidFill>
                      <a:srgbClr val="000000"/>
                    </a:solidFill>
                    <a:sym typeface="Wingdings"/>
                  </a:rPr>
                  <a:t>is log(x).</a:t>
                </a:r>
                <a:endParaRPr lang="en-US" sz="2000" dirty="0">
                  <a:solidFill>
                    <a:srgbClr val="000000"/>
                  </a:solidFill>
                  <a:sym typeface="Wingdings"/>
                </a:endParaRPr>
              </a:p>
              <a:p>
                <a:endParaRPr lang="en-US" sz="2000" dirty="0">
                  <a:solidFill>
                    <a:srgbClr val="000000"/>
                  </a:solidFill>
                  <a:sym typeface="Wingdings"/>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89470" y="1185958"/>
                <a:ext cx="9786671" cy="3355470"/>
              </a:xfrm>
              <a:prstGeom prst="rect">
                <a:avLst/>
              </a:prstGeom>
              <a:blipFill>
                <a:blip r:embed="rId3"/>
                <a:stretch>
                  <a:fillRect l="-623" t="-90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729974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Other functions?</a:t>
            </a:r>
            <a:endParaRPr sz="3300" dirty="0">
              <a:solidFill>
                <a:prstClr val="black"/>
              </a:solidFill>
            </a:endParaRPr>
          </a:p>
        </p:txBody>
      </p:sp>
      <p:sp>
        <p:nvSpPr>
          <p:cNvPr id="6" name="TextBox 5"/>
          <p:cNvSpPr txBox="1"/>
          <p:nvPr/>
        </p:nvSpPr>
        <p:spPr>
          <a:xfrm>
            <a:off x="293954" y="1269345"/>
            <a:ext cx="9786671" cy="3785652"/>
          </a:xfrm>
          <a:prstGeom prst="rect">
            <a:avLst/>
          </a:prstGeom>
          <a:noFill/>
          <a:ln>
            <a:noFill/>
          </a:ln>
        </p:spPr>
        <p:txBody>
          <a:bodyPr wrap="square" rtlCol="0">
            <a:spAutoFit/>
          </a:bodyPr>
          <a:lstStyle/>
          <a:p>
            <a:r>
              <a:rPr lang="en-US" sz="2000" b="1" dirty="0">
                <a:solidFill>
                  <a:srgbClr val="0000FF"/>
                </a:solidFill>
                <a:sym typeface="Wingdings"/>
              </a:rPr>
              <a:t>Expectation </a:t>
            </a:r>
            <a:r>
              <a:rPr lang="en-US" sz="2000" dirty="0">
                <a:sym typeface="Wingdings"/>
              </a:rPr>
              <a:t>does </a:t>
            </a:r>
            <a:r>
              <a:rPr lang="en-US" sz="2000" b="1" dirty="0">
                <a:solidFill>
                  <a:srgbClr val="FF0000"/>
                </a:solidFill>
                <a:sym typeface="Wingdings"/>
              </a:rPr>
              <a:t>not </a:t>
            </a:r>
            <a:r>
              <a:rPr lang="en-US" sz="2000" dirty="0">
                <a:sym typeface="Wingdings"/>
              </a:rPr>
              <a:t>in general commute with other functions.</a:t>
            </a:r>
          </a:p>
          <a:p>
            <a:pPr algn="ctr"/>
            <a:endParaRPr lang="en-US" sz="2000" dirty="0">
              <a:solidFill>
                <a:srgbClr val="0000FF"/>
              </a:solidFill>
              <a:sym typeface="Wingdings"/>
            </a:endParaRPr>
          </a:p>
          <a:p>
            <a:pPr algn="ctr"/>
            <a:r>
              <a:rPr lang="en-US" sz="2000" b="1" dirty="0">
                <a:solidFill>
                  <a:srgbClr val="FF0000"/>
                </a:solidFill>
                <a:sym typeface="Wingdings"/>
              </a:rPr>
              <a:t>E (  f(X)  ) 	≠	f (  E (X)  )</a:t>
            </a: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For example, let X be random variable with 	P(X = 0) = ½ , P(X =1) = ½</a:t>
            </a:r>
          </a:p>
          <a:p>
            <a:pPr marL="342900" indent="-342900">
              <a:buFontTx/>
              <a:buChar char="•"/>
            </a:pPr>
            <a:endParaRPr lang="en-US" sz="2000" dirty="0">
              <a:solidFill>
                <a:srgbClr val="000000"/>
              </a:solidFill>
              <a:sym typeface="Wingdings"/>
            </a:endParaRPr>
          </a:p>
          <a:p>
            <a:r>
              <a:rPr lang="en-US" sz="2000" i="1" dirty="0">
                <a:solidFill>
                  <a:srgbClr val="000000"/>
                </a:solidFill>
                <a:sym typeface="Wingdings"/>
              </a:rPr>
              <a:t>What's E(X)?</a:t>
            </a:r>
          </a:p>
          <a:p>
            <a:endParaRPr lang="en-US" sz="2000" dirty="0">
              <a:solidFill>
                <a:srgbClr val="000000"/>
              </a:solidFill>
              <a:sym typeface="Wingdings"/>
            </a:endParaRPr>
          </a:p>
          <a:p>
            <a:r>
              <a:rPr lang="en-US" sz="2000" i="1" dirty="0">
                <a:solidFill>
                  <a:srgbClr val="000000"/>
                </a:solidFill>
                <a:sym typeface="Wingdings"/>
              </a:rPr>
              <a:t>What's E(X</a:t>
            </a:r>
            <a:r>
              <a:rPr lang="en-US" sz="2000" i="1" baseline="30000" dirty="0">
                <a:solidFill>
                  <a:srgbClr val="000000"/>
                </a:solidFill>
                <a:sym typeface="Wingdings"/>
              </a:rPr>
              <a:t>2</a:t>
            </a:r>
            <a:r>
              <a:rPr lang="en-US" sz="2000" i="1" dirty="0">
                <a:solidFill>
                  <a:srgbClr val="000000"/>
                </a:solidFill>
                <a:sym typeface="Wingdings"/>
              </a:rPr>
              <a:t>)?</a:t>
            </a:r>
          </a:p>
          <a:p>
            <a:endParaRPr lang="en-US" sz="2000" dirty="0">
              <a:solidFill>
                <a:srgbClr val="000000"/>
              </a:solidFill>
              <a:sym typeface="Wingdings"/>
            </a:endParaRPr>
          </a:p>
          <a:p>
            <a:r>
              <a:rPr lang="en-US" sz="2000" i="1" dirty="0">
                <a:solidFill>
                  <a:srgbClr val="000000"/>
                </a:solidFill>
                <a:sym typeface="Wingdings"/>
              </a:rPr>
              <a:t>What's ( E(X) )</a:t>
            </a:r>
            <a:r>
              <a:rPr lang="en-US" sz="2000" i="1" baseline="30000" dirty="0">
                <a:solidFill>
                  <a:srgbClr val="000000"/>
                </a:solidFill>
                <a:sym typeface="Wingdings"/>
              </a:rPr>
              <a:t>2</a:t>
            </a:r>
            <a:r>
              <a:rPr lang="en-US" sz="2000" i="1" dirty="0">
                <a:solidFill>
                  <a:srgbClr val="000000"/>
                </a:solidFill>
                <a:sym typeface="Wingdings"/>
              </a:rPr>
              <a:t>?</a:t>
            </a: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spTree>
    <p:extLst>
      <p:ext uri="{BB962C8B-B14F-4D97-AF65-F5344CB8AC3E}">
        <p14:creationId xmlns:p14="http://schemas.microsoft.com/office/powerpoint/2010/main" val="2062157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Other functions?</a:t>
            </a:r>
            <a:endParaRPr sz="3300" dirty="0">
              <a:solidFill>
                <a:prstClr val="black"/>
              </a:solidFill>
            </a:endParaRPr>
          </a:p>
        </p:txBody>
      </p:sp>
      <p:sp>
        <p:nvSpPr>
          <p:cNvPr id="6" name="TextBox 5"/>
          <p:cNvSpPr txBox="1"/>
          <p:nvPr/>
        </p:nvSpPr>
        <p:spPr>
          <a:xfrm>
            <a:off x="293954" y="1269345"/>
            <a:ext cx="9786671" cy="3785652"/>
          </a:xfrm>
          <a:prstGeom prst="rect">
            <a:avLst/>
          </a:prstGeom>
          <a:noFill/>
          <a:ln>
            <a:noFill/>
          </a:ln>
        </p:spPr>
        <p:txBody>
          <a:bodyPr wrap="square" rtlCol="0">
            <a:spAutoFit/>
          </a:bodyPr>
          <a:lstStyle/>
          <a:p>
            <a:r>
              <a:rPr lang="en-US" sz="2000" b="1" dirty="0">
                <a:solidFill>
                  <a:srgbClr val="0000FF"/>
                </a:solidFill>
                <a:sym typeface="Wingdings"/>
              </a:rPr>
              <a:t>Expectation </a:t>
            </a:r>
            <a:r>
              <a:rPr lang="en-US" sz="2000" dirty="0">
                <a:sym typeface="Wingdings"/>
              </a:rPr>
              <a:t>does </a:t>
            </a:r>
            <a:r>
              <a:rPr lang="en-US" sz="2000" b="1" dirty="0">
                <a:solidFill>
                  <a:srgbClr val="FF0000"/>
                </a:solidFill>
                <a:sym typeface="Wingdings"/>
              </a:rPr>
              <a:t>not </a:t>
            </a:r>
            <a:r>
              <a:rPr lang="en-US" sz="2000" dirty="0">
                <a:sym typeface="Wingdings"/>
              </a:rPr>
              <a:t>in general commute with other functions.</a:t>
            </a:r>
          </a:p>
          <a:p>
            <a:pPr algn="ctr"/>
            <a:endParaRPr lang="en-US" sz="2000" dirty="0">
              <a:solidFill>
                <a:srgbClr val="0000FF"/>
              </a:solidFill>
              <a:sym typeface="Wingdings"/>
            </a:endParaRPr>
          </a:p>
          <a:p>
            <a:pPr algn="ctr"/>
            <a:r>
              <a:rPr lang="en-US" sz="2000" b="1" dirty="0">
                <a:solidFill>
                  <a:srgbClr val="FF0000"/>
                </a:solidFill>
                <a:sym typeface="Wingdings"/>
              </a:rPr>
              <a:t>E (  f(X)  ) 	≠	f (  E (X)  )</a:t>
            </a: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For example, let X be random variable with 	P(X = 0) = ½ , P(X =1) = ½</a:t>
            </a:r>
          </a:p>
          <a:p>
            <a:endParaRPr lang="en-US" sz="2000" dirty="0">
              <a:solidFill>
                <a:srgbClr val="000000"/>
              </a:solidFill>
              <a:sym typeface="Wingdings"/>
            </a:endParaRPr>
          </a:p>
          <a:p>
            <a:r>
              <a:rPr lang="en-US" sz="2000" i="1" dirty="0">
                <a:solidFill>
                  <a:srgbClr val="000000"/>
                </a:solidFill>
                <a:sym typeface="Wingdings"/>
              </a:rPr>
              <a:t>What's E(X)?		(</a:t>
            </a:r>
            <a:r>
              <a:rPr lang="en-US" sz="2000" dirty="0">
                <a:solidFill>
                  <a:srgbClr val="000000"/>
                </a:solidFill>
                <a:sym typeface="Wingdings"/>
              </a:rPr>
              <a:t>½)0 + (½)1 = ½</a:t>
            </a:r>
            <a:endParaRPr lang="en-US" sz="2000" i="1" dirty="0">
              <a:solidFill>
                <a:srgbClr val="000000"/>
              </a:solidFill>
              <a:sym typeface="Wingdings"/>
            </a:endParaRPr>
          </a:p>
          <a:p>
            <a:endParaRPr lang="en-US" sz="2000" dirty="0">
              <a:solidFill>
                <a:srgbClr val="000000"/>
              </a:solidFill>
              <a:sym typeface="Wingdings"/>
            </a:endParaRPr>
          </a:p>
          <a:p>
            <a:r>
              <a:rPr lang="en-US" sz="2000" i="1" dirty="0">
                <a:solidFill>
                  <a:srgbClr val="000000"/>
                </a:solidFill>
                <a:sym typeface="Wingdings"/>
              </a:rPr>
              <a:t>What's E(X</a:t>
            </a:r>
            <a:r>
              <a:rPr lang="en-US" sz="2000" i="1" baseline="30000" dirty="0">
                <a:solidFill>
                  <a:srgbClr val="000000"/>
                </a:solidFill>
                <a:sym typeface="Wingdings"/>
              </a:rPr>
              <a:t>2</a:t>
            </a:r>
            <a:r>
              <a:rPr lang="en-US" sz="2000" i="1" dirty="0">
                <a:solidFill>
                  <a:srgbClr val="000000"/>
                </a:solidFill>
                <a:sym typeface="Wingdings"/>
              </a:rPr>
              <a:t>)?		(</a:t>
            </a:r>
            <a:r>
              <a:rPr lang="en-US" sz="2000" dirty="0">
                <a:solidFill>
                  <a:srgbClr val="000000"/>
                </a:solidFill>
                <a:sym typeface="Wingdings"/>
              </a:rPr>
              <a:t>½)0</a:t>
            </a:r>
            <a:r>
              <a:rPr lang="en-US" sz="2000" baseline="30000" dirty="0">
                <a:solidFill>
                  <a:srgbClr val="000000"/>
                </a:solidFill>
                <a:sym typeface="Wingdings"/>
              </a:rPr>
              <a:t>2</a:t>
            </a:r>
            <a:r>
              <a:rPr lang="en-US" sz="2000" dirty="0">
                <a:solidFill>
                  <a:srgbClr val="000000"/>
                </a:solidFill>
                <a:sym typeface="Wingdings"/>
              </a:rPr>
              <a:t> + (½)1</a:t>
            </a:r>
            <a:r>
              <a:rPr lang="en-US" sz="2000" baseline="30000" dirty="0">
                <a:solidFill>
                  <a:srgbClr val="000000"/>
                </a:solidFill>
                <a:sym typeface="Wingdings"/>
              </a:rPr>
              <a:t>2</a:t>
            </a:r>
            <a:r>
              <a:rPr lang="en-US" sz="2000" dirty="0">
                <a:solidFill>
                  <a:srgbClr val="000000"/>
                </a:solidFill>
                <a:sym typeface="Wingdings"/>
              </a:rPr>
              <a:t> = ½</a:t>
            </a:r>
            <a:endParaRPr lang="en-US" sz="2000" i="1" dirty="0">
              <a:solidFill>
                <a:srgbClr val="000000"/>
              </a:solidFill>
              <a:sym typeface="Wingdings"/>
            </a:endParaRPr>
          </a:p>
          <a:p>
            <a:endParaRPr lang="en-US" sz="2000" dirty="0">
              <a:solidFill>
                <a:srgbClr val="000000"/>
              </a:solidFill>
              <a:sym typeface="Wingdings"/>
            </a:endParaRPr>
          </a:p>
          <a:p>
            <a:r>
              <a:rPr lang="en-US" sz="2000" i="1" dirty="0">
                <a:solidFill>
                  <a:srgbClr val="000000"/>
                </a:solidFill>
                <a:sym typeface="Wingdings"/>
              </a:rPr>
              <a:t>What's ( E(X) )</a:t>
            </a:r>
            <a:r>
              <a:rPr lang="en-US" sz="2000" i="1" baseline="30000" dirty="0">
                <a:solidFill>
                  <a:srgbClr val="000000"/>
                </a:solidFill>
                <a:sym typeface="Wingdings"/>
              </a:rPr>
              <a:t>2</a:t>
            </a:r>
            <a:r>
              <a:rPr lang="en-US" sz="2000" i="1" dirty="0">
                <a:solidFill>
                  <a:srgbClr val="000000"/>
                </a:solidFill>
                <a:sym typeface="Wingdings"/>
              </a:rPr>
              <a:t>?	</a:t>
            </a:r>
            <a:r>
              <a:rPr lang="en-US" sz="2000" dirty="0">
                <a:solidFill>
                  <a:srgbClr val="000000"/>
                </a:solidFill>
                <a:sym typeface="Wingdings"/>
              </a:rPr>
              <a:t>(½)</a:t>
            </a:r>
            <a:r>
              <a:rPr lang="en-US" sz="2000" baseline="30000" dirty="0">
                <a:solidFill>
                  <a:srgbClr val="000000"/>
                </a:solidFill>
                <a:sym typeface="Wingdings"/>
              </a:rPr>
              <a:t>2</a:t>
            </a:r>
            <a:r>
              <a:rPr lang="en-US" sz="2000" dirty="0">
                <a:solidFill>
                  <a:srgbClr val="000000"/>
                </a:solidFill>
                <a:sym typeface="Wingdings"/>
              </a:rPr>
              <a:t> = ¼	</a:t>
            </a:r>
            <a:endParaRPr lang="en-US" sz="2000" i="1" dirty="0">
              <a:solidFill>
                <a:srgbClr val="000000"/>
              </a:solidFill>
              <a:sym typeface="Wingdings"/>
            </a:endParaRP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spTree>
    <p:extLst>
      <p:ext uri="{BB962C8B-B14F-4D97-AF65-F5344CB8AC3E}">
        <p14:creationId xmlns:p14="http://schemas.microsoft.com/office/powerpoint/2010/main" val="397588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The Monty Hall Puzzle … the solution</a:t>
            </a:r>
            <a:endParaRPr sz="3300" dirty="0"/>
          </a:p>
        </p:txBody>
      </p:sp>
      <p:pic>
        <p:nvPicPr>
          <p:cNvPr id="2" name="Picture 1" descr="hallshowsgoat.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01282" y="1358901"/>
            <a:ext cx="2514193" cy="1908810"/>
          </a:xfrm>
          <a:prstGeom prst="rect">
            <a:avLst/>
          </a:prstGeom>
        </p:spPr>
      </p:pic>
      <p:pic>
        <p:nvPicPr>
          <p:cNvPr id="3" name="Picture 2" descr="Prob_MontyHall.jpeg"/>
          <p:cNvPicPr>
            <a:picLocks noChangeAspect="1"/>
          </p:cNvPicPr>
          <p:nvPr/>
        </p:nvPicPr>
        <p:blipFill rotWithShape="1">
          <a:blip r:embed="rId4">
            <a:extLst>
              <a:ext uri="{28A0092B-C50C-407E-A947-70E740481C1C}">
                <a14:useLocalDpi xmlns:a14="http://schemas.microsoft.com/office/drawing/2010/main" val="0"/>
              </a:ext>
            </a:extLst>
          </a:blip>
          <a:srcRect b="27578"/>
          <a:stretch/>
        </p:blipFill>
        <p:spPr>
          <a:xfrm>
            <a:off x="530795" y="1358901"/>
            <a:ext cx="5753100" cy="3835372"/>
          </a:xfrm>
          <a:prstGeom prst="rect">
            <a:avLst/>
          </a:prstGeom>
        </p:spPr>
      </p:pic>
      <p:sp>
        <p:nvSpPr>
          <p:cNvPr id="4" name="TextBox 3"/>
          <p:cNvSpPr txBox="1"/>
          <p:nvPr/>
        </p:nvSpPr>
        <p:spPr>
          <a:xfrm>
            <a:off x="6366283" y="3329660"/>
            <a:ext cx="3500603" cy="2308324"/>
          </a:xfrm>
          <a:prstGeom prst="rect">
            <a:avLst/>
          </a:prstGeom>
          <a:noFill/>
          <a:ln>
            <a:solidFill>
              <a:srgbClr val="4F81BD"/>
            </a:solidFill>
          </a:ln>
        </p:spPr>
        <p:txBody>
          <a:bodyPr wrap="none" rtlCol="0">
            <a:spAutoFit/>
          </a:bodyPr>
          <a:lstStyle/>
          <a:p>
            <a:r>
              <a:rPr lang="en-US" dirty="0"/>
              <a:t>What's the probability of winning </a:t>
            </a:r>
          </a:p>
          <a:p>
            <a:r>
              <a:rPr lang="en-US" dirty="0"/>
              <a:t>(C) if always stay ("N") ?</a:t>
            </a:r>
          </a:p>
          <a:p>
            <a:endParaRPr lang="en-US" dirty="0"/>
          </a:p>
          <a:p>
            <a:pPr marL="342900" indent="-342900">
              <a:buAutoNum type="alphaUcPeriod"/>
            </a:pPr>
            <a:r>
              <a:rPr lang="en-US" dirty="0"/>
              <a:t>1/3</a:t>
            </a:r>
          </a:p>
          <a:p>
            <a:pPr marL="342900" indent="-342900">
              <a:buAutoNum type="alphaUcPeriod"/>
            </a:pPr>
            <a:r>
              <a:rPr lang="en-US" dirty="0"/>
              <a:t>1/2</a:t>
            </a:r>
          </a:p>
          <a:p>
            <a:pPr marL="342900" indent="-342900">
              <a:buAutoNum type="alphaUcPeriod"/>
            </a:pPr>
            <a:r>
              <a:rPr lang="en-US" dirty="0"/>
              <a:t>2/3</a:t>
            </a:r>
          </a:p>
          <a:p>
            <a:pPr marL="342900" indent="-342900">
              <a:buAutoNum type="alphaUcPeriod"/>
            </a:pPr>
            <a:r>
              <a:rPr lang="en-US" dirty="0"/>
              <a:t>1</a:t>
            </a:r>
          </a:p>
          <a:p>
            <a:pPr marL="342900" indent="-342900">
              <a:buAutoNum type="alphaUcPeriod"/>
            </a:pPr>
            <a:r>
              <a:rPr lang="en-US" dirty="0"/>
              <a:t>None of the above.</a:t>
            </a:r>
          </a:p>
        </p:txBody>
      </p:sp>
    </p:spTree>
    <p:extLst>
      <p:ext uri="{BB962C8B-B14F-4D97-AF65-F5344CB8AC3E}">
        <p14:creationId xmlns:p14="http://schemas.microsoft.com/office/powerpoint/2010/main" val="69848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The Monty Hall Puzzle … the solution</a:t>
            </a:r>
            <a:endParaRPr sz="3300" dirty="0"/>
          </a:p>
        </p:txBody>
      </p:sp>
      <p:pic>
        <p:nvPicPr>
          <p:cNvPr id="2" name="Picture 1" descr="hallshowsgoat.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01282" y="1358901"/>
            <a:ext cx="2514193" cy="1908810"/>
          </a:xfrm>
          <a:prstGeom prst="rect">
            <a:avLst/>
          </a:prstGeom>
        </p:spPr>
      </p:pic>
      <p:sp>
        <p:nvSpPr>
          <p:cNvPr id="4" name="TextBox 3"/>
          <p:cNvSpPr txBox="1"/>
          <p:nvPr/>
        </p:nvSpPr>
        <p:spPr>
          <a:xfrm>
            <a:off x="293954" y="1383114"/>
            <a:ext cx="6430533" cy="2308324"/>
          </a:xfrm>
          <a:prstGeom prst="rect">
            <a:avLst/>
          </a:prstGeom>
          <a:noFill/>
          <a:ln>
            <a:solidFill>
              <a:srgbClr val="4F81BD"/>
            </a:solidFill>
          </a:ln>
        </p:spPr>
        <p:txBody>
          <a:bodyPr wrap="square" rtlCol="0">
            <a:spAutoFit/>
          </a:bodyPr>
          <a:lstStyle/>
          <a:p>
            <a:r>
              <a:rPr lang="en-US" dirty="0"/>
              <a:t>What's wrong with the following argument? </a:t>
            </a:r>
          </a:p>
          <a:p>
            <a:endParaRPr lang="en-US" dirty="0"/>
          </a:p>
          <a:p>
            <a:r>
              <a:rPr lang="en-US" dirty="0"/>
              <a:t>"It doesn't matter whether you stay or swap because the host opened one door to show a goat so there are only two doors remaining, and both of them are equally likely to have the car because the prizes were placed behind the doors randomly at the start of the game"</a:t>
            </a:r>
          </a:p>
          <a:p>
            <a:endParaRPr lang="en-US" dirty="0"/>
          </a:p>
        </p:txBody>
      </p:sp>
    </p:spTree>
    <p:extLst>
      <p:ext uri="{BB962C8B-B14F-4D97-AF65-F5344CB8AC3E}">
        <p14:creationId xmlns:p14="http://schemas.microsoft.com/office/powerpoint/2010/main" val="106182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7" name="TextBox 6"/>
          <p:cNvSpPr txBox="1"/>
          <p:nvPr/>
        </p:nvSpPr>
        <p:spPr>
          <a:xfrm>
            <a:off x="293955" y="1269345"/>
            <a:ext cx="9577704" cy="4093428"/>
          </a:xfrm>
          <a:prstGeom prst="rect">
            <a:avLst/>
          </a:prstGeom>
          <a:noFill/>
          <a:ln>
            <a:noFill/>
          </a:ln>
        </p:spPr>
        <p:txBody>
          <a:bodyPr wrap="square" rtlCol="0">
            <a:spAutoFit/>
          </a:bodyPr>
          <a:lstStyle/>
          <a:p>
            <a:r>
              <a:rPr lang="en-US" sz="2000" dirty="0">
                <a:solidFill>
                  <a:srgbClr val="000000"/>
                </a:solidFill>
              </a:rPr>
              <a:t>Probability of an event may </a:t>
            </a:r>
            <a:r>
              <a:rPr lang="en-US" sz="2000" b="1" dirty="0">
                <a:solidFill>
                  <a:srgbClr val="FF0000"/>
                </a:solidFill>
              </a:rPr>
              <a:t>change</a:t>
            </a:r>
            <a:r>
              <a:rPr lang="en-US" sz="2000" dirty="0">
                <a:solidFill>
                  <a:srgbClr val="000000"/>
                </a:solidFill>
              </a:rPr>
              <a:t> if have additional information about outcomes.</a:t>
            </a:r>
          </a:p>
          <a:p>
            <a:endParaRPr lang="en-US" sz="2000" dirty="0">
              <a:solidFill>
                <a:srgbClr val="000000"/>
              </a:solidFill>
            </a:endParaRPr>
          </a:p>
          <a:p>
            <a:endParaRPr lang="en-US" sz="2000" dirty="0">
              <a:solidFill>
                <a:srgbClr val="000000"/>
              </a:solidFill>
            </a:endParaRPr>
          </a:p>
          <a:p>
            <a:r>
              <a:rPr lang="en-US" sz="2000" dirty="0">
                <a:solidFill>
                  <a:srgbClr val="000000"/>
                </a:solidFill>
              </a:rPr>
              <a:t>Suppose E and F are events, and P(F)&gt;0. Then,</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r>
              <a:rPr lang="en-US" sz="2000" dirty="0">
                <a:solidFill>
                  <a:srgbClr val="000000"/>
                </a:solidFill>
              </a:rPr>
              <a:t>i.e.</a:t>
            </a:r>
          </a:p>
          <a:p>
            <a:endParaRPr lang="en-US" sz="2000" dirty="0">
              <a:solidFill>
                <a:srgbClr val="000000"/>
              </a:solidFill>
            </a:endParaRPr>
          </a:p>
          <a:p>
            <a:r>
              <a:rPr lang="en-US" sz="2000" dirty="0">
                <a:solidFill>
                  <a:srgbClr val="000000"/>
                </a:solidFill>
              </a:rPr>
              <a:t>	</a:t>
            </a:r>
          </a:p>
        </p:txBody>
      </p:sp>
      <p:sp>
        <p:nvSpPr>
          <p:cNvPr id="6" name="TextBox 5"/>
          <p:cNvSpPr txBox="1"/>
          <p:nvPr/>
        </p:nvSpPr>
        <p:spPr>
          <a:xfrm>
            <a:off x="7185233" y="4693978"/>
            <a:ext cx="1663063" cy="369332"/>
          </a:xfrm>
          <a:prstGeom prst="rect">
            <a:avLst/>
          </a:prstGeom>
          <a:noFill/>
        </p:spPr>
        <p:txBody>
          <a:bodyPr wrap="none" rtlCol="0">
            <a:spAutoFit/>
          </a:bodyPr>
          <a:lstStyle/>
          <a:p>
            <a:r>
              <a:rPr lang="en-US" b="1" i="1" dirty="0">
                <a:solidFill>
                  <a:srgbClr val="FF0000"/>
                </a:solidFill>
              </a:rPr>
              <a:t>Rosen p. 456</a:t>
            </a:r>
          </a:p>
        </p:txBody>
      </p:sp>
      <p:pic>
        <p:nvPicPr>
          <p:cNvPr id="2" name="Picture 1"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52121" y="2906514"/>
            <a:ext cx="2311400" cy="609600"/>
          </a:xfrm>
          <a:prstGeom prst="rect">
            <a:avLst/>
          </a:prstGeom>
        </p:spPr>
      </p:pic>
      <p:pic>
        <p:nvPicPr>
          <p:cNvPr id="3" name="Picture 2" descr="latex-image-1.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69138" y="4424192"/>
            <a:ext cx="2844800" cy="266700"/>
          </a:xfrm>
          <a:prstGeom prst="rect">
            <a:avLst/>
          </a:prstGeom>
        </p:spPr>
      </p:pic>
    </p:spTree>
    <p:extLst>
      <p:ext uri="{BB962C8B-B14F-4D97-AF65-F5344CB8AC3E}">
        <p14:creationId xmlns:p14="http://schemas.microsoft.com/office/powerpoint/2010/main" val="1056121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18608</TotalTime>
  <Words>3306</Words>
  <Application>Microsoft Office PowerPoint</Application>
  <PresentationFormat>Custom</PresentationFormat>
  <Paragraphs>810</Paragraphs>
  <Slides>64</Slides>
  <Notes>62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64</vt:i4>
      </vt:variant>
    </vt:vector>
  </HeadingPairs>
  <TitlesOfParts>
    <vt:vector size="72" baseType="lpstr">
      <vt:lpstr>Arial</vt:lpstr>
      <vt:lpstr>Calibri</vt:lpstr>
      <vt:lpstr>Cambria Math</vt:lpstr>
      <vt:lpstr>DejaVu Sans</vt:lpstr>
      <vt:lpstr>StarSymbol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Expected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Janine Tiefenbruck</dc:creator>
  <cp:lastModifiedBy>Milez .</cp:lastModifiedBy>
  <cp:revision>2152</cp:revision>
  <dcterms:modified xsi:type="dcterms:W3CDTF">2016-08-29T03:25:46Z</dcterms:modified>
</cp:coreProperties>
</file>