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notesMasterIdLst>
    <p:notesMasterId r:id="rId51"/>
  </p:notesMasterIdLst>
  <p:sldIdLst>
    <p:sldId id="1068" r:id="rId3"/>
    <p:sldId id="1066" r:id="rId4"/>
    <p:sldId id="1067" r:id="rId5"/>
    <p:sldId id="954" r:id="rId6"/>
    <p:sldId id="989" r:id="rId7"/>
    <p:sldId id="990" r:id="rId8"/>
    <p:sldId id="949" r:id="rId9"/>
    <p:sldId id="1052" r:id="rId10"/>
    <p:sldId id="991" r:id="rId11"/>
    <p:sldId id="992" r:id="rId12"/>
    <p:sldId id="980" r:id="rId13"/>
    <p:sldId id="993" r:id="rId14"/>
    <p:sldId id="994" r:id="rId15"/>
    <p:sldId id="995" r:id="rId16"/>
    <p:sldId id="950" r:id="rId17"/>
    <p:sldId id="998" r:id="rId18"/>
    <p:sldId id="996" r:id="rId19"/>
    <p:sldId id="997" r:id="rId20"/>
    <p:sldId id="951" r:id="rId21"/>
    <p:sldId id="952" r:id="rId22"/>
    <p:sldId id="953" r:id="rId23"/>
    <p:sldId id="999" r:id="rId24"/>
    <p:sldId id="1000" r:id="rId25"/>
    <p:sldId id="1001" r:id="rId26"/>
    <p:sldId id="1002" r:id="rId27"/>
    <p:sldId id="1003" r:id="rId28"/>
    <p:sldId id="981" r:id="rId29"/>
    <p:sldId id="982" r:id="rId30"/>
    <p:sldId id="1004" r:id="rId31"/>
    <p:sldId id="1005" r:id="rId32"/>
    <p:sldId id="1006" r:id="rId33"/>
    <p:sldId id="1007" r:id="rId34"/>
    <p:sldId id="1008" r:id="rId35"/>
    <p:sldId id="1009" r:id="rId36"/>
    <p:sldId id="1010" r:id="rId37"/>
    <p:sldId id="1011" r:id="rId38"/>
    <p:sldId id="1012" r:id="rId39"/>
    <p:sldId id="1013" r:id="rId40"/>
    <p:sldId id="1014" r:id="rId41"/>
    <p:sldId id="1015" r:id="rId42"/>
    <p:sldId id="1064" r:id="rId43"/>
    <p:sldId id="1016" r:id="rId44"/>
    <p:sldId id="1017" r:id="rId45"/>
    <p:sldId id="1058" r:id="rId46"/>
    <p:sldId id="1059" r:id="rId47"/>
    <p:sldId id="1060" r:id="rId48"/>
    <p:sldId id="1062" r:id="rId49"/>
    <p:sldId id="1061" r:id="rId50"/>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CFE6"/>
    <a:srgbClr val="0000FF"/>
    <a:srgbClr val="E7EFD8"/>
    <a:srgbClr val="E8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890" autoAdjust="0"/>
    <p:restoredTop sz="94660"/>
  </p:normalViewPr>
  <p:slideViewPr>
    <p:cSldViewPr snapToGrid="0" snapToObjects="1">
      <p:cViewPr varScale="1">
        <p:scale>
          <a:sx n="21" d="100"/>
          <a:sy n="21" d="100"/>
        </p:scale>
        <p:origin x="573" y="15"/>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25T15:48:20.161"/>
    </inkml:context>
    <inkml:brush xml:id="br0">
      <inkml:brushProperty name="width" value="0.05292" units="cm"/>
      <inkml:brushProperty name="height" value="0.05292" units="cm"/>
      <inkml:brushProperty name="color" value="#FF0000"/>
    </inkml:brush>
  </inkml:definitions>
  <inkml:trace contextRef="#ctx0" brushRef="#br0">1339 5387 372 0,'-24'-29'140'0,"24"25"-76"0,24-1-57 0,-19 5 31 16,9-8-11-16,0 0-1 0,5-5-12 15,9 1-6 1,5 3-5-16,5-3-5 0,18 3 1 0,10 1 1 16,5 4 0-16,4 4 0 15,5-5 2-15,0 1-3 16,5 4 0-16,24-4 1 15,-1 12 2-15,5-3-1 16,0 3-1-16,0-4 1 16,14 9 1-16,5-1-1 15,10 1 2-15,-10-5-2 16,0 5 2-16,18-9 0 16,-4 0 3-16,1 5-3 15,-6 3-2-15,-14-8 2 16,5 1 0-16,14-10 3 15,-5 5 1-15,-4 5 3 16,-5-14 1-16,0-3-5 0,9-1-2 16,5 0 0-16,-14 5 0 15,-5 0-2-15,-9-1 1 16,-5 5-2-16,-9 0-1 16,-14 4 1-16,-6 0 1 15,-8 0-1-15,-15 0 2 16,0 4-2-16,-18-4 2 15,-10-4-20-15,-5-4-6 16,-9-5-103-16,-10-21-46 16</inkml:trace>
  <inkml:trace contextRef="#ctx0" brushRef="#br0" timeOffset="1756.3783">18297 5270 248 0,'-38'-17'93'0,"28"13"-50"0,-13 4-39 0,18 0 19 16,-4 0 9-16,4-4 7 16,0-1-1-16,1 1 2 15,-1 0-22-15,0 0 7 0,5 4 3 16,0-4 4-16,0 4 4 15,0 0-5-15,5 4 1 16,9 0-9-16,5 0-4 16,19 0-7-16,13 5-2 15,11 3-6-15,18-3-1 16,19-1-3-16,14 5-3 16,14 4 4-16,10 3 1 0,4-7-3 15,10 0 1-15,9-5 2 16,5 5 1-16,-14-9 1 15,4 0 0-15,5-4 0 16,-9 0 0-16,-19 0-2 16,-5 0-2-16,-14 0 3 15,-14 0 0-15,-14 0-1 16,-9 0-2-16,-20 0 3 16,-14 0 2-16,-9 0-2 15,-4 0 0-15,-10 0-3 16,-5 0-1-16,-10 0-21 15,-4 0-8-15,0-4-60 16,-4 0-24-16</inkml:trace>
  <inkml:trace contextRef="#ctx0" brushRef="#br0" timeOffset="4473.0052">8887 7054 524 0,'-9'-33'195'0,"9"28"-106"0,4-3-104 15,1 8 32-15,0 0-16 16,0-4-1-16,-5 4 5 15,-5-4 1-15,-5 4-2 16,-13 0 2-16,-10 0 3 0,-10 0 4 16,-13 4 2-16,-10 4 0 15,-9 1 4-15,-10-5-9 16,-14 0-3-16,-10 4 0 16,-13 1 2-16,-1-1-2 15,-8-4 1-15,-11 0-5 0,-4 1 0 16,-5 7 1-16,1-12 0 15,-1 0-2-15,-9 0-2 16,14 0 3-16,4 0 0 16,-4-4-4-16,5 0 1 15,4 4 0-15,15 0 2 16,13 0-3-16,10 0 0 16,14 0 1-16,15 0 0 15,4 0 0-15,19 0 2 16,9 4-1-16,5-4 2 15,14 0-4-15,5 0-2 16,5 0-1-16,9 0 3 0,4 0-2 16,10 0-1-16,10-4-4 15,0 0 0-15,9 4-1 16,9 0 3-16,5 0-5 16,14 4-1-16,5 4-9 15,5 5-4-15,0-1-4 16,9 9-2-16,-5-4-8 15,5-13 0-15,5 9 3 16,0-13 5-16,9 8 17 16,-9 1 8-16,-5-5 5 15,0 4 3-15,0 0-3 16,-4 1-2-16,4-1-9 16,5 1-5-16,-5-5-18 15,0-4-7-15,-5 4-16 16,-9 0-6-16,-14-4-64 15</inkml:trace>
  <inkml:trace contextRef="#ctx0" brushRef="#br0" timeOffset="9637.6534">4614 7330 484 0,'-81'-37'181'0,"53"37"-98"0,-14-4-94 0,28 4 29 16,-15 4-15-16,-8 4 0 15,-10 5-3-15,-15-1-1 0,-27 5 1 16,-15 0-3-16,-18 8 0 0,-20 0 2 16,-18 0 2-16,-10 0-2 15,-23 5 0-15,5-1 1 16,-10 0 2-16,9 5-1 16,1 3-1-16,-1 5-2 15,6 17 1-15,8-5 1 16,20-3 0-16,18-5 0 15,10-9 0-15,19-7-7 16,23-5 0-16,5-8 7 16,14-5 7-16,19-3-3 15,18-9-2-15,25-5-4 16,4-7-1-16,23-5-3 16,20-21 1-16,18-3 1 15,24-6 2-15,23-3-1 0,10 4 1 16,9 0 2-16,14-4 0 15,20-5 0-15,-1 5 0 16,0-4 0-16,-14-1 0 16,0-8 0-16,10-4 0 15,-24 5 0-15,-5 7 0 16,-24 5 0-16,-8 8 0 16,-6 4-3-16,-23 5 2 15,-5 3 1-15,-9 9 2 16,-5 5-12-16,-18 3-6 0,-6 1-27 15,6 3-12 1,-15 5-31-16,5 0-13 0</inkml:trace>
  <inkml:trace contextRef="#ctx0" brushRef="#br0" timeOffset="11754.2048">3059 10761 368 0,'-33'-30'140'0,"4"-3"-76"0,6 8-53 0,9 8 34 16,4 4-28-16,1 1-6 0,9 4-10 16,-10 3-2-16,10 1 1 15,10 0-3-15,9 12 0 0,9-8 4 16,10-4 1-16,-10 4 0 15,38 4-2-15,0 1-2 16,14-18-1-16,0-4 4 16,5 0 1-16,4-3 0 15,-4-1-2-15,9 0 3 16,-13 8 0-16,-11 5-4 16,-13-1 1-16,-5 5 0 15,-10 4 2-15,-4 0-1 16,-15 4-1-16,-4 1 1 15,-5 3-1-15,-4 0-40 0,-1 5-18 16,-9 12-113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25T16:05:42.855"/>
    </inkml:context>
    <inkml:brush xml:id="br0">
      <inkml:brushProperty name="width" value="0.05292" units="cm"/>
      <inkml:brushProperty name="height" value="0.05292" units="cm"/>
      <inkml:brushProperty name="color" value="#FF0000"/>
    </inkml:brush>
  </inkml:definitions>
  <inkml:trace contextRef="#ctx0" brushRef="#br0">14791 4972 220 0,'0'-37'85'0,"0"28"-46"0,-19-3-26 0,14 8 22 16,1-5-5-16,-1 1 0 15,0-9-11-15,-9 0-1 0,-5 1-11 16,-9-5 0-16,-5 4 0 0,-9 0 1 16,-15 5 2-16,-14 3-5 15,1 1-1-15,-15-1 2 16,-5 1 1-16,-18 0-1 16,-19-1 1-16,0 5-6 15,-19 4-1-15,-5 0 0 16,-14 0 2-16,-5 4-3 15,1 1 0-15,-6-5 1 16,-4 0 0-16,5 0-3 16,0-5 2-16,-1-7 1 15,-4 3 2-15,10-3-1 16,8 3-1-16,-4 1 1 16,5 0 1-16,-5 3-3 15,10 10 0-15,4 3-1 16,0-4-2-16,10 5 3 0,9-1 2 15,10 0 0-15,13 9-1 16,15-4 1-16,9-5 1 16,0 5-3-16,10-1 0 15,14 1-1-15,4-1 0 16,-4 5 2-16,14 4 0 16,9 8-3-16,10 17 2 15,4 13-1-15,10 0-2 16,5-1 0-16,9 9 3 15,0 0 0-15,9 5 1 16,0 16 0-16,1 37 0 0,-1-3 0 16,1 3 0-16,-1-7-3 15,1 11 2-15,-6 26 1 16,-4-8 2-16,-4-9-1 16,-1-16-1-16,-5-1 1 15,1 5-1-15,0-1 0 16,-1-20 0-16,5-17 6 15,5-17 4-15,0-4-1 16,0-8 0-16,5-13-8 16,5-8 0-16,-1-9 1 15,0 0 1-15,10-8-4 16,10 0 1-16,4-4 0 16,9 4 2-16,15-4-1 15,8-5 2-15,11-3 0 0,23-1 1 16,23 0-2-16,10 5-2 15,14-9 1-15,24-4 1 16,33 0-1-16,9-8-1 16,23-1-2-16,5 9 1 15,5 0 1-15,10 9 0 16,-19 3 0-16,-6 9 0 16,6 0 0-16,-15 4 0 15,-9 5 0-15,-4 12 2 16,-6 8-1-16,-27-4-1 15,-20 0 1-15,-4-8-1 0,-5-5 0 16,-14-8 0 0,0-8 2-16,-19-9 1 15,-19-16 5-15,-14-9 5 0,-14-25 6 16,-4-29 5-16,-6-17-6 16,-4-17 0-16,-10-12-7 15,-9-46-1-15,-9-5-4 16,-10-16 1-16,-14-42-6 15,-5 21-1-15,-14 4 4 16,-9-13 2-16,-5 9 2 16,-9 25 2-16,-1 4-1 15,-8-17 0-15,3 9-14 16,1 25-6-16,5 4-42 16,9-17-15-16,9-25-110 15</inkml:trace>
  <inkml:trace contextRef="#ctx0" brushRef="#br0" timeOffset="16168.1129">5810 4658 268 0,'-9'-29'101'0,"9"12"-54"0,-5 5-48 0,5 12 20 16,0 0-4-16,0-5 3 16,0 5-6-16,0 0-2 15,10 9 1-15,4-1 3 16,9 1 5-16,10-1 3 0,5 0-7 16,4 1-4-16,-9-1-4 15,5-4-2-15,0 0-3 16,-1 1 1-16,6-1-2 15,-1 0 2-15,5 0 0 16,1 0 3-16,3-4-1 16,6 0 0-16,9 0-3 15,0 0 1-15,-5 5-2 16,-4-5-1-16,4 0 1 16,0 0-1-16,5-5 0 15,0 5 2-15,5-4 1 16,14 0 3-16,-1 0-5 15,1 4-1-15,-9-4 0 16,4 4 0-16,0 0 0 16,0 0 0-16,0 0 0 15,10 0 0-15,4 4 0 0,0 0 0 16,-9 0 0-16,0 0 2 16,-1 1-3-16,6-1-2 15,-1-8 2-15,1-1 2 16,4 1 2-16,5 0 1 15,-9 0 0-15,-1 0 0 16,-4-1 2-16,5 5 1 16,-10 0-6-16,0 0-2 15,0 0 0-15,5 5 0 16,-5-5 3-16,-10 4 1 16,-8-4-4-16,8 0-1 0,-4 0 3 15,0-4 1-15,0 4-3 16,-4 0-1-16,-1-5 3 15,5 1 1-15,0 0 0 16,0 4-2-16,0 0 1 16,-5 0-1-16,-9-4 0 15,4 4 0-15,1 0 0 16,-1-4 2-16,1 4-1 16,-5 0 2-16,0 0-4 15,-1 0-2-15,6 0 2 16,-1-4 2-16,10-1-2 15,-9 5 0-15,-1-8 1 16,-4 8 0-16,0-4 0 16,0 0 2-16,5-5-1 15,-1 5 2-15,-4-4-2 0,-5-1 2 16,-5 1-2-16,1 0-1 16,-1-1-2-16,1 1-1 15,-6-5 2-15,1 5 2 16,0-5 0-16,-5 1 2 15,0 3-2-15,-5 1-1 16,5-9 1-16,-5 5-1 16,-4-1 0-16,-5 1 0 15,-1 3 2-15,-3 1 1 16,-1 4-1-16,0-13 1 16,-5 4 0-1,1-8-1 1,-1 5-2-16,1-1 3 0,-10 0 0 15,4 0 3-15,-4 1-1 16,0-5 0-16,0 0-3 16,-4-4 1-16,4-1-2 15,-5 1 2-15,5 0 0 16,-5 0 1-16,5 0-5 16,-5 0 1-16,5 0 0 15,-4 4 0-15,-1-4 0 16,0-9 2-16,1 5 1 15,-6-5 1-15,1-3-5 16,-5-1 1-16,4-8 2 16,-4 0 3-16,0 8-4 15,0 4-3-15,-5 5 1 0,0 4 2 16,0 4-2-16,0 4 0 16,1 5 1-16,-1 3 0 15,-5 1-3-15,-4 4 2 16,0 0-1-16,-5 4 0 15,-10 0 2-15,-9 0 2 16,-14 0-3-16,5 0 0 16,-10 0 1-16,-23 4 0 15,-9-4 0-15,-1 4 2 16,0 0-3-16,-4-4-2 16,9 0 2-16,-19 0 0 15,-14-4 1-15,5 4 0 0,-5 0-3 16,14 0 2-16,-14-4 1 15,-14 0 0-15,14-1 0 16,-9 1 0-16,14-8 0 16,0-1 0-16,-20 1-3 15,11 3 2-15,4 5 1 16,5 0 2-16,14 0-1 16,-10-1-1-16,-14 5-2 15,6 0 1-15,3 5 1 16,6-5 0-16,13 0 0 15,-4 0 0-15,-9 0 0 16,4 4 2-16,10 4-1 16,4 1-1-16,5-5 1 15,10-4-1-15,-6 0 0 0,-4 0 0 16,0-4 0-16,10 4 0 16,9-5 0-16,9 1 0 15,0 0 0-15,10-4 2 16,5-1-3-16,4 1 0 15,9-1 1-15,6 1 2 16,4 0-1-16,-5 4-1 16,0-1 1-16,1 1 1 15,-1 0-3-15,0 0 0 16,1 0-1-16,4 4 0 16,4 0 2-16,-8 0 2 15,8 0-1-15,6 4-1 0,4 0-2 16,5 0 1-1,4 5 1-15,6-1 0 0,-1 0 0 16,5 1 0-16,0-1-3 16,5 5 2-16,-5-1 1 15,0 5 2-15,0 0-3 16,0 4 0-16,-5 0 1 16,-4 16 0-16,-1 1-3 15,1 4 2-15,-1 4 1 16,6-4 0-16,-6 0 0 15,1-9 2-15,-1 1-3 16,-4 3 0-16,0 5 1 16,0 13 0-16,0-1 0 15,4 1 0-15,6 3-3 0,-1 1 2 16,0-5-1-16,5 1 0 16,5-5-7-16,0-4-2 15,-1-4-16-15,6-8-8 16,18-1-36-16,0 5-15 15,15 4-67 1</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25T16:08:40.965"/>
    </inkml:context>
    <inkml:brush xml:id="br0">
      <inkml:brushProperty name="width" value="0.05292" units="cm"/>
      <inkml:brushProperty name="height" value="0.05292" units="cm"/>
      <inkml:brushProperty name="color" value="#FF0000"/>
    </inkml:brush>
  </inkml:definitions>
  <inkml:trace contextRef="#ctx0" brushRef="#br0">8840 7096 152 0,'-5'-46'57'0,"1"42"-30"0,-6-9-18 0,10 9 16 16,5 0-10-16,0 0-3 16,-1-1-5-16,6 1 0 15,-1 0-4-15,5 0-2 0,0 4 2 16,10-4-4-16,9-1 0 15,5 5-1-15,4 0 0 16,5 0 4-16,5 0 1 0,0-4 1 16,0 0 0-16,-15 0-2 15,29-5 1-15,0 1-2 16,0 0-1-16,14-1-2 16,-4 9 1-16,9 0-1 15,-10 0 0-15,-4 0 0 16,9 0-2-16,5 0 0 15,-1 5 3-15,6 3-2 16,-1 0 1-16,1 1-3 16,-5-1 1-16,-5-4 2 15,5-4 3-15,-1-4-2 16,6 0 0-16,4 0 5 16,0 4 2-16,-13-5-2 15,8 1-3-15,-9 0-3 16,0 0 1-16,10-4-1 15,-1 3-2-15,6 1 0 0,-1 4 0 16,0 0 3-16,-4 0 2 16,-1 0-5-16,15-4 1 15,-1 0-1-15,11 0 2 16,-1 4 1-16,0 0 1 16,0-5-11-16,9 1-3 15,5 0 13-15,-4 4 10 16,4 0-4-16,-4 4-2 15,-6-4-9-15,-3 0-1 16,-1 0 3-16,-5 0 2 16,0 0 4-16,-9 4 1 0,-4 1-6 15,-6-1 0-15,-9-4-1 16,0 0 2-16,0-4-1 16,-4-1-1-16,-6 1 3 15,11 4 2-15,-6 0-5 16,-18 4 1-16,4 1-1 15,-9 3 2-15,4-4 1 16,1-4 1-16,-5 0 0 16,-1 0 0-16,6 0-5 15,-1 0 1-15,6-4 2 16,-1 4 3-16,0 0-5 16,5 0 1-16,-14 0 3 15,14 4 2 1,5-4 0-16,-10 0-2 15,0 0 3-15,0-4-7 0,5 0 1 16,-9 0 1-16,-1-1 1 16,15-3-2-16,0 4 2 15,-15 0 1-15,1 8 0 16,-1 0-3-16,-4 0 0 16,-14 0 2-16,18 1 0 15,-8-5-2-15,3 0 0 16,1 0 2-16,9-5 0 15,1 1-2-15,4 0 2 16,4 4-1-16,-13 0 0 0,4 8 0 16,5 1-2-1,10-1 0-15,-11-8 3 0,6 0 0 16,5 0 1-16,8-4-3 16,11 4 2-1,-6 4 1-15,5 5-5 16,5-5 1-16,-4-4 0 15,3-4-1-15,6-1 4 16,0 1 2-16,9 4-2 16,-9 4-2-16,9-4-1 15,0-4 3-15,5 4-2 16,9 0 1-16,-9 9-3 16,-10-5 1-16,14-4 0 15,1 0 2-15,-1-4 1 16,6 4 1-16,-11 4-3 15,-8 4 0-15,-1-4 8 0,1-4 6 16,4 0-14-16,0 0-7 16,-10 0 5-16,1 4 4 15,0 1 1-15,-10-1 0 16,-5-4 1-16,10 0-1 16,-4 0 0-16,-6 0 0 15,5 0-3-15,-9 8 2 16,0 1 1-16,5-9 2 15,-15 0 5-15,5 0 4 16,5 0-15-16,0 0-4 16,-5 4 3-16,0 4 4 15,5 1 0-15,9-5 0 0,-9 0 1 16,0 0 2-16,9 0-1 16,5-4-1-16,9 9 1 15,-4-1-1-15,4 0 0 16,-9 9 0-16,0-17 0 15,5-4 2-15,-5 4-3 16,0 0 0-16,4 13 3 16,-9-18 1-16,-4 14 1 15,-5-18 2-15,-5 1-8 16,-5 4 0-16,1 0-7 16,-10 4 1-16</inkml:trace>
  <inkml:trace contextRef="#ctx0" brushRef="#br0" timeOffset="2702.7077">6451 7980 164 0,'-14'-9'63'0,"0"-7"-34"0,19 7-25 16,-10 1 13-16,10 4-13 15,-5 4-1-15</inkml:trace>
  <inkml:trace contextRef="#ctx0" brushRef="#br0" timeOffset="4399.3112">6451 7913 288 0,'24'-13'2'0,"9"-12"-1"0,9 4 0 0,-4 0 1 15,14 4-1-15,9 9-1 16,5 0 3-16,9-1 2 15,1 1 2-15,8-1 3 16,15 1-5-16,0 0-3 16,0 4-4-16,10 8-1 15,-6-4 2-15,1 0 2 16,0 0-2-16,4 0 0 16,-4 0 3-16,-5 4 1 15,0 8-4-15,0-12 1 16,-5 0 0-16,-5-4 2 15,6 0 3-15,-6 0 4 0,5 0-6 16,-4 0-2-16,-10 4-1 16,0 0 0-16,0 0 0 15,-9 0 2-15,-1 0-1 16,1-5-1-16,5 1 1 16,-6 0-1-16,-4 0 0 15,0 4 0-15,9 0-3 16,-9 0 0-16,5 0 4 15,-5 4 3-15,-5-4-1 16,5 0-2-16,0-4-3 16,5 4 1-16,0 0 1 15,-5 0 2-15,4 0-1 16,-4 0 2-16,5 4-4 16,0-4 0-16,-10 0 1 0,5-4 0 15,-5 0 0-15,5-1 0 16,5-3 0-16,-5 0 2 15,0-1-1-15,0 5-1 16,-5 0 1-16,-5 4-1 16,1 0-3-16,4 0 2 15,-9 0 1-15,-5 0 0 16,-4 0-3-16,-1 0 2 16,5-4 1-16,0-1 2 15,5 1-1-15,0 0 2 16,-5 0-4-16,-5 0 0 0,10 0 1 15,-5 4 0-15,0 0 0 16,-4 0 2-16,4 0-1 16,5 0 2-16,-5 0-4 15,-5 0-2-15,1-5 2 16,4 1 2-16,0 0-2 16,5 4 0-16,0-4 1 15,-5 4 0-15,0 0 0 16,5 0 2-16,0 4-3 15,-1 4 0-15,6 1 1 16,9-5 2-16,-5 0-3 16,-4-4 0-16,-1 0 1 15,5 0 2-15,10 0-1 16,-5 0 2-16,9 4-2 16,-4 5-1-16,9 3-2 15,-9-3 1-15,4-1 1 0,-4-4 2 16,0-4-3-16,4 0 0 15,5 0-1-15,0 4 0 16,0 1 2-16,0 16 2 16,-4-13-1-16,9 13-1 15,-15-21-2-15,6 12-1 16,4-12 2-16,0-4 2 16,5 4 0-16,-5 30-1 15,-5-22 1-15,1 13 1 16,-6-9-3-16,6 5 0 15,-6-21 1-15,6 17 2 16,-1-22-1-16,-4 22-1 0,-1-9 1 16,6-4 1-16,-1 12-3 15,-9-3 0-15,0-1 1 16,5 1 0-16,-5-9 0 16,5-5 0-16,9 1 0 15,-10 4 2-15,1 0-1 16,0-4-1-16,4 8-2 15,-9-8 1-15,0 4 1 16,5 4 0-16,-10-4 0 16,0 0 0-16,10-4 0 15,-1 4 0-15,1-4 0 16,-5 8 2-16,-5-4-3 16,15-4 0-16,-6 4 1 15,11 4 2-15,-15-4-1 0,-1 0-1 16,1-17 1-16,5 21-1 15,0-20-3-15,-5 7 2 16,4 9 1-16,1 9 0 16,0-18 0-16,-5 18 0 15,4-34 0-15,-8 20 2 16,-1-3-3-16,10-9 0 16,-1 5 1-16,1 12 2 15,-5 0-3-15,9 4 0 16,1 0 1-16,-6 13 0 15,-8 0 0-15,8-22 0 0,-4 1 0 16,10-13 0-16,-1 17 0 16,0 0 2-16,1 17-3 15,-5-8 0-15,4-1 1 16,0 0 0-16,10 1 0 16,0-22 2-16,0-8-3 15,0 17 0-15,-1 0 1 16,1 4 2-16,-9 0-3 15,-1 12 0-15,-4-16 1 16,13 21 0-16,-13-25 0 16,4 3 2-16,6 1-1 15,-6 17-1-15,-4-17-2 16,9 16 1-16,-10 5 1 16,1-9 2-16,-5-12-3 15,-5 12 0-15,1 1 1 16,4-9 2-16,-5 4-3 0,0-4 0 15,0 0 1-15,-4 0 2 16,-10-17-1-16,0 17 2 16,-9 0-4-16,-10 0 0 15,10-16 3 1,-10-1-1-16,-9 8-1 16,-5 1-39-16,-47 0-78 31</inkml:trace>
  <inkml:trace contextRef="#ctx0" brushRef="#br0" timeOffset="8212.1162">6470 8993 136 0,'-9'-8'52'0,"9"12"-28"0,0-4-13 0,0 0 18 0,4 0-4 16,-4-4 3-16,5 0-7 15,0 0-3-15,-1-1-10 16,1 1-5-16,5 4-2 0,-1-4 3 15,5 4 2-15,10-4 0 16,4 0-1-16,5-1-1 16,5 5 0-16,4-4 0 15,5 0 0-15,5 8 0 16,5-4 2-16,8 0-1 16,1-4 0-16,15 0-1 15,8 0 0-15,10-1-2 16,0 1 1-16,-5 4-2 15,5 0-1-15,5 0-2 16,14-4-1-16,-5 4 4 0,0-4 1 16,-5 0 0-16,1 4 1 15,-1 0-4-15,5-5 0 16,0 1 3-16,0 0 1 16,0 0-4-16,-9 0 1 15,-5 4 0-15,0 0 2 16,9 0-1-16,1-9-1 15,-1 5-2-15,-9 0-1 16,4 4 2-16,-8 4 0 16,-10-8 1-16,-1 0 0 15,1 0 2-15,5-1 1 16,-5-3-4-16,-10 0 1 16,-4 8 0-16,4-5 2 0,0 5 3 15,-9-4 2-15,-4 0-3 16,-1-4-1-16,5-1-3 15,4 1-3-15,11 4 4 16,-11 4 1-16,-4 0 0 16,0 4-2-16,-5-8 1 15,1 4-1-15,-6-4 0 16,1-5 0-16,-1 9 0 16,1-4 2-16,4 0-3 15,0 0 0-15,5-1 1 16,0 1 2-16,-9 4-1 15,9-8-1-15,0 8 1 16,-5-8-1-16,5 8 0 16,-5-5 0-16,0 5 0 0,5-12 0 15,0 8 0-15,5-1 0 16,0 1 0-16,-1 0 0 16,-4 12-3-16,5-8 2 15,-5 0 1-15,5-4 2 16,-5 4-3-16,4-4 0 15,6 4 3-15,-1-8 1 16,-4 3-4-16,-10 1 1 16,5 4 0-16,-9 0 0 15,4-4 0-15,9 0 2 16,1 12-3-16,0-12 0 16,-5 0 1-16,0-4 2 15,4 3-1-15,1-3-1 0,-5 4-2 16,-9 0 1-1,-1-5-1-15,1 5 0 0,4 4 2 16,-9-4 0-16,4 4 2 16,-9-9 1-16,-4 5-4 15,-1-13 1-15,1 22 0 16,4-22 2-16,5 9-1 16,4-1-1-16,5 18 1 15,-13-1-1-15,-1-12-3 16,-5 4 2-16,10 4 1 15,-5-4 0-15,0 0 0 16,-9 0 0-16,4 21 0 16,1-17 2-16,-1 0-3 0,0-12 0 15,6 8 1-15,3-4 0 16,1-9 0-16,5 1 2 16,-5 20-1-16,-10-21 2 15,15 30-4-15,-15-17-2 16,10 8 2-16,-10-3 0 15,1-1 3-15,4-4 1 16,0 12-1-16,-5-12-2 16,10 5 1-16,-5-10-1 15,5 1-3-15,0 0 2 16,0 0 1-16,-5-13 0 0,-5 25 2 16,1-12 1-16,4 8-6 15,-5-8 0-15,1 13 3 16,-6-14 2-16,6-3-3 15,-10 12 1-15,4 13 0 16,-4-13 0-16,-4 0 0 16,-1-4 2-16,-5 0-3 15,10 0 0 1,0-8 1-16,0 8 0 16,5-4 0-16,0 8 0 15,-5-8 2-15,4 8-3 16,-4-8 0-16,-4 8 1 15,4-8 0-15,0 12 0 16,0-8 2-16,0 4-3 16,0 5 0-16,9-5 1 15,-14 0 2-15,10-8-1 0,0 8-1 16,-5 5 1-16,0-5-1 16,0-13-3-16,0 14 2 15,4 3 1-15,1-8 0 16,4-4-3-16,1 12 2 15,-1-8 1-15,-4 4 2 16,0 9-1-16,4-13 2 16,-9 4-4-16,5 0 0 15,-1 9 1-15,1-13 2 16,-5 8-1-16,5-8-1 16,4 0 1-16,-4 0 1 0,-5 4-1 15,4-8-1-15,1 0-4 16,5 0 0-16,-1 4 4 15,0-4 2-15,1-5 0 16,-6 13-2-16,6 1-2 16,-1-5 1-16,5-9 1 15,-9 18 2-15,0-9-1 16,-5 8 2-16,0-8-4 16,4-4 0-16,-8 16 1 15,8-12 0-15,1 9-3 16,0-9 2-16,-5 4 1 15,5-8 2-15,-1 8-1 16,6-8-1-16,-6 8-2 16,1-4 1-16,0 13 1 15,-1-18 2-15,6 5-1 0,-10 0-1 16,0 5 1-16,9-5-1 16,-9 4-3-16,5-4 2 15,14 8 1-15,-15-12 2 16,6 4-1-16,-6 0-1 15,1-4 1-15,5 4-1 16,4 0 0-16,5 4 0 16,-1 0-3-16,-4-8 2 15,1 12 1-15,-6-4 2 16,0 5-3-16,1-13 0 16,-6 4 1-16,11 0 2 15,-1-9-1-15,0 9-1 0,0-12-2 16,0 16 1-16,0 0 1 15,5-8 2-15,0 4-1 16,0 0-1-16,0 0-2 16,-1 4 1-16,1 0 1 15,0-4 0-15,-5 9 0 16,0-1 0-16,5 5 0 16,0-18 0-16,0 1 0 15,0 4 0-15,-1 4 0 16,6-8 0-16,-1 4 0 15,1-4 0-15,-5 12 2 16,0-8 1-16,-5 9-4 16,0-9 1-16,-14 8 0 15,9-12 0-15,-9 8 0 0,-4-8 0 16,-11 0-3-16,6 4 2 16,4-4-1-16,-9 4 0 15,-10 0-3-15,1-5 1 16,-5 1-9-16,-1 0-2 15,-8 0-10-15,-1 0-4 16,-14-5-75 0,-4 5 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5DA04F7-D460-194D-BB68-E0052D916AE5}" type="datetimeFigureOut">
              <a:t>8/25/2016</a:t>
            </a:fld>
            <a:endParaRPr lang="en-US" dirty="0"/>
          </a:p>
        </p:txBody>
      </p:sp>
      <p:sp>
        <p:nvSpPr>
          <p:cNvPr id="4" name="Slide Image Placeholder 3"/>
          <p:cNvSpPr>
            <a:spLocks noGrp="1" noRot="1" noChangeAspect="1"/>
          </p:cNvSpPr>
          <p:nvPr>
            <p:ph type="sldImg" idx="2"/>
          </p:nvPr>
        </p:nvSpPr>
        <p:spPr>
          <a:xfrm>
            <a:off x="534988" y="754063"/>
            <a:ext cx="6702425" cy="3771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259960C-9263-9F45-846F-46B05EC2093A}" type="slidenum">
              <a:t>‹#›</a:t>
            </a:fld>
            <a:endParaRPr lang="en-US" dirty="0"/>
          </a:p>
        </p:txBody>
      </p:sp>
    </p:spTree>
    <p:extLst>
      <p:ext uri="{BB962C8B-B14F-4D97-AF65-F5344CB8AC3E}">
        <p14:creationId xmlns:p14="http://schemas.microsoft.com/office/powerpoint/2010/main" val="2016445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4</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13</a:t>
            </a:fld>
            <a:endParaRPr lang="en-US" dirty="0"/>
          </a:p>
        </p:txBody>
      </p:sp>
    </p:spTree>
    <p:extLst>
      <p:ext uri="{BB962C8B-B14F-4D97-AF65-F5344CB8AC3E}">
        <p14:creationId xmlns:p14="http://schemas.microsoft.com/office/powerpoint/2010/main" val="826647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14</a:t>
            </a:fld>
            <a:endParaRPr lang="en-US" dirty="0"/>
          </a:p>
        </p:txBody>
      </p:sp>
    </p:spTree>
    <p:extLst>
      <p:ext uri="{BB962C8B-B14F-4D97-AF65-F5344CB8AC3E}">
        <p14:creationId xmlns:p14="http://schemas.microsoft.com/office/powerpoint/2010/main" val="82664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15</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16</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17</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18</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19</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20</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21</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22</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5</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23</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24</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25</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26</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8103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6</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602135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7</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848440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722636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92279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28396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11040966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78025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8</a:t>
            </a:fld>
            <a:endParaRPr lang="en-US" dirty="0"/>
          </a:p>
        </p:txBody>
      </p:sp>
    </p:spTree>
    <p:extLst>
      <p:ext uri="{BB962C8B-B14F-4D97-AF65-F5344CB8AC3E}">
        <p14:creationId xmlns:p14="http://schemas.microsoft.com/office/powerpoint/2010/main" val="142314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9</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10</a:t>
            </a:fld>
            <a:endParaRPr lang="en-US" dirty="0"/>
          </a:p>
        </p:txBody>
      </p:sp>
    </p:spTree>
    <p:extLst>
      <p:ext uri="{BB962C8B-B14F-4D97-AF65-F5344CB8AC3E}">
        <p14:creationId xmlns:p14="http://schemas.microsoft.com/office/powerpoint/2010/main" val="12738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11</a:t>
            </a:fld>
            <a:endParaRPr lang="en-US" dirty="0"/>
          </a:p>
        </p:txBody>
      </p:sp>
    </p:spTree>
    <p:extLst>
      <p:ext uri="{BB962C8B-B14F-4D97-AF65-F5344CB8AC3E}">
        <p14:creationId xmlns:p14="http://schemas.microsoft.com/office/powerpoint/2010/main" val="82664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9960C-9263-9F45-846F-46B05EC2093A}" type="slidenum">
              <a:rPr lang="en-US"/>
              <a:t>12</a:t>
            </a:fld>
            <a:endParaRPr lang="en-US" dirty="0"/>
          </a:p>
        </p:txBody>
      </p:sp>
    </p:spTree>
    <p:extLst>
      <p:ext uri="{BB962C8B-B14F-4D97-AF65-F5344CB8AC3E}">
        <p14:creationId xmlns:p14="http://schemas.microsoft.com/office/powerpoint/2010/main" val="82664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6"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30"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31"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34"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35" name="Picture 34"/>
          <p:cNvPicPr/>
          <p:nvPr/>
        </p:nvPicPr>
        <p:blipFill>
          <a:blip r:embed="rId2"/>
          <a:stretch>
            <a:fillRect/>
          </a:stretch>
        </p:blipFill>
        <p:spPr>
          <a:xfrm>
            <a:off x="2978280" y="1368000"/>
            <a:ext cx="4118760" cy="3286440"/>
          </a:xfrm>
          <a:prstGeom prst="rect">
            <a:avLst/>
          </a:prstGeom>
          <a:ln>
            <a:noFill/>
          </a:ln>
        </p:spPr>
      </p:pic>
      <p:pic>
        <p:nvPicPr>
          <p:cNvPr id="36" name="Picture 35"/>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1"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56"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0"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1"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62"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65"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66"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0"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173"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7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178"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8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181"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182" name="Picture 181"/>
          <p:cNvPicPr/>
          <p:nvPr/>
        </p:nvPicPr>
        <p:blipFill>
          <a:blip r:embed="rId2"/>
          <a:stretch>
            <a:fillRect/>
          </a:stretch>
        </p:blipFill>
        <p:spPr>
          <a:xfrm>
            <a:off x="2978280" y="1368000"/>
            <a:ext cx="4118760" cy="3286440"/>
          </a:xfrm>
          <a:prstGeom prst="rect">
            <a:avLst/>
          </a:prstGeom>
          <a:ln>
            <a:noFill/>
          </a:ln>
        </p:spPr>
      </p:pic>
      <p:pic>
        <p:nvPicPr>
          <p:cNvPr id="183" name="Picture 182"/>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9"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4"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5"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8"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9"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2"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3"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360" y="360"/>
            <a:ext cx="10078560" cy="5672880"/>
          </a:xfrm>
          <a:prstGeom prst="rect">
            <a:avLst/>
          </a:prstGeom>
          <a:ln>
            <a:noFill/>
          </a:ln>
        </p:spPr>
      </p:pic>
      <p:sp>
        <p:nvSpPr>
          <p:cNvPr id="4" name="PlaceHolder 1"/>
          <p:cNvSpPr>
            <a:spLocks noGrp="1"/>
          </p:cNvSpPr>
          <p:nvPr>
            <p:ph type="title"/>
          </p:nvPr>
        </p:nvSpPr>
        <p:spPr>
          <a:xfrm>
            <a:off x="504000" y="216001"/>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504000" y="1326600"/>
            <a:ext cx="9072000" cy="328860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159" y="216092"/>
            <a:ext cx="9071322" cy="647617"/>
          </a:xfrm>
          <a:prstGeom prst="rect">
            <a:avLst/>
          </a:prstGeom>
          <a:noFill/>
          <a:ln>
            <a:noFill/>
          </a:ln>
        </p:spPr>
        <p:txBody>
          <a:bodyPr lIns="0" tIns="0" rIns="0" bIns="0" anchor="ctr"/>
          <a:lstStyle/>
          <a:p>
            <a:pPr algn="ctr" defTabSz="457169"/>
            <a:r>
              <a:rPr lang="en-US" sz="2800" dirty="0">
                <a:solidFill>
                  <a:prstClr val="black"/>
                </a:solidFill>
              </a:rPr>
              <a:t>Probability Distributions. Conditional Probability</a:t>
            </a:r>
          </a:p>
        </p:txBody>
      </p:sp>
      <p:graphicFrame>
        <p:nvGraphicFramePr>
          <p:cNvPr id="2" name="Table 1"/>
          <p:cNvGraphicFramePr>
            <a:graphicFrameLocks noGrp="1"/>
          </p:cNvGraphicFramePr>
          <p:nvPr>
            <p:extLst/>
          </p:nvPr>
        </p:nvGraphicFramePr>
        <p:xfrm>
          <a:off x="1642361" y="1819692"/>
          <a:ext cx="7551342" cy="1423568"/>
        </p:xfrm>
        <a:graphic>
          <a:graphicData uri="http://schemas.openxmlformats.org/drawingml/2006/table">
            <a:tbl>
              <a:tblPr firstRow="1" bandRow="1">
                <a:tableStyleId>{BC89EF96-8CEA-46FF-86C4-4CE0E7609802}</a:tableStyleId>
              </a:tblPr>
              <a:tblGrid>
                <a:gridCol w="1470704">
                  <a:extLst>
                    <a:ext uri="{9D8B030D-6E8A-4147-A177-3AD203B41FA5}">
                      <a16:colId xmlns:a16="http://schemas.microsoft.com/office/drawing/2014/main" val="20000"/>
                    </a:ext>
                  </a:extLst>
                </a:gridCol>
                <a:gridCol w="1997413">
                  <a:extLst>
                    <a:ext uri="{9D8B030D-6E8A-4147-A177-3AD203B41FA5}">
                      <a16:colId xmlns:a16="http://schemas.microsoft.com/office/drawing/2014/main" val="20001"/>
                    </a:ext>
                  </a:extLst>
                </a:gridCol>
                <a:gridCol w="2769479">
                  <a:extLst>
                    <a:ext uri="{9D8B030D-6E8A-4147-A177-3AD203B41FA5}">
                      <a16:colId xmlns:a16="http://schemas.microsoft.com/office/drawing/2014/main" val="20002"/>
                    </a:ext>
                  </a:extLst>
                </a:gridCol>
                <a:gridCol w="1313746">
                  <a:extLst>
                    <a:ext uri="{9D8B030D-6E8A-4147-A177-3AD203B41FA5}">
                      <a16:colId xmlns:a16="http://schemas.microsoft.com/office/drawing/2014/main" val="20003"/>
                    </a:ext>
                  </a:extLst>
                </a:gridCol>
              </a:tblGrid>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0"/>
                  </a:ext>
                </a:extLst>
              </a:tr>
              <a:tr h="586012">
                <a:tc>
                  <a:txBody>
                    <a:bodyPr/>
                    <a:lstStyle/>
                    <a:p>
                      <a:pPr algn="ctr"/>
                      <a:endParaRPr lang="en-US" sz="1600" b="1" dirty="0"/>
                    </a:p>
                  </a:txBody>
                  <a:tcPr marL="91437" marR="91437" marT="45718" marB="45718"/>
                </a:tc>
                <a:tc>
                  <a:txBody>
                    <a:bodyPr/>
                    <a:lstStyle/>
                    <a:p>
                      <a:pPr algn="ctr"/>
                      <a:r>
                        <a:rPr lang="en-US" sz="1600" b="1" dirty="0"/>
                        <a:t>Miles</a:t>
                      </a:r>
                      <a:r>
                        <a:rPr lang="en-US" sz="1600" b="1" baseline="0" dirty="0"/>
                        <a:t> Jones</a:t>
                      </a:r>
                      <a:endParaRPr lang="en-US" sz="1600" b="1" dirty="0"/>
                    </a:p>
                  </a:txBody>
                  <a:tcPr marL="91437" marR="91437" marT="45718" marB="45718"/>
                </a:tc>
                <a:tc>
                  <a:txBody>
                    <a:bodyPr/>
                    <a:lstStyle/>
                    <a:p>
                      <a:pPr algn="ctr"/>
                      <a:r>
                        <a:rPr lang="en-US" sz="1600" b="1" dirty="0" err="1"/>
                        <a:t>MTThF</a:t>
                      </a:r>
                      <a:r>
                        <a:rPr lang="en-US" sz="1600" b="1" dirty="0"/>
                        <a:t> 8:30-9:50am</a:t>
                      </a:r>
                    </a:p>
                  </a:txBody>
                  <a:tcPr marL="91437" marR="91437" marT="45718" marB="45718"/>
                </a:tc>
                <a:tc>
                  <a:txBody>
                    <a:bodyPr/>
                    <a:lstStyle/>
                    <a:p>
                      <a:pPr algn="ctr"/>
                      <a:r>
                        <a:rPr lang="en-US" sz="1600" b="1" dirty="0"/>
                        <a:t>CSE 4140</a:t>
                      </a:r>
                    </a:p>
                  </a:txBody>
                  <a:tcPr marL="91437" marR="91437" marT="45718" marB="45718"/>
                </a:tc>
                <a:extLst>
                  <a:ext uri="{0D108BD9-81ED-4DB2-BD59-A6C34878D82A}">
                    <a16:rowId xmlns:a16="http://schemas.microsoft.com/office/drawing/2014/main" val="10001"/>
                  </a:ext>
                </a:extLst>
              </a:tr>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2"/>
                  </a:ext>
                </a:extLst>
              </a:tr>
            </a:tbl>
          </a:graphicData>
        </a:graphic>
      </p:graphicFrame>
      <p:sp>
        <p:nvSpPr>
          <p:cNvPr id="3" name="TextBox 2"/>
          <p:cNvSpPr txBox="1"/>
          <p:nvPr/>
        </p:nvSpPr>
        <p:spPr>
          <a:xfrm>
            <a:off x="2560303" y="3635813"/>
            <a:ext cx="1864614" cy="1200329"/>
          </a:xfrm>
          <a:prstGeom prst="rect">
            <a:avLst/>
          </a:prstGeom>
          <a:noFill/>
        </p:spPr>
        <p:txBody>
          <a:bodyPr wrap="none" rtlCol="0">
            <a:spAutoFit/>
          </a:bodyPr>
          <a:lstStyle/>
          <a:p>
            <a:endParaRPr lang="en-US" dirty="0"/>
          </a:p>
          <a:p>
            <a:endParaRPr lang="en-US" dirty="0"/>
          </a:p>
          <a:p>
            <a:endParaRPr lang="en-US" dirty="0"/>
          </a:p>
          <a:p>
            <a:pPr algn="ctr"/>
            <a:r>
              <a:rPr lang="en-US" dirty="0"/>
              <a:t>August 25, 2016</a:t>
            </a:r>
          </a:p>
        </p:txBody>
      </p:sp>
    </p:spTree>
    <p:extLst>
      <p:ext uri="{BB962C8B-B14F-4D97-AF65-F5344CB8AC3E}">
        <p14:creationId xmlns:p14="http://schemas.microsoft.com/office/powerpoint/2010/main" val="215294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Uniform distribution</a:t>
            </a:r>
          </a:p>
        </p:txBody>
      </p:sp>
      <p:sp>
        <p:nvSpPr>
          <p:cNvPr id="5" name="TextBox 4"/>
          <p:cNvSpPr txBox="1"/>
          <p:nvPr/>
        </p:nvSpPr>
        <p:spPr>
          <a:xfrm>
            <a:off x="293954" y="1578722"/>
            <a:ext cx="9577705" cy="707886"/>
          </a:xfrm>
          <a:prstGeom prst="rect">
            <a:avLst/>
          </a:prstGeom>
          <a:noFill/>
          <a:ln>
            <a:noFill/>
          </a:ln>
        </p:spPr>
        <p:txBody>
          <a:bodyPr wrap="square" rtlCol="0">
            <a:spAutoFit/>
          </a:bodyPr>
          <a:lstStyle/>
          <a:p>
            <a:r>
              <a:rPr lang="en-US" sz="2000" dirty="0">
                <a:solidFill>
                  <a:srgbClr val="000000"/>
                </a:solidFill>
              </a:rPr>
              <a:t>For sample space S with n elements, </a:t>
            </a:r>
            <a:r>
              <a:rPr lang="en-US" sz="2000" b="1" dirty="0">
                <a:solidFill>
                  <a:srgbClr val="0000FF"/>
                </a:solidFill>
              </a:rPr>
              <a:t>uniform distribution </a:t>
            </a:r>
            <a:r>
              <a:rPr lang="en-US" sz="2000" dirty="0">
                <a:solidFill>
                  <a:srgbClr val="000000"/>
                </a:solidFill>
              </a:rPr>
              <a:t>assigns the probability  1/n to each element of S.</a:t>
            </a:r>
          </a:p>
        </p:txBody>
      </p:sp>
      <p:sp>
        <p:nvSpPr>
          <p:cNvPr id="4" name="TextBox 3"/>
          <p:cNvSpPr txBox="1"/>
          <p:nvPr/>
        </p:nvSpPr>
        <p:spPr>
          <a:xfrm>
            <a:off x="7717693" y="1020275"/>
            <a:ext cx="1663063" cy="369332"/>
          </a:xfrm>
          <a:prstGeom prst="rect">
            <a:avLst/>
          </a:prstGeom>
          <a:noFill/>
        </p:spPr>
        <p:txBody>
          <a:bodyPr wrap="none" rtlCol="0">
            <a:spAutoFit/>
          </a:bodyPr>
          <a:lstStyle/>
          <a:p>
            <a:r>
              <a:rPr lang="en-US" b="1" i="1" dirty="0">
                <a:solidFill>
                  <a:srgbClr val="FF0000"/>
                </a:solidFill>
              </a:rPr>
              <a:t>Rosen p. 454</a:t>
            </a:r>
          </a:p>
        </p:txBody>
      </p:sp>
      <p:sp>
        <p:nvSpPr>
          <p:cNvPr id="2" name="TextBox 1"/>
          <p:cNvSpPr txBox="1"/>
          <p:nvPr/>
        </p:nvSpPr>
        <p:spPr>
          <a:xfrm>
            <a:off x="309042" y="2751825"/>
            <a:ext cx="6264843" cy="2308324"/>
          </a:xfrm>
          <a:prstGeom prst="rect">
            <a:avLst/>
          </a:prstGeom>
          <a:noFill/>
          <a:ln>
            <a:solidFill>
              <a:srgbClr val="4F81BD"/>
            </a:solidFill>
          </a:ln>
        </p:spPr>
        <p:txBody>
          <a:bodyPr wrap="none" rtlCol="0">
            <a:spAutoFit/>
          </a:bodyPr>
          <a:lstStyle/>
          <a:p>
            <a:r>
              <a:rPr lang="en-US" dirty="0"/>
              <a:t>When flipping a fair coin successively three times,</a:t>
            </a:r>
          </a:p>
          <a:p>
            <a:r>
              <a:rPr lang="en-US" dirty="0"/>
              <a:t> what is the </a:t>
            </a:r>
            <a:r>
              <a:rPr lang="en-US" b="1" dirty="0">
                <a:solidFill>
                  <a:srgbClr val="FF0000"/>
                </a:solidFill>
              </a:rPr>
              <a:t>distribution of the number</a:t>
            </a:r>
            <a:r>
              <a:rPr lang="en-US" dirty="0"/>
              <a:t> of Hs that appear?</a:t>
            </a:r>
          </a:p>
          <a:p>
            <a:endParaRPr lang="en-US" dirty="0"/>
          </a:p>
          <a:p>
            <a:pPr marL="342900" indent="-342900">
              <a:buAutoNum type="alphaUcPeriod"/>
            </a:pPr>
            <a:r>
              <a:rPr lang="en-US" dirty="0"/>
              <a:t>Uniform distribution.</a:t>
            </a:r>
          </a:p>
          <a:p>
            <a:pPr marL="342900" indent="-342900">
              <a:buAutoNum type="alphaUcPeriod"/>
            </a:pPr>
            <a:r>
              <a:rPr lang="en-US" dirty="0"/>
              <a:t>P( 0 H ) = P ( 3 H ) = 3/8 and P( 1 H ) =P( 2 H ) = 1/8.</a:t>
            </a:r>
          </a:p>
          <a:p>
            <a:pPr marL="342900" indent="-342900">
              <a:buAutoNum type="alphaUcPeriod"/>
            </a:pPr>
            <a:r>
              <a:rPr lang="en-US" dirty="0"/>
              <a:t>P( 0 H ) = P (1 H ) = 1/8 and P( 2 H ) = P( 3 H ) = 1/8.</a:t>
            </a:r>
          </a:p>
          <a:p>
            <a:pPr marL="342900" indent="-342900">
              <a:buFontTx/>
              <a:buAutoNum type="alphaUcPeriod"/>
            </a:pPr>
            <a:r>
              <a:rPr lang="en-US" dirty="0"/>
              <a:t>P( 0 H ) = P (3 H ) = 1/8 and P( 1 H ) = P( 2 H ) = 1/8.</a:t>
            </a:r>
          </a:p>
          <a:p>
            <a:pPr marL="342900" indent="-342900">
              <a:buAutoNum type="alphaUcPeriod"/>
            </a:pPr>
            <a:r>
              <a:rPr lang="en-US" dirty="0"/>
              <a:t>None of the above.</a:t>
            </a:r>
          </a:p>
        </p:txBody>
      </p:sp>
      <p:sp>
        <p:nvSpPr>
          <p:cNvPr id="3" name="TextBox 2"/>
          <p:cNvSpPr txBox="1"/>
          <p:nvPr/>
        </p:nvSpPr>
        <p:spPr>
          <a:xfrm rot="20428285">
            <a:off x="2356172" y="4055460"/>
            <a:ext cx="4752426" cy="461665"/>
          </a:xfrm>
          <a:prstGeom prst="rect">
            <a:avLst/>
          </a:prstGeom>
          <a:solidFill>
            <a:srgbClr val="FF0000"/>
          </a:solidFill>
        </p:spPr>
        <p:txBody>
          <a:bodyPr wrap="square" rtlCol="0">
            <a:spAutoFit/>
          </a:bodyPr>
          <a:lstStyle/>
          <a:p>
            <a:pPr algn="ctr"/>
            <a:r>
              <a:rPr lang="en-US" sz="2400" b="1" dirty="0"/>
              <a:t>Not a uniform distribution!</a:t>
            </a:r>
          </a:p>
        </p:txBody>
      </p:sp>
    </p:spTree>
    <p:extLst>
      <p:ext uri="{BB962C8B-B14F-4D97-AF65-F5344CB8AC3E}">
        <p14:creationId xmlns:p14="http://schemas.microsoft.com/office/powerpoint/2010/main" val="42592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Probability and couting</a:t>
            </a:r>
          </a:p>
        </p:txBody>
      </p:sp>
      <p:sp>
        <p:nvSpPr>
          <p:cNvPr id="6" name="TextBox 5"/>
          <p:cNvSpPr txBox="1"/>
          <p:nvPr/>
        </p:nvSpPr>
        <p:spPr>
          <a:xfrm>
            <a:off x="293954" y="1269345"/>
            <a:ext cx="9786671" cy="1015663"/>
          </a:xfrm>
          <a:prstGeom prst="rect">
            <a:avLst/>
          </a:prstGeom>
          <a:noFill/>
          <a:ln>
            <a:noFill/>
          </a:ln>
        </p:spPr>
        <p:txBody>
          <a:bodyPr wrap="square" rtlCol="0">
            <a:spAutoFit/>
          </a:bodyPr>
          <a:lstStyle/>
          <a:p>
            <a:r>
              <a:rPr lang="en-US" sz="2000" dirty="0">
                <a:solidFill>
                  <a:srgbClr val="000000"/>
                </a:solidFill>
              </a:rPr>
              <a:t>If start with the uniform distribution on a set S, then the probability of an event E is</a:t>
            </a:r>
          </a:p>
          <a:p>
            <a:endParaRPr lang="en-US" sz="2000" dirty="0">
              <a:solidFill>
                <a:srgbClr val="000000"/>
              </a:solidFill>
            </a:endParaRPr>
          </a:p>
          <a:p>
            <a:endParaRPr lang="en-US" sz="2000" dirty="0">
              <a:solidFill>
                <a:srgbClr val="000000"/>
              </a:solidFill>
            </a:endParaRP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58386" y="1974818"/>
            <a:ext cx="1308100" cy="609600"/>
          </a:xfrm>
          <a:prstGeom prst="rect">
            <a:avLst/>
          </a:prstGeom>
        </p:spPr>
      </p:pic>
      <p:sp>
        <p:nvSpPr>
          <p:cNvPr id="5" name="TextBox 4"/>
          <p:cNvSpPr txBox="1"/>
          <p:nvPr/>
        </p:nvSpPr>
        <p:spPr>
          <a:xfrm>
            <a:off x="309042" y="2751825"/>
            <a:ext cx="7881685" cy="2031325"/>
          </a:xfrm>
          <a:prstGeom prst="rect">
            <a:avLst/>
          </a:prstGeom>
          <a:noFill/>
          <a:ln>
            <a:solidFill>
              <a:srgbClr val="4F81BD"/>
            </a:solidFill>
          </a:ln>
        </p:spPr>
        <p:txBody>
          <a:bodyPr wrap="none" rtlCol="0">
            <a:spAutoFit/>
          </a:bodyPr>
          <a:lstStyle/>
          <a:p>
            <a:r>
              <a:rPr lang="en-US" dirty="0"/>
              <a:t>When flipping n fair coins what is the </a:t>
            </a:r>
            <a:r>
              <a:rPr lang="en-US" b="1" dirty="0">
                <a:solidFill>
                  <a:srgbClr val="FF0000"/>
                </a:solidFill>
              </a:rPr>
              <a:t>probability of getting exactly k </a:t>
            </a:r>
            <a:r>
              <a:rPr lang="en-US" dirty="0"/>
              <a:t>Hs?</a:t>
            </a:r>
          </a:p>
          <a:p>
            <a:endParaRPr lang="en-US" dirty="0"/>
          </a:p>
          <a:p>
            <a:pPr marL="342900" indent="-342900">
              <a:buAutoNum type="alphaUcPeriod"/>
            </a:pPr>
            <a:r>
              <a:rPr lang="en-US" dirty="0"/>
              <a:t>1/n</a:t>
            </a:r>
          </a:p>
          <a:p>
            <a:pPr marL="342900" indent="-342900">
              <a:buAutoNum type="alphaUcPeriod"/>
            </a:pPr>
            <a:r>
              <a:rPr lang="en-US" dirty="0"/>
              <a:t>k/n</a:t>
            </a:r>
          </a:p>
          <a:p>
            <a:pPr marL="342900" indent="-342900">
              <a:buAutoNum type="alphaUcPeriod"/>
            </a:pPr>
            <a:r>
              <a:rPr lang="en-US" dirty="0"/>
              <a:t>1/2</a:t>
            </a:r>
            <a:r>
              <a:rPr lang="en-US" baseline="30000" dirty="0"/>
              <a:t>n</a:t>
            </a:r>
            <a:endParaRPr lang="en-US" dirty="0"/>
          </a:p>
          <a:p>
            <a:pPr marL="342900" indent="-342900">
              <a:buFontTx/>
              <a:buAutoNum type="alphaUcPeriod"/>
            </a:pPr>
            <a:r>
              <a:rPr lang="en-US" dirty="0"/>
              <a:t>C(n,k) / 2</a:t>
            </a:r>
            <a:r>
              <a:rPr lang="en-US" baseline="30000" dirty="0"/>
              <a:t>n</a:t>
            </a:r>
            <a:endParaRPr lang="en-US" dirty="0"/>
          </a:p>
          <a:p>
            <a:pPr marL="342900" indent="-342900">
              <a:buAutoNum type="alphaUcPeriod"/>
            </a:pPr>
            <a:r>
              <a:rPr lang="en-US" dirty="0"/>
              <a:t>None of the above.</a:t>
            </a: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010240" y="1223280"/>
              <a:ext cx="3414960" cy="1663200"/>
            </p14:xfrm>
          </p:contentPart>
        </mc:Choice>
        <mc:Fallback>
          <p:pic>
            <p:nvPicPr>
              <p:cNvPr id="3" name="Ink 2"/>
              <p:cNvPicPr/>
              <p:nvPr/>
            </p:nvPicPr>
            <p:blipFill>
              <a:blip r:embed="rId5"/>
              <a:stretch>
                <a:fillRect/>
              </a:stretch>
            </p:blipFill>
            <p:spPr>
              <a:xfrm>
                <a:off x="1998000" y="1210680"/>
                <a:ext cx="3439800" cy="1686600"/>
              </a:xfrm>
              <a:prstGeom prst="rect">
                <a:avLst/>
              </a:prstGeom>
            </p:spPr>
          </p:pic>
        </mc:Fallback>
      </mc:AlternateContent>
    </p:spTree>
    <p:extLst>
      <p:ext uri="{BB962C8B-B14F-4D97-AF65-F5344CB8AC3E}">
        <p14:creationId xmlns:p14="http://schemas.microsoft.com/office/powerpoint/2010/main" val="214634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Binomial distribution</a:t>
            </a: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dirty="0"/>
              <a:t>When flipping n fair coins what is the </a:t>
            </a:r>
            <a:r>
              <a:rPr lang="en-US" sz="2000" b="1" dirty="0">
                <a:solidFill>
                  <a:srgbClr val="FF0000"/>
                </a:solidFill>
              </a:rPr>
              <a:t>probability of getting exactly k </a:t>
            </a:r>
            <a:r>
              <a:rPr lang="en-US" sz="2000" dirty="0"/>
              <a:t>Hs?</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dirty="0">
                <a:solidFill>
                  <a:srgbClr val="000000"/>
                </a:solidFill>
              </a:rPr>
              <a:t>Possible coin toss sequences: { HH..HH, HH..HT, …, TT..TH, TT..TT }</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03525" y="1992908"/>
            <a:ext cx="4851400" cy="584200"/>
          </a:xfrm>
          <a:prstGeom prst="rect">
            <a:avLst/>
          </a:prstGeom>
        </p:spPr>
      </p:pic>
      <p:pic>
        <p:nvPicPr>
          <p:cNvPr id="4" name="Picture 3"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03525" y="3665660"/>
            <a:ext cx="1638300" cy="584200"/>
          </a:xfrm>
          <a:prstGeom prst="rect">
            <a:avLst/>
          </a:prstGeom>
        </p:spPr>
      </p:pic>
    </p:spTree>
    <p:extLst>
      <p:ext uri="{BB962C8B-B14F-4D97-AF65-F5344CB8AC3E}">
        <p14:creationId xmlns:p14="http://schemas.microsoft.com/office/powerpoint/2010/main" val="301107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Binomial distribution</a:t>
            </a: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dirty="0"/>
              <a:t>When flipping n fair coins what is the </a:t>
            </a:r>
            <a:r>
              <a:rPr lang="en-US" sz="2000" b="1" dirty="0">
                <a:solidFill>
                  <a:srgbClr val="FF0000"/>
                </a:solidFill>
              </a:rPr>
              <a:t>probability of getting exactly k </a:t>
            </a:r>
            <a:r>
              <a:rPr lang="en-US" sz="2000" dirty="0"/>
              <a:t>Hs?</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dirty="0">
                <a:solidFill>
                  <a:srgbClr val="000000"/>
                </a:solidFill>
              </a:rPr>
              <a:t>Possible coin toss sequences: { HH..HH, HH..HT, …, TT..TH, TT..TT }</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b="1" dirty="0">
                <a:solidFill>
                  <a:srgbClr val="0000FF"/>
                </a:solidFill>
              </a:rPr>
              <a:t>What if the coin isn't fair?</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03525" y="1992908"/>
            <a:ext cx="4851400" cy="584200"/>
          </a:xfrm>
          <a:prstGeom prst="rect">
            <a:avLst/>
          </a:prstGeom>
        </p:spPr>
      </p:pic>
      <p:pic>
        <p:nvPicPr>
          <p:cNvPr id="4" name="Picture 3"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03525" y="3665660"/>
            <a:ext cx="1638300" cy="584200"/>
          </a:xfrm>
          <a:prstGeom prst="rect">
            <a:avLst/>
          </a:prstGeom>
        </p:spPr>
      </p:pic>
    </p:spTree>
    <p:extLst>
      <p:ext uri="{BB962C8B-B14F-4D97-AF65-F5344CB8AC3E}">
        <p14:creationId xmlns:p14="http://schemas.microsoft.com/office/powerpoint/2010/main" val="2579113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Binomial distribution</a:t>
            </a:r>
          </a:p>
        </p:txBody>
      </p:sp>
      <p:sp>
        <p:nvSpPr>
          <p:cNvPr id="6" name="TextBox 5"/>
          <p:cNvSpPr txBox="1"/>
          <p:nvPr/>
        </p:nvSpPr>
        <p:spPr>
          <a:xfrm>
            <a:off x="293954" y="1269345"/>
            <a:ext cx="9577705" cy="2554545"/>
          </a:xfrm>
          <a:prstGeom prst="rect">
            <a:avLst/>
          </a:prstGeom>
          <a:noFill/>
          <a:ln>
            <a:noFill/>
          </a:ln>
        </p:spPr>
        <p:txBody>
          <a:bodyPr wrap="square" rtlCol="0">
            <a:spAutoFit/>
          </a:bodyPr>
          <a:lstStyle/>
          <a:p>
            <a:r>
              <a:rPr lang="en-US" sz="2000" b="1" dirty="0">
                <a:solidFill>
                  <a:srgbClr val="0000FF"/>
                </a:solidFill>
              </a:rPr>
              <a:t>Bernoulli trial: </a:t>
            </a:r>
            <a:r>
              <a:rPr lang="en-US" sz="2000" dirty="0"/>
              <a:t>a performance of an experiment with two possible outcomes.</a:t>
            </a:r>
          </a:p>
          <a:p>
            <a:r>
              <a:rPr lang="en-US" sz="2000" dirty="0"/>
              <a:t>		</a:t>
            </a:r>
            <a:r>
              <a:rPr lang="en-US" sz="2000" i="1" dirty="0"/>
              <a:t>		e.g. flipping a coin</a:t>
            </a:r>
          </a:p>
          <a:p>
            <a:endParaRPr lang="en-US" sz="2000" dirty="0"/>
          </a:p>
          <a:p>
            <a:r>
              <a:rPr lang="en-US" sz="2000" b="1" dirty="0">
                <a:solidFill>
                  <a:srgbClr val="0000FF"/>
                </a:solidFill>
              </a:rPr>
              <a:t>Binomial distribution: </a:t>
            </a:r>
            <a:r>
              <a:rPr lang="en-US" sz="2000" dirty="0"/>
              <a:t>probability of exactly k successes in n independent 					      Bernoulli trials, when probability of success is p.</a:t>
            </a:r>
          </a:p>
          <a:p>
            <a:r>
              <a:rPr lang="en-US" sz="2000" i="1" dirty="0"/>
              <a:t>				e.g. # Hs in n coin flips when probability of H is p</a:t>
            </a:r>
          </a:p>
          <a:p>
            <a:endParaRPr lang="en-US" sz="2000" dirty="0">
              <a:solidFill>
                <a:srgbClr val="000000"/>
              </a:solidFill>
            </a:endParaRPr>
          </a:p>
          <a:p>
            <a:pPr algn="r"/>
            <a:r>
              <a:rPr lang="en-US" sz="2000" b="1" i="1" dirty="0">
                <a:solidFill>
                  <a:srgbClr val="FF0000"/>
                </a:solidFill>
              </a:rPr>
              <a:t>Rosen p. 480</a:t>
            </a:r>
            <a:endParaRPr lang="en-US" sz="2000" b="1" i="1" dirty="0">
              <a:solidFill>
                <a:srgbClr val="0000FF"/>
              </a:solidFill>
            </a:endParaRPr>
          </a:p>
        </p:txBody>
      </p:sp>
      <p:sp>
        <p:nvSpPr>
          <p:cNvPr id="7" name="TextBox 6"/>
          <p:cNvSpPr txBox="1"/>
          <p:nvPr/>
        </p:nvSpPr>
        <p:spPr>
          <a:xfrm>
            <a:off x="309042" y="3468276"/>
            <a:ext cx="2480166" cy="2031325"/>
          </a:xfrm>
          <a:prstGeom prst="rect">
            <a:avLst/>
          </a:prstGeom>
          <a:noFill/>
          <a:ln>
            <a:solidFill>
              <a:srgbClr val="4F81BD"/>
            </a:solidFill>
          </a:ln>
        </p:spPr>
        <p:txBody>
          <a:bodyPr wrap="none" rtlCol="0">
            <a:spAutoFit/>
          </a:bodyPr>
          <a:lstStyle/>
          <a:p>
            <a:r>
              <a:rPr lang="en-US" dirty="0"/>
              <a:t>What is it?</a:t>
            </a:r>
          </a:p>
          <a:p>
            <a:endParaRPr lang="en-US" dirty="0"/>
          </a:p>
          <a:p>
            <a:pPr marL="342900" indent="-342900">
              <a:buAutoNum type="alphaUcPeriod"/>
            </a:pPr>
            <a:r>
              <a:rPr lang="en-US" dirty="0"/>
              <a:t>C(n,k) / 2</a:t>
            </a:r>
            <a:r>
              <a:rPr lang="en-US" baseline="30000" dirty="0"/>
              <a:t>n</a:t>
            </a:r>
            <a:endParaRPr lang="en-US" dirty="0"/>
          </a:p>
          <a:p>
            <a:pPr marL="342900" indent="-342900">
              <a:buAutoNum type="alphaUcPeriod"/>
            </a:pPr>
            <a:r>
              <a:rPr lang="en-US" dirty="0"/>
              <a:t>p</a:t>
            </a:r>
            <a:r>
              <a:rPr lang="en-US" baseline="30000" dirty="0"/>
              <a:t>k</a:t>
            </a:r>
            <a:r>
              <a:rPr lang="en-US" dirty="0"/>
              <a:t>/2</a:t>
            </a:r>
            <a:r>
              <a:rPr lang="en-US" baseline="30000" dirty="0"/>
              <a:t>n</a:t>
            </a:r>
            <a:endParaRPr lang="en-US" dirty="0"/>
          </a:p>
          <a:p>
            <a:pPr marL="342900" indent="-342900">
              <a:buAutoNum type="alphaUcPeriod"/>
            </a:pPr>
            <a:r>
              <a:rPr lang="en-US" dirty="0"/>
              <a:t>C(n,k) p</a:t>
            </a:r>
            <a:r>
              <a:rPr lang="en-US" baseline="30000" dirty="0"/>
              <a:t>k</a:t>
            </a:r>
            <a:endParaRPr lang="en-US" dirty="0"/>
          </a:p>
          <a:p>
            <a:pPr marL="342900" indent="-342900">
              <a:buFontTx/>
              <a:buAutoNum type="alphaUcPeriod"/>
            </a:pPr>
            <a:r>
              <a:rPr lang="en-US" dirty="0"/>
              <a:t>C(n,k) p</a:t>
            </a:r>
            <a:r>
              <a:rPr lang="en-US" baseline="30000" dirty="0"/>
              <a:t>k</a:t>
            </a:r>
            <a:r>
              <a:rPr lang="en-US" dirty="0"/>
              <a:t> (1-p)</a:t>
            </a:r>
            <a:r>
              <a:rPr lang="en-US" baseline="30000" dirty="0"/>
              <a:t>n-k</a:t>
            </a:r>
            <a:endParaRPr lang="en-US" dirty="0"/>
          </a:p>
          <a:p>
            <a:pPr marL="342900" indent="-342900">
              <a:buAutoNum type="alphaUcPeriod"/>
            </a:pPr>
            <a:r>
              <a:rPr lang="en-US" dirty="0"/>
              <a:t>None of the above.</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312280" y="2488320"/>
              <a:ext cx="6269760" cy="749520"/>
            </p14:xfrm>
          </p:contentPart>
        </mc:Choice>
        <mc:Fallback>
          <p:pic>
            <p:nvPicPr>
              <p:cNvPr id="2" name="Ink 1"/>
              <p:cNvPicPr/>
              <p:nvPr/>
            </p:nvPicPr>
            <p:blipFill>
              <a:blip r:embed="rId4"/>
              <a:stretch>
                <a:fillRect/>
              </a:stretch>
            </p:blipFill>
            <p:spPr>
              <a:xfrm>
                <a:off x="2306160" y="2482920"/>
                <a:ext cx="6279480" cy="759600"/>
              </a:xfrm>
              <a:prstGeom prst="rect">
                <a:avLst/>
              </a:prstGeom>
            </p:spPr>
          </p:pic>
        </mc:Fallback>
      </mc:AlternateContent>
    </p:spTree>
    <p:extLst>
      <p:ext uri="{BB962C8B-B14F-4D97-AF65-F5344CB8AC3E}">
        <p14:creationId xmlns:p14="http://schemas.microsoft.com/office/powerpoint/2010/main" val="15999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Randomness in the world</a:t>
            </a:r>
          </a:p>
        </p:txBody>
      </p:sp>
      <p:pic>
        <p:nvPicPr>
          <p:cNvPr id="3" name="Picture 2" descr="nate-silve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28525" y="1302350"/>
            <a:ext cx="5863655" cy="3402151"/>
          </a:xfrm>
          <a:prstGeom prst="rect">
            <a:avLst/>
          </a:prstGeom>
        </p:spPr>
      </p:pic>
      <p:sp>
        <p:nvSpPr>
          <p:cNvPr id="4" name="TextBox 3"/>
          <p:cNvSpPr txBox="1"/>
          <p:nvPr/>
        </p:nvSpPr>
        <p:spPr>
          <a:xfrm>
            <a:off x="651282" y="5036619"/>
            <a:ext cx="7895799" cy="369332"/>
          </a:xfrm>
          <a:prstGeom prst="rect">
            <a:avLst/>
          </a:prstGeom>
          <a:noFill/>
        </p:spPr>
        <p:txBody>
          <a:bodyPr wrap="none" rtlCol="0">
            <a:spAutoFit/>
          </a:bodyPr>
          <a:lstStyle/>
          <a:p>
            <a:r>
              <a:rPr lang="en-US" dirty="0"/>
              <a:t>Nate Sliver: statistician famous for analyzing election predictions &amp; baseball</a:t>
            </a:r>
          </a:p>
        </p:txBody>
      </p:sp>
    </p:spTree>
    <p:extLst>
      <p:ext uri="{BB962C8B-B14F-4D97-AF65-F5344CB8AC3E}">
        <p14:creationId xmlns:p14="http://schemas.microsoft.com/office/powerpoint/2010/main" val="230684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Randomness in Computer Science</a:t>
            </a:r>
          </a:p>
        </p:txBody>
      </p:sp>
      <p:sp>
        <p:nvSpPr>
          <p:cNvPr id="4" name="TextBox 3"/>
          <p:cNvSpPr txBox="1"/>
          <p:nvPr/>
        </p:nvSpPr>
        <p:spPr>
          <a:xfrm>
            <a:off x="293954" y="1242683"/>
            <a:ext cx="8610899" cy="4093428"/>
          </a:xfrm>
          <a:prstGeom prst="rect">
            <a:avLst/>
          </a:prstGeom>
          <a:noFill/>
        </p:spPr>
        <p:txBody>
          <a:bodyPr wrap="square" rtlCol="0">
            <a:spAutoFit/>
          </a:bodyPr>
          <a:lstStyle/>
          <a:p>
            <a:r>
              <a:rPr lang="en-US" sz="2000" dirty="0"/>
              <a:t>When the </a:t>
            </a:r>
            <a:r>
              <a:rPr lang="en-US" sz="2000" b="1" dirty="0">
                <a:solidFill>
                  <a:srgbClr val="0000FF"/>
                </a:solidFill>
              </a:rPr>
              <a:t>input</a:t>
            </a:r>
            <a:r>
              <a:rPr lang="en-US" sz="2000" dirty="0"/>
              <a:t> is random …</a:t>
            </a:r>
          </a:p>
          <a:p>
            <a:r>
              <a:rPr lang="en-US" sz="2000" dirty="0"/>
              <a:t>				</a:t>
            </a:r>
          </a:p>
          <a:p>
            <a:r>
              <a:rPr lang="en-US" sz="2000" dirty="0"/>
              <a:t>	- data mining		</a:t>
            </a:r>
          </a:p>
          <a:p>
            <a:r>
              <a:rPr lang="en-US" sz="2000" i="1" dirty="0"/>
              <a:t>					elections</a:t>
            </a:r>
          </a:p>
          <a:p>
            <a:r>
              <a:rPr lang="en-US" sz="2000" i="1" dirty="0"/>
              <a:t>					weather </a:t>
            </a:r>
          </a:p>
          <a:p>
            <a:r>
              <a:rPr lang="en-US" sz="2000" i="1" dirty="0"/>
              <a:t>					stock prices</a:t>
            </a:r>
          </a:p>
          <a:p>
            <a:r>
              <a:rPr lang="en-US" sz="2000" i="1" dirty="0"/>
              <a:t>					genetic markers</a:t>
            </a:r>
            <a:endParaRPr lang="en-US" sz="2000" dirty="0"/>
          </a:p>
          <a:p>
            <a:endParaRPr lang="en-US" sz="2000" dirty="0"/>
          </a:p>
          <a:p>
            <a:r>
              <a:rPr lang="en-US" sz="2000" dirty="0"/>
              <a:t>	- analyzing experimental data</a:t>
            </a:r>
          </a:p>
          <a:p>
            <a:endParaRPr lang="en-US" sz="2000" dirty="0"/>
          </a:p>
          <a:p>
            <a:endParaRPr lang="en-US" sz="2000" dirty="0"/>
          </a:p>
          <a:p>
            <a:r>
              <a:rPr lang="en-US" sz="2000" b="1" i="1" dirty="0">
                <a:solidFill>
                  <a:srgbClr val="FF0000"/>
                </a:solidFill>
              </a:rPr>
              <a:t>When is analysis valid?  When are we overfitting to available data?</a:t>
            </a:r>
            <a:endParaRPr lang="en-US" sz="2000" dirty="0">
              <a:solidFill>
                <a:srgbClr val="FF0000"/>
              </a:solidFill>
            </a:endParaRPr>
          </a:p>
          <a:p>
            <a:endParaRPr lang="en-US" sz="2000" dirty="0"/>
          </a:p>
        </p:txBody>
      </p:sp>
    </p:spTree>
    <p:extLst>
      <p:ext uri="{BB962C8B-B14F-4D97-AF65-F5344CB8AC3E}">
        <p14:creationId xmlns:p14="http://schemas.microsoft.com/office/powerpoint/2010/main" val="128453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Randomness in Computer Science</a:t>
            </a:r>
          </a:p>
        </p:txBody>
      </p:sp>
      <p:sp>
        <p:nvSpPr>
          <p:cNvPr id="4" name="TextBox 3"/>
          <p:cNvSpPr txBox="1"/>
          <p:nvPr/>
        </p:nvSpPr>
        <p:spPr>
          <a:xfrm>
            <a:off x="293954" y="1242683"/>
            <a:ext cx="8610899" cy="2554545"/>
          </a:xfrm>
          <a:prstGeom prst="rect">
            <a:avLst/>
          </a:prstGeom>
          <a:noFill/>
        </p:spPr>
        <p:txBody>
          <a:bodyPr wrap="square" rtlCol="0">
            <a:spAutoFit/>
          </a:bodyPr>
          <a:lstStyle/>
          <a:p>
            <a:r>
              <a:rPr lang="en-US" sz="2000" dirty="0"/>
              <a:t>When the desired </a:t>
            </a:r>
            <a:r>
              <a:rPr lang="en-US" sz="2000" b="1" dirty="0">
                <a:solidFill>
                  <a:srgbClr val="0000FF"/>
                </a:solidFill>
              </a:rPr>
              <a:t>output</a:t>
            </a:r>
            <a:r>
              <a:rPr lang="en-US" sz="2000" dirty="0"/>
              <a:t> is random …</a:t>
            </a:r>
          </a:p>
          <a:p>
            <a:endParaRPr lang="en-US" sz="2000" dirty="0"/>
          </a:p>
          <a:p>
            <a:r>
              <a:rPr lang="en-US" sz="2000" dirty="0"/>
              <a:t>	- picking a cryptographic key</a:t>
            </a:r>
          </a:p>
          <a:p>
            <a:endParaRPr lang="en-US" sz="2000" dirty="0"/>
          </a:p>
          <a:p>
            <a:r>
              <a:rPr lang="en-US" sz="2000" dirty="0"/>
              <a:t>	- performing a scientific simulation</a:t>
            </a:r>
          </a:p>
          <a:p>
            <a:endParaRPr lang="en-US" sz="2000" dirty="0"/>
          </a:p>
          <a:p>
            <a:r>
              <a:rPr lang="en-US" sz="2000" dirty="0"/>
              <a:t>	- programming a computer adversary in a game</a:t>
            </a:r>
          </a:p>
          <a:p>
            <a:endParaRPr lang="en-US" sz="2000" dirty="0"/>
          </a:p>
        </p:txBody>
      </p:sp>
      <p:pic>
        <p:nvPicPr>
          <p:cNvPr id="2" name="Picture 1" descr="pickkey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15240" y="1613980"/>
            <a:ext cx="3095786" cy="3095786"/>
          </a:xfrm>
          <a:prstGeom prst="rect">
            <a:avLst/>
          </a:prstGeom>
        </p:spPr>
      </p:pic>
    </p:spTree>
    <p:extLst>
      <p:ext uri="{BB962C8B-B14F-4D97-AF65-F5344CB8AC3E}">
        <p14:creationId xmlns:p14="http://schemas.microsoft.com/office/powerpoint/2010/main" val="345716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Randomness in Computer Science</a:t>
            </a:r>
          </a:p>
        </p:txBody>
      </p:sp>
      <p:sp>
        <p:nvSpPr>
          <p:cNvPr id="4" name="TextBox 3"/>
          <p:cNvSpPr txBox="1"/>
          <p:nvPr/>
        </p:nvSpPr>
        <p:spPr>
          <a:xfrm>
            <a:off x="293954" y="1242683"/>
            <a:ext cx="8610899" cy="2862322"/>
          </a:xfrm>
          <a:prstGeom prst="rect">
            <a:avLst/>
          </a:prstGeom>
          <a:noFill/>
        </p:spPr>
        <p:txBody>
          <a:bodyPr wrap="square" rtlCol="0">
            <a:spAutoFit/>
          </a:bodyPr>
          <a:lstStyle/>
          <a:p>
            <a:r>
              <a:rPr lang="en-US" sz="2000" dirty="0"/>
              <a:t>When the </a:t>
            </a:r>
            <a:r>
              <a:rPr lang="en-US" sz="2000" b="1" dirty="0">
                <a:solidFill>
                  <a:srgbClr val="0000FF"/>
                </a:solidFill>
              </a:rPr>
              <a:t>algorithm </a:t>
            </a:r>
            <a:r>
              <a:rPr lang="en-US" sz="2000" dirty="0"/>
              <a:t>uses randomness …</a:t>
            </a:r>
          </a:p>
          <a:p>
            <a:endParaRPr lang="en-US" sz="2000" dirty="0"/>
          </a:p>
          <a:p>
            <a:r>
              <a:rPr lang="en-US" sz="2000" dirty="0"/>
              <a:t>	- Monte Carlo methods  </a:t>
            </a:r>
            <a:r>
              <a:rPr lang="en-US" sz="2000" i="1" dirty="0">
                <a:solidFill>
                  <a:srgbClr val="FF0000"/>
                </a:solidFill>
              </a:rPr>
              <a:t>Rosen p. 463</a:t>
            </a:r>
            <a:endParaRPr lang="en-US" sz="2000" dirty="0"/>
          </a:p>
          <a:p>
            <a:endParaRPr lang="en-US" sz="2000" dirty="0"/>
          </a:p>
          <a:p>
            <a:r>
              <a:rPr lang="en-US" sz="2000" dirty="0"/>
              <a:t>	- search heuristics 	</a:t>
            </a:r>
            <a:r>
              <a:rPr lang="en-US" sz="2000" i="1" dirty="0"/>
              <a:t>avoid local mins</a:t>
            </a:r>
            <a:endParaRPr lang="en-US" sz="2000" dirty="0"/>
          </a:p>
          <a:p>
            <a:endParaRPr lang="en-US" sz="2000" dirty="0"/>
          </a:p>
          <a:p>
            <a:r>
              <a:rPr lang="en-US" sz="2000" dirty="0"/>
              <a:t>	- randomized hashing</a:t>
            </a:r>
          </a:p>
          <a:p>
            <a:endParaRPr lang="en-US" sz="2000" dirty="0"/>
          </a:p>
          <a:p>
            <a:r>
              <a:rPr lang="en-US" sz="2000" dirty="0"/>
              <a:t>	- quicksort</a:t>
            </a:r>
          </a:p>
        </p:txBody>
      </p:sp>
      <p:pic>
        <p:nvPicPr>
          <p:cNvPr id="5" name="Picture 4" descr="simanneal.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72821" y="3147251"/>
            <a:ext cx="5765881" cy="2454508"/>
          </a:xfrm>
          <a:prstGeom prst="rect">
            <a:avLst/>
          </a:prstGeom>
        </p:spPr>
      </p:pic>
    </p:spTree>
    <p:extLst>
      <p:ext uri="{BB962C8B-B14F-4D97-AF65-F5344CB8AC3E}">
        <p14:creationId xmlns:p14="http://schemas.microsoft.com/office/powerpoint/2010/main" val="68999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Dangers of probabilistic reasoning</a:t>
            </a:r>
          </a:p>
        </p:txBody>
      </p:sp>
      <p:sp>
        <p:nvSpPr>
          <p:cNvPr id="6" name="TextBox 5"/>
          <p:cNvSpPr txBox="1"/>
          <p:nvPr/>
        </p:nvSpPr>
        <p:spPr>
          <a:xfrm>
            <a:off x="293954" y="1269344"/>
            <a:ext cx="3416171" cy="1015663"/>
          </a:xfrm>
          <a:prstGeom prst="rect">
            <a:avLst/>
          </a:prstGeom>
          <a:noFill/>
          <a:ln>
            <a:noFill/>
          </a:ln>
        </p:spPr>
        <p:txBody>
          <a:bodyPr wrap="square" rtlCol="0">
            <a:spAutoFit/>
          </a:bodyPr>
          <a:lstStyle/>
          <a:p>
            <a:r>
              <a:rPr lang="en-US" sz="2000" b="1" dirty="0">
                <a:solidFill>
                  <a:srgbClr val="0000FF"/>
                </a:solidFill>
              </a:rPr>
              <a:t>"Intuitive probabilistic reasoning“ often goes wrong.</a:t>
            </a:r>
          </a:p>
        </p:txBody>
      </p:sp>
      <p:pic>
        <p:nvPicPr>
          <p:cNvPr id="4" name="Picture 3" descr="2011-07-29-use-common-sens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94709" y="1669455"/>
            <a:ext cx="3610807" cy="3716592"/>
          </a:xfrm>
          <a:prstGeom prst="rect">
            <a:avLst/>
          </a:prstGeom>
        </p:spPr>
      </p:pic>
      <p:sp>
        <p:nvSpPr>
          <p:cNvPr id="2" name="&quot;No&quot; Symbol 1"/>
          <p:cNvSpPr/>
          <p:nvPr/>
        </p:nvSpPr>
        <p:spPr>
          <a:xfrm>
            <a:off x="3765550" y="862200"/>
            <a:ext cx="5924550" cy="4738500"/>
          </a:xfrm>
          <a:prstGeom prst="noSmoking">
            <a:avLst>
              <a:gd name="adj" fmla="val 2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03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a:xfrm>
            <a:off x="566420" y="1317560"/>
            <a:ext cx="9070200" cy="3286440"/>
          </a:xfrm>
        </p:spPr>
        <p:txBody>
          <a:bodyPr/>
          <a:lstStyle/>
          <a:p>
            <a:endParaRPr lang="en-US"/>
          </a:p>
        </p:txBody>
      </p:sp>
      <p:pic>
        <p:nvPicPr>
          <p:cNvPr id="4" name="Picture 3"/>
          <p:cNvPicPr>
            <a:picLocks noChangeAspect="1"/>
          </p:cNvPicPr>
          <p:nvPr/>
        </p:nvPicPr>
        <p:blipFill>
          <a:blip r:embed="rId2"/>
          <a:stretch>
            <a:fillRect/>
          </a:stretch>
        </p:blipFill>
        <p:spPr>
          <a:xfrm>
            <a:off x="1" y="44450"/>
            <a:ext cx="10080624" cy="5553075"/>
          </a:xfrm>
          <a:prstGeom prst="rect">
            <a:avLst/>
          </a:prstGeom>
        </p:spPr>
      </p:pic>
    </p:spTree>
    <p:extLst>
      <p:ext uri="{BB962C8B-B14F-4D97-AF65-F5344CB8AC3E}">
        <p14:creationId xmlns:p14="http://schemas.microsoft.com/office/powerpoint/2010/main" val="147438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a:t>
            </a:r>
            <a:endParaRPr sz="3300" dirty="0"/>
          </a:p>
        </p:txBody>
      </p:sp>
      <p:sp>
        <p:nvSpPr>
          <p:cNvPr id="16" name="TextBox 15"/>
          <p:cNvSpPr txBox="1"/>
          <p:nvPr/>
        </p:nvSpPr>
        <p:spPr>
          <a:xfrm>
            <a:off x="409407" y="4856956"/>
            <a:ext cx="9317638" cy="707886"/>
          </a:xfrm>
          <a:prstGeom prst="rect">
            <a:avLst/>
          </a:prstGeom>
          <a:noFill/>
          <a:ln>
            <a:solidFill>
              <a:srgbClr val="3366FF"/>
            </a:solidFill>
          </a:ln>
        </p:spPr>
        <p:txBody>
          <a:bodyPr wrap="square" rtlCol="0">
            <a:spAutoFit/>
          </a:bodyPr>
          <a:lstStyle/>
          <a:p>
            <a:r>
              <a:rPr lang="en-US" sz="2000" dirty="0"/>
              <a:t>What's the player's best strategy?</a:t>
            </a:r>
          </a:p>
          <a:p>
            <a:pPr marL="457200" indent="-457200">
              <a:buAutoNum type="alphaUcPeriod"/>
            </a:pPr>
            <a:r>
              <a:rPr lang="en-US" sz="2000" dirty="0"/>
              <a:t>Always swap.		B.  	Always stay.		C. 	Doesn't matter, it's 50/50.</a:t>
            </a:r>
          </a:p>
        </p:txBody>
      </p:sp>
      <p:pic>
        <p:nvPicPr>
          <p:cNvPr id="2" name="Picture 1" descr="hallshowsgoa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58900"/>
            <a:ext cx="3876675" cy="2943225"/>
          </a:xfrm>
          <a:prstGeom prst="rect">
            <a:avLst/>
          </a:prstGeom>
        </p:spPr>
      </p:pic>
      <p:sp>
        <p:nvSpPr>
          <p:cNvPr id="4" name="TextBox 3"/>
          <p:cNvSpPr txBox="1"/>
          <p:nvPr/>
        </p:nvSpPr>
        <p:spPr>
          <a:xfrm>
            <a:off x="409407" y="1742280"/>
            <a:ext cx="7471216" cy="2862323"/>
          </a:xfrm>
          <a:prstGeom prst="rect">
            <a:avLst/>
          </a:prstGeom>
          <a:noFill/>
        </p:spPr>
        <p:txBody>
          <a:bodyPr wrap="none" rtlCol="0">
            <a:spAutoFit/>
          </a:bodyPr>
          <a:lstStyle/>
          <a:p>
            <a:r>
              <a:rPr lang="en-US" dirty="0"/>
              <a:t>Car hidden behind one of three doors.</a:t>
            </a:r>
          </a:p>
          <a:p>
            <a:endParaRPr lang="en-US" dirty="0"/>
          </a:p>
          <a:p>
            <a:r>
              <a:rPr lang="en-US" dirty="0"/>
              <a:t>Goats hidden behind the other two.</a:t>
            </a:r>
          </a:p>
          <a:p>
            <a:endParaRPr lang="en-US" dirty="0"/>
          </a:p>
          <a:p>
            <a:r>
              <a:rPr lang="en-US" dirty="0"/>
              <a:t>Player gets to choose a door.</a:t>
            </a:r>
          </a:p>
          <a:p>
            <a:endParaRPr lang="en-US" dirty="0"/>
          </a:p>
          <a:p>
            <a:r>
              <a:rPr lang="en-US" dirty="0"/>
              <a:t>Host opens </a:t>
            </a:r>
            <a:r>
              <a:rPr lang="en-US" b="1" dirty="0"/>
              <a:t>another</a:t>
            </a:r>
            <a:r>
              <a:rPr lang="en-US" dirty="0"/>
              <a:t> door, reveals a </a:t>
            </a:r>
            <a:r>
              <a:rPr lang="en-US" b="1" dirty="0"/>
              <a:t>goat</a:t>
            </a:r>
            <a:r>
              <a:rPr lang="en-US" dirty="0"/>
              <a:t>.</a:t>
            </a:r>
          </a:p>
          <a:p>
            <a:endParaRPr lang="en-US" dirty="0"/>
          </a:p>
          <a:p>
            <a:r>
              <a:rPr lang="en-US" dirty="0"/>
              <a:t>Player can choose whether to </a:t>
            </a:r>
            <a:r>
              <a:rPr lang="en-US" b="1" dirty="0">
                <a:solidFill>
                  <a:srgbClr val="0000FF"/>
                </a:solidFill>
              </a:rPr>
              <a:t>swap choice with other closed door</a:t>
            </a:r>
            <a:r>
              <a:rPr lang="en-US" dirty="0"/>
              <a:t> or</a:t>
            </a:r>
          </a:p>
          <a:p>
            <a:r>
              <a:rPr lang="en-US" b="1" dirty="0">
                <a:solidFill>
                  <a:srgbClr val="0000FF"/>
                </a:solidFill>
              </a:rPr>
              <a:t>stay with original choice</a:t>
            </a:r>
            <a:r>
              <a:rPr lang="en-US" dirty="0"/>
              <a:t>. </a:t>
            </a:r>
            <a:endParaRPr lang="en-US" b="1" dirty="0">
              <a:solidFill>
                <a:srgbClr val="0000FF"/>
              </a:solidFill>
            </a:endParaRPr>
          </a:p>
        </p:txBody>
      </p:sp>
    </p:spTree>
    <p:extLst>
      <p:ext uri="{BB962C8B-B14F-4D97-AF65-F5344CB8AC3E}">
        <p14:creationId xmlns:p14="http://schemas.microsoft.com/office/powerpoint/2010/main" val="175367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Some history…</a:t>
            </a:r>
            <a:endParaRPr sz="3300" dirty="0"/>
          </a:p>
        </p:txBody>
      </p:sp>
      <p:sp>
        <p:nvSpPr>
          <p:cNvPr id="6" name="TextBox 5"/>
          <p:cNvSpPr txBox="1"/>
          <p:nvPr/>
        </p:nvSpPr>
        <p:spPr>
          <a:xfrm>
            <a:off x="293954" y="1269345"/>
            <a:ext cx="9786671" cy="2862322"/>
          </a:xfrm>
          <a:prstGeom prst="rect">
            <a:avLst/>
          </a:prstGeom>
          <a:noFill/>
          <a:ln>
            <a:noFill/>
          </a:ln>
        </p:spPr>
        <p:txBody>
          <a:bodyPr wrap="square" rtlCol="0">
            <a:spAutoFit/>
          </a:bodyPr>
          <a:lstStyle/>
          <a:p>
            <a:r>
              <a:rPr lang="en-US" sz="2000" dirty="0">
                <a:solidFill>
                  <a:srgbClr val="000000"/>
                </a:solidFill>
              </a:rPr>
              <a:t>Puzzle introduced by </a:t>
            </a:r>
            <a:r>
              <a:rPr lang="en-US" sz="2000" b="1" dirty="0">
                <a:solidFill>
                  <a:srgbClr val="0000FF"/>
                </a:solidFill>
              </a:rPr>
              <a:t>Steve Selvin </a:t>
            </a:r>
            <a:r>
              <a:rPr lang="en-US" sz="2000" dirty="0">
                <a:solidFill>
                  <a:srgbClr val="000000"/>
                </a:solidFill>
              </a:rPr>
              <a:t>in 1975.</a:t>
            </a:r>
          </a:p>
          <a:p>
            <a:endParaRPr lang="en-US" sz="2000" dirty="0">
              <a:solidFill>
                <a:srgbClr val="000000"/>
              </a:solidFill>
            </a:endParaRPr>
          </a:p>
          <a:p>
            <a:r>
              <a:rPr lang="en-US" sz="2000" b="1" dirty="0">
                <a:solidFill>
                  <a:srgbClr val="0000FF"/>
                </a:solidFill>
              </a:rPr>
              <a:t>Marilyn vos Savant </a:t>
            </a:r>
            <a:r>
              <a:rPr lang="en-US" sz="2000" dirty="0">
                <a:solidFill>
                  <a:srgbClr val="000000"/>
                </a:solidFill>
              </a:rPr>
              <a:t>was a prodigy with record scores on IQ tests who wrote an advice column.  In 1990, a reader asked for the solution to the Monty Hall puzzle.</a:t>
            </a:r>
          </a:p>
          <a:p>
            <a:endParaRPr lang="en-US" sz="2000" dirty="0">
              <a:solidFill>
                <a:srgbClr val="000000"/>
              </a:solidFill>
            </a:endParaRPr>
          </a:p>
          <a:p>
            <a:pPr marL="342900" indent="-342900">
              <a:buFontTx/>
              <a:buChar char="•"/>
            </a:pPr>
            <a:r>
              <a:rPr lang="en-US" sz="2000" dirty="0">
                <a:solidFill>
                  <a:srgbClr val="000000"/>
                </a:solidFill>
              </a:rPr>
              <a:t>After she published the (correct) answer, thousands of readers (including PhDs and even a professor of statistics) demanded that she correct her "mistake".</a:t>
            </a:r>
          </a:p>
          <a:p>
            <a:pPr marL="342900" indent="-342900">
              <a:buFontTx/>
              <a:buChar char="•"/>
            </a:pPr>
            <a:r>
              <a:rPr lang="en-US" sz="2000" dirty="0">
                <a:solidFill>
                  <a:srgbClr val="000000"/>
                </a:solidFill>
              </a:rPr>
              <a:t>She built a simulator to demonstrate the solution so they could see for themselves how it worked.</a:t>
            </a:r>
          </a:p>
        </p:txBody>
      </p:sp>
      <p:pic>
        <p:nvPicPr>
          <p:cNvPr id="2" name="Picture 1" descr="savan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25691" y="4041367"/>
            <a:ext cx="1629182" cy="1629182"/>
          </a:xfrm>
          <a:prstGeom prst="rect">
            <a:avLst/>
          </a:prstGeom>
        </p:spPr>
      </p:pic>
      <p:pic>
        <p:nvPicPr>
          <p:cNvPr id="5" name="Picture 4" descr="selvin2.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931095" y="3901813"/>
            <a:ext cx="1345778" cy="1768737"/>
          </a:xfrm>
          <a:prstGeom prst="rect">
            <a:avLst/>
          </a:prstGeom>
        </p:spPr>
      </p:pic>
    </p:spTree>
    <p:extLst>
      <p:ext uri="{BB962C8B-B14F-4D97-AF65-F5344CB8AC3E}">
        <p14:creationId xmlns:p14="http://schemas.microsoft.com/office/powerpoint/2010/main" val="304031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76158"/>
          <a:stretch/>
        </p:blipFill>
        <p:spPr>
          <a:xfrm>
            <a:off x="530795" y="1358901"/>
            <a:ext cx="5753100" cy="1262660"/>
          </a:xfrm>
          <a:prstGeom prst="rect">
            <a:avLst/>
          </a:prstGeom>
        </p:spPr>
      </p:pic>
      <p:sp>
        <p:nvSpPr>
          <p:cNvPr id="5" name="TextBox 4"/>
          <p:cNvSpPr txBox="1"/>
          <p:nvPr/>
        </p:nvSpPr>
        <p:spPr>
          <a:xfrm>
            <a:off x="765256" y="3582257"/>
            <a:ext cx="3509835" cy="369332"/>
          </a:xfrm>
          <a:prstGeom prst="rect">
            <a:avLst/>
          </a:prstGeom>
          <a:noFill/>
        </p:spPr>
        <p:txBody>
          <a:bodyPr wrap="none" rtlCol="0">
            <a:spAutoFit/>
          </a:bodyPr>
          <a:lstStyle/>
          <a:p>
            <a:r>
              <a:rPr lang="en-US" b="1" i="1" dirty="0">
                <a:solidFill>
                  <a:srgbClr val="0000FF"/>
                </a:solidFill>
              </a:rPr>
              <a:t>Pick a door at random to start</a:t>
            </a:r>
          </a:p>
        </p:txBody>
      </p:sp>
    </p:spTree>
    <p:extLst>
      <p:ext uri="{BB962C8B-B14F-4D97-AF65-F5344CB8AC3E}">
        <p14:creationId xmlns:p14="http://schemas.microsoft.com/office/powerpoint/2010/main" val="81424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53406"/>
          <a:stretch/>
        </p:blipFill>
        <p:spPr>
          <a:xfrm>
            <a:off x="530795" y="1358901"/>
            <a:ext cx="5753100" cy="2467601"/>
          </a:xfrm>
          <a:prstGeom prst="rect">
            <a:avLst/>
          </a:prstGeom>
        </p:spPr>
      </p:pic>
    </p:spTree>
    <p:extLst>
      <p:ext uri="{BB962C8B-B14F-4D97-AF65-F5344CB8AC3E}">
        <p14:creationId xmlns:p14="http://schemas.microsoft.com/office/powerpoint/2010/main" val="92134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27578"/>
          <a:stretch/>
        </p:blipFill>
        <p:spPr>
          <a:xfrm>
            <a:off x="530795" y="1358901"/>
            <a:ext cx="5753100" cy="3835372"/>
          </a:xfrm>
          <a:prstGeom prst="rect">
            <a:avLst/>
          </a:prstGeom>
        </p:spPr>
      </p:pic>
      <p:sp>
        <p:nvSpPr>
          <p:cNvPr id="4" name="TextBox 3"/>
          <p:cNvSpPr txBox="1"/>
          <p:nvPr/>
        </p:nvSpPr>
        <p:spPr>
          <a:xfrm>
            <a:off x="6366283" y="3329660"/>
            <a:ext cx="3500603" cy="2308324"/>
          </a:xfrm>
          <a:prstGeom prst="rect">
            <a:avLst/>
          </a:prstGeom>
          <a:noFill/>
          <a:ln>
            <a:solidFill>
              <a:srgbClr val="4F81BD"/>
            </a:solidFill>
          </a:ln>
        </p:spPr>
        <p:txBody>
          <a:bodyPr wrap="none" rtlCol="0">
            <a:spAutoFit/>
          </a:bodyPr>
          <a:lstStyle/>
          <a:p>
            <a:r>
              <a:rPr lang="en-US" dirty="0"/>
              <a:t>What's the probability of winning </a:t>
            </a:r>
          </a:p>
          <a:p>
            <a:r>
              <a:rPr lang="en-US" dirty="0"/>
              <a:t>(C) if always switch ("Y") ?</a:t>
            </a:r>
          </a:p>
          <a:p>
            <a:endParaRPr lang="en-US" dirty="0"/>
          </a:p>
          <a:p>
            <a:pPr marL="342900" indent="-342900">
              <a:buAutoNum type="alphaUcPeriod"/>
            </a:pPr>
            <a:r>
              <a:rPr lang="en-US" dirty="0"/>
              <a:t>1/3</a:t>
            </a:r>
          </a:p>
          <a:p>
            <a:pPr marL="342900" indent="-342900">
              <a:buAutoNum type="alphaUcPeriod"/>
            </a:pPr>
            <a:r>
              <a:rPr lang="en-US" dirty="0"/>
              <a:t>1/2</a:t>
            </a:r>
          </a:p>
          <a:p>
            <a:pPr marL="342900" indent="-342900">
              <a:buAutoNum type="alphaUcPeriod"/>
            </a:pPr>
            <a:r>
              <a:rPr lang="en-US" dirty="0"/>
              <a:t>2/3</a:t>
            </a:r>
          </a:p>
          <a:p>
            <a:pPr marL="342900" indent="-342900">
              <a:buAutoNum type="alphaUcPeriod"/>
            </a:pPr>
            <a:r>
              <a:rPr lang="en-US" dirty="0"/>
              <a:t>1</a:t>
            </a:r>
          </a:p>
          <a:p>
            <a:pPr marL="342900" indent="-342900">
              <a:buAutoNum type="alphaUcPeriod"/>
            </a:pPr>
            <a:r>
              <a:rPr lang="en-US" dirty="0"/>
              <a:t>None of the above.</a:t>
            </a:r>
          </a:p>
        </p:txBody>
      </p:sp>
    </p:spTree>
    <p:extLst>
      <p:ext uri="{BB962C8B-B14F-4D97-AF65-F5344CB8AC3E}">
        <p14:creationId xmlns:p14="http://schemas.microsoft.com/office/powerpoint/2010/main" val="2729745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pic>
        <p:nvPicPr>
          <p:cNvPr id="3" name="Picture 2" descr="Prob_MontyHall.jpeg"/>
          <p:cNvPicPr>
            <a:picLocks noChangeAspect="1"/>
          </p:cNvPicPr>
          <p:nvPr/>
        </p:nvPicPr>
        <p:blipFill rotWithShape="1">
          <a:blip r:embed="rId4">
            <a:extLst>
              <a:ext uri="{28A0092B-C50C-407E-A947-70E740481C1C}">
                <a14:useLocalDpi xmlns:a14="http://schemas.microsoft.com/office/drawing/2010/main" val="0"/>
              </a:ext>
            </a:extLst>
          </a:blip>
          <a:srcRect b="27578"/>
          <a:stretch/>
        </p:blipFill>
        <p:spPr>
          <a:xfrm>
            <a:off x="530795" y="1358901"/>
            <a:ext cx="5753100" cy="3835372"/>
          </a:xfrm>
          <a:prstGeom prst="rect">
            <a:avLst/>
          </a:prstGeom>
        </p:spPr>
      </p:pic>
      <p:sp>
        <p:nvSpPr>
          <p:cNvPr id="4" name="TextBox 3"/>
          <p:cNvSpPr txBox="1"/>
          <p:nvPr/>
        </p:nvSpPr>
        <p:spPr>
          <a:xfrm>
            <a:off x="6366283" y="3329660"/>
            <a:ext cx="3500603" cy="2308324"/>
          </a:xfrm>
          <a:prstGeom prst="rect">
            <a:avLst/>
          </a:prstGeom>
          <a:noFill/>
          <a:ln>
            <a:solidFill>
              <a:srgbClr val="4F81BD"/>
            </a:solidFill>
          </a:ln>
        </p:spPr>
        <p:txBody>
          <a:bodyPr wrap="none" rtlCol="0">
            <a:spAutoFit/>
          </a:bodyPr>
          <a:lstStyle/>
          <a:p>
            <a:r>
              <a:rPr lang="en-US" dirty="0"/>
              <a:t>What's the probability of winning </a:t>
            </a:r>
          </a:p>
          <a:p>
            <a:r>
              <a:rPr lang="en-US" dirty="0"/>
              <a:t>(C) if always stay ("N") ?</a:t>
            </a:r>
          </a:p>
          <a:p>
            <a:endParaRPr lang="en-US" dirty="0"/>
          </a:p>
          <a:p>
            <a:pPr marL="342900" indent="-342900">
              <a:buAutoNum type="alphaUcPeriod"/>
            </a:pPr>
            <a:r>
              <a:rPr lang="en-US" dirty="0"/>
              <a:t>1/3</a:t>
            </a:r>
          </a:p>
          <a:p>
            <a:pPr marL="342900" indent="-342900">
              <a:buAutoNum type="alphaUcPeriod"/>
            </a:pPr>
            <a:r>
              <a:rPr lang="en-US" dirty="0"/>
              <a:t>1/2</a:t>
            </a:r>
          </a:p>
          <a:p>
            <a:pPr marL="342900" indent="-342900">
              <a:buAutoNum type="alphaUcPeriod"/>
            </a:pPr>
            <a:r>
              <a:rPr lang="en-US" dirty="0"/>
              <a:t>2/3</a:t>
            </a:r>
          </a:p>
          <a:p>
            <a:pPr marL="342900" indent="-342900">
              <a:buAutoNum type="alphaUcPeriod"/>
            </a:pPr>
            <a:r>
              <a:rPr lang="en-US" dirty="0"/>
              <a:t>1</a:t>
            </a:r>
          </a:p>
          <a:p>
            <a:pPr marL="342900" indent="-342900">
              <a:buAutoNum type="alphaUcPeriod"/>
            </a:pPr>
            <a:r>
              <a:rPr lang="en-US" dirty="0"/>
              <a:t>None of the above.</a:t>
            </a:r>
          </a:p>
        </p:txBody>
      </p:sp>
    </p:spTree>
    <p:extLst>
      <p:ext uri="{BB962C8B-B14F-4D97-AF65-F5344CB8AC3E}">
        <p14:creationId xmlns:p14="http://schemas.microsoft.com/office/powerpoint/2010/main" val="659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The Monty Hall Puzzle … the solution</a:t>
            </a:r>
            <a:endParaRPr sz="3300" dirty="0"/>
          </a:p>
        </p:txBody>
      </p:sp>
      <p:pic>
        <p:nvPicPr>
          <p:cNvPr id="2" name="Picture 1" descr="hallshowsgoa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01282" y="1358901"/>
            <a:ext cx="2514193" cy="1908810"/>
          </a:xfrm>
          <a:prstGeom prst="rect">
            <a:avLst/>
          </a:prstGeom>
        </p:spPr>
      </p:pic>
      <p:sp>
        <p:nvSpPr>
          <p:cNvPr id="4" name="TextBox 3"/>
          <p:cNvSpPr txBox="1"/>
          <p:nvPr/>
        </p:nvSpPr>
        <p:spPr>
          <a:xfrm>
            <a:off x="293954" y="1383114"/>
            <a:ext cx="6430533" cy="2308324"/>
          </a:xfrm>
          <a:prstGeom prst="rect">
            <a:avLst/>
          </a:prstGeom>
          <a:noFill/>
          <a:ln>
            <a:solidFill>
              <a:srgbClr val="4F81BD"/>
            </a:solidFill>
          </a:ln>
        </p:spPr>
        <p:txBody>
          <a:bodyPr wrap="square" rtlCol="0">
            <a:spAutoFit/>
          </a:bodyPr>
          <a:lstStyle/>
          <a:p>
            <a:r>
              <a:rPr lang="en-US" dirty="0"/>
              <a:t>What's wrong with the following argument? </a:t>
            </a:r>
          </a:p>
          <a:p>
            <a:endParaRPr lang="en-US" dirty="0"/>
          </a:p>
          <a:p>
            <a:r>
              <a:rPr lang="en-US" dirty="0"/>
              <a:t>"It doesn't matter whether you stay or swap because the host opened one door to show a goat so there are only two doors remaining, and both of them are equally likely to have the car because the prizes were placed behind the doors randomly at the start of the game"</a:t>
            </a:r>
          </a:p>
          <a:p>
            <a:endParaRPr lang="en-US" dirty="0"/>
          </a:p>
        </p:txBody>
      </p:sp>
    </p:spTree>
    <p:extLst>
      <p:ext uri="{BB962C8B-B14F-4D97-AF65-F5344CB8AC3E}">
        <p14:creationId xmlns:p14="http://schemas.microsoft.com/office/powerpoint/2010/main" val="269709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7" name="TextBox 6"/>
          <p:cNvSpPr txBox="1"/>
          <p:nvPr/>
        </p:nvSpPr>
        <p:spPr>
          <a:xfrm>
            <a:off x="293955" y="1269345"/>
            <a:ext cx="9577704" cy="4093428"/>
          </a:xfrm>
          <a:prstGeom prst="rect">
            <a:avLst/>
          </a:prstGeom>
          <a:noFill/>
          <a:ln>
            <a:noFill/>
          </a:ln>
        </p:spPr>
        <p:txBody>
          <a:bodyPr wrap="square" rtlCol="0">
            <a:spAutoFit/>
          </a:bodyPr>
          <a:lstStyle/>
          <a:p>
            <a:r>
              <a:rPr lang="en-US" sz="2000" dirty="0">
                <a:solidFill>
                  <a:srgbClr val="000000"/>
                </a:solidFill>
              </a:rPr>
              <a:t>Probability of an event may </a:t>
            </a:r>
            <a:r>
              <a:rPr lang="en-US" sz="2000" b="1" dirty="0">
                <a:solidFill>
                  <a:srgbClr val="FF0000"/>
                </a:solidFill>
              </a:rPr>
              <a:t>change</a:t>
            </a:r>
            <a:r>
              <a:rPr lang="en-US" sz="2000" dirty="0">
                <a:solidFill>
                  <a:srgbClr val="000000"/>
                </a:solidFill>
              </a:rPr>
              <a:t> if have additional information about outcomes.</a:t>
            </a:r>
          </a:p>
          <a:p>
            <a:endParaRPr lang="en-US" sz="2000" dirty="0">
              <a:solidFill>
                <a:srgbClr val="000000"/>
              </a:solidFill>
            </a:endParaRPr>
          </a:p>
          <a:p>
            <a:endParaRPr lang="en-US" sz="2000" dirty="0">
              <a:solidFill>
                <a:srgbClr val="000000"/>
              </a:solidFill>
            </a:endParaRPr>
          </a:p>
          <a:p>
            <a:r>
              <a:rPr lang="en-US" sz="2000" dirty="0">
                <a:solidFill>
                  <a:srgbClr val="000000"/>
                </a:solidFill>
              </a:rPr>
              <a:t>Suppose E and F are events, and P(F)&gt;0. Then,</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dirty="0">
                <a:solidFill>
                  <a:srgbClr val="000000"/>
                </a:solidFill>
              </a:rPr>
              <a:t>i.e.</a:t>
            </a:r>
          </a:p>
          <a:p>
            <a:endParaRPr lang="en-US" sz="2000" dirty="0">
              <a:solidFill>
                <a:srgbClr val="000000"/>
              </a:solidFill>
            </a:endParaRPr>
          </a:p>
          <a:p>
            <a:r>
              <a:rPr lang="en-US" sz="2000" dirty="0">
                <a:solidFill>
                  <a:srgbClr val="000000"/>
                </a:solidFill>
              </a:rPr>
              <a:t>	</a:t>
            </a:r>
          </a:p>
        </p:txBody>
      </p:sp>
      <p:sp>
        <p:nvSpPr>
          <p:cNvPr id="6" name="TextBox 5"/>
          <p:cNvSpPr txBox="1"/>
          <p:nvPr/>
        </p:nvSpPr>
        <p:spPr>
          <a:xfrm>
            <a:off x="7185233" y="4693978"/>
            <a:ext cx="1663063" cy="369332"/>
          </a:xfrm>
          <a:prstGeom prst="rect">
            <a:avLst/>
          </a:prstGeom>
          <a:noFill/>
        </p:spPr>
        <p:txBody>
          <a:bodyPr wrap="none" rtlCol="0">
            <a:spAutoFit/>
          </a:bodyPr>
          <a:lstStyle/>
          <a:p>
            <a:r>
              <a:rPr lang="en-US" b="1" i="1" dirty="0">
                <a:solidFill>
                  <a:srgbClr val="FF0000"/>
                </a:solidFill>
              </a:rPr>
              <a:t>Rosen p. 456</a:t>
            </a:r>
          </a:p>
        </p:txBody>
      </p:sp>
      <p:pic>
        <p:nvPicPr>
          <p:cNvPr id="2" name="Picture 1"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52121" y="2906514"/>
            <a:ext cx="2311400" cy="609600"/>
          </a:xfrm>
          <a:prstGeom prst="rect">
            <a:avLst/>
          </a:prstGeom>
        </p:spPr>
      </p:pic>
      <p:pic>
        <p:nvPicPr>
          <p:cNvPr id="3" name="Picture 2"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69138" y="4424192"/>
            <a:ext cx="2844800" cy="266700"/>
          </a:xfrm>
          <a:prstGeom prst="rect">
            <a:avLst/>
          </a:prstGeom>
        </p:spPr>
      </p:pic>
    </p:spTree>
    <p:extLst>
      <p:ext uri="{BB962C8B-B14F-4D97-AF65-F5344CB8AC3E}">
        <p14:creationId xmlns:p14="http://schemas.microsoft.com/office/powerpoint/2010/main" val="4259215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endParaRPr lang="en-US" sz="2000" dirty="0">
              <a:solidFill>
                <a:srgbClr val="000000"/>
              </a:solidFill>
            </a:endParaRP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endParaRPr lang="en-US" sz="2000" dirty="0">
              <a:solidFill>
                <a:srgbClr val="000000"/>
              </a:solidFill>
            </a:endParaRP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lphaUcPeriod"/>
            </a:pPr>
            <a:r>
              <a:rPr lang="en-US" sz="2000" dirty="0">
                <a:solidFill>
                  <a:srgbClr val="000000"/>
                </a:solidFill>
              </a:rPr>
              <a:t>They're equal.</a:t>
            </a:r>
          </a:p>
          <a:p>
            <a:pPr marL="457200" indent="-457200">
              <a:buAutoNum type="alphaUcPeriod"/>
            </a:pPr>
            <a:r>
              <a:rPr lang="en-US" sz="2000" dirty="0">
                <a:solidFill>
                  <a:srgbClr val="000000"/>
                </a:solidFill>
              </a:rPr>
              <a:t>They're not equal.</a:t>
            </a:r>
          </a:p>
          <a:p>
            <a:pPr marL="457200" indent="-457200">
              <a:buAutoNum type="alphaUcPeriod"/>
            </a:pPr>
            <a:r>
              <a:rPr lang="en-US" sz="2000" dirty="0">
                <a:solidFill>
                  <a:srgbClr val="000000"/>
                </a:solidFill>
              </a:rPr>
              <a:t>???</a:t>
            </a:r>
          </a:p>
          <a:p>
            <a:pPr marL="457200" indent="-457200">
              <a:buAutoNum type="alphaUcPeriod"/>
            </a:pPr>
            <a:endParaRPr lang="en-US" sz="2000" dirty="0">
              <a:solidFill>
                <a:srgbClr val="000000"/>
              </a:solidFill>
            </a:endParaRPr>
          </a:p>
        </p:txBody>
      </p:sp>
      <p:sp>
        <p:nvSpPr>
          <p:cNvPr id="11" name="TextBox 10"/>
          <p:cNvSpPr txBox="1"/>
          <p:nvPr/>
        </p:nvSpPr>
        <p:spPr>
          <a:xfrm>
            <a:off x="2694953" y="3227255"/>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2" name="Rectangle 1"/>
          <p:cNvSpPr/>
          <p:nvPr/>
        </p:nvSpPr>
        <p:spPr>
          <a:xfrm>
            <a:off x="293954" y="3859068"/>
            <a:ext cx="2881046" cy="1503705"/>
          </a:xfrm>
          <a:prstGeom prst="rect">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496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2.	Initial distribution on the 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229209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Probability Spaces intuition</a:t>
            </a:r>
          </a:p>
        </p:txBody>
      </p:sp>
      <p:sp>
        <p:nvSpPr>
          <p:cNvPr id="3" name="Text Placeholder 2"/>
          <p:cNvSpPr>
            <a:spLocks noGrp="1"/>
          </p:cNvSpPr>
          <p:nvPr>
            <p:ph type="body"/>
          </p:nvPr>
        </p:nvSpPr>
        <p:spPr/>
        <p:txBody>
          <a:bodyPr/>
          <a:lstStyle/>
          <a:p>
            <a:pPr marL="285750" indent="-285750">
              <a:buFont typeface="Arial" panose="020B0604020202020204" pitchFamily="34" charset="0"/>
              <a:buChar char="•"/>
            </a:pPr>
            <a:endParaRPr lang="en-US" dirty="0"/>
          </a:p>
        </p:txBody>
      </p:sp>
      <p:sp>
        <p:nvSpPr>
          <p:cNvPr id="4" name="TextBox 3"/>
          <p:cNvSpPr txBox="1"/>
          <p:nvPr/>
        </p:nvSpPr>
        <p:spPr>
          <a:xfrm>
            <a:off x="914400" y="1733266"/>
            <a:ext cx="757450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probability, we want to reason about the likelihood of complex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this, we must model the chance of the underlying objects that contribute.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the idea of a probability space to consider every possibility.</a:t>
            </a:r>
          </a:p>
          <a:p>
            <a:endParaRPr lang="en-US" dirty="0"/>
          </a:p>
        </p:txBody>
      </p:sp>
    </p:spTree>
    <p:extLst>
      <p:ext uri="{BB962C8B-B14F-4D97-AF65-F5344CB8AC3E}">
        <p14:creationId xmlns:p14="http://schemas.microsoft.com/office/powerpoint/2010/main" val="242063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619730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r>
              <a:rPr lang="en-US" sz="2000" dirty="0">
                <a:solidFill>
                  <a:srgbClr val="000000"/>
                </a:solidFill>
              </a:rPr>
              <a:t>Uniform distribution, each outcome has probability ¼.</a:t>
            </a: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2219328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246769"/>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1747159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55454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a:t>
            </a:r>
            <a:endParaRPr lang="en-US" sz="2000" b="1" dirty="0">
              <a:solidFill>
                <a:srgbClr val="FF0000"/>
              </a:solidFill>
            </a:endParaRP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272611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2862322"/>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106660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47787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a:p>
            <a:r>
              <a:rPr lang="en-US" sz="2000" dirty="0"/>
              <a:t>P(A) = ½									P(B) = ¼ = P(A   B)</a:t>
            </a:r>
          </a:p>
          <a:p>
            <a:endParaRPr lang="en-US" sz="2000" dirty="0"/>
          </a:p>
        </p:txBody>
      </p:sp>
      <p:sp>
        <p:nvSpPr>
          <p:cNvPr id="2" name="TextBox 1"/>
          <p:cNvSpPr txBox="1"/>
          <p:nvPr/>
        </p:nvSpPr>
        <p:spPr>
          <a:xfrm rot="10800000">
            <a:off x="7050129" y="4025481"/>
            <a:ext cx="351366" cy="369332"/>
          </a:xfrm>
          <a:prstGeom prst="rect">
            <a:avLst/>
          </a:prstGeom>
          <a:noFill/>
        </p:spPr>
        <p:txBody>
          <a:bodyPr wrap="none" rtlCol="0">
            <a:spAutoFit/>
          </a:bodyPr>
          <a:lstStyle/>
          <a:p>
            <a:r>
              <a:rPr lang="en-US" dirty="0"/>
              <a:t>U</a:t>
            </a:r>
          </a:p>
        </p:txBody>
      </p:sp>
      <p:sp>
        <p:nvSpPr>
          <p:cNvPr id="7" name="TextBox 6"/>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1465266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b="1" dirty="0">
                <a:solidFill>
                  <a:srgbClr val="FF0000"/>
                </a:solidFill>
              </a:rPr>
              <a:t>if know the oldest is a girl.</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A = { outcomes where oldest is a girl } 		B = { outcomes where two are girls }</a:t>
            </a:r>
          </a:p>
          <a:p>
            <a:r>
              <a:rPr lang="en-US" sz="2000" dirty="0"/>
              <a:t>   = { gg, gb} 								   = { gg }</a:t>
            </a:r>
          </a:p>
          <a:p>
            <a:r>
              <a:rPr lang="en-US" sz="2000" dirty="0"/>
              <a:t>P(A) = ½									P(B) = ¼ = P(A   B)</a:t>
            </a:r>
          </a:p>
          <a:p>
            <a:endParaRPr lang="en-US" sz="2000" dirty="0"/>
          </a:p>
          <a:p>
            <a:endParaRPr lang="en-US" sz="2000" dirty="0"/>
          </a:p>
          <a:p>
            <a:r>
              <a:rPr lang="en-US" sz="2000" dirty="0"/>
              <a:t>By conditional probability law: P(B | A) = P(A    B) / P(A) = (1/4) / (1/2) = ½.</a:t>
            </a:r>
          </a:p>
        </p:txBody>
      </p:sp>
      <p:sp>
        <p:nvSpPr>
          <p:cNvPr id="5" name="TextBox 4"/>
          <p:cNvSpPr txBox="1"/>
          <p:nvPr/>
        </p:nvSpPr>
        <p:spPr>
          <a:xfrm rot="10800000">
            <a:off x="7049419" y="4031707"/>
            <a:ext cx="351366" cy="369332"/>
          </a:xfrm>
          <a:prstGeom prst="rect">
            <a:avLst/>
          </a:prstGeom>
          <a:noFill/>
        </p:spPr>
        <p:txBody>
          <a:bodyPr wrap="none" rtlCol="0">
            <a:spAutoFit/>
          </a:bodyPr>
          <a:lstStyle/>
          <a:p>
            <a:r>
              <a:rPr lang="en-US" dirty="0"/>
              <a:t>U</a:t>
            </a:r>
          </a:p>
        </p:txBody>
      </p:sp>
      <p:sp>
        <p:nvSpPr>
          <p:cNvPr id="7" name="TextBox 6"/>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8" name="TextBox 7"/>
          <p:cNvSpPr txBox="1"/>
          <p:nvPr/>
        </p:nvSpPr>
        <p:spPr>
          <a:xfrm rot="10800000">
            <a:off x="5326785" y="4954668"/>
            <a:ext cx="351366"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3905196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4093428"/>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a:pPr>
            <a:r>
              <a:rPr lang="en-US" sz="2000" b="1" dirty="0">
                <a:solidFill>
                  <a:srgbClr val="FF0000"/>
                </a:solidFill>
              </a:rPr>
              <a:t>Sample space</a:t>
            </a:r>
          </a:p>
          <a:p>
            <a:r>
              <a:rPr lang="en-US" sz="2000" dirty="0">
                <a:solidFill>
                  <a:srgbClr val="000000"/>
                </a:solidFill>
              </a:rPr>
              <a:t>Possible outcomes: {bb, bg, gb, gg}			</a:t>
            </a:r>
            <a:r>
              <a:rPr lang="en-US" sz="2000" i="1" dirty="0">
                <a:solidFill>
                  <a:srgbClr val="000000"/>
                </a:solidFill>
              </a:rPr>
              <a:t>Order matters!</a:t>
            </a:r>
            <a:endParaRPr lang="en-US" sz="2000" dirty="0"/>
          </a:p>
          <a:p>
            <a:endParaRPr lang="en-US" sz="2000" dirty="0">
              <a:solidFill>
                <a:srgbClr val="000000"/>
              </a:solidFill>
            </a:endParaRPr>
          </a:p>
          <a:p>
            <a:r>
              <a:rPr lang="en-US" sz="2000" b="1" dirty="0">
                <a:solidFill>
                  <a:srgbClr val="FF0000"/>
                </a:solidFill>
              </a:rPr>
              <a:t>2.	Initial distribution on the sample space</a:t>
            </a:r>
          </a:p>
          <a:p>
            <a:r>
              <a:rPr lang="en-US" sz="2000" dirty="0">
                <a:solidFill>
                  <a:srgbClr val="000000"/>
                </a:solidFill>
              </a:rPr>
              <a:t>Uniform distribution, each outcome has probability ¼.</a:t>
            </a:r>
          </a:p>
          <a:p>
            <a:endParaRPr lang="en-US" sz="2000" dirty="0">
              <a:solidFill>
                <a:srgbClr val="000000"/>
              </a:solidFill>
            </a:endParaRPr>
          </a:p>
          <a:p>
            <a:r>
              <a:rPr lang="en-US" sz="2000" b="1" dirty="0">
                <a:solidFill>
                  <a:srgbClr val="FF0000"/>
                </a:solidFill>
              </a:rPr>
              <a:t>3.	What events are we conditioning on?</a:t>
            </a: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495743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477875"/>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C = { outcomes where one is a boy} 		D = { outcomes where two are boys }</a:t>
            </a:r>
          </a:p>
          <a:p>
            <a:r>
              <a:rPr lang="en-US" sz="2000" dirty="0"/>
              <a:t>   = { bb, bg, gb } 						    = { bb }</a:t>
            </a:r>
          </a:p>
          <a:p>
            <a:r>
              <a:rPr lang="en-US" sz="2000" dirty="0"/>
              <a:t>P(C) = ¾								P(D) = ¼ = P(C    D)</a:t>
            </a:r>
          </a:p>
          <a:p>
            <a:endParaRPr lang="en-US" sz="2000" b="1" dirty="0">
              <a:solidFill>
                <a:srgbClr val="FF0000"/>
              </a:solidFill>
            </a:endParaRPr>
          </a:p>
        </p:txBody>
      </p:sp>
      <p:sp>
        <p:nvSpPr>
          <p:cNvPr id="8" name="TextBox 7"/>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
        <p:nvSpPr>
          <p:cNvPr id="9" name="TextBox 8"/>
          <p:cNvSpPr txBox="1"/>
          <p:nvPr/>
        </p:nvSpPr>
        <p:spPr>
          <a:xfrm rot="10800000">
            <a:off x="6648938" y="4029640"/>
            <a:ext cx="351366"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2712858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3785652"/>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t>if know the oldest is a girl.</a:t>
            </a:r>
            <a:r>
              <a:rPr lang="en-US" sz="2000" dirty="0">
                <a:solidFill>
                  <a:srgbClr val="000000"/>
                </a:solidFill>
              </a:rPr>
              <a:t> 	</a:t>
            </a:r>
            <a:r>
              <a:rPr lang="en-US" sz="2000" b="1" dirty="0">
                <a:solidFill>
                  <a:srgbClr val="FF0000"/>
                </a:solidFill>
              </a:rPr>
              <a:t>1/2</a:t>
            </a:r>
            <a:endParaRPr lang="en-US" sz="2000" dirty="0"/>
          </a:p>
          <a:p>
            <a:r>
              <a:rPr lang="en-US" sz="2000" dirty="0">
                <a:solidFill>
                  <a:srgbClr val="000000"/>
                </a:solidFill>
              </a:rPr>
              <a:t>The probability that </a:t>
            </a:r>
            <a:r>
              <a:rPr lang="en-US" sz="2000" b="1" dirty="0">
                <a:solidFill>
                  <a:srgbClr val="0000FF"/>
                </a:solidFill>
              </a:rPr>
              <a:t>two siblings are boys </a:t>
            </a:r>
            <a:r>
              <a:rPr lang="en-US" sz="2000" b="1" dirty="0">
                <a:solidFill>
                  <a:srgbClr val="FF0000"/>
                </a:solidFill>
              </a:rPr>
              <a:t>if know that one of them is a boy.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marL="457200" indent="-457200">
              <a:buAutoNum type="arabicPeriod" startAt="3"/>
            </a:pPr>
            <a:r>
              <a:rPr lang="en-US" sz="2000" b="1" dirty="0">
                <a:solidFill>
                  <a:srgbClr val="FF0000"/>
                </a:solidFill>
              </a:rPr>
              <a:t>What events are we conditioning on?</a:t>
            </a:r>
          </a:p>
          <a:p>
            <a:r>
              <a:rPr lang="en-US" sz="2000" dirty="0"/>
              <a:t>C = { outcomes where one is a boy} 		D = { outcomes where two are boys }</a:t>
            </a:r>
          </a:p>
          <a:p>
            <a:r>
              <a:rPr lang="en-US" sz="2000" dirty="0"/>
              <a:t>   = { bb, bg, gb } 						    = { bb }</a:t>
            </a:r>
          </a:p>
          <a:p>
            <a:r>
              <a:rPr lang="en-US" sz="2000" dirty="0"/>
              <a:t>P(C) = ¾								P(D) = ¼ = P(C    D)</a:t>
            </a:r>
          </a:p>
          <a:p>
            <a:endParaRPr lang="en-US" sz="2000" dirty="0"/>
          </a:p>
          <a:p>
            <a:r>
              <a:rPr lang="en-US" sz="2000" dirty="0"/>
              <a:t>By conditional probability law: P(D | C) = P(C    D) / P(C) = (1/4) / (3/4) = 1/3. </a:t>
            </a:r>
          </a:p>
        </p:txBody>
      </p:sp>
      <p:sp>
        <p:nvSpPr>
          <p:cNvPr id="5" name="TextBox 4"/>
          <p:cNvSpPr txBox="1"/>
          <p:nvPr/>
        </p:nvSpPr>
        <p:spPr>
          <a:xfrm rot="10800000">
            <a:off x="5392754" y="4632270"/>
            <a:ext cx="351366" cy="369332"/>
          </a:xfrm>
          <a:prstGeom prst="rect">
            <a:avLst/>
          </a:prstGeom>
          <a:noFill/>
        </p:spPr>
        <p:txBody>
          <a:bodyPr wrap="none" rtlCol="0">
            <a:spAutoFit/>
          </a:bodyPr>
          <a:lstStyle/>
          <a:p>
            <a:r>
              <a:rPr lang="en-US" dirty="0"/>
              <a:t>U</a:t>
            </a:r>
          </a:p>
        </p:txBody>
      </p:sp>
      <p:sp>
        <p:nvSpPr>
          <p:cNvPr id="7" name="TextBox 6"/>
          <p:cNvSpPr txBox="1"/>
          <p:nvPr/>
        </p:nvSpPr>
        <p:spPr>
          <a:xfrm rot="10800000">
            <a:off x="6648938" y="4029640"/>
            <a:ext cx="351366" cy="369332"/>
          </a:xfrm>
          <a:prstGeom prst="rect">
            <a:avLst/>
          </a:prstGeom>
          <a:noFill/>
        </p:spPr>
        <p:txBody>
          <a:bodyPr wrap="none" rtlCol="0">
            <a:spAutoFit/>
          </a:bodyPr>
          <a:lstStyle/>
          <a:p>
            <a:r>
              <a:rPr lang="en-US" dirty="0"/>
              <a:t>U</a:t>
            </a:r>
          </a:p>
        </p:txBody>
      </p:sp>
      <p:sp>
        <p:nvSpPr>
          <p:cNvPr id="8" name="TextBox 7"/>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104577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Probability Spaces Formal Definition</a:t>
            </a:r>
            <a:endParaRPr sz="3300" dirty="0"/>
          </a:p>
        </p:txBody>
      </p:sp>
      <p:sp>
        <p:nvSpPr>
          <p:cNvPr id="6" name="TextBox 5"/>
          <p:cNvSpPr txBox="1"/>
          <p:nvPr/>
        </p:nvSpPr>
        <p:spPr>
          <a:xfrm>
            <a:off x="293953" y="1504251"/>
            <a:ext cx="9615471" cy="2862322"/>
          </a:xfrm>
          <a:prstGeom prst="rect">
            <a:avLst/>
          </a:prstGeom>
          <a:noFill/>
          <a:ln>
            <a:noFill/>
          </a:ln>
        </p:spPr>
        <p:txBody>
          <a:bodyPr wrap="square" rtlCol="0">
            <a:spAutoFit/>
          </a:bodyPr>
          <a:lstStyle/>
          <a:p>
            <a:r>
              <a:rPr lang="en-US" sz="2000" b="1" dirty="0">
                <a:solidFill>
                  <a:srgbClr val="0000FF"/>
                </a:solidFill>
              </a:rPr>
              <a:t>Sample space, S</a:t>
            </a:r>
            <a:r>
              <a:rPr lang="en-US" sz="2000" dirty="0">
                <a:solidFill>
                  <a:srgbClr val="000000"/>
                </a:solidFill>
              </a:rPr>
              <a:t>: (finite or countable) set of possible outcomes.</a:t>
            </a:r>
          </a:p>
          <a:p>
            <a:endParaRPr lang="en-US" sz="2000" dirty="0">
              <a:solidFill>
                <a:srgbClr val="000000"/>
              </a:solidFill>
            </a:endParaRPr>
          </a:p>
          <a:p>
            <a:r>
              <a:rPr lang="en-US" sz="2000" b="1" dirty="0">
                <a:solidFill>
                  <a:srgbClr val="0000FF"/>
                </a:solidFill>
              </a:rPr>
              <a:t>Probability distribution, p</a:t>
            </a:r>
            <a:r>
              <a:rPr lang="en-US" sz="2000" dirty="0">
                <a:solidFill>
                  <a:srgbClr val="000000"/>
                </a:solidFill>
              </a:rPr>
              <a:t>: assignment of probabilities to outcomes in S so that</a:t>
            </a:r>
          </a:p>
          <a:p>
            <a:endParaRPr lang="en-US" sz="2000" dirty="0">
              <a:solidFill>
                <a:srgbClr val="000000"/>
              </a:solidFill>
            </a:endParaRPr>
          </a:p>
          <a:p>
            <a:r>
              <a:rPr lang="en-US" sz="2000" dirty="0">
                <a:solidFill>
                  <a:srgbClr val="000000"/>
                </a:solidFill>
              </a:rPr>
              <a:t>	- 0&lt;= p(s) &lt;=1 	for each s in S.</a:t>
            </a:r>
          </a:p>
          <a:p>
            <a:endParaRPr lang="en-US" sz="2000" dirty="0">
              <a:solidFill>
                <a:srgbClr val="000000"/>
              </a:solidFill>
            </a:endParaRPr>
          </a:p>
          <a:p>
            <a:r>
              <a:rPr lang="en-US" sz="2000" dirty="0">
                <a:solidFill>
                  <a:srgbClr val="000000"/>
                </a:solidFill>
              </a:rPr>
              <a:t>	- Sum of probabilities is 1,				. </a:t>
            </a:r>
          </a:p>
          <a:p>
            <a:endParaRPr lang="en-US" sz="2000" b="1" dirty="0"/>
          </a:p>
          <a:p>
            <a:endParaRPr lang="en-US" sz="2000" b="1" dirty="0"/>
          </a:p>
        </p:txBody>
      </p:sp>
      <p:sp>
        <p:nvSpPr>
          <p:cNvPr id="2" name="TextBox 1"/>
          <p:cNvSpPr txBox="1"/>
          <p:nvPr/>
        </p:nvSpPr>
        <p:spPr>
          <a:xfrm>
            <a:off x="7717693" y="1020275"/>
            <a:ext cx="2176463" cy="369332"/>
          </a:xfrm>
          <a:prstGeom prst="rect">
            <a:avLst/>
          </a:prstGeom>
          <a:noFill/>
        </p:spPr>
        <p:txBody>
          <a:bodyPr wrap="none" rtlCol="0">
            <a:spAutoFit/>
          </a:bodyPr>
          <a:lstStyle/>
          <a:p>
            <a:r>
              <a:rPr lang="en-US" b="1" i="1" dirty="0">
                <a:solidFill>
                  <a:srgbClr val="FF0000"/>
                </a:solidFill>
              </a:rPr>
              <a:t>Rosen p. 446. 453</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98574" y="3338011"/>
            <a:ext cx="1295400" cy="571500"/>
          </a:xfrm>
          <a:prstGeom prst="rect">
            <a:avLst/>
          </a:prstGeom>
        </p:spPr>
      </p:pic>
    </p:spTree>
    <p:extLst>
      <p:ext uri="{BB962C8B-B14F-4D97-AF65-F5344CB8AC3E}">
        <p14:creationId xmlns:p14="http://schemas.microsoft.com/office/powerpoint/2010/main" val="3935518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a:t>
            </a:r>
            <a:endParaRPr sz="3300" dirty="0">
              <a:solidFill>
                <a:prstClr val="black"/>
              </a:solidFill>
            </a:endParaRPr>
          </a:p>
        </p:txBody>
      </p:sp>
      <p:sp>
        <p:nvSpPr>
          <p:cNvPr id="6" name="TextBox 5"/>
          <p:cNvSpPr txBox="1"/>
          <p:nvPr/>
        </p:nvSpPr>
        <p:spPr>
          <a:xfrm>
            <a:off x="293954" y="1269345"/>
            <a:ext cx="9786671" cy="1631216"/>
          </a:xfrm>
          <a:prstGeom prst="rect">
            <a:avLst/>
          </a:prstGeom>
          <a:noFill/>
          <a:ln>
            <a:noFill/>
          </a:ln>
        </p:spPr>
        <p:txBody>
          <a:bodyPr wrap="square" rtlCol="0">
            <a:spAutoFit/>
          </a:bodyPr>
          <a:lstStyle/>
          <a:p>
            <a:r>
              <a:rPr lang="en-US" sz="2000" b="1" dirty="0">
                <a:solidFill>
                  <a:srgbClr val="000000"/>
                </a:solidFill>
              </a:rPr>
              <a:t>Are these probabilities equal?</a:t>
            </a:r>
          </a:p>
          <a:p>
            <a:r>
              <a:rPr lang="en-US" sz="2000" dirty="0">
                <a:solidFill>
                  <a:srgbClr val="000000"/>
                </a:solidFill>
              </a:rPr>
              <a:t>The probability that </a:t>
            </a:r>
            <a:r>
              <a:rPr lang="en-US" sz="2000" b="1" dirty="0">
                <a:solidFill>
                  <a:srgbClr val="0000FF"/>
                </a:solidFill>
              </a:rPr>
              <a:t>two siblings are girls </a:t>
            </a:r>
            <a:r>
              <a:rPr lang="en-US" sz="2000" dirty="0">
                <a:solidFill>
                  <a:srgbClr val="000000"/>
                </a:solidFill>
              </a:rPr>
              <a:t>if know the oldest is a girl.		</a:t>
            </a:r>
            <a:r>
              <a:rPr lang="en-US" sz="2000" b="1" dirty="0">
                <a:solidFill>
                  <a:srgbClr val="FF0000"/>
                </a:solidFill>
              </a:rPr>
              <a:t>1/2</a:t>
            </a:r>
          </a:p>
          <a:p>
            <a:r>
              <a:rPr lang="en-US" sz="2000" dirty="0">
                <a:solidFill>
                  <a:srgbClr val="000000"/>
                </a:solidFill>
              </a:rPr>
              <a:t>The probability that </a:t>
            </a:r>
            <a:r>
              <a:rPr lang="en-US" sz="2000" b="1" dirty="0">
                <a:solidFill>
                  <a:srgbClr val="0000FF"/>
                </a:solidFill>
              </a:rPr>
              <a:t>two siblings are boys </a:t>
            </a:r>
            <a:r>
              <a:rPr lang="en-US" sz="2000" dirty="0">
                <a:solidFill>
                  <a:srgbClr val="000000"/>
                </a:solidFill>
              </a:rPr>
              <a:t>if know that one of them is a boy. </a:t>
            </a:r>
            <a:r>
              <a:rPr lang="en-US" sz="2000" b="1" dirty="0">
                <a:solidFill>
                  <a:srgbClr val="FF0000"/>
                </a:solidFill>
              </a:rPr>
              <a:t>1/3</a:t>
            </a:r>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
        <p:nvSpPr>
          <p:cNvPr id="5" name="TextBox 4"/>
          <p:cNvSpPr txBox="1"/>
          <p:nvPr/>
        </p:nvSpPr>
        <p:spPr>
          <a:xfrm>
            <a:off x="2694953" y="2425872"/>
            <a:ext cx="6759094" cy="369332"/>
          </a:xfrm>
          <a:prstGeom prst="rect">
            <a:avLst/>
          </a:prstGeom>
          <a:noFill/>
        </p:spPr>
        <p:txBody>
          <a:bodyPr wrap="none" rtlCol="0">
            <a:spAutoFit/>
          </a:bodyPr>
          <a:lstStyle/>
          <a:p>
            <a:r>
              <a:rPr lang="en-US" b="1" dirty="0">
                <a:solidFill>
                  <a:prstClr val="black"/>
                </a:solidFill>
              </a:rPr>
              <a:t>Assume that each child being a boy or a girl is equally likely.</a:t>
            </a:r>
          </a:p>
        </p:txBody>
      </p:sp>
    </p:spTree>
    <p:extLst>
      <p:ext uri="{BB962C8B-B14F-4D97-AF65-F5344CB8AC3E}">
        <p14:creationId xmlns:p14="http://schemas.microsoft.com/office/powerpoint/2010/main" val="3473285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3" name="TextBox 2"/>
          <p:cNvSpPr txBox="1"/>
          <p:nvPr/>
        </p:nvSpPr>
        <p:spPr>
          <a:xfrm>
            <a:off x="348122" y="3885040"/>
            <a:ext cx="9385364" cy="646331"/>
          </a:xfrm>
          <a:prstGeom prst="rect">
            <a:avLst/>
          </a:prstGeom>
          <a:noFill/>
        </p:spPr>
        <p:txBody>
          <a:bodyPr wrap="square" rtlCol="0">
            <a:spAutoFit/>
          </a:bodyPr>
          <a:lstStyle/>
          <a:p>
            <a:r>
              <a:rPr lang="en-US" dirty="0"/>
              <a:t>Which is the better overall treatment?</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72137424"/>
              </p:ext>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txBody>
                  <a:tcPr/>
                </a:tc>
                <a:tc>
                  <a:txBody>
                    <a:bodyPr/>
                    <a:lstStyle/>
                    <a:p>
                      <a:pPr algn="ctr"/>
                      <a:r>
                        <a:rPr lang="en-US" dirty="0"/>
                        <a:t>234 successes / 270 </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txBody>
                  <a:tcPr/>
                </a:tc>
                <a:tc>
                  <a:txBody>
                    <a:bodyPr/>
                    <a:lstStyle/>
                    <a:p>
                      <a:pPr algn="ctr"/>
                      <a:r>
                        <a:rPr lang="en-US" dirty="0"/>
                        <a:t>55 successes / 80 </a:t>
                      </a:r>
                    </a:p>
                    <a:p>
                      <a:pPr algn="ctr"/>
                      <a:endParaRPr lang="en-US" dirty="0"/>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6359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2" name="TextBox 1"/>
          <p:cNvSpPr txBox="1"/>
          <p:nvPr/>
        </p:nvSpPr>
        <p:spPr>
          <a:xfrm>
            <a:off x="113974" y="4884896"/>
            <a:ext cx="7571153" cy="830997"/>
          </a:xfrm>
          <a:prstGeom prst="rect">
            <a:avLst/>
          </a:prstGeom>
          <a:noFill/>
        </p:spPr>
        <p:txBody>
          <a:bodyPr wrap="square" rtlCol="0">
            <a:spAutoFit/>
          </a:bodyPr>
          <a:lstStyle/>
          <a:p>
            <a:r>
              <a:rPr lang="en-US" sz="1200" dirty="0"/>
              <a:t>C. R. Charig, D. R. Webb, S. R. Payne, J. E. Wickham (29 March 1986). "Comparison of treatment of renal calculi by open surgery, percutaneous nephrolithotomy, and extracorporeal shockwave lithotripsy". Br Med J (Clin Res Ed) 292 (6524): 879–882. doi:10.1136/bmj.292.6524.879. PMC 1339981. PMID 3083922. cf. Wikipedia "Simpson's Paradox"</a:t>
            </a:r>
          </a:p>
        </p:txBody>
      </p:sp>
      <p:graphicFrame>
        <p:nvGraphicFramePr>
          <p:cNvPr id="4" name="Table 3"/>
          <p:cNvGraphicFramePr>
            <a:graphicFrameLocks noGrp="1"/>
          </p:cNvGraphicFramePr>
          <p:nvPr>
            <p:extLst>
              <p:ext uri="{D42A27DB-BD31-4B8C-83A1-F6EECF244321}">
                <p14:modId xmlns:p14="http://schemas.microsoft.com/office/powerpoint/2010/main" val="1490488481"/>
              </p:ext>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p>
                      <a:pPr algn="ctr"/>
                      <a:r>
                        <a:rPr lang="en-US" dirty="0"/>
                        <a:t>(93%)</a:t>
                      </a:r>
                    </a:p>
                  </a:txBody>
                  <a:tcPr/>
                </a:tc>
                <a:tc>
                  <a:txBody>
                    <a:bodyPr/>
                    <a:lstStyle/>
                    <a:p>
                      <a:pPr algn="ctr"/>
                      <a:r>
                        <a:rPr lang="en-US" dirty="0"/>
                        <a:t>234 successes / 270 (87%)</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p>
                      <a:pPr algn="ctr"/>
                      <a:r>
                        <a:rPr lang="en-US" dirty="0"/>
                        <a:t>(73%)</a:t>
                      </a:r>
                    </a:p>
                  </a:txBody>
                  <a:tcPr/>
                </a:tc>
                <a:tc>
                  <a:txBody>
                    <a:bodyPr/>
                    <a:lstStyle/>
                    <a:p>
                      <a:pPr algn="ctr"/>
                      <a:r>
                        <a:rPr lang="en-US" dirty="0"/>
                        <a:t>55 successes / 80 (69%)</a:t>
                      </a:r>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569872" y="3793936"/>
            <a:ext cx="8434102" cy="923330"/>
          </a:xfrm>
          <a:prstGeom prst="rect">
            <a:avLst/>
          </a:prstGeom>
          <a:noFill/>
          <a:ln>
            <a:solidFill>
              <a:srgbClr val="4F81BD"/>
            </a:solidFill>
          </a:ln>
        </p:spPr>
        <p:txBody>
          <a:bodyPr wrap="square" rtlCol="0">
            <a:spAutoFit/>
          </a:bodyPr>
          <a:lstStyle/>
          <a:p>
            <a:r>
              <a:rPr lang="en-US" dirty="0"/>
              <a:t>Which treatment is better? </a:t>
            </a:r>
          </a:p>
          <a:p>
            <a:pPr marL="342900" indent="-342900">
              <a:buAutoNum type="alphaUcPeriod"/>
            </a:pPr>
            <a:r>
              <a:rPr lang="en-US" dirty="0"/>
              <a:t>Treatment A for all cases.			C.  A for small and B for large.</a:t>
            </a:r>
          </a:p>
          <a:p>
            <a:pPr marL="342900" indent="-342900">
              <a:buAutoNum type="alphaUcPeriod"/>
            </a:pPr>
            <a:r>
              <a:rPr lang="en-US" dirty="0"/>
              <a:t>Treatment B for all cases.			D.  A for large and B for small.</a:t>
            </a:r>
          </a:p>
        </p:txBody>
      </p:sp>
    </p:spTree>
    <p:extLst>
      <p:ext uri="{BB962C8B-B14F-4D97-AF65-F5344CB8AC3E}">
        <p14:creationId xmlns:p14="http://schemas.microsoft.com/office/powerpoint/2010/main" val="3823490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Conditional probabilities: Simpson's Paradox</a:t>
            </a:r>
            <a:endParaRPr sz="3300" dirty="0">
              <a:solidFill>
                <a:prstClr val="black"/>
              </a:solidFill>
            </a:endParaRPr>
          </a:p>
        </p:txBody>
      </p:sp>
      <p:sp>
        <p:nvSpPr>
          <p:cNvPr id="2" name="TextBox 1"/>
          <p:cNvSpPr txBox="1"/>
          <p:nvPr/>
        </p:nvSpPr>
        <p:spPr>
          <a:xfrm>
            <a:off x="113974" y="4884896"/>
            <a:ext cx="7571153" cy="830997"/>
          </a:xfrm>
          <a:prstGeom prst="rect">
            <a:avLst/>
          </a:prstGeom>
          <a:noFill/>
        </p:spPr>
        <p:txBody>
          <a:bodyPr wrap="square" rtlCol="0">
            <a:spAutoFit/>
          </a:bodyPr>
          <a:lstStyle/>
          <a:p>
            <a:r>
              <a:rPr lang="en-US" sz="1200" dirty="0"/>
              <a:t>C. R. Charig, D. R. Webb, S. R. Payne, J. E. Wickham (29 March 1986). "Comparison of treatment of renal calculi by open surgery, percutaneous nephrolithotomy, and extracorporeal shockwave lithotripsy". Br Med J (Clin Res Ed) 292 (6524): 879–882. doi:10.1136/bmj.292.6524.879. PMC 1339981. PMID 3083922. cf. Wikipedia "Simpson's Paradox"</a:t>
            </a:r>
          </a:p>
        </p:txBody>
      </p:sp>
      <p:graphicFrame>
        <p:nvGraphicFramePr>
          <p:cNvPr id="4" name="Table 3"/>
          <p:cNvGraphicFramePr>
            <a:graphicFrameLocks noGrp="1"/>
          </p:cNvGraphicFramePr>
          <p:nvPr>
            <p:extLst>
              <p:ext uri="{D42A27DB-BD31-4B8C-83A1-F6EECF244321}">
                <p14:modId xmlns:p14="http://schemas.microsoft.com/office/powerpoint/2010/main" val="3719402409"/>
              </p:ext>
            </p:extLst>
          </p:nvPr>
        </p:nvGraphicFramePr>
        <p:xfrm>
          <a:off x="1370745" y="1181323"/>
          <a:ext cx="7258743" cy="2458417"/>
        </p:xfrm>
        <a:graphic>
          <a:graphicData uri="http://schemas.openxmlformats.org/drawingml/2006/table">
            <a:tbl>
              <a:tblPr firstRow="1" bandRow="1">
                <a:tableStyleId>{69C7853C-536D-4A76-A0AE-DD22124D55A5}</a:tableStyleId>
              </a:tblPr>
              <a:tblGrid>
                <a:gridCol w="2419581">
                  <a:extLst>
                    <a:ext uri="{9D8B030D-6E8A-4147-A177-3AD203B41FA5}">
                      <a16:colId xmlns:a16="http://schemas.microsoft.com/office/drawing/2014/main" val="20000"/>
                    </a:ext>
                  </a:extLst>
                </a:gridCol>
                <a:gridCol w="2419581">
                  <a:extLst>
                    <a:ext uri="{9D8B030D-6E8A-4147-A177-3AD203B41FA5}">
                      <a16:colId xmlns:a16="http://schemas.microsoft.com/office/drawing/2014/main" val="20001"/>
                    </a:ext>
                  </a:extLst>
                </a:gridCol>
                <a:gridCol w="2419581">
                  <a:extLst>
                    <a:ext uri="{9D8B030D-6E8A-4147-A177-3AD203B41FA5}">
                      <a16:colId xmlns:a16="http://schemas.microsoft.com/office/drawing/2014/main" val="20002"/>
                    </a:ext>
                  </a:extLst>
                </a:gridCol>
              </a:tblGrid>
              <a:tr h="432225">
                <a:tc>
                  <a:txBody>
                    <a:bodyPr/>
                    <a:lstStyle/>
                    <a:p>
                      <a:pPr algn="ctr"/>
                      <a:endParaRPr lang="en-US" dirty="0"/>
                    </a:p>
                  </a:txBody>
                  <a:tcPr/>
                </a:tc>
                <a:tc>
                  <a:txBody>
                    <a:bodyPr/>
                    <a:lstStyle/>
                    <a:p>
                      <a:pPr algn="ctr"/>
                      <a:r>
                        <a:rPr lang="en-US" dirty="0"/>
                        <a:t>Treatment A</a:t>
                      </a:r>
                    </a:p>
                  </a:txBody>
                  <a:tcPr/>
                </a:tc>
                <a:tc>
                  <a:txBody>
                    <a:bodyPr/>
                    <a:lstStyle/>
                    <a:p>
                      <a:pPr algn="ctr"/>
                      <a:r>
                        <a:rPr lang="en-US" dirty="0"/>
                        <a:t>Treatment B</a:t>
                      </a:r>
                    </a:p>
                  </a:txBody>
                  <a:tcPr/>
                </a:tc>
                <a:extLst>
                  <a:ext uri="{0D108BD9-81ED-4DB2-BD59-A6C34878D82A}">
                    <a16:rowId xmlns:a16="http://schemas.microsoft.com/office/drawing/2014/main" val="10000"/>
                  </a:ext>
                </a:extLst>
              </a:tr>
              <a:tr h="746032">
                <a:tc>
                  <a:txBody>
                    <a:bodyPr/>
                    <a:lstStyle/>
                    <a:p>
                      <a:pPr algn="ctr"/>
                      <a:r>
                        <a:rPr lang="en-US" b="1" dirty="0"/>
                        <a:t>Small stones</a:t>
                      </a:r>
                    </a:p>
                  </a:txBody>
                  <a:tcPr/>
                </a:tc>
                <a:tc>
                  <a:txBody>
                    <a:bodyPr/>
                    <a:lstStyle/>
                    <a:p>
                      <a:pPr algn="ctr"/>
                      <a:r>
                        <a:rPr lang="en-US" dirty="0"/>
                        <a:t>81 successes</a:t>
                      </a:r>
                      <a:r>
                        <a:rPr lang="en-US" baseline="0" dirty="0"/>
                        <a:t> </a:t>
                      </a:r>
                      <a:r>
                        <a:rPr lang="en-US" dirty="0"/>
                        <a:t>/ 87</a:t>
                      </a:r>
                    </a:p>
                    <a:p>
                      <a:pPr algn="ctr"/>
                      <a:r>
                        <a:rPr lang="en-US" dirty="0"/>
                        <a:t>(93%)</a:t>
                      </a:r>
                    </a:p>
                  </a:txBody>
                  <a:tcPr/>
                </a:tc>
                <a:tc>
                  <a:txBody>
                    <a:bodyPr/>
                    <a:lstStyle/>
                    <a:p>
                      <a:pPr algn="ctr"/>
                      <a:r>
                        <a:rPr lang="en-US" dirty="0"/>
                        <a:t>234 successes / 270 (87%)</a:t>
                      </a:r>
                    </a:p>
                  </a:txBody>
                  <a:tcPr/>
                </a:tc>
                <a:extLst>
                  <a:ext uri="{0D108BD9-81ED-4DB2-BD59-A6C34878D82A}">
                    <a16:rowId xmlns:a16="http://schemas.microsoft.com/office/drawing/2014/main" val="10001"/>
                  </a:ext>
                </a:extLst>
              </a:tr>
              <a:tr h="432225">
                <a:tc>
                  <a:txBody>
                    <a:bodyPr/>
                    <a:lstStyle/>
                    <a:p>
                      <a:pPr algn="ctr"/>
                      <a:r>
                        <a:rPr lang="en-US" b="1" dirty="0"/>
                        <a:t>Large stones</a:t>
                      </a:r>
                    </a:p>
                  </a:txBody>
                  <a:tcPr/>
                </a:tc>
                <a:tc>
                  <a:txBody>
                    <a:bodyPr/>
                    <a:lstStyle/>
                    <a:p>
                      <a:pPr algn="ctr"/>
                      <a:r>
                        <a:rPr lang="en-US" dirty="0"/>
                        <a:t>192 successes / 263</a:t>
                      </a:r>
                    </a:p>
                    <a:p>
                      <a:pPr algn="ctr"/>
                      <a:r>
                        <a:rPr lang="en-US" dirty="0"/>
                        <a:t>(73%)</a:t>
                      </a:r>
                    </a:p>
                  </a:txBody>
                  <a:tcPr/>
                </a:tc>
                <a:tc>
                  <a:txBody>
                    <a:bodyPr/>
                    <a:lstStyle/>
                    <a:p>
                      <a:pPr algn="ctr"/>
                      <a:r>
                        <a:rPr lang="en-US" dirty="0"/>
                        <a:t>55 successes / 80 (69%)</a:t>
                      </a:r>
                    </a:p>
                  </a:txBody>
                  <a:tcPr/>
                </a:tc>
                <a:extLst>
                  <a:ext uri="{0D108BD9-81ED-4DB2-BD59-A6C34878D82A}">
                    <a16:rowId xmlns:a16="http://schemas.microsoft.com/office/drawing/2014/main" val="10002"/>
                  </a:ext>
                </a:extLst>
              </a:tr>
              <a:tr h="432225">
                <a:tc>
                  <a:txBody>
                    <a:bodyPr/>
                    <a:lstStyle/>
                    <a:p>
                      <a:pPr algn="ctr"/>
                      <a:r>
                        <a:rPr lang="en-US" b="1" dirty="0"/>
                        <a:t>Combined</a:t>
                      </a:r>
                    </a:p>
                  </a:txBody>
                  <a:tcPr>
                    <a:solidFill>
                      <a:srgbClr val="FFFF00">
                        <a:alpha val="40000"/>
                      </a:srgbClr>
                    </a:solidFill>
                  </a:tcPr>
                </a:tc>
                <a:tc>
                  <a:txBody>
                    <a:bodyPr/>
                    <a:lstStyle/>
                    <a:p>
                      <a:pPr algn="ctr"/>
                      <a:r>
                        <a:rPr lang="en-US" dirty="0"/>
                        <a:t>273 successes / 350 (78%)</a:t>
                      </a:r>
                    </a:p>
                  </a:txBody>
                  <a:tcPr>
                    <a:solidFill>
                      <a:srgbClr val="FFFF00">
                        <a:alpha val="40000"/>
                      </a:srgbClr>
                    </a:solidFill>
                  </a:tcPr>
                </a:tc>
                <a:tc>
                  <a:txBody>
                    <a:bodyPr/>
                    <a:lstStyle/>
                    <a:p>
                      <a:pPr algn="ctr"/>
                      <a:r>
                        <a:rPr lang="en-US" dirty="0"/>
                        <a:t>289 successes / 350</a:t>
                      </a:r>
                    </a:p>
                    <a:p>
                      <a:pPr algn="ctr"/>
                      <a:r>
                        <a:rPr lang="en-US" dirty="0"/>
                        <a:t>(83%)</a:t>
                      </a:r>
                    </a:p>
                  </a:txBody>
                  <a:tcPr>
                    <a:solidFill>
                      <a:srgbClr val="FFFF00">
                        <a:alpha val="40000"/>
                      </a:srgb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113974" y="4117101"/>
            <a:ext cx="8434102" cy="646331"/>
          </a:xfrm>
          <a:prstGeom prst="rect">
            <a:avLst/>
          </a:prstGeom>
          <a:noFill/>
        </p:spPr>
        <p:txBody>
          <a:bodyPr wrap="square" rtlCol="0">
            <a:spAutoFit/>
          </a:bodyPr>
          <a:lstStyle/>
          <a:p>
            <a:r>
              <a:rPr lang="en-US" i="1" dirty="0">
                <a:solidFill>
                  <a:srgbClr val="0000FF"/>
                </a:solidFill>
              </a:rPr>
              <a:t>"When the less effective treatment is applied more frequently to easier cases, it can appear to be a more effective treatment."</a:t>
            </a:r>
          </a:p>
        </p:txBody>
      </p:sp>
      <p:sp>
        <p:nvSpPr>
          <p:cNvPr id="3" name="TextBox 2"/>
          <p:cNvSpPr txBox="1"/>
          <p:nvPr/>
        </p:nvSpPr>
        <p:spPr>
          <a:xfrm>
            <a:off x="249590" y="3772100"/>
            <a:ext cx="2326278" cy="369332"/>
          </a:xfrm>
          <a:prstGeom prst="rect">
            <a:avLst/>
          </a:prstGeom>
          <a:noFill/>
        </p:spPr>
        <p:txBody>
          <a:bodyPr wrap="none" rtlCol="0">
            <a:spAutoFit/>
          </a:bodyPr>
          <a:lstStyle/>
          <a:p>
            <a:r>
              <a:rPr lang="en-US" b="1" dirty="0">
                <a:solidFill>
                  <a:srgbClr val="FF0000"/>
                </a:solidFill>
              </a:rPr>
              <a:t>Simpson's Paradox</a:t>
            </a:r>
          </a:p>
        </p:txBody>
      </p:sp>
    </p:spTree>
    <p:extLst>
      <p:ext uri="{BB962C8B-B14F-4D97-AF65-F5344CB8AC3E}">
        <p14:creationId xmlns:p14="http://schemas.microsoft.com/office/powerpoint/2010/main" val="4061695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Random Variables</a:t>
            </a:r>
            <a:endParaRPr sz="3300" dirty="0">
              <a:solidFill>
                <a:prstClr val="black"/>
              </a:solidFill>
            </a:endParaRPr>
          </a:p>
        </p:txBody>
      </p:sp>
      <p:sp>
        <p:nvSpPr>
          <p:cNvPr id="6" name="TextBox 5"/>
          <p:cNvSpPr txBox="1"/>
          <p:nvPr/>
        </p:nvSpPr>
        <p:spPr>
          <a:xfrm>
            <a:off x="46234" y="1269345"/>
            <a:ext cx="10034391" cy="2554545"/>
          </a:xfrm>
          <a:prstGeom prst="rect">
            <a:avLst/>
          </a:prstGeom>
          <a:noFill/>
          <a:ln>
            <a:noFill/>
          </a:ln>
        </p:spPr>
        <p:txBody>
          <a:bodyPr wrap="square" rtlCol="0">
            <a:spAutoFit/>
          </a:bodyPr>
          <a:lstStyle/>
          <a:p>
            <a:r>
              <a:rPr lang="en-US" sz="2000" dirty="0">
                <a:solidFill>
                  <a:srgbClr val="000000"/>
                </a:solidFill>
              </a:rPr>
              <a:t>A </a:t>
            </a:r>
            <a:r>
              <a:rPr lang="en-US" sz="2000" b="1" dirty="0">
                <a:solidFill>
                  <a:srgbClr val="0000FF"/>
                </a:solidFill>
              </a:rPr>
              <a:t>random variable </a:t>
            </a:r>
            <a:r>
              <a:rPr lang="en-US" sz="2000" dirty="0">
                <a:solidFill>
                  <a:srgbClr val="000000"/>
                </a:solidFill>
              </a:rPr>
              <a:t>assigns a real number to each possible </a:t>
            </a:r>
          </a:p>
          <a:p>
            <a:r>
              <a:rPr lang="en-US" sz="2000" dirty="0">
                <a:solidFill>
                  <a:srgbClr val="000000"/>
                </a:solidFill>
              </a:rPr>
              <a:t>					outcome of an experiment.</a:t>
            </a:r>
          </a:p>
          <a:p>
            <a:endParaRPr lang="en-US" sz="2000" dirty="0">
              <a:solidFill>
                <a:srgbClr val="000000"/>
              </a:solidFill>
            </a:endParaRPr>
          </a:p>
          <a:p>
            <a:r>
              <a:rPr lang="en-US" sz="2000" dirty="0">
                <a:solidFill>
                  <a:srgbClr val="000000"/>
                </a:solidFill>
              </a:rPr>
              <a:t>The distribution of a random variable X is the function </a:t>
            </a:r>
          </a:p>
          <a:p>
            <a:endParaRPr lang="en-US" sz="2000" dirty="0">
              <a:solidFill>
                <a:srgbClr val="000000"/>
              </a:solidFill>
            </a:endParaRPr>
          </a:p>
          <a:p>
            <a:r>
              <a:rPr lang="en-US" sz="2000" dirty="0">
                <a:solidFill>
                  <a:srgbClr val="000000"/>
                </a:solidFill>
              </a:rPr>
              <a:t>			r </a:t>
            </a:r>
            <a:r>
              <a:rPr lang="en-US" sz="2000" dirty="0">
                <a:solidFill>
                  <a:srgbClr val="000000"/>
                </a:solidFill>
                <a:sym typeface="Wingdings"/>
              </a:rPr>
              <a:t> P(X = r)</a:t>
            </a:r>
          </a:p>
          <a:p>
            <a:endParaRPr lang="en-US" sz="2000" dirty="0">
              <a:solidFill>
                <a:srgbClr val="000000"/>
              </a:solidFill>
              <a:sym typeface="Wingdings"/>
            </a:endParaRPr>
          </a:p>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4084332"/>
            <a:ext cx="2908300" cy="1320800"/>
          </a:xfrm>
          <a:prstGeom prst="rect">
            <a:avLst/>
          </a:prstGeom>
        </p:spPr>
      </p:pic>
    </p:spTree>
    <p:extLst>
      <p:ext uri="{BB962C8B-B14F-4D97-AF65-F5344CB8AC3E}">
        <p14:creationId xmlns:p14="http://schemas.microsoft.com/office/powerpoint/2010/main" val="2625602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 </a:t>
            </a:r>
            <a:r>
              <a:rPr lang="en-US" sz="2000" b="1" dirty="0">
                <a:solidFill>
                  <a:srgbClr val="000000"/>
                </a:solidFill>
                <a:sym typeface="Wingdings"/>
              </a:rPr>
              <a:t>two</a:t>
            </a:r>
            <a:r>
              <a:rPr lang="en-US" sz="2000" dirty="0">
                <a:solidFill>
                  <a:srgbClr val="000000"/>
                </a:solidFill>
                <a:sym typeface="Wingdings"/>
              </a:rPr>
              <a:t> 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598359"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Tree>
    <p:extLst>
      <p:ext uri="{BB962C8B-B14F-4D97-AF65-F5344CB8AC3E}">
        <p14:creationId xmlns:p14="http://schemas.microsoft.com/office/powerpoint/2010/main" val="2599068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a:t>
            </a:r>
            <a:r>
              <a:rPr lang="en-US" sz="2000" b="1" dirty="0">
                <a:solidFill>
                  <a:srgbClr val="000000"/>
                </a:solidFill>
                <a:sym typeface="Wingdings"/>
              </a:rPr>
              <a:t> three </a:t>
            </a:r>
            <a:r>
              <a:rPr lang="en-US" sz="2000" dirty="0">
                <a:solidFill>
                  <a:srgbClr val="000000"/>
                </a:solidFill>
                <a:sym typeface="Wingdings"/>
              </a:rPr>
              <a:t>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699545"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Tree>
    <p:extLst>
      <p:ext uri="{BB962C8B-B14F-4D97-AF65-F5344CB8AC3E}">
        <p14:creationId xmlns:p14="http://schemas.microsoft.com/office/powerpoint/2010/main" val="612879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number of boys in a family with</a:t>
            </a:r>
            <a:r>
              <a:rPr lang="en-US" sz="2000" b="1" dirty="0">
                <a:solidFill>
                  <a:srgbClr val="000000"/>
                </a:solidFill>
                <a:sym typeface="Wingdings"/>
              </a:rPr>
              <a:t> three </a:t>
            </a:r>
            <a:r>
              <a:rPr lang="en-US" sz="2000" dirty="0">
                <a:solidFill>
                  <a:srgbClr val="000000"/>
                </a:solidFill>
                <a:sym typeface="Wingdings"/>
              </a:rPr>
              <a:t>children.</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3" y="4182837"/>
            <a:ext cx="7699545" cy="1200329"/>
          </a:xfrm>
          <a:prstGeom prst="rect">
            <a:avLst/>
          </a:prstGeom>
          <a:noFill/>
          <a:ln>
            <a:solidFill>
              <a:srgbClr val="4F81BD"/>
            </a:solidFill>
          </a:ln>
        </p:spPr>
        <p:txBody>
          <a:bodyPr wrap="square" rtlCol="0">
            <a:spAutoFit/>
          </a:bodyPr>
          <a:lstStyle/>
          <a:p>
            <a:pPr marL="342900" indent="-342900">
              <a:buAutoNum type="alphaUcPeriod"/>
            </a:pPr>
            <a:r>
              <a:rPr lang="en-US" dirty="0"/>
              <a:t>0		</a:t>
            </a:r>
          </a:p>
          <a:p>
            <a:pPr marL="342900" indent="-342900">
              <a:buAutoNum type="alphaUcPeriod"/>
            </a:pPr>
            <a:r>
              <a:rPr lang="en-US" dirty="0"/>
              <a:t>1			</a:t>
            </a:r>
          </a:p>
          <a:p>
            <a:pPr marL="342900" indent="-342900">
              <a:buAutoNum type="alphaUcPeriod"/>
            </a:pPr>
            <a:r>
              <a:rPr lang="en-US" dirty="0"/>
              <a:t>1.5</a:t>
            </a:r>
          </a:p>
          <a:p>
            <a:pPr marL="342900" indent="-342900">
              <a:buAutoNum type="alphaUcPeriod"/>
            </a:pPr>
            <a:r>
              <a:rPr lang="en-US" dirty="0"/>
              <a:t>2</a:t>
            </a:r>
          </a:p>
        </p:txBody>
      </p:sp>
      <p:sp>
        <p:nvSpPr>
          <p:cNvPr id="2" name="Explosion 1 1"/>
          <p:cNvSpPr/>
          <p:nvPr/>
        </p:nvSpPr>
        <p:spPr>
          <a:xfrm>
            <a:off x="5063429" y="1779705"/>
            <a:ext cx="5001584" cy="38172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expected value might not be a possible value of the random variable…</a:t>
            </a:r>
          </a:p>
          <a:p>
            <a:pPr algn="ctr"/>
            <a:r>
              <a:rPr lang="en-US" dirty="0"/>
              <a:t>like 1.5 boys!</a:t>
            </a:r>
          </a:p>
        </p:txBody>
      </p:sp>
    </p:spTree>
    <p:extLst>
      <p:ext uri="{BB962C8B-B14F-4D97-AF65-F5344CB8AC3E}">
        <p14:creationId xmlns:p14="http://schemas.microsoft.com/office/powerpoint/2010/main" val="1612010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solidFill>
                  <a:prstClr val="black"/>
                </a:solidFill>
              </a:rPr>
              <a:t>Expected Value Examples</a:t>
            </a:r>
            <a:endParaRPr sz="3300" dirty="0">
              <a:solidFill>
                <a:prstClr val="black"/>
              </a:solidFill>
            </a:endParaRPr>
          </a:p>
        </p:txBody>
      </p:sp>
      <p:sp>
        <p:nvSpPr>
          <p:cNvPr id="6" name="TextBox 5"/>
          <p:cNvSpPr txBox="1"/>
          <p:nvPr/>
        </p:nvSpPr>
        <p:spPr>
          <a:xfrm>
            <a:off x="46234" y="1320515"/>
            <a:ext cx="10034391" cy="2862322"/>
          </a:xfrm>
          <a:prstGeom prst="rect">
            <a:avLst/>
          </a:prstGeom>
          <a:noFill/>
          <a:ln>
            <a:noFill/>
          </a:ln>
        </p:spPr>
        <p:txBody>
          <a:bodyPr wrap="square" rtlCol="0">
            <a:spAutoFit/>
          </a:bodyPr>
          <a:lstStyle/>
          <a:p>
            <a:r>
              <a:rPr lang="en-US" sz="2000" dirty="0">
                <a:solidFill>
                  <a:srgbClr val="000000"/>
                </a:solidFill>
                <a:sym typeface="Wingdings"/>
              </a:rPr>
              <a:t>The</a:t>
            </a:r>
            <a:r>
              <a:rPr lang="en-US" sz="2000" dirty="0">
                <a:solidFill>
                  <a:srgbClr val="0000FF"/>
                </a:solidFill>
                <a:sym typeface="Wingdings"/>
              </a:rPr>
              <a:t> </a:t>
            </a:r>
            <a:r>
              <a:rPr lang="en-US" sz="2000" b="1" dirty="0">
                <a:solidFill>
                  <a:srgbClr val="0000FF"/>
                </a:solidFill>
                <a:sym typeface="Wingdings"/>
              </a:rPr>
              <a:t>expectation</a:t>
            </a:r>
            <a:r>
              <a:rPr lang="en-US" sz="2000" dirty="0">
                <a:solidFill>
                  <a:srgbClr val="0000FF"/>
                </a:solidFill>
                <a:sym typeface="Wingdings"/>
              </a:rPr>
              <a:t> (average, expected value) </a:t>
            </a:r>
            <a:r>
              <a:rPr lang="en-US" sz="2000" dirty="0">
                <a:solidFill>
                  <a:srgbClr val="000000"/>
                </a:solidFill>
                <a:sym typeface="Wingdings"/>
              </a:rPr>
              <a:t>of random variable X on sample space S is</a:t>
            </a: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endParaRPr lang="en-US" sz="2000" dirty="0">
              <a:solidFill>
                <a:srgbClr val="000000"/>
              </a:solidFill>
              <a:sym typeface="Wingdings"/>
            </a:endParaRPr>
          </a:p>
          <a:p>
            <a:r>
              <a:rPr lang="en-US" sz="2000" dirty="0">
                <a:solidFill>
                  <a:srgbClr val="000000"/>
                </a:solidFill>
                <a:sym typeface="Wingdings"/>
              </a:rPr>
              <a:t>Calculate the expected sum of two 6-sided dice.</a:t>
            </a:r>
            <a:endParaRPr lang="en-US" sz="2000" dirty="0">
              <a:solidFill>
                <a:srgbClr val="000000"/>
              </a:solidFill>
            </a:endParaRPr>
          </a:p>
        </p:txBody>
      </p:sp>
      <p:sp>
        <p:nvSpPr>
          <p:cNvPr id="11" name="TextBox 10"/>
          <p:cNvSpPr txBox="1"/>
          <p:nvPr/>
        </p:nvSpPr>
        <p:spPr>
          <a:xfrm>
            <a:off x="7888928" y="1084679"/>
            <a:ext cx="2112330" cy="369332"/>
          </a:xfrm>
          <a:prstGeom prst="rect">
            <a:avLst/>
          </a:prstGeom>
          <a:noFill/>
        </p:spPr>
        <p:txBody>
          <a:bodyPr wrap="none" rtlCol="0">
            <a:spAutoFit/>
          </a:bodyPr>
          <a:lstStyle/>
          <a:p>
            <a:r>
              <a:rPr lang="en-US" b="1" i="1" dirty="0">
                <a:solidFill>
                  <a:srgbClr val="FF0000"/>
                </a:solidFill>
              </a:rPr>
              <a:t>Rosen p. 460,478</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28656" y="1832086"/>
            <a:ext cx="2908300" cy="1320800"/>
          </a:xfrm>
          <a:prstGeom prst="rect">
            <a:avLst/>
          </a:prstGeom>
        </p:spPr>
      </p:pic>
      <p:sp>
        <p:nvSpPr>
          <p:cNvPr id="7" name="TextBox 6"/>
          <p:cNvSpPr txBox="1"/>
          <p:nvPr/>
        </p:nvSpPr>
        <p:spPr>
          <a:xfrm>
            <a:off x="189384" y="4182837"/>
            <a:ext cx="5358386" cy="1477328"/>
          </a:xfrm>
          <a:prstGeom prst="rect">
            <a:avLst/>
          </a:prstGeom>
          <a:noFill/>
          <a:ln>
            <a:solidFill>
              <a:srgbClr val="4F81BD"/>
            </a:solidFill>
          </a:ln>
        </p:spPr>
        <p:txBody>
          <a:bodyPr wrap="square" rtlCol="0">
            <a:spAutoFit/>
          </a:bodyPr>
          <a:lstStyle/>
          <a:p>
            <a:pPr marL="342900" indent="-342900">
              <a:buAutoNum type="alphaUcPeriod"/>
            </a:pPr>
            <a:r>
              <a:rPr lang="en-US" dirty="0"/>
              <a:t>6		</a:t>
            </a:r>
          </a:p>
          <a:p>
            <a:pPr marL="342900" indent="-342900">
              <a:buAutoNum type="alphaUcPeriod"/>
            </a:pPr>
            <a:r>
              <a:rPr lang="en-US" dirty="0"/>
              <a:t>7			</a:t>
            </a:r>
          </a:p>
          <a:p>
            <a:pPr marL="342900" indent="-342900">
              <a:buAutoNum type="alphaUcPeriod"/>
            </a:pPr>
            <a:r>
              <a:rPr lang="en-US" dirty="0"/>
              <a:t>8</a:t>
            </a:r>
          </a:p>
          <a:p>
            <a:pPr marL="342900" indent="-342900">
              <a:buAutoNum type="alphaUcPeriod"/>
            </a:pPr>
            <a:r>
              <a:rPr lang="en-US" dirty="0"/>
              <a:t>9</a:t>
            </a:r>
          </a:p>
          <a:p>
            <a:pPr marL="342900" indent="-342900">
              <a:buAutoNum type="alphaUcPeriod"/>
            </a:pPr>
            <a:r>
              <a:rPr lang="en-US" dirty="0"/>
              <a:t>None of the above.</a:t>
            </a:r>
          </a:p>
        </p:txBody>
      </p:sp>
    </p:spTree>
    <p:extLst>
      <p:ext uri="{BB962C8B-B14F-4D97-AF65-F5344CB8AC3E}">
        <p14:creationId xmlns:p14="http://schemas.microsoft.com/office/powerpoint/2010/main" val="289459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Probability</a:t>
            </a:r>
            <a:endParaRPr sz="3300" dirty="0"/>
          </a:p>
        </p:txBody>
      </p:sp>
      <p:sp>
        <p:nvSpPr>
          <p:cNvPr id="6" name="TextBox 5"/>
          <p:cNvSpPr txBox="1"/>
          <p:nvPr/>
        </p:nvSpPr>
        <p:spPr>
          <a:xfrm>
            <a:off x="293953" y="1504251"/>
            <a:ext cx="9615471" cy="2862322"/>
          </a:xfrm>
          <a:prstGeom prst="rect">
            <a:avLst/>
          </a:prstGeom>
          <a:noFill/>
          <a:ln>
            <a:noFill/>
          </a:ln>
        </p:spPr>
        <p:txBody>
          <a:bodyPr wrap="square" rtlCol="0">
            <a:spAutoFit/>
          </a:bodyPr>
          <a:lstStyle/>
          <a:p>
            <a:r>
              <a:rPr lang="en-US" sz="2000" b="1" dirty="0">
                <a:solidFill>
                  <a:srgbClr val="0000FF"/>
                </a:solidFill>
              </a:rPr>
              <a:t>Sample space, S</a:t>
            </a:r>
            <a:r>
              <a:rPr lang="en-US" sz="2000" dirty="0">
                <a:solidFill>
                  <a:srgbClr val="000000"/>
                </a:solidFill>
              </a:rPr>
              <a:t>: (finite or countable) set of possible outcomes.</a:t>
            </a:r>
          </a:p>
          <a:p>
            <a:endParaRPr lang="en-US" sz="2000" dirty="0">
              <a:solidFill>
                <a:srgbClr val="000000"/>
              </a:solidFill>
            </a:endParaRPr>
          </a:p>
          <a:p>
            <a:r>
              <a:rPr lang="en-US" sz="2000" b="1" dirty="0">
                <a:solidFill>
                  <a:srgbClr val="0000FF"/>
                </a:solidFill>
              </a:rPr>
              <a:t>Probability distribution, p</a:t>
            </a:r>
            <a:r>
              <a:rPr lang="en-US" sz="2000" dirty="0">
                <a:solidFill>
                  <a:srgbClr val="000000"/>
                </a:solidFill>
              </a:rPr>
              <a:t>: assignment of probabilities to outcomes in S so that</a:t>
            </a:r>
          </a:p>
          <a:p>
            <a:endParaRPr lang="en-US" sz="2000" dirty="0">
              <a:solidFill>
                <a:srgbClr val="000000"/>
              </a:solidFill>
            </a:endParaRPr>
          </a:p>
          <a:p>
            <a:r>
              <a:rPr lang="en-US" sz="2000" dirty="0">
                <a:solidFill>
                  <a:srgbClr val="000000"/>
                </a:solidFill>
              </a:rPr>
              <a:t>	- 0&lt;= p(s) &lt;=1 	for each s in S.</a:t>
            </a:r>
          </a:p>
          <a:p>
            <a:endParaRPr lang="en-US" sz="2000" dirty="0">
              <a:solidFill>
                <a:srgbClr val="000000"/>
              </a:solidFill>
            </a:endParaRPr>
          </a:p>
          <a:p>
            <a:r>
              <a:rPr lang="en-US" sz="2000" dirty="0">
                <a:solidFill>
                  <a:srgbClr val="000000"/>
                </a:solidFill>
              </a:rPr>
              <a:t>	- Sum of probabilities is 1,				. </a:t>
            </a:r>
          </a:p>
          <a:p>
            <a:endParaRPr lang="en-US" sz="2000" b="1" dirty="0"/>
          </a:p>
          <a:p>
            <a:endParaRPr lang="en-US" sz="2000" b="1" dirty="0"/>
          </a:p>
        </p:txBody>
      </p:sp>
      <p:sp>
        <p:nvSpPr>
          <p:cNvPr id="2" name="TextBox 1"/>
          <p:cNvSpPr txBox="1"/>
          <p:nvPr/>
        </p:nvSpPr>
        <p:spPr>
          <a:xfrm>
            <a:off x="7717693" y="1020275"/>
            <a:ext cx="2176463" cy="369332"/>
          </a:xfrm>
          <a:prstGeom prst="rect">
            <a:avLst/>
          </a:prstGeom>
          <a:noFill/>
        </p:spPr>
        <p:txBody>
          <a:bodyPr wrap="none" rtlCol="0">
            <a:spAutoFit/>
          </a:bodyPr>
          <a:lstStyle/>
          <a:p>
            <a:r>
              <a:rPr lang="en-US" b="1" i="1" dirty="0">
                <a:solidFill>
                  <a:srgbClr val="FF0000"/>
                </a:solidFill>
              </a:rPr>
              <a:t>Rosen p. 446. 453</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98574" y="3338011"/>
            <a:ext cx="1295400" cy="571500"/>
          </a:xfrm>
          <a:prstGeom prst="rect">
            <a:avLst/>
          </a:prstGeom>
        </p:spPr>
      </p:pic>
      <p:sp>
        <p:nvSpPr>
          <p:cNvPr id="7" name="TextBox 6"/>
          <p:cNvSpPr txBox="1"/>
          <p:nvPr/>
        </p:nvSpPr>
        <p:spPr>
          <a:xfrm>
            <a:off x="5714999" y="2553926"/>
            <a:ext cx="4174865" cy="2862322"/>
          </a:xfrm>
          <a:prstGeom prst="rect">
            <a:avLst/>
          </a:prstGeom>
          <a:noFill/>
          <a:ln>
            <a:solidFill>
              <a:srgbClr val="3366FF"/>
            </a:solidFill>
          </a:ln>
        </p:spPr>
        <p:txBody>
          <a:bodyPr wrap="square" rtlCol="0">
            <a:spAutoFit/>
          </a:bodyPr>
          <a:lstStyle/>
          <a:p>
            <a:r>
              <a:rPr lang="en-US" sz="2000" dirty="0"/>
              <a:t>Compare flipping a </a:t>
            </a:r>
            <a:r>
              <a:rPr lang="en-US" sz="2000" b="1" dirty="0">
                <a:solidFill>
                  <a:srgbClr val="FF0000"/>
                </a:solidFill>
              </a:rPr>
              <a:t>fair coin </a:t>
            </a:r>
            <a:r>
              <a:rPr lang="en-US" sz="2000" dirty="0"/>
              <a:t>and a </a:t>
            </a:r>
            <a:r>
              <a:rPr lang="en-US" sz="2000" b="1" dirty="0">
                <a:solidFill>
                  <a:srgbClr val="FF0000"/>
                </a:solidFill>
              </a:rPr>
              <a:t>biased coin</a:t>
            </a:r>
            <a:r>
              <a:rPr lang="en-US" sz="2000" dirty="0"/>
              <a:t>: </a:t>
            </a:r>
          </a:p>
          <a:p>
            <a:pPr marL="457200" indent="-457200">
              <a:buAutoNum type="alphaUcPeriod"/>
            </a:pPr>
            <a:r>
              <a:rPr lang="en-US" sz="2000" dirty="0"/>
              <a:t>Have different sample spaces.</a:t>
            </a:r>
          </a:p>
          <a:p>
            <a:pPr marL="457200" indent="-457200">
              <a:buAutoNum type="alphaUcPeriod"/>
            </a:pPr>
            <a:r>
              <a:rPr lang="en-US" sz="2000" dirty="0"/>
              <a:t>Have the same sample spaces but different probability distributions.</a:t>
            </a:r>
          </a:p>
          <a:p>
            <a:pPr marL="457200" indent="-457200">
              <a:buAutoNum type="alphaUcPeriod"/>
            </a:pPr>
            <a:r>
              <a:rPr lang="en-US" sz="2000" dirty="0"/>
              <a:t>Have the same sample space and same probability distributions.</a:t>
            </a: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12560" y="1880640"/>
              <a:ext cx="7146360" cy="1993680"/>
            </p14:xfrm>
          </p:contentPart>
        </mc:Choice>
        <mc:Fallback>
          <p:pic>
            <p:nvPicPr>
              <p:cNvPr id="4" name="Ink 3"/>
              <p:cNvPicPr/>
              <p:nvPr/>
            </p:nvPicPr>
            <p:blipFill>
              <a:blip r:embed="rId5"/>
              <a:stretch>
                <a:fillRect/>
              </a:stretch>
            </p:blipFill>
            <p:spPr>
              <a:xfrm>
                <a:off x="399600" y="1868040"/>
                <a:ext cx="7173720" cy="2013840"/>
              </a:xfrm>
              <a:prstGeom prst="rect">
                <a:avLst/>
              </a:prstGeom>
            </p:spPr>
          </p:pic>
        </mc:Fallback>
      </mc:AlternateContent>
    </p:spTree>
    <p:extLst>
      <p:ext uri="{BB962C8B-B14F-4D97-AF65-F5344CB8AC3E}">
        <p14:creationId xmlns:p14="http://schemas.microsoft.com/office/powerpoint/2010/main" val="84220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Probability</a:t>
            </a:r>
            <a:endParaRPr sz="3300" dirty="0"/>
          </a:p>
        </p:txBody>
      </p:sp>
      <p:sp>
        <p:nvSpPr>
          <p:cNvPr id="6" name="TextBox 5"/>
          <p:cNvSpPr txBox="1"/>
          <p:nvPr/>
        </p:nvSpPr>
        <p:spPr>
          <a:xfrm>
            <a:off x="293953" y="1504251"/>
            <a:ext cx="9615471" cy="3477875"/>
          </a:xfrm>
          <a:prstGeom prst="rect">
            <a:avLst/>
          </a:prstGeom>
          <a:noFill/>
          <a:ln>
            <a:noFill/>
          </a:ln>
        </p:spPr>
        <p:txBody>
          <a:bodyPr wrap="square" rtlCol="0">
            <a:spAutoFit/>
          </a:bodyPr>
          <a:lstStyle/>
          <a:p>
            <a:r>
              <a:rPr lang="en-US" sz="2000" b="1" dirty="0">
                <a:solidFill>
                  <a:srgbClr val="0000FF"/>
                </a:solidFill>
              </a:rPr>
              <a:t>Sample space, S</a:t>
            </a:r>
            <a:r>
              <a:rPr lang="en-US" sz="2000" dirty="0">
                <a:solidFill>
                  <a:srgbClr val="000000"/>
                </a:solidFill>
              </a:rPr>
              <a:t>: (finite or countable) set of possible outcomes.</a:t>
            </a:r>
          </a:p>
          <a:p>
            <a:endParaRPr lang="en-US" sz="2000" dirty="0">
              <a:solidFill>
                <a:srgbClr val="000000"/>
              </a:solidFill>
            </a:endParaRPr>
          </a:p>
          <a:p>
            <a:r>
              <a:rPr lang="en-US" sz="2000" b="1" dirty="0">
                <a:solidFill>
                  <a:srgbClr val="0000FF"/>
                </a:solidFill>
              </a:rPr>
              <a:t>Probability distribution, p</a:t>
            </a:r>
            <a:r>
              <a:rPr lang="en-US" sz="2000" dirty="0">
                <a:solidFill>
                  <a:srgbClr val="000000"/>
                </a:solidFill>
              </a:rPr>
              <a:t>: assignment of probabilities to outcomes in S so that</a:t>
            </a:r>
          </a:p>
          <a:p>
            <a:endParaRPr lang="en-US" sz="2000" dirty="0">
              <a:solidFill>
                <a:srgbClr val="000000"/>
              </a:solidFill>
            </a:endParaRPr>
          </a:p>
          <a:p>
            <a:r>
              <a:rPr lang="en-US" sz="2000" dirty="0">
                <a:solidFill>
                  <a:srgbClr val="000000"/>
                </a:solidFill>
              </a:rPr>
              <a:t>	- 0&lt;= p(s) &lt;=1 	for each s in S.</a:t>
            </a:r>
          </a:p>
          <a:p>
            <a:endParaRPr lang="en-US" sz="2000" dirty="0">
              <a:solidFill>
                <a:srgbClr val="000000"/>
              </a:solidFill>
            </a:endParaRPr>
          </a:p>
          <a:p>
            <a:r>
              <a:rPr lang="en-US" sz="2000" dirty="0">
                <a:solidFill>
                  <a:srgbClr val="000000"/>
                </a:solidFill>
              </a:rPr>
              <a:t>	- Sum of probabilities is 1,				. </a:t>
            </a:r>
          </a:p>
          <a:p>
            <a:endParaRPr lang="en-US" sz="2000" b="1" dirty="0"/>
          </a:p>
          <a:p>
            <a:endParaRPr lang="en-US" sz="2000" b="1" dirty="0"/>
          </a:p>
          <a:p>
            <a:r>
              <a:rPr lang="en-US" sz="2000" b="1" dirty="0">
                <a:solidFill>
                  <a:srgbClr val="0000FF"/>
                </a:solidFill>
              </a:rPr>
              <a:t>Event, E</a:t>
            </a:r>
            <a:r>
              <a:rPr lang="en-US" sz="2000" dirty="0">
                <a:solidFill>
                  <a:srgbClr val="000000"/>
                </a:solidFill>
              </a:rPr>
              <a:t>: subset of possible outcomes.</a:t>
            </a:r>
          </a:p>
          <a:p>
            <a:endParaRPr lang="en-US" sz="2000" b="1" dirty="0"/>
          </a:p>
        </p:txBody>
      </p:sp>
      <p:sp>
        <p:nvSpPr>
          <p:cNvPr id="2" name="TextBox 1"/>
          <p:cNvSpPr txBox="1"/>
          <p:nvPr/>
        </p:nvSpPr>
        <p:spPr>
          <a:xfrm>
            <a:off x="7717693" y="1020275"/>
            <a:ext cx="2381710" cy="369332"/>
          </a:xfrm>
          <a:prstGeom prst="rect">
            <a:avLst/>
          </a:prstGeom>
          <a:noFill/>
        </p:spPr>
        <p:txBody>
          <a:bodyPr wrap="none" rtlCol="0">
            <a:spAutoFit/>
          </a:bodyPr>
          <a:lstStyle/>
          <a:p>
            <a:r>
              <a:rPr lang="en-US" b="1" i="1" dirty="0">
                <a:solidFill>
                  <a:srgbClr val="FF0000"/>
                </a:solidFill>
              </a:rPr>
              <a:t>Rosen p. 446. 453-4</a:t>
            </a:r>
          </a:p>
        </p:txBody>
      </p:sp>
      <p:pic>
        <p:nvPicPr>
          <p:cNvPr id="3" name="Picture 2"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98574" y="3338011"/>
            <a:ext cx="1295400" cy="571500"/>
          </a:xfrm>
          <a:prstGeom prst="rect">
            <a:avLst/>
          </a:prstGeom>
        </p:spPr>
      </p:pic>
      <p:pic>
        <p:nvPicPr>
          <p:cNvPr id="4" name="Picture 3" descr="latex-image-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19650" y="4297113"/>
            <a:ext cx="1790700" cy="571500"/>
          </a:xfrm>
          <a:prstGeom prst="rect">
            <a:avLst/>
          </a:prstGeom>
        </p:spPr>
      </p:pic>
    </p:spTree>
    <p:extLst>
      <p:ext uri="{BB962C8B-B14F-4D97-AF65-F5344CB8AC3E}">
        <p14:creationId xmlns:p14="http://schemas.microsoft.com/office/powerpoint/2010/main" val="114884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Uniform distribution</a:t>
            </a:r>
          </a:p>
        </p:txBody>
      </p:sp>
      <p:sp>
        <p:nvSpPr>
          <p:cNvPr id="5" name="TextBox 4"/>
          <p:cNvSpPr txBox="1"/>
          <p:nvPr/>
        </p:nvSpPr>
        <p:spPr>
          <a:xfrm>
            <a:off x="293954" y="1578722"/>
            <a:ext cx="9577705" cy="707886"/>
          </a:xfrm>
          <a:prstGeom prst="rect">
            <a:avLst/>
          </a:prstGeom>
          <a:noFill/>
          <a:ln>
            <a:noFill/>
          </a:ln>
        </p:spPr>
        <p:txBody>
          <a:bodyPr wrap="square" rtlCol="0">
            <a:spAutoFit/>
          </a:bodyPr>
          <a:lstStyle/>
          <a:p>
            <a:r>
              <a:rPr lang="en-US" sz="2000" dirty="0">
                <a:solidFill>
                  <a:srgbClr val="000000"/>
                </a:solidFill>
              </a:rPr>
              <a:t>For sample space S with n elements, </a:t>
            </a:r>
            <a:r>
              <a:rPr lang="en-US" sz="2000" b="1" dirty="0">
                <a:solidFill>
                  <a:srgbClr val="0000FF"/>
                </a:solidFill>
              </a:rPr>
              <a:t>uniform distribution </a:t>
            </a:r>
            <a:r>
              <a:rPr lang="en-US" sz="2000" dirty="0">
                <a:solidFill>
                  <a:srgbClr val="000000"/>
                </a:solidFill>
              </a:rPr>
              <a:t>assigns the probability  1/n to each element of S.</a:t>
            </a:r>
          </a:p>
        </p:txBody>
      </p:sp>
      <p:sp>
        <p:nvSpPr>
          <p:cNvPr id="4" name="TextBox 3"/>
          <p:cNvSpPr txBox="1"/>
          <p:nvPr/>
        </p:nvSpPr>
        <p:spPr>
          <a:xfrm>
            <a:off x="7717693" y="1020275"/>
            <a:ext cx="1663063" cy="369332"/>
          </a:xfrm>
          <a:prstGeom prst="rect">
            <a:avLst/>
          </a:prstGeom>
          <a:noFill/>
        </p:spPr>
        <p:txBody>
          <a:bodyPr wrap="none" rtlCol="0">
            <a:spAutoFit/>
          </a:bodyPr>
          <a:lstStyle/>
          <a:p>
            <a:r>
              <a:rPr lang="en-US" b="1" i="1" dirty="0">
                <a:solidFill>
                  <a:srgbClr val="FF0000"/>
                </a:solidFill>
              </a:rPr>
              <a:t>Rosen p. 454</a:t>
            </a:r>
          </a:p>
        </p:txBody>
      </p:sp>
      <p:sp>
        <p:nvSpPr>
          <p:cNvPr id="2" name="TextBox 1"/>
          <p:cNvSpPr txBox="1"/>
          <p:nvPr/>
        </p:nvSpPr>
        <p:spPr>
          <a:xfrm>
            <a:off x="309042" y="2751825"/>
            <a:ext cx="9071714" cy="2031325"/>
          </a:xfrm>
          <a:prstGeom prst="rect">
            <a:avLst/>
          </a:prstGeom>
          <a:noFill/>
          <a:ln>
            <a:solidFill>
              <a:srgbClr val="4F81BD"/>
            </a:solidFill>
          </a:ln>
        </p:spPr>
        <p:txBody>
          <a:bodyPr wrap="none" rtlCol="0">
            <a:spAutoFit/>
          </a:bodyPr>
          <a:lstStyle/>
          <a:p>
            <a:r>
              <a:rPr lang="en-US" dirty="0"/>
              <a:t>When flipping a fair coin successively three times:</a:t>
            </a:r>
          </a:p>
          <a:p>
            <a:endParaRPr lang="en-US" dirty="0"/>
          </a:p>
          <a:p>
            <a:pPr marL="342900" indent="-342900">
              <a:buAutoNum type="alphaUcPeriod"/>
            </a:pPr>
            <a:r>
              <a:rPr lang="en-US" dirty="0"/>
              <a:t>The sample space is {H, T}</a:t>
            </a:r>
          </a:p>
          <a:p>
            <a:pPr marL="342900" indent="-342900">
              <a:buAutoNum type="alphaUcPeriod"/>
            </a:pPr>
            <a:r>
              <a:rPr lang="en-US" dirty="0"/>
              <a:t>The empty set is not an event.</a:t>
            </a:r>
          </a:p>
          <a:p>
            <a:pPr marL="342900" indent="-342900">
              <a:buAutoNum type="alphaUcPeriod"/>
            </a:pPr>
            <a:r>
              <a:rPr lang="en-US" dirty="0"/>
              <a:t>The event {HHH, HHT, HTH, HTT, THH, THT, TTH, TTT} has probability less than 1.</a:t>
            </a:r>
          </a:p>
          <a:p>
            <a:pPr marL="342900" indent="-342900">
              <a:buAutoNum type="alphaUcPeriod"/>
            </a:pPr>
            <a:r>
              <a:rPr lang="en-US" dirty="0"/>
              <a:t>The uniform distribution assigns probability 1/8 to each outcome.</a:t>
            </a:r>
          </a:p>
          <a:p>
            <a:pPr marL="342900" indent="-342900">
              <a:buAutoNum type="alphaUcPeriod"/>
            </a:pPr>
            <a:r>
              <a:rPr lang="en-US" dirty="0"/>
              <a:t>None of the above.</a:t>
            </a:r>
          </a:p>
        </p:txBody>
      </p:sp>
    </p:spTree>
    <p:extLst>
      <p:ext uri="{BB962C8B-B14F-4D97-AF65-F5344CB8AC3E}">
        <p14:creationId xmlns:p14="http://schemas.microsoft.com/office/powerpoint/2010/main" val="17822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Uniform distribution</a:t>
            </a:r>
          </a:p>
        </p:txBody>
      </p:sp>
      <p:sp>
        <p:nvSpPr>
          <p:cNvPr id="5" name="TextBox 4"/>
          <p:cNvSpPr txBox="1"/>
          <p:nvPr/>
        </p:nvSpPr>
        <p:spPr>
          <a:xfrm>
            <a:off x="293954" y="1578722"/>
            <a:ext cx="9577705" cy="707886"/>
          </a:xfrm>
          <a:prstGeom prst="rect">
            <a:avLst/>
          </a:prstGeom>
          <a:noFill/>
          <a:ln>
            <a:noFill/>
          </a:ln>
        </p:spPr>
        <p:txBody>
          <a:bodyPr wrap="square" rtlCol="0">
            <a:spAutoFit/>
          </a:bodyPr>
          <a:lstStyle/>
          <a:p>
            <a:r>
              <a:rPr lang="en-US" sz="2000" dirty="0">
                <a:solidFill>
                  <a:srgbClr val="000000"/>
                </a:solidFill>
              </a:rPr>
              <a:t>For sample space S with n elements, </a:t>
            </a:r>
            <a:r>
              <a:rPr lang="en-US" sz="2000" b="1" dirty="0">
                <a:solidFill>
                  <a:srgbClr val="0000FF"/>
                </a:solidFill>
              </a:rPr>
              <a:t>uniform distribution </a:t>
            </a:r>
            <a:r>
              <a:rPr lang="en-US" sz="2000" dirty="0">
                <a:solidFill>
                  <a:srgbClr val="000000"/>
                </a:solidFill>
              </a:rPr>
              <a:t>assigns the probability  1/n to each element of S.</a:t>
            </a:r>
          </a:p>
        </p:txBody>
      </p:sp>
      <p:sp>
        <p:nvSpPr>
          <p:cNvPr id="4" name="TextBox 3"/>
          <p:cNvSpPr txBox="1"/>
          <p:nvPr/>
        </p:nvSpPr>
        <p:spPr>
          <a:xfrm>
            <a:off x="7717693" y="1020275"/>
            <a:ext cx="1663063" cy="369332"/>
          </a:xfrm>
          <a:prstGeom prst="rect">
            <a:avLst/>
          </a:prstGeom>
          <a:noFill/>
        </p:spPr>
        <p:txBody>
          <a:bodyPr wrap="none" rtlCol="0">
            <a:spAutoFit/>
          </a:bodyPr>
          <a:lstStyle/>
          <a:p>
            <a:r>
              <a:rPr lang="en-US" b="1" i="1" dirty="0">
                <a:solidFill>
                  <a:srgbClr val="FF0000"/>
                </a:solidFill>
              </a:rPr>
              <a:t>Rosen p. 454</a:t>
            </a:r>
          </a:p>
        </p:txBody>
      </p:sp>
      <p:sp>
        <p:nvSpPr>
          <p:cNvPr id="2" name="TextBox 1"/>
          <p:cNvSpPr txBox="1"/>
          <p:nvPr/>
        </p:nvSpPr>
        <p:spPr>
          <a:xfrm>
            <a:off x="309042" y="2751825"/>
            <a:ext cx="9071714" cy="2031325"/>
          </a:xfrm>
          <a:prstGeom prst="rect">
            <a:avLst/>
          </a:prstGeom>
          <a:noFill/>
          <a:ln>
            <a:solidFill>
              <a:srgbClr val="4F81BD"/>
            </a:solidFill>
          </a:ln>
        </p:spPr>
        <p:txBody>
          <a:bodyPr wrap="none" rtlCol="0">
            <a:spAutoFit/>
          </a:bodyPr>
          <a:lstStyle/>
          <a:p>
            <a:r>
              <a:rPr lang="en-US" dirty="0"/>
              <a:t>When flipping a fair coin successively three times:</a:t>
            </a:r>
          </a:p>
          <a:p>
            <a:endParaRPr lang="en-US" dirty="0"/>
          </a:p>
          <a:p>
            <a:pPr marL="342900" indent="-342900">
              <a:buAutoNum type="alphaUcPeriod"/>
            </a:pPr>
            <a:r>
              <a:rPr lang="en-US" dirty="0"/>
              <a:t>The sample space is {H, T}</a:t>
            </a:r>
          </a:p>
          <a:p>
            <a:pPr marL="342900" indent="-342900">
              <a:buAutoNum type="alphaUcPeriod"/>
            </a:pPr>
            <a:r>
              <a:rPr lang="en-US" dirty="0"/>
              <a:t>The empty set is not an event.</a:t>
            </a:r>
          </a:p>
          <a:p>
            <a:pPr marL="342900" indent="-342900">
              <a:buAutoNum type="alphaUcPeriod"/>
            </a:pPr>
            <a:r>
              <a:rPr lang="en-US" dirty="0"/>
              <a:t>The event {HHH, HHT, HTH, HTT, THH, THT, TTH, TTT} has probability less than 1.</a:t>
            </a:r>
          </a:p>
          <a:p>
            <a:pPr marL="342900" indent="-342900">
              <a:buAutoNum type="alphaUcPeriod"/>
            </a:pPr>
            <a:r>
              <a:rPr lang="en-US" dirty="0"/>
              <a:t>The uniform distribution assigns probability 1/8 to each outcome.</a:t>
            </a:r>
          </a:p>
          <a:p>
            <a:pPr marL="342900" indent="-342900">
              <a:buAutoNum type="alphaUcPeriod"/>
            </a:pPr>
            <a:r>
              <a:rPr lang="en-US" dirty="0"/>
              <a:t>None of the above.</a:t>
            </a:r>
          </a:p>
        </p:txBody>
      </p:sp>
      <p:sp>
        <p:nvSpPr>
          <p:cNvPr id="6" name="TextBox 5"/>
          <p:cNvSpPr txBox="1"/>
          <p:nvPr/>
        </p:nvSpPr>
        <p:spPr>
          <a:xfrm rot="20428285">
            <a:off x="2356172" y="4055460"/>
            <a:ext cx="4752426" cy="461665"/>
          </a:xfrm>
          <a:prstGeom prst="rect">
            <a:avLst/>
          </a:prstGeom>
          <a:solidFill>
            <a:srgbClr val="FF0000"/>
          </a:solidFill>
        </p:spPr>
        <p:txBody>
          <a:bodyPr wrap="square" rtlCol="0">
            <a:spAutoFit/>
          </a:bodyPr>
          <a:lstStyle/>
          <a:p>
            <a:pPr algn="ctr"/>
            <a:r>
              <a:rPr lang="en-US" sz="2400" b="1" dirty="0"/>
              <a:t>Uniform distribution!</a:t>
            </a:r>
          </a:p>
        </p:txBody>
      </p:sp>
    </p:spTree>
    <p:extLst>
      <p:ext uri="{BB962C8B-B14F-4D97-AF65-F5344CB8AC3E}">
        <p14:creationId xmlns:p14="http://schemas.microsoft.com/office/powerpoint/2010/main" val="112658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Uniform distribution</a:t>
            </a:r>
          </a:p>
        </p:txBody>
      </p:sp>
      <p:sp>
        <p:nvSpPr>
          <p:cNvPr id="5" name="TextBox 4"/>
          <p:cNvSpPr txBox="1"/>
          <p:nvPr/>
        </p:nvSpPr>
        <p:spPr>
          <a:xfrm>
            <a:off x="293954" y="1578722"/>
            <a:ext cx="9577705" cy="707886"/>
          </a:xfrm>
          <a:prstGeom prst="rect">
            <a:avLst/>
          </a:prstGeom>
          <a:noFill/>
          <a:ln>
            <a:noFill/>
          </a:ln>
        </p:spPr>
        <p:txBody>
          <a:bodyPr wrap="square" rtlCol="0">
            <a:spAutoFit/>
          </a:bodyPr>
          <a:lstStyle/>
          <a:p>
            <a:r>
              <a:rPr lang="en-US" sz="2000" dirty="0">
                <a:solidFill>
                  <a:srgbClr val="000000"/>
                </a:solidFill>
              </a:rPr>
              <a:t>For sample space S with n elements, </a:t>
            </a:r>
            <a:r>
              <a:rPr lang="en-US" sz="2000" b="1" dirty="0">
                <a:solidFill>
                  <a:srgbClr val="0000FF"/>
                </a:solidFill>
              </a:rPr>
              <a:t>uniform distribution </a:t>
            </a:r>
            <a:r>
              <a:rPr lang="en-US" sz="2000" dirty="0">
                <a:solidFill>
                  <a:srgbClr val="000000"/>
                </a:solidFill>
              </a:rPr>
              <a:t>assigns the probability  1/n to each element of S.</a:t>
            </a:r>
          </a:p>
        </p:txBody>
      </p:sp>
      <p:sp>
        <p:nvSpPr>
          <p:cNvPr id="4" name="TextBox 3"/>
          <p:cNvSpPr txBox="1"/>
          <p:nvPr/>
        </p:nvSpPr>
        <p:spPr>
          <a:xfrm>
            <a:off x="7717693" y="1020275"/>
            <a:ext cx="1663063" cy="369332"/>
          </a:xfrm>
          <a:prstGeom prst="rect">
            <a:avLst/>
          </a:prstGeom>
          <a:noFill/>
        </p:spPr>
        <p:txBody>
          <a:bodyPr wrap="none" rtlCol="0">
            <a:spAutoFit/>
          </a:bodyPr>
          <a:lstStyle/>
          <a:p>
            <a:r>
              <a:rPr lang="en-US" b="1" i="1" dirty="0">
                <a:solidFill>
                  <a:srgbClr val="FF0000"/>
                </a:solidFill>
              </a:rPr>
              <a:t>Rosen p. 454</a:t>
            </a:r>
          </a:p>
        </p:txBody>
      </p:sp>
      <p:sp>
        <p:nvSpPr>
          <p:cNvPr id="2" name="TextBox 1"/>
          <p:cNvSpPr txBox="1"/>
          <p:nvPr/>
        </p:nvSpPr>
        <p:spPr>
          <a:xfrm>
            <a:off x="309042" y="2751825"/>
            <a:ext cx="6264843" cy="2308324"/>
          </a:xfrm>
          <a:prstGeom prst="rect">
            <a:avLst/>
          </a:prstGeom>
          <a:noFill/>
          <a:ln>
            <a:solidFill>
              <a:srgbClr val="4F81BD"/>
            </a:solidFill>
          </a:ln>
        </p:spPr>
        <p:txBody>
          <a:bodyPr wrap="none" rtlCol="0">
            <a:spAutoFit/>
          </a:bodyPr>
          <a:lstStyle/>
          <a:p>
            <a:r>
              <a:rPr lang="en-US" dirty="0"/>
              <a:t>When flipping a fair coin successively three times,</a:t>
            </a:r>
          </a:p>
          <a:p>
            <a:r>
              <a:rPr lang="en-US" dirty="0"/>
              <a:t> what is the </a:t>
            </a:r>
            <a:r>
              <a:rPr lang="en-US" b="1" dirty="0">
                <a:solidFill>
                  <a:srgbClr val="FF0000"/>
                </a:solidFill>
              </a:rPr>
              <a:t>distribution of the number</a:t>
            </a:r>
            <a:r>
              <a:rPr lang="en-US" dirty="0"/>
              <a:t> of Hs that appear?</a:t>
            </a:r>
          </a:p>
          <a:p>
            <a:endParaRPr lang="en-US" dirty="0"/>
          </a:p>
          <a:p>
            <a:pPr marL="342900" indent="-342900">
              <a:buAutoNum type="alphaUcPeriod"/>
            </a:pPr>
            <a:r>
              <a:rPr lang="en-US" dirty="0"/>
              <a:t>Uniform distribution.</a:t>
            </a:r>
          </a:p>
          <a:p>
            <a:pPr marL="342900" indent="-342900">
              <a:buAutoNum type="alphaUcPeriod"/>
            </a:pPr>
            <a:r>
              <a:rPr lang="en-US" dirty="0"/>
              <a:t>P( 0 H ) = P ( 3 H ) = 3/8 and P( 1 H ) =P( 2 H ) = 1/8.</a:t>
            </a:r>
          </a:p>
          <a:p>
            <a:pPr marL="342900" indent="-342900">
              <a:buAutoNum type="alphaUcPeriod"/>
            </a:pPr>
            <a:r>
              <a:rPr lang="en-US" dirty="0"/>
              <a:t>P( 0 H ) = P (1 H ) = 1/8 and P( 2 H ) = P( 3 H ) = 1/8.</a:t>
            </a:r>
          </a:p>
          <a:p>
            <a:pPr marL="342900" indent="-342900">
              <a:buFontTx/>
              <a:buAutoNum type="alphaUcPeriod"/>
            </a:pPr>
            <a:r>
              <a:rPr lang="en-US" dirty="0"/>
              <a:t>P( 0 H ) = P (3 H ) = 1/8 and P( 1 H ) = P( 2 H ) = 1/8.</a:t>
            </a:r>
          </a:p>
          <a:p>
            <a:pPr marL="342900" indent="-342900">
              <a:buAutoNum type="alphaUcPeriod"/>
            </a:pPr>
            <a:r>
              <a:rPr lang="en-US" dirty="0"/>
              <a:t>None of the above.</a:t>
            </a:r>
          </a:p>
        </p:txBody>
      </p:sp>
    </p:spTree>
    <p:extLst>
      <p:ext uri="{BB962C8B-B14F-4D97-AF65-F5344CB8AC3E}">
        <p14:creationId xmlns:p14="http://schemas.microsoft.com/office/powerpoint/2010/main" val="182401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15837</TotalTime>
  <Words>2566</Words>
  <Application>Microsoft Office PowerPoint</Application>
  <PresentationFormat>Custom</PresentationFormat>
  <Paragraphs>572</Paragraphs>
  <Slides>48</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DejaVu Sans</vt:lpstr>
      <vt:lpstr>StarSymbol</vt:lpstr>
      <vt:lpstr>Wingdings</vt:lpstr>
      <vt:lpstr>Office Theme</vt:lpstr>
      <vt:lpstr>Office Theme</vt:lpstr>
      <vt:lpstr>PowerPoint Presentation</vt:lpstr>
      <vt:lpstr>PowerPoint Presentation</vt:lpstr>
      <vt:lpstr>Probability Spaces intuition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Janine Tiefenbruck</dc:creator>
  <cp:lastModifiedBy>Milez .</cp:lastModifiedBy>
  <cp:revision>2149</cp:revision>
  <dcterms:modified xsi:type="dcterms:W3CDTF">2016-08-25T16:56:30Z</dcterms:modified>
</cp:coreProperties>
</file>