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 id="2147483713" r:id="rId5"/>
    <p:sldMasterId id="2147483726" r:id="rId6"/>
    <p:sldMasterId id="2147483739" r:id="rId7"/>
  </p:sldMasterIdLst>
  <p:notesMasterIdLst>
    <p:notesMasterId r:id="rId57"/>
  </p:notesMasterIdLst>
  <p:sldIdLst>
    <p:sldId id="343" r:id="rId8"/>
    <p:sldId id="257" r:id="rId9"/>
    <p:sldId id="258" r:id="rId10"/>
    <p:sldId id="304" r:id="rId11"/>
    <p:sldId id="305" r:id="rId12"/>
    <p:sldId id="345" r:id="rId13"/>
    <p:sldId id="331" r:id="rId14"/>
    <p:sldId id="309" r:id="rId15"/>
    <p:sldId id="306" r:id="rId16"/>
    <p:sldId id="346" r:id="rId17"/>
    <p:sldId id="344" r:id="rId18"/>
    <p:sldId id="347" r:id="rId19"/>
    <p:sldId id="338" r:id="rId20"/>
    <p:sldId id="339" r:id="rId21"/>
    <p:sldId id="340" r:id="rId22"/>
    <p:sldId id="341" r:id="rId23"/>
    <p:sldId id="266" r:id="rId24"/>
    <p:sldId id="332" r:id="rId25"/>
    <p:sldId id="333" r:id="rId26"/>
    <p:sldId id="334" r:id="rId27"/>
    <p:sldId id="335" r:id="rId28"/>
    <p:sldId id="336" r:id="rId29"/>
    <p:sldId id="337" r:id="rId30"/>
    <p:sldId id="268" r:id="rId31"/>
    <p:sldId id="274" r:id="rId32"/>
    <p:sldId id="310" r:id="rId33"/>
    <p:sldId id="275" r:id="rId34"/>
    <p:sldId id="311" r:id="rId35"/>
    <p:sldId id="277" r:id="rId36"/>
    <p:sldId id="348" r:id="rId37"/>
    <p:sldId id="279" r:id="rId38"/>
    <p:sldId id="280" r:id="rId39"/>
    <p:sldId id="312" r:id="rId40"/>
    <p:sldId id="282" r:id="rId41"/>
    <p:sldId id="283" r:id="rId42"/>
    <p:sldId id="284" r:id="rId43"/>
    <p:sldId id="285" r:id="rId44"/>
    <p:sldId id="314" r:id="rId45"/>
    <p:sldId id="319" r:id="rId46"/>
    <p:sldId id="320" r:id="rId47"/>
    <p:sldId id="322" r:id="rId48"/>
    <p:sldId id="323" r:id="rId49"/>
    <p:sldId id="324" r:id="rId50"/>
    <p:sldId id="326" r:id="rId51"/>
    <p:sldId id="328" r:id="rId52"/>
    <p:sldId id="327" r:id="rId53"/>
    <p:sldId id="329" r:id="rId54"/>
    <p:sldId id="330" r:id="rId55"/>
    <p:sldId id="313" r:id="rId56"/>
  </p:sldIdLst>
  <p:sldSz cx="10080625" cy="567055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114" y="51"/>
      </p:cViewPr>
      <p:guideLst>
        <p:guide orient="horz" pos="1786"/>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0" timeString="2016-03-28T23:31:58.646"/>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1" timeString="2016-03-28T23:32:14.214"/>
    </inkml:context>
  </inkml:definitions>
  <inkml:trace contextRef="#ctx0" brushRef="#br0">7411 180 0,'0'0'16,"0"0"-1,0 0-15,0 0 16,0 0-16,0 0 16,-10-13-1,-4 9-15,-5-9 16,1 5-1,-1 0-15,-5-5 16,1 1 0,-5-1-16,0 5 15,-19 4-15,-5 8 16,0 8 0,-23 34-16,0 25 15,-5 0 1,24-21-16,14-12 15,4-5 1,38-33-16,-66 59 16,33-26-1,-14 9-15,-4-26 16,13 1 0,-4-4-16,0 7 15,42-20 1,0 0-16,0 0 15</inkml:trace>
  <inkml:trace contextRef="#ctx0" brushRef="#br0" timeOffset="210.1478">6016 1340 0,'0'0'16,"0"0"-1,0 0-15,0 0 16,0 0-16,0 0 16,0 0-1,0 0-15,0 0 16,0 0 0,0 0-16</inkml:trace>
  <inkml:trace contextRef="#ctx0" brushRef="#br0" timeOffset="14396.6693">6941 5783 0,'0'0'16,"0"0"0,0 0-16,0 0 15,0 0-15,0 0 16,0 0-1,0 0-15,0 0 16,-9-4 0,-5 0-16,-15-13 15,29 17-15,-51-50 16,4 0 0,5-4-1,9 12-15,4 5 16,6 7-1,4 1-15,-4 4 16,4 0 15,0 0-31,-4 4 0,4 0 0,-37-12 16,13 12 0,10 0-16,1 9 15,8-1 1,1 1-16,-1 3 15,1 1-15,4 0 16,-5 4 0,6-5-16,-20 1 15,-37-5 1,4 1-16,-55 4 16,32-1-1,23 1-15,10 4 16,5-1-1,4 5-15,-42 0 16,19 0-16,5 0 16,-5 0-1,18 5-15,-60-10 16,42 5 0,9 0-16,5 0 15,-28 0 1,9 0-16,5 0 15,-1 0-15,6 0 16,23 0 0,-5 0-16,24 0 15,-5 5 1,0-1-16,19-4 16,-9 0-1,4 0-15,10-4 16,-15-1-16,10 1 15,0 4 1,5-8-16,-1 4 16,1-5-1,-1-3-15,6 4 16,-20-13 0,10 0-16,0 0 15,0 4-15,5 1 16,4 3-1,-9 1-15,9-1 16,-4 1 0,4 3-16,0 1 15,1 0 1,-6-5-16,10 5 16,-9 3-16,4-3 15,-4 0 1,4-1-16,-4 5 15,-1-4 1,1 0-16,4 3 16,-9-3-16,9 0 15,-9 4 1,0-5-16,5 1 16,-1 4-1,1 0-15,0-1 16,-5 1-1,14 0-15,-14 4 16,14-4 0,-15 0-16,11 4 15,-6-5 1,1 1-16,-5 4 16,14 0-16,0 0 15,0 0 1,-28-8-16,28 4 15,0 4-15</inkml:trace>
  <inkml:trace contextRef="#ctx1" brushRef="#br0">2902 50 2 0,'0'13'1'0,"0"-5"4"0,0-8 0 16,0 0-4-16,5 4 0 0,0 5 0 16,-5-5 1-16,0 0-2 15,0 4 0-15,0 1 1 16,0-5 0-16,0 4 0 15,0-4 1-15,4 5-1 16,-4-9 1-16,5 4-1 16,-5-4 0-16,5 4 0 15,-1-4 0-15,6 4 0 16,-5-8 1-16,4 8-1 16,-9-4 0-16,5 0 0 15,4 4 1-15,-9-4-1 16,0 0 0-16,0-4-1 15,0 4 1-15,5-8-1 16,-5 8 1-16,0 0-1 16,9-4 0-16,-9-5 1 15,0 9 1-15,0 0-1 16,0 0 1-16,0 0 0 0,0-4 0 16,0-4-1-1,0 8 1-15,0-4-2 0,0 4 1 16,0-13-1-16,0 9 1 15,-9 0 0-15,4 0 0 16,5-5 0-16,-9 9 1 16,4-8 0-16,5 8 0 15,-9 0-1-15,4 0 0 16,5-4 0-16,-10 4 0 16,6-9-1-16,-1 9 1 15,0 9-1-15,1-22 0 0,4 13 0 16,-5 0 0-16,5 0-1 15,-5 0 1-15,5 0-1 16,0 0 0-16,0 0 0 16,0 0 1-16,0 0-1 15,0-8 0-15,0 8-1 16,0 0 1-16,0 0 0 16,0 0 0-16,0 0-1 15,0 0 1-15,0-4-2 16,0 4 1-16,0 0-2 15,0 0 1-15,0 0-1 16,0 0 0-16,0 0-2 16,0 0 0-16,0 0 1 15,0-9 0-15</inkml:trace>
  <inkml:trace contextRef="#ctx1" brushRef="#br0" timeOffset="1141.5205">1099 63 6 0,'0'0'3'0,"14"0"5"0,-14 0 3 15,0 0-10-15,5 0 0 16,4 4 1-16,0 0 1 16,6-8-2-16,-1 8 1 15,0-4 3-15,0 0 0 16,0 0 0-16,0 4 1 16,-5-4-1-16,6-4 0 15,-11 0-2-15,6 4 1 16,4 0-1-16,-5-4 0 0,-9 4-2 15,5 0 1-15,4-9-1 16,-9 5 0-16,0 4 0 16,0 0 0-16,0 0 0 15,0-8 1-15,0 4 0 16,0-9 1-16,-9 1-1 16,4 3 0-16,-14 1 0 15,1-4 0-15,-6 7-3 16,5-7 0-16,0 3-4 15,1 5 1-15,4-8-2 16,-10 3 0-16,-4 9-2 16,0-4 0-16,4 0-2 15,10 8 1-15,-14 9 0 16,14-13 0-16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28T23:34:28.867"/>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1" timeString="2016-03-28T23:34:30.774"/>
    </inkml:context>
  </inkml:definitions>
  <inkml:trace contextRef="#ctx0" brushRef="#br0">2808 142 12 0,'-14'0'6'0,"0"-8"11"15,14 8 0-15,0-13-18 16,0 5 1-16,0 4-1 15,0-9 1-15,5 1 0 16,-5 12 0-16,0 0 0 16,9-5 0-16,-9-3 0 0,0 8 1 15,0 0-1-15,5 0 1 16,-5 0 0-16,9-4 0 16,-9 4 0-16,0 0 0 15,0 0 0-15,5-4 0 16,4-9-1-16,-9 1 1 15,0-1-2-15,0 1 1 16,5-1 1-16,-5 13 0 16,0-16 1-16,0 11 1 15,0-7 1-15,5-1 0 16,-5 5 1-16,5-5 1 0,-5 1-1 16,0 4 1-16,4 3-1 15,1-7 0-15,-5-1-1 16,5 1 0-16,4 4-1 15,-9 3 1-15,0-3-2 16,0 8 1-16,5-4-1 16,-5 4 0-16,9-9-1 15,-9 9 1-15,0 0-1 16,0 0 0-16,0 0 0 16,0-8 0-16,0 8 0 15,0 0 0-15,0 8 0 16,0-3 0-16,0 3 0 15,0-4 0-15,0 5-2 16,5-1 1-16,4 9-2 16,-9-9 0-16,0 4-5 15,0-12 1-15,0 0-7 0,0 0 0 16,14 9-4-16,-4-13 1 16</inkml:trace>
  <inkml:trace contextRef="#ctx1" brushRef="#br0">3475 4703 0,'0'0'16,"0"0"-16,-4-576 16,-6 497-1,62-80 1,-24 42-1,0-83 1,33 0 0,-47 120-1,10 26 1,-5 21 0,-19 33-1,0 0 1,0 0-1</inkml:trace>
  <inkml:trace contextRef="#ctx1" brushRef="#br0" timeOffset="539.3647">6448 3455 0,'0'0'16,"0"0"0</inkml:trace>
  <inkml:trace contextRef="#ctx1" brushRef="#br0" timeOffset="842.5852">2799 2174 0,'0'0'16,"0"0"0,0 0-1,0 0 1,0 0 0,0 0-1,0 0 1,0 0-1,0 0 1,0 0 0,0 0-1,0 0 1,0 0-16,0 0 16,0 0-1</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0" timeString="2016-03-28T23:35:45.600"/>
    </inkml:context>
    <inkml:brush xml:id="br0">
      <inkml:brushProperty name="width" value="0.05292" units="cm"/>
      <inkml:brushProperty name="height" value="0.05292" units="cm"/>
      <inkml:brushProperty name="color" value="#FF0000"/>
    </inkml:brush>
  </inkml:definitions>
  <inkml:trace contextRef="#ctx0" brushRef="#br0">6857 1181 0,'0'0'15,"0"0"1,0 0-1,0 0 1,0 0 0,0 0-1,-10 8 1,10-8 0,0 0-1,-113 138 1,48-38-1,27-46 1,24-12 0,9-21-1,5-21 1,0 0 0,0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D5DA04F7-D460-194D-BB68-E0052D916AE5}" type="datetimeFigureOut">
              <a:t>7/29/2016</a:t>
            </a:fld>
            <a:endParaRPr lang="en-US" dirty="0"/>
          </a:p>
        </p:txBody>
      </p:sp>
      <p:sp>
        <p:nvSpPr>
          <p:cNvPr id="4" name="Slide Image Placeholder 3"/>
          <p:cNvSpPr>
            <a:spLocks noGrp="1" noRot="1" noChangeAspect="1"/>
          </p:cNvSpPr>
          <p:nvPr>
            <p:ph type="sldImg" idx="2"/>
          </p:nvPr>
        </p:nvSpPr>
        <p:spPr>
          <a:xfrm>
            <a:off x="534988" y="754063"/>
            <a:ext cx="6702425" cy="3771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A259960C-9263-9F45-846F-46B05EC2093A}" type="slidenum">
              <a:t>‹#›</a:t>
            </a:fld>
            <a:endParaRPr lang="en-US" dirty="0"/>
          </a:p>
        </p:txBody>
      </p:sp>
    </p:spTree>
    <p:extLst>
      <p:ext uri="{BB962C8B-B14F-4D97-AF65-F5344CB8AC3E}">
        <p14:creationId xmlns:p14="http://schemas.microsoft.com/office/powerpoint/2010/main" val="20164452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SzPct val="45000"/>
            </a:pPr>
            <a:r>
              <a:rPr lang="en-US" sz="1200" dirty="0">
                <a:latin typeface="Arial"/>
              </a:rPr>
              <a:t>CSE21 is a course to introduce you to some of the basic mathematical concepts upon which computer science is based.</a:t>
            </a:r>
            <a:endParaRPr lang="en-US" dirty="0"/>
          </a:p>
          <a:p>
            <a:pPr>
              <a:lnSpc>
                <a:spcPct val="100000"/>
              </a:lnSpc>
              <a:buSzPct val="45000"/>
              <a:buFont typeface="StarSymbol"/>
              <a:buChar char=""/>
            </a:pPr>
            <a:endParaRPr lang="en-US" dirty="0"/>
          </a:p>
          <a:p>
            <a:pPr>
              <a:lnSpc>
                <a:spcPct val="100000"/>
              </a:lnSpc>
              <a:buSzPct val="45000"/>
            </a:pPr>
            <a:r>
              <a:rPr lang="en-US" sz="1200" dirty="0">
                <a:latin typeface="Arial"/>
              </a:rPr>
              <a:t>We will learn the tools used by computer scientists on a regular basis to formulate and solve problems, describe data, and develop and analyze algorithms</a:t>
            </a:r>
            <a:endParaRPr lang="en-US" dirty="0"/>
          </a:p>
        </p:txBody>
      </p:sp>
      <p:sp>
        <p:nvSpPr>
          <p:cNvPr id="4" name="Slide Number Placeholder 3"/>
          <p:cNvSpPr>
            <a:spLocks noGrp="1"/>
          </p:cNvSpPr>
          <p:nvPr>
            <p:ph type="sldNum" sz="quarter" idx="10"/>
          </p:nvPr>
        </p:nvSpPr>
        <p:spPr/>
        <p:txBody>
          <a:bodyPr/>
          <a:lstStyle/>
          <a:p>
            <a:fld id="{A259960C-9263-9F45-846F-46B05EC2093A}" type="slidenum">
              <a:t>2</a:t>
            </a:fld>
            <a:endParaRPr lang="en-US" dirty="0"/>
          </a:p>
        </p:txBody>
      </p:sp>
    </p:spTree>
    <p:extLst>
      <p:ext uri="{BB962C8B-B14F-4D97-AF65-F5344CB8AC3E}">
        <p14:creationId xmlns:p14="http://schemas.microsoft.com/office/powerpoint/2010/main" val="233761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SzPct val="45000"/>
            </a:pPr>
            <a:endParaRPr lang="en-US" dirty="0"/>
          </a:p>
        </p:txBody>
      </p:sp>
      <p:sp>
        <p:nvSpPr>
          <p:cNvPr id="4" name="Slide Number Placeholder 3"/>
          <p:cNvSpPr>
            <a:spLocks noGrp="1"/>
          </p:cNvSpPr>
          <p:nvPr>
            <p:ph type="sldNum" sz="quarter" idx="10"/>
          </p:nvPr>
        </p:nvSpPr>
        <p:spPr/>
        <p:txBody>
          <a:bodyPr/>
          <a:lstStyle/>
          <a:p>
            <a:fld id="{A259960C-9263-9F45-846F-46B05EC2093A}" type="slidenum">
              <a:t>11</a:t>
            </a:fld>
            <a:endParaRPr lang="en-US" dirty="0"/>
          </a:p>
        </p:txBody>
      </p:sp>
    </p:spTree>
    <p:extLst>
      <p:ext uri="{BB962C8B-B14F-4D97-AF65-F5344CB8AC3E}">
        <p14:creationId xmlns:p14="http://schemas.microsoft.com/office/powerpoint/2010/main" val="78980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SzPct val="45000"/>
            </a:pPr>
            <a:endParaRPr lang="en-US" dirty="0"/>
          </a:p>
        </p:txBody>
      </p:sp>
      <p:sp>
        <p:nvSpPr>
          <p:cNvPr id="4" name="Slide Number Placeholder 3"/>
          <p:cNvSpPr>
            <a:spLocks noGrp="1"/>
          </p:cNvSpPr>
          <p:nvPr>
            <p:ph type="sldNum" sz="quarter" idx="10"/>
          </p:nvPr>
        </p:nvSpPr>
        <p:spPr/>
        <p:txBody>
          <a:bodyPr/>
          <a:lstStyle/>
          <a:p>
            <a:fld id="{A259960C-9263-9F45-846F-46B05EC2093A}" type="slidenum">
              <a:t>12</a:t>
            </a:fld>
            <a:endParaRPr lang="en-US" dirty="0"/>
          </a:p>
        </p:txBody>
      </p:sp>
    </p:spTree>
    <p:extLst>
      <p:ext uri="{BB962C8B-B14F-4D97-AF65-F5344CB8AC3E}">
        <p14:creationId xmlns:p14="http://schemas.microsoft.com/office/powerpoint/2010/main" val="349531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a:rPr>
              <a:t>Trees can be used to represent all possibilities that may occur in a given situation and to develop algorithms, such as an algorithm for winning tic tac toe. </a:t>
            </a:r>
            <a:endParaRPr lang="en-US" dirty="0"/>
          </a:p>
          <a:p>
            <a:endParaRPr lang="en-US" dirty="0"/>
          </a:p>
        </p:txBody>
      </p:sp>
      <p:sp>
        <p:nvSpPr>
          <p:cNvPr id="4" name="Slide Number Placeholder 3"/>
          <p:cNvSpPr>
            <a:spLocks noGrp="1"/>
          </p:cNvSpPr>
          <p:nvPr>
            <p:ph type="sldNum" sz="quarter" idx="10"/>
          </p:nvPr>
        </p:nvSpPr>
        <p:spPr/>
        <p:txBody>
          <a:bodyPr/>
          <a:lstStyle/>
          <a:p>
            <a:fld id="{A259960C-9263-9F45-846F-46B05EC2093A}" type="slidenum">
              <a:t>22</a:t>
            </a:fld>
            <a:endParaRPr lang="en-US" dirty="0"/>
          </a:p>
        </p:txBody>
      </p:sp>
    </p:spTree>
    <p:extLst>
      <p:ext uri="{BB962C8B-B14F-4D97-AF65-F5344CB8AC3E}">
        <p14:creationId xmlns:p14="http://schemas.microsoft.com/office/powerpoint/2010/main" val="1425805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a:rPr>
              <a:t>A surprisingly vast topic studied in computer science is how best to sort a set of objects.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a:rPr>
              <a:t>Assume that there is some underlying order among the elements of the set (size order, numerical order, alphabetical order, etc.).</a:t>
            </a:r>
            <a:endParaRPr lang="en-US" dirty="0"/>
          </a:p>
          <a:p>
            <a:endParaRPr lang="en-US" dirty="0"/>
          </a:p>
        </p:txBody>
      </p:sp>
      <p:sp>
        <p:nvSpPr>
          <p:cNvPr id="4" name="Slide Number Placeholder 3"/>
          <p:cNvSpPr>
            <a:spLocks noGrp="1"/>
          </p:cNvSpPr>
          <p:nvPr>
            <p:ph type="sldNum" sz="quarter" idx="10"/>
          </p:nvPr>
        </p:nvSpPr>
        <p:spPr/>
        <p:txBody>
          <a:bodyPr/>
          <a:lstStyle/>
          <a:p>
            <a:fld id="{A259960C-9263-9F45-846F-46B05EC2093A}" type="slidenum">
              <a:t>25</a:t>
            </a:fld>
            <a:endParaRPr lang="en-US" dirty="0"/>
          </a:p>
        </p:txBody>
      </p:sp>
    </p:spTree>
    <p:extLst>
      <p:ext uri="{BB962C8B-B14F-4D97-AF65-F5344CB8AC3E}">
        <p14:creationId xmlns:p14="http://schemas.microsoft.com/office/powerpoint/2010/main" val="166209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 of the above: depending on order!  B is usual order on integers, C is reverse order, and A is order that you get from spelling out numbers and alphabetizing </a:t>
            </a:r>
            <a:r>
              <a:rPr lang="en-US" baseline="0" dirty="0">
                <a:sym typeface="Wingdings"/>
              </a:rPr>
              <a:t></a:t>
            </a:r>
            <a:endParaRPr lang="en-US" dirty="0"/>
          </a:p>
        </p:txBody>
      </p:sp>
      <p:sp>
        <p:nvSpPr>
          <p:cNvPr id="4" name="Slide Number Placeholder 3"/>
          <p:cNvSpPr>
            <a:spLocks noGrp="1"/>
          </p:cNvSpPr>
          <p:nvPr>
            <p:ph type="sldNum" sz="quarter" idx="10"/>
          </p:nvPr>
        </p:nvSpPr>
        <p:spPr/>
        <p:txBody>
          <a:bodyPr/>
          <a:lstStyle/>
          <a:p>
            <a:fld id="{A259960C-9263-9F45-846F-46B05EC2093A}" type="slidenum">
              <a:t>26</a:t>
            </a:fld>
            <a:endParaRPr lang="en-US" dirty="0"/>
          </a:p>
        </p:txBody>
      </p:sp>
    </p:spTree>
    <p:extLst>
      <p:ext uri="{BB962C8B-B14F-4D97-AF65-F5344CB8AC3E}">
        <p14:creationId xmlns:p14="http://schemas.microsoft.com/office/powerpoint/2010/main" val="1662091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next slides depending on what algorithms were suggested</a:t>
            </a:r>
          </a:p>
        </p:txBody>
      </p:sp>
      <p:sp>
        <p:nvSpPr>
          <p:cNvPr id="4" name="Slide Number Placeholder 3"/>
          <p:cNvSpPr>
            <a:spLocks noGrp="1"/>
          </p:cNvSpPr>
          <p:nvPr>
            <p:ph type="sldNum" sz="quarter" idx="10"/>
          </p:nvPr>
        </p:nvSpPr>
        <p:spPr/>
        <p:txBody>
          <a:bodyPr/>
          <a:lstStyle/>
          <a:p>
            <a:fld id="{A259960C-9263-9F45-846F-46B05EC2093A}" type="slidenum">
              <a:rPr lang="en-US"/>
              <a:t>35</a:t>
            </a:fld>
            <a:endParaRPr lang="en-US" dirty="0"/>
          </a:p>
        </p:txBody>
      </p:sp>
    </p:spTree>
    <p:extLst>
      <p:ext uri="{BB962C8B-B14F-4D97-AF65-F5344CB8AC3E}">
        <p14:creationId xmlns:p14="http://schemas.microsoft.com/office/powerpoint/2010/main" val="3571139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SzPct val="45000"/>
              <a:buFont typeface="Wingdings" charset="2"/>
              <a:buChar char=""/>
            </a:pPr>
            <a:r>
              <a:rPr lang="en-US" sz="1200" dirty="0">
                <a:solidFill>
                  <a:srgbClr val="000000"/>
                </a:solidFill>
                <a:latin typeface="Arial"/>
              </a:rPr>
              <a:t>Take an element of </a:t>
            </a:r>
            <a:r>
              <a:rPr lang="en-US" sz="1200" dirty="0">
                <a:solidFill>
                  <a:srgbClr val="000000"/>
                </a:solidFill>
                <a:latin typeface="Courier New"/>
              </a:rPr>
              <a:t>A</a:t>
            </a:r>
            <a:r>
              <a:rPr lang="en-US" sz="1200" dirty="0">
                <a:solidFill>
                  <a:srgbClr val="000000"/>
                </a:solidFill>
                <a:latin typeface="Arial"/>
              </a:rPr>
              <a:t> and find where it belongs relative to the elements before it.</a:t>
            </a:r>
            <a:endParaRPr lang="en-US" dirty="0"/>
          </a:p>
          <a:p>
            <a:pPr>
              <a:lnSpc>
                <a:spcPct val="100000"/>
              </a:lnSpc>
              <a:buSzPct val="45000"/>
              <a:buFont typeface="Wingdings" charset="2"/>
              <a:buChar char=""/>
            </a:pPr>
            <a:r>
              <a:rPr lang="en-US" sz="1200" dirty="0">
                <a:solidFill>
                  <a:srgbClr val="000000"/>
                </a:solidFill>
                <a:latin typeface="Arial"/>
              </a:rPr>
              <a:t>Shift everything back to make room and put the element in its proper place.</a:t>
            </a:r>
            <a:endParaRPr lang="en-US" dirty="0"/>
          </a:p>
          <a:p>
            <a:pPr>
              <a:lnSpc>
                <a:spcPct val="100000"/>
              </a:lnSpc>
              <a:buSzPct val="45000"/>
              <a:buFont typeface="Wingdings" charset="2"/>
              <a:buChar char=""/>
            </a:pPr>
            <a:r>
              <a:rPr lang="en-US" sz="1200" dirty="0">
                <a:solidFill>
                  <a:srgbClr val="000000"/>
                </a:solidFill>
                <a:latin typeface="Arial"/>
              </a:rPr>
              <a:t>Now that this element has been inserted where it belongs, do the same for the next element of </a:t>
            </a:r>
            <a:r>
              <a:rPr lang="en-US" sz="1200" dirty="0">
                <a:solidFill>
                  <a:srgbClr val="000000"/>
                </a:solidFill>
                <a:latin typeface="Courier New"/>
              </a:rPr>
              <a:t>A</a:t>
            </a:r>
            <a:r>
              <a:rPr lang="en-US" sz="1200" dirty="0">
                <a:solidFill>
                  <a:srgbClr val="000000"/>
                </a:solidFill>
                <a:latin typeface="Arial"/>
              </a:rPr>
              <a:t>.</a:t>
            </a:r>
            <a:endParaRPr lang="en-US" dirty="0"/>
          </a:p>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41</a:t>
            </a:fld>
            <a:endParaRPr lang="en-US" dirty="0"/>
          </a:p>
        </p:txBody>
      </p:sp>
    </p:spTree>
    <p:extLst>
      <p:ext uri="{BB962C8B-B14F-4D97-AF65-F5344CB8AC3E}">
        <p14:creationId xmlns:p14="http://schemas.microsoft.com/office/powerpoint/2010/main" val="2569128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SzPct val="45000"/>
              <a:buFont typeface="Wingdings" charset="2"/>
              <a:buChar char=""/>
            </a:pPr>
            <a:r>
              <a:rPr lang="en-US" sz="1200" dirty="0">
                <a:solidFill>
                  <a:srgbClr val="000000"/>
                </a:solidFill>
                <a:latin typeface="Arial"/>
              </a:rPr>
              <a:t>How do we determine which buckets to use?</a:t>
            </a:r>
            <a:endParaRPr lang="en-US" dirty="0"/>
          </a:p>
          <a:p>
            <a:pPr>
              <a:lnSpc>
                <a:spcPct val="100000"/>
              </a:lnSpc>
              <a:buSzPct val="45000"/>
              <a:buFont typeface="Wingdings" charset="2"/>
              <a:buChar char=""/>
            </a:pPr>
            <a:r>
              <a:rPr lang="en-US" sz="1200" dirty="0">
                <a:solidFill>
                  <a:srgbClr val="000000"/>
                </a:solidFill>
                <a:latin typeface="Arial"/>
              </a:rPr>
              <a:t>How do our buckets depend on the type of data in </a:t>
            </a:r>
            <a:r>
              <a:rPr lang="en-US" sz="1200" dirty="0">
                <a:solidFill>
                  <a:srgbClr val="000000"/>
                </a:solidFill>
                <a:latin typeface="Courier New"/>
              </a:rPr>
              <a:t>A</a:t>
            </a:r>
            <a:r>
              <a:rPr lang="en-US" sz="1200" dirty="0">
                <a:solidFill>
                  <a:srgbClr val="000000"/>
                </a:solidFill>
                <a:latin typeface="Arial"/>
              </a:rPr>
              <a:t>?</a:t>
            </a:r>
            <a:endParaRPr lang="en-US" dirty="0"/>
          </a:p>
          <a:p>
            <a:pPr>
              <a:lnSpc>
                <a:spcPct val="100000"/>
              </a:lnSpc>
              <a:buSzPct val="45000"/>
              <a:buFont typeface="Wingdings" charset="2"/>
              <a:buChar char=""/>
            </a:pPr>
            <a:r>
              <a:rPr lang="en-US" sz="1200" dirty="0">
                <a:solidFill>
                  <a:srgbClr val="000000"/>
                </a:solidFill>
                <a:latin typeface="Arial"/>
              </a:rPr>
              <a:t>How do we sort within each bucket?</a:t>
            </a:r>
            <a:endParaRPr lang="en-US" dirty="0"/>
          </a:p>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43</a:t>
            </a:fld>
            <a:endParaRPr lang="en-US" dirty="0"/>
          </a:p>
        </p:txBody>
      </p:sp>
    </p:spTree>
    <p:extLst>
      <p:ext uri="{BB962C8B-B14F-4D97-AF65-F5344CB8AC3E}">
        <p14:creationId xmlns:p14="http://schemas.microsoft.com/office/powerpoint/2010/main" val="824979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SzPct val="45000"/>
            </a:pPr>
            <a:r>
              <a:rPr lang="en-US" sz="1200" dirty="0">
                <a:latin typeface="Arial"/>
              </a:rPr>
              <a:t>Bogo sort: Randomly shuffle the cards; repeat until ordered</a:t>
            </a:r>
            <a:endParaRPr lang="en-US" dirty="0"/>
          </a:p>
          <a:p>
            <a:pPr>
              <a:buSzPct val="45000"/>
            </a:pPr>
            <a:r>
              <a:rPr lang="en-US" sz="1200" dirty="0">
                <a:latin typeface="Arial"/>
              </a:rPr>
              <a:t>Binary search tree: create and do in-order traversal</a:t>
            </a:r>
            <a:endParaRPr lang="en-US" dirty="0"/>
          </a:p>
          <a:p>
            <a:pPr>
              <a:buSzPct val="45000"/>
            </a:pPr>
            <a:r>
              <a:rPr lang="en-US" sz="1200" dirty="0">
                <a:latin typeface="Arial"/>
              </a:rPr>
              <a:t>We'll come back to these!</a:t>
            </a:r>
            <a:endParaRPr lang="en-US" dirty="0"/>
          </a:p>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46</a:t>
            </a:fld>
            <a:endParaRPr lang="en-US" dirty="0"/>
          </a:p>
        </p:txBody>
      </p:sp>
    </p:spTree>
    <p:extLst>
      <p:ext uri="{BB962C8B-B14F-4D97-AF65-F5344CB8AC3E}">
        <p14:creationId xmlns:p14="http://schemas.microsoft.com/office/powerpoint/2010/main" val="3008661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47</a:t>
            </a:fld>
            <a:endParaRPr lang="en-US" dirty="0"/>
          </a:p>
        </p:txBody>
      </p:sp>
    </p:spTree>
    <p:extLst>
      <p:ext uri="{BB962C8B-B14F-4D97-AF65-F5344CB8AC3E}">
        <p14:creationId xmlns:p14="http://schemas.microsoft.com/office/powerpoint/2010/main" val="3008661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SzPct val="45000"/>
            </a:pPr>
            <a:r>
              <a:rPr lang="en-US" sz="1200" dirty="0">
                <a:latin typeface="Arial"/>
              </a:rPr>
              <a:t>We will rigorously justify (i.e. prove) our conclusions, so that others may follow our reasoning and be convinced of our results.</a:t>
            </a:r>
            <a:endParaRPr lang="en-US" dirty="0"/>
          </a:p>
          <a:p>
            <a:pPr>
              <a:lnSpc>
                <a:spcPct val="100000"/>
              </a:lnSpc>
              <a:buSzPct val="45000"/>
            </a:pPr>
            <a:r>
              <a:rPr lang="en-US" sz="1200" dirty="0">
                <a:latin typeface="Arial"/>
              </a:rPr>
              <a:t>We will treat the skills needed for this course as examples of problem-solving techniques that can be used in a much broader context. </a:t>
            </a:r>
          </a:p>
          <a:p>
            <a:pPr>
              <a:lnSpc>
                <a:spcPct val="100000"/>
              </a:lnSpc>
              <a:buSzPct val="45000"/>
              <a:buFont typeface="StarSymbol"/>
              <a:buNone/>
            </a:pPr>
            <a:r>
              <a:rPr lang="en-US" sz="1200" dirty="0">
                <a:latin typeface="Arial"/>
              </a:rPr>
              <a:t>The mathematical concepts we will learn in this course are foundational for computer science. </a:t>
            </a:r>
            <a:endParaRPr lang="en-US" dirty="0"/>
          </a:p>
          <a:p>
            <a:pPr>
              <a:lnSpc>
                <a:spcPct val="100000"/>
              </a:lnSpc>
              <a:buSzPct val="45000"/>
              <a:buFont typeface="StarSymbol"/>
              <a:buNone/>
            </a:pPr>
            <a:r>
              <a:rPr lang="en-US" sz="1200" dirty="0">
                <a:latin typeface="Arial"/>
              </a:rPr>
              <a:t>They are taken for granted by those who work in the field (not to mention in your future classes) and are used in many different ways.</a:t>
            </a:r>
            <a:endParaRPr lang="en-US" dirty="0"/>
          </a:p>
          <a:p>
            <a:pPr>
              <a:lnSpc>
                <a:spcPct val="100000"/>
              </a:lnSpc>
              <a:buSzPct val="45000"/>
            </a:pPr>
            <a:endParaRPr lang="en-US" dirty="0"/>
          </a:p>
          <a:p>
            <a:endParaRPr lang="en-US" dirty="0"/>
          </a:p>
        </p:txBody>
      </p:sp>
      <p:sp>
        <p:nvSpPr>
          <p:cNvPr id="4" name="Slide Number Placeholder 3"/>
          <p:cNvSpPr>
            <a:spLocks noGrp="1"/>
          </p:cNvSpPr>
          <p:nvPr>
            <p:ph type="sldNum" sz="quarter" idx="10"/>
          </p:nvPr>
        </p:nvSpPr>
        <p:spPr/>
        <p:txBody>
          <a:bodyPr/>
          <a:lstStyle/>
          <a:p>
            <a:fld id="{A259960C-9263-9F45-846F-46B05EC2093A}" type="slidenum">
              <a:t>3</a:t>
            </a:fld>
            <a:endParaRPr lang="en-US" dirty="0"/>
          </a:p>
        </p:txBody>
      </p:sp>
    </p:spTree>
    <p:extLst>
      <p:ext uri="{BB962C8B-B14F-4D97-AF65-F5344CB8AC3E}">
        <p14:creationId xmlns:p14="http://schemas.microsoft.com/office/powerpoint/2010/main" val="1863715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48</a:t>
            </a:fld>
            <a:endParaRPr lang="en-US" dirty="0"/>
          </a:p>
        </p:txBody>
      </p:sp>
    </p:spTree>
    <p:extLst>
      <p:ext uri="{BB962C8B-B14F-4D97-AF65-F5344CB8AC3E}">
        <p14:creationId xmlns:p14="http://schemas.microsoft.com/office/powerpoint/2010/main" val="300866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t>4</a:t>
            </a:fld>
            <a:endParaRPr lang="en-US" dirty="0"/>
          </a:p>
        </p:txBody>
      </p:sp>
    </p:spTree>
    <p:extLst>
      <p:ext uri="{BB962C8B-B14F-4D97-AF65-F5344CB8AC3E}">
        <p14:creationId xmlns:p14="http://schemas.microsoft.com/office/powerpoint/2010/main" val="1863715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t>5</a:t>
            </a:fld>
            <a:endParaRPr lang="en-US" dirty="0"/>
          </a:p>
        </p:txBody>
      </p:sp>
    </p:spTree>
    <p:extLst>
      <p:ext uri="{BB962C8B-B14F-4D97-AF65-F5344CB8AC3E}">
        <p14:creationId xmlns:p14="http://schemas.microsoft.com/office/powerpoint/2010/main" val="1863715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t>6</a:t>
            </a:fld>
            <a:endParaRPr lang="en-US" dirty="0"/>
          </a:p>
        </p:txBody>
      </p:sp>
    </p:spTree>
    <p:extLst>
      <p:ext uri="{BB962C8B-B14F-4D97-AF65-F5344CB8AC3E}">
        <p14:creationId xmlns:p14="http://schemas.microsoft.com/office/powerpoint/2010/main" val="207002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t>7</a:t>
            </a:fld>
            <a:endParaRPr lang="en-US" dirty="0"/>
          </a:p>
        </p:txBody>
      </p:sp>
    </p:spTree>
    <p:extLst>
      <p:ext uri="{BB962C8B-B14F-4D97-AF65-F5344CB8AC3E}">
        <p14:creationId xmlns:p14="http://schemas.microsoft.com/office/powerpoint/2010/main" val="186371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t>8</a:t>
            </a:fld>
            <a:endParaRPr lang="en-US" dirty="0"/>
          </a:p>
        </p:txBody>
      </p:sp>
    </p:spTree>
    <p:extLst>
      <p:ext uri="{BB962C8B-B14F-4D97-AF65-F5344CB8AC3E}">
        <p14:creationId xmlns:p14="http://schemas.microsoft.com/office/powerpoint/2010/main" val="1863715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SzPct val="45000"/>
            </a:pPr>
            <a:endParaRPr lang="en-US" dirty="0"/>
          </a:p>
        </p:txBody>
      </p:sp>
      <p:sp>
        <p:nvSpPr>
          <p:cNvPr id="4" name="Slide Number Placeholder 3"/>
          <p:cNvSpPr>
            <a:spLocks noGrp="1"/>
          </p:cNvSpPr>
          <p:nvPr>
            <p:ph type="sldNum" sz="quarter" idx="10"/>
          </p:nvPr>
        </p:nvSpPr>
        <p:spPr/>
        <p:txBody>
          <a:bodyPr/>
          <a:lstStyle/>
          <a:p>
            <a:fld id="{A259960C-9263-9F45-846F-46B05EC2093A}" type="slidenum">
              <a:t>9</a:t>
            </a:fld>
            <a:endParaRPr lang="en-US" dirty="0"/>
          </a:p>
        </p:txBody>
      </p:sp>
    </p:spTree>
    <p:extLst>
      <p:ext uri="{BB962C8B-B14F-4D97-AF65-F5344CB8AC3E}">
        <p14:creationId xmlns:p14="http://schemas.microsoft.com/office/powerpoint/2010/main" val="2337612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SzPct val="45000"/>
            </a:pPr>
            <a:endParaRPr lang="en-US" dirty="0"/>
          </a:p>
        </p:txBody>
      </p:sp>
      <p:sp>
        <p:nvSpPr>
          <p:cNvPr id="4" name="Slide Number Placeholder 3"/>
          <p:cNvSpPr>
            <a:spLocks noGrp="1"/>
          </p:cNvSpPr>
          <p:nvPr>
            <p:ph type="sldNum" sz="quarter" idx="10"/>
          </p:nvPr>
        </p:nvSpPr>
        <p:spPr/>
        <p:txBody>
          <a:bodyPr/>
          <a:lstStyle/>
          <a:p>
            <a:fld id="{A259960C-9263-9F45-846F-46B05EC2093A}" type="slidenum">
              <a:t>10</a:t>
            </a:fld>
            <a:endParaRPr lang="en-US" dirty="0"/>
          </a:p>
        </p:txBody>
      </p:sp>
    </p:spTree>
    <p:extLst>
      <p:ext uri="{BB962C8B-B14F-4D97-AF65-F5344CB8AC3E}">
        <p14:creationId xmlns:p14="http://schemas.microsoft.com/office/powerpoint/2010/main" val="2204138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26"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9"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30"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31"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34"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35" name="Picture 34"/>
          <p:cNvPicPr/>
          <p:nvPr/>
        </p:nvPicPr>
        <p:blipFill>
          <a:blip r:embed="rId2"/>
          <a:stretch>
            <a:fillRect/>
          </a:stretch>
        </p:blipFill>
        <p:spPr>
          <a:xfrm>
            <a:off x="2978280" y="1368000"/>
            <a:ext cx="4118760" cy="3286440"/>
          </a:xfrm>
          <a:prstGeom prst="rect">
            <a:avLst/>
          </a:prstGeom>
          <a:ln>
            <a:noFill/>
          </a:ln>
        </p:spPr>
      </p:pic>
      <p:pic>
        <p:nvPicPr>
          <p:cNvPr id="36" name="Picture 35"/>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41"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45"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46"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2920" y="216000"/>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51"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52"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55"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56"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59"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60"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63"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65"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66"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67"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68"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71"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72" name="Picture 71"/>
          <p:cNvPicPr/>
          <p:nvPr/>
        </p:nvPicPr>
        <p:blipFill>
          <a:blip r:embed="rId2"/>
          <a:stretch>
            <a:fillRect/>
          </a:stretch>
        </p:blipFill>
        <p:spPr>
          <a:xfrm>
            <a:off x="2978280" y="1368000"/>
            <a:ext cx="4118760" cy="3286440"/>
          </a:xfrm>
          <a:prstGeom prst="rect">
            <a:avLst/>
          </a:prstGeom>
          <a:ln>
            <a:noFill/>
          </a:ln>
        </p:spPr>
      </p:pic>
      <p:pic>
        <p:nvPicPr>
          <p:cNvPr id="73" name="Picture 72"/>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79"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81"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84"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6"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2920" y="216000"/>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88"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89"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90"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92"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93"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94"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96"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97"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98"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00"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101"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03"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04"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05"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106"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08"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109"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110" name="Picture 109"/>
          <p:cNvPicPr/>
          <p:nvPr/>
        </p:nvPicPr>
        <p:blipFill>
          <a:blip r:embed="rId2"/>
          <a:stretch>
            <a:fillRect/>
          </a:stretch>
        </p:blipFill>
        <p:spPr>
          <a:xfrm>
            <a:off x="2978280" y="1368000"/>
            <a:ext cx="4118760" cy="3286440"/>
          </a:xfrm>
          <a:prstGeom prst="rect">
            <a:avLst/>
          </a:prstGeom>
          <a:ln>
            <a:noFill/>
          </a:ln>
        </p:spPr>
      </p:pic>
      <p:pic>
        <p:nvPicPr>
          <p:cNvPr id="111" name="Picture 110"/>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1"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3"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9"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5"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56"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2920" y="216000"/>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0"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61"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162"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4"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65"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66"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8"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69"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70"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2"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173"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5"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76"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77"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178"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80"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181"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182" name="Picture 181"/>
          <p:cNvPicPr/>
          <p:nvPr/>
        </p:nvPicPr>
        <p:blipFill>
          <a:blip r:embed="rId2"/>
          <a:stretch>
            <a:fillRect/>
          </a:stretch>
        </p:blipFill>
        <p:spPr>
          <a:xfrm>
            <a:off x="2978280" y="1368000"/>
            <a:ext cx="4118760" cy="3286440"/>
          </a:xfrm>
          <a:prstGeom prst="rect">
            <a:avLst/>
          </a:prstGeom>
          <a:ln>
            <a:noFill/>
          </a:ln>
        </p:spPr>
      </p:pic>
      <p:pic>
        <p:nvPicPr>
          <p:cNvPr id="183" name="Picture 182"/>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88"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90"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92"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93"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502920" y="216000"/>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97"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98"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199"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01"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202"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03"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05"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06"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07"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09"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210"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12"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13"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14"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215"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2920" y="216000"/>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17"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218"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219" name="Picture 218"/>
          <p:cNvPicPr/>
          <p:nvPr/>
        </p:nvPicPr>
        <p:blipFill>
          <a:blip r:embed="rId2"/>
          <a:stretch>
            <a:fillRect/>
          </a:stretch>
        </p:blipFill>
        <p:spPr>
          <a:xfrm>
            <a:off x="2978280" y="1368000"/>
            <a:ext cx="4118760" cy="3286440"/>
          </a:xfrm>
          <a:prstGeom prst="rect">
            <a:avLst/>
          </a:prstGeom>
          <a:ln>
            <a:noFill/>
          </a:ln>
        </p:spPr>
      </p:pic>
      <p:pic>
        <p:nvPicPr>
          <p:cNvPr id="220" name="Picture 219"/>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25"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27"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29"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230"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502920" y="216000"/>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34"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35"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236"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38"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239"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40"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42"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43"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44"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4"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15"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46"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247"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49"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50"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51"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252"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54"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255"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256" name="Picture 255"/>
          <p:cNvPicPr/>
          <p:nvPr/>
        </p:nvPicPr>
        <p:blipFill>
          <a:blip r:embed="rId2"/>
          <a:stretch>
            <a:fillRect/>
          </a:stretch>
        </p:blipFill>
        <p:spPr>
          <a:xfrm>
            <a:off x="2978280" y="1368000"/>
            <a:ext cx="4118760" cy="3286440"/>
          </a:xfrm>
          <a:prstGeom prst="rect">
            <a:avLst/>
          </a:prstGeom>
          <a:ln>
            <a:noFill/>
          </a:ln>
        </p:spPr>
      </p:pic>
      <p:pic>
        <p:nvPicPr>
          <p:cNvPr id="257" name="Picture 256"/>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1"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62"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64"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66"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267"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8"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9" name="PlaceHolder 1"/>
          <p:cNvSpPr>
            <a:spLocks noGrp="1"/>
          </p:cNvSpPr>
          <p:nvPr>
            <p:ph type="subTitle"/>
          </p:nvPr>
        </p:nvSpPr>
        <p:spPr>
          <a:xfrm>
            <a:off x="502920" y="216000"/>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71"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72"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273"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8"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9"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75"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276"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77"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79"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80"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81"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83"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284"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86"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87"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88"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289"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91"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292"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293" name="Picture 292"/>
          <p:cNvPicPr/>
          <p:nvPr/>
        </p:nvPicPr>
        <p:blipFill>
          <a:blip r:embed="rId2"/>
          <a:stretch>
            <a:fillRect/>
          </a:stretch>
        </p:blipFill>
        <p:spPr>
          <a:xfrm>
            <a:off x="2978280" y="1368000"/>
            <a:ext cx="4118760" cy="3286440"/>
          </a:xfrm>
          <a:prstGeom prst="rect">
            <a:avLst/>
          </a:prstGeom>
          <a:ln>
            <a:noFill/>
          </a:ln>
        </p:spPr>
      </p:pic>
      <p:pic>
        <p:nvPicPr>
          <p:cNvPr id="294" name="Picture 293"/>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2"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3"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a:fillRect/>
          </a:stretch>
        </p:blipFill>
        <p:spPr>
          <a:xfrm>
            <a:off x="360" y="360"/>
            <a:ext cx="10078560" cy="5672880"/>
          </a:xfrm>
          <a:prstGeom prst="rect">
            <a:avLst/>
          </a:prstGeom>
          <a:ln>
            <a:noFill/>
          </a:ln>
        </p:spPr>
      </p:pic>
      <p:sp>
        <p:nvSpPr>
          <p:cNvPr id="4" name="PlaceHolder 1"/>
          <p:cNvSpPr>
            <a:spLocks noGrp="1"/>
          </p:cNvSpPr>
          <p:nvPr>
            <p:ph type="title"/>
          </p:nvPr>
        </p:nvSpPr>
        <p:spPr>
          <a:xfrm>
            <a:off x="504000" y="216000"/>
            <a:ext cx="9071640" cy="648000"/>
          </a:xfrm>
          <a:prstGeom prst="rect">
            <a:avLst/>
          </a:prstGeom>
        </p:spPr>
        <p:txBody>
          <a:bodyPr lIns="0" tIns="0" rIns="0" bIns="0" anchor="ctr"/>
          <a:lstStyle/>
          <a:p>
            <a:pPr algn="ctr"/>
            <a:r>
              <a:rPr lang="en-US" sz="4400">
                <a:latin typeface="Arial"/>
              </a:rPr>
              <a:t>Click to edit the title text format</a:t>
            </a:r>
            <a:endParaRPr/>
          </a:p>
        </p:txBody>
      </p:sp>
      <p:sp>
        <p:nvSpPr>
          <p:cNvPr id="2" name="PlaceHolder 2"/>
          <p:cNvSpPr>
            <a:spLocks noGrp="1"/>
          </p:cNvSpPr>
          <p:nvPr>
            <p:ph type="body"/>
          </p:nvPr>
        </p:nvSpPr>
        <p:spPr>
          <a:xfrm>
            <a:off x="504000" y="1326600"/>
            <a:ext cx="9072000" cy="328860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7" name="Picture 36"/>
          <p:cNvPicPr/>
          <p:nvPr/>
        </p:nvPicPr>
        <p:blipFill>
          <a:blip r:embed="rId14"/>
          <a:stretch>
            <a:fillRect/>
          </a:stretch>
        </p:blipFill>
        <p:spPr>
          <a:xfrm>
            <a:off x="360" y="360"/>
            <a:ext cx="10078560" cy="5672880"/>
          </a:xfrm>
          <a:prstGeom prst="rect">
            <a:avLst/>
          </a:prstGeom>
          <a:ln>
            <a:noFill/>
          </a:ln>
        </p:spPr>
      </p:pic>
      <p:sp>
        <p:nvSpPr>
          <p:cNvPr id="38" name="PlaceHolder 1"/>
          <p:cNvSpPr>
            <a:spLocks noGrp="1"/>
          </p:cNvSpPr>
          <p:nvPr>
            <p:ph type="title"/>
          </p:nvPr>
        </p:nvSpPr>
        <p:spPr>
          <a:xfrm>
            <a:off x="504000" y="216000"/>
            <a:ext cx="9071640" cy="648000"/>
          </a:xfrm>
          <a:prstGeom prst="rect">
            <a:avLst/>
          </a:prstGeom>
        </p:spPr>
        <p:txBody>
          <a:bodyPr lIns="0" tIns="0" rIns="0" bIns="0" anchor="ctr"/>
          <a:lstStyle/>
          <a:p>
            <a:pPr algn="ctr"/>
            <a:r>
              <a:rPr lang="en-US" sz="4400">
                <a:latin typeface="Arial"/>
              </a:rPr>
              <a:t>Click to edit the title text format</a:t>
            </a:r>
            <a:endParaRPr/>
          </a:p>
        </p:txBody>
      </p:sp>
      <p:sp>
        <p:nvSpPr>
          <p:cNvPr id="39" name="PlaceHolder 2"/>
          <p:cNvSpPr>
            <a:spLocks noGrp="1"/>
          </p:cNvSpPr>
          <p:nvPr>
            <p:ph type="body"/>
          </p:nvPr>
        </p:nvSpPr>
        <p:spPr>
          <a:xfrm>
            <a:off x="504000" y="1368000"/>
            <a:ext cx="9071640" cy="32878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4" name="Picture 73"/>
          <p:cNvPicPr/>
          <p:nvPr/>
        </p:nvPicPr>
        <p:blipFill>
          <a:blip r:embed="rId14"/>
          <a:stretch>
            <a:fillRect/>
          </a:stretch>
        </p:blipFill>
        <p:spPr>
          <a:xfrm>
            <a:off x="360" y="360"/>
            <a:ext cx="10078560" cy="5672880"/>
          </a:xfrm>
          <a:prstGeom prst="rect">
            <a:avLst/>
          </a:prstGeom>
          <a:ln>
            <a:noFill/>
          </a:ln>
        </p:spPr>
      </p:pic>
      <p:sp>
        <p:nvSpPr>
          <p:cNvPr id="75" name="PlaceHolder 1"/>
          <p:cNvSpPr>
            <a:spLocks noGrp="1"/>
          </p:cNvSpPr>
          <p:nvPr>
            <p:ph type="title"/>
          </p:nvPr>
        </p:nvSpPr>
        <p:spPr>
          <a:xfrm>
            <a:off x="504000" y="216000"/>
            <a:ext cx="9071640" cy="648000"/>
          </a:xfrm>
          <a:prstGeom prst="rect">
            <a:avLst/>
          </a:prstGeom>
        </p:spPr>
        <p:txBody>
          <a:bodyPr lIns="0" tIns="0" rIns="0" bIns="0" anchor="ctr"/>
          <a:lstStyle/>
          <a:p>
            <a:pPr algn="ctr"/>
            <a:r>
              <a:rPr lang="en-US" sz="4400">
                <a:latin typeface="Arial"/>
              </a:rPr>
              <a:t>Click to edit the title text format</a:t>
            </a:r>
            <a:endParaRPr/>
          </a:p>
        </p:txBody>
      </p:sp>
      <p:sp>
        <p:nvSpPr>
          <p:cNvPr id="76" name="PlaceHolder 2"/>
          <p:cNvSpPr>
            <a:spLocks noGrp="1"/>
          </p:cNvSpPr>
          <p:nvPr>
            <p:ph type="body"/>
          </p:nvPr>
        </p:nvSpPr>
        <p:spPr>
          <a:xfrm>
            <a:off x="504000" y="1368000"/>
            <a:ext cx="4426560" cy="32878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77" name="PlaceHolder 3"/>
          <p:cNvSpPr>
            <a:spLocks noGrp="1"/>
          </p:cNvSpPr>
          <p:nvPr>
            <p:ph type="body"/>
          </p:nvPr>
        </p:nvSpPr>
        <p:spPr>
          <a:xfrm>
            <a:off x="5152680" y="1368000"/>
            <a:ext cx="4426560" cy="32878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4" name="Picture 183"/>
          <p:cNvPicPr/>
          <p:nvPr/>
        </p:nvPicPr>
        <p:blipFill>
          <a:blip r:embed="rId14"/>
          <a:stretch>
            <a:fillRect/>
          </a:stretch>
        </p:blipFill>
        <p:spPr>
          <a:xfrm>
            <a:off x="0" y="0"/>
            <a:ext cx="10079640" cy="5672880"/>
          </a:xfrm>
          <a:prstGeom prst="rect">
            <a:avLst/>
          </a:prstGeom>
          <a:ln>
            <a:noFill/>
          </a:ln>
        </p:spPr>
      </p:pic>
      <p:sp>
        <p:nvSpPr>
          <p:cNvPr id="185" name="PlaceHolder 1"/>
          <p:cNvSpPr>
            <a:spLocks noGrp="1"/>
          </p:cNvSpPr>
          <p:nvPr>
            <p:ph type="title"/>
          </p:nvPr>
        </p:nvSpPr>
        <p:spPr>
          <a:xfrm>
            <a:off x="502920" y="216000"/>
            <a:ext cx="9070200" cy="646200"/>
          </a:xfrm>
          <a:prstGeom prst="rect">
            <a:avLst/>
          </a:prstGeom>
        </p:spPr>
        <p:txBody>
          <a:bodyPr lIns="0" tIns="0" rIns="0" bIns="0" anchor="ctr"/>
          <a:lstStyle/>
          <a:p>
            <a:pPr algn="ctr"/>
            <a:r>
              <a:rPr lang="en-US" sz="4400">
                <a:latin typeface="Arial"/>
              </a:rPr>
              <a:t>Click to edit the title text format</a:t>
            </a:r>
            <a:endParaRPr/>
          </a:p>
        </p:txBody>
      </p:sp>
      <p:sp>
        <p:nvSpPr>
          <p:cNvPr id="186" name="PlaceHolder 2"/>
          <p:cNvSpPr>
            <a:spLocks noGrp="1"/>
          </p:cNvSpPr>
          <p:nvPr>
            <p:ph type="body"/>
          </p:nvPr>
        </p:nvSpPr>
        <p:spPr>
          <a:xfrm>
            <a:off x="503280" y="1368360"/>
            <a:ext cx="4424760" cy="3286440"/>
          </a:xfrm>
          <a:prstGeom prst="rect">
            <a:avLst/>
          </a:prstGeom>
        </p:spPr>
        <p:txBody>
          <a:bodyPr lIns="0" tIns="24120" rIns="0" bIns="0"/>
          <a:lstStyle/>
          <a:p>
            <a:r>
              <a:rPr lang="en-US" sz="3200">
                <a:latin typeface="Arial"/>
              </a:rPr>
              <a:t>Click to edit the outline text format</a:t>
            </a:r>
            <a:endParaRPr/>
          </a:p>
          <a:p>
            <a:pPr lvl="1">
              <a:buFont typeface="Times New Roman"/>
              <a:buChar char="–"/>
            </a:pPr>
            <a:r>
              <a:rPr lang="en-US" sz="2800">
                <a:latin typeface="Arial"/>
              </a:rPr>
              <a:t>Second Outline Level</a:t>
            </a:r>
            <a:endParaRPr/>
          </a:p>
          <a:p>
            <a:pPr lvl="2">
              <a:buFont typeface="Times New Roman"/>
              <a:buChar char="•"/>
            </a:pPr>
            <a:r>
              <a:rPr lang="en-US" sz="2400">
                <a:latin typeface="Arial"/>
              </a:rPr>
              <a:t>Third Outline Level</a:t>
            </a:r>
            <a:endParaRPr/>
          </a:p>
          <a:p>
            <a:pPr lvl="3">
              <a:buFont typeface="Times New Roman"/>
              <a:buChar char="–"/>
            </a:pPr>
            <a:r>
              <a:rPr lang="en-US" sz="2000">
                <a:latin typeface="Arial"/>
              </a:rPr>
              <a:t>Fourth Outline Level</a:t>
            </a:r>
            <a:endParaRPr/>
          </a:p>
          <a:p>
            <a:pPr lvl="4">
              <a:buFont typeface="Times New Roman"/>
              <a:buChar char="»"/>
            </a:pPr>
            <a:r>
              <a:rPr lang="en-US" sz="2000">
                <a:latin typeface="Arial"/>
              </a:rPr>
              <a:t>Fifth Outline Level</a:t>
            </a:r>
            <a:endParaRPr/>
          </a:p>
          <a:p>
            <a:pPr lvl="5">
              <a:buFont typeface="Times New Roman"/>
              <a:buChar char="»"/>
            </a:pPr>
            <a:r>
              <a:rPr lang="en-US" sz="2000">
                <a:latin typeface="Arial"/>
              </a:rPr>
              <a:t>Sixth Outline Level</a:t>
            </a:r>
            <a:endParaRPr/>
          </a:p>
          <a:p>
            <a:pPr lvl="6">
              <a:buFont typeface="Times New Roman"/>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1" name="Picture 220"/>
          <p:cNvPicPr/>
          <p:nvPr/>
        </p:nvPicPr>
        <p:blipFill>
          <a:blip r:embed="rId14"/>
          <a:stretch>
            <a:fillRect/>
          </a:stretch>
        </p:blipFill>
        <p:spPr>
          <a:xfrm>
            <a:off x="0" y="0"/>
            <a:ext cx="10079640" cy="5672880"/>
          </a:xfrm>
          <a:prstGeom prst="rect">
            <a:avLst/>
          </a:prstGeom>
          <a:ln>
            <a:noFill/>
          </a:ln>
        </p:spPr>
      </p:pic>
      <p:sp>
        <p:nvSpPr>
          <p:cNvPr id="222" name="PlaceHolder 1"/>
          <p:cNvSpPr>
            <a:spLocks noGrp="1"/>
          </p:cNvSpPr>
          <p:nvPr>
            <p:ph type="title"/>
          </p:nvPr>
        </p:nvSpPr>
        <p:spPr>
          <a:xfrm>
            <a:off x="502920" y="216000"/>
            <a:ext cx="9070200" cy="646200"/>
          </a:xfrm>
          <a:prstGeom prst="rect">
            <a:avLst/>
          </a:prstGeom>
        </p:spPr>
        <p:txBody>
          <a:bodyPr lIns="0" tIns="0" rIns="0" bIns="0" anchor="ctr"/>
          <a:lstStyle/>
          <a:p>
            <a:pPr algn="ctr"/>
            <a:r>
              <a:rPr lang="en-US" sz="4400">
                <a:latin typeface="Arial"/>
              </a:rPr>
              <a:t>Click to edit the title text format</a:t>
            </a:r>
            <a:endParaRPr/>
          </a:p>
        </p:txBody>
      </p:sp>
      <p:sp>
        <p:nvSpPr>
          <p:cNvPr id="223" name="PlaceHolder 2"/>
          <p:cNvSpPr>
            <a:spLocks noGrp="1"/>
          </p:cNvSpPr>
          <p:nvPr>
            <p:ph type="body"/>
          </p:nvPr>
        </p:nvSpPr>
        <p:spPr>
          <a:xfrm>
            <a:off x="502920" y="1368000"/>
            <a:ext cx="9070200" cy="1567440"/>
          </a:xfrm>
          <a:prstGeom prst="rect">
            <a:avLst/>
          </a:prstGeom>
        </p:spPr>
        <p:txBody>
          <a:bodyPr lIns="0" tIns="24120" rIns="0" bIns="0"/>
          <a:lstStyle/>
          <a:p>
            <a:r>
              <a:rPr lang="en-US" sz="3200">
                <a:latin typeface="Arial"/>
              </a:rPr>
              <a:t>Click to edit the outline text format</a:t>
            </a:r>
            <a:endParaRPr/>
          </a:p>
          <a:p>
            <a:pPr lvl="1">
              <a:buFont typeface="Times New Roman"/>
              <a:buChar char="–"/>
            </a:pPr>
            <a:r>
              <a:rPr lang="en-US" sz="2800">
                <a:latin typeface="Arial"/>
              </a:rPr>
              <a:t>Second Outline Level</a:t>
            </a:r>
            <a:endParaRPr/>
          </a:p>
          <a:p>
            <a:pPr lvl="2">
              <a:buFont typeface="Times New Roman"/>
              <a:buChar char="•"/>
            </a:pPr>
            <a:r>
              <a:rPr lang="en-US" sz="2400">
                <a:latin typeface="Arial"/>
              </a:rPr>
              <a:t>Third Outline Level</a:t>
            </a:r>
            <a:endParaRPr/>
          </a:p>
          <a:p>
            <a:pPr lvl="3">
              <a:buFont typeface="Times New Roman"/>
              <a:buChar char="–"/>
            </a:pPr>
            <a:r>
              <a:rPr lang="en-US" sz="2000">
                <a:latin typeface="Arial"/>
              </a:rPr>
              <a:t>Fourth Outline Level</a:t>
            </a:r>
            <a:endParaRPr/>
          </a:p>
          <a:p>
            <a:pPr lvl="4">
              <a:buFont typeface="Times New Roman"/>
              <a:buChar char="»"/>
            </a:pPr>
            <a:r>
              <a:rPr lang="en-US" sz="2000">
                <a:latin typeface="Arial"/>
              </a:rPr>
              <a:t>Fifth Outline Level</a:t>
            </a:r>
            <a:endParaRPr/>
          </a:p>
          <a:p>
            <a:pPr lvl="5">
              <a:buFont typeface="Times New Roman"/>
              <a:buChar char="»"/>
            </a:pPr>
            <a:r>
              <a:rPr lang="en-US" sz="2000">
                <a:latin typeface="Arial"/>
              </a:rPr>
              <a:t>Sixth Outline Level</a:t>
            </a:r>
            <a:endParaRPr/>
          </a:p>
          <a:p>
            <a:pPr lvl="6">
              <a:buFont typeface="Times New Roman"/>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58" name="Picture 257"/>
          <p:cNvPicPr/>
          <p:nvPr/>
        </p:nvPicPr>
        <p:blipFill>
          <a:blip r:embed="rId14"/>
          <a:stretch>
            <a:fillRect/>
          </a:stretch>
        </p:blipFill>
        <p:spPr>
          <a:xfrm>
            <a:off x="0" y="0"/>
            <a:ext cx="10079640" cy="5672880"/>
          </a:xfrm>
          <a:prstGeom prst="rect">
            <a:avLst/>
          </a:prstGeom>
          <a:ln>
            <a:noFill/>
          </a:ln>
        </p:spPr>
      </p:pic>
      <p:sp>
        <p:nvSpPr>
          <p:cNvPr id="259" name="PlaceHolder 1"/>
          <p:cNvSpPr>
            <a:spLocks noGrp="1"/>
          </p:cNvSpPr>
          <p:nvPr>
            <p:ph type="title"/>
          </p:nvPr>
        </p:nvSpPr>
        <p:spPr>
          <a:xfrm>
            <a:off x="502920" y="216000"/>
            <a:ext cx="9070200" cy="646200"/>
          </a:xfrm>
          <a:prstGeom prst="rect">
            <a:avLst/>
          </a:prstGeom>
        </p:spPr>
        <p:txBody>
          <a:bodyPr lIns="0" tIns="0" rIns="0" bIns="0" anchor="ctr"/>
          <a:lstStyle/>
          <a:p>
            <a:pPr algn="ctr"/>
            <a:r>
              <a:rPr lang="en-US" sz="4400">
                <a:latin typeface="Arial"/>
              </a:rPr>
              <a:t>Click to edit the title text format</a:t>
            </a:r>
            <a:endParaRPr/>
          </a:p>
        </p:txBody>
      </p:sp>
      <p:sp>
        <p:nvSpPr>
          <p:cNvPr id="260" name="PlaceHolder 2"/>
          <p:cNvSpPr>
            <a:spLocks noGrp="1"/>
          </p:cNvSpPr>
          <p:nvPr>
            <p:ph type="body"/>
          </p:nvPr>
        </p:nvSpPr>
        <p:spPr>
          <a:xfrm>
            <a:off x="502920" y="1368360"/>
            <a:ext cx="9070200" cy="3286440"/>
          </a:xfrm>
          <a:prstGeom prst="rect">
            <a:avLst/>
          </a:prstGeom>
        </p:spPr>
        <p:txBody>
          <a:bodyPr lIns="0" tIns="24120" rIns="0" bIns="0"/>
          <a:lstStyle/>
          <a:p>
            <a:r>
              <a:rPr lang="en-US" sz="3200">
                <a:latin typeface="Arial"/>
              </a:rPr>
              <a:t>Click to edit the outline text format</a:t>
            </a:r>
            <a:endParaRPr/>
          </a:p>
          <a:p>
            <a:pPr lvl="1">
              <a:buFont typeface="Times New Roman"/>
              <a:buChar char="–"/>
            </a:pPr>
            <a:r>
              <a:rPr lang="en-US" sz="2800">
                <a:latin typeface="Arial"/>
              </a:rPr>
              <a:t>Second Outline Level</a:t>
            </a:r>
            <a:endParaRPr/>
          </a:p>
          <a:p>
            <a:pPr lvl="2">
              <a:buFont typeface="Times New Roman"/>
              <a:buChar char="•"/>
            </a:pPr>
            <a:r>
              <a:rPr lang="en-US" sz="2400">
                <a:latin typeface="Arial"/>
              </a:rPr>
              <a:t>Third Outline Level</a:t>
            </a:r>
            <a:endParaRPr/>
          </a:p>
          <a:p>
            <a:pPr lvl="3">
              <a:buFont typeface="Times New Roman"/>
              <a:buChar char="–"/>
            </a:pPr>
            <a:r>
              <a:rPr lang="en-US" sz="2000">
                <a:latin typeface="Arial"/>
              </a:rPr>
              <a:t>Fourth Outline Level</a:t>
            </a:r>
            <a:endParaRPr/>
          </a:p>
          <a:p>
            <a:pPr lvl="4">
              <a:buFont typeface="Times New Roman"/>
              <a:buChar char="»"/>
            </a:pPr>
            <a:r>
              <a:rPr lang="en-US" sz="2000">
                <a:latin typeface="Arial"/>
              </a:rPr>
              <a:t>Fifth Outline Level</a:t>
            </a:r>
            <a:endParaRPr/>
          </a:p>
          <a:p>
            <a:pPr lvl="5">
              <a:buFont typeface="Times New Roman"/>
              <a:buChar char="»"/>
            </a:pPr>
            <a:r>
              <a:rPr lang="en-US" sz="2000">
                <a:latin typeface="Arial"/>
              </a:rPr>
              <a:t>Sixth Outline Level</a:t>
            </a:r>
            <a:endParaRPr/>
          </a:p>
          <a:p>
            <a:pPr lvl="6">
              <a:buFont typeface="Times New Roman"/>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gradescope.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8.xm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hyperlink" Target="https://youtu.be/ywWBy6J5gz8" TargetMode="Externa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5.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5.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1.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Sorting_algorithm" TargetMode="External"/><Relationship Id="rId2" Type="http://schemas.openxmlformats.org/officeDocument/2006/relationships/notesSlide" Target="../notesSlides/notesSlide18.xml"/><Relationship Id="rId1" Type="http://schemas.openxmlformats.org/officeDocument/2006/relationships/slideLayout" Target="../slideLayouts/slideLayout7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t>Welcome to CSE21!</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2111019916"/>
              </p:ext>
            </p:extLst>
          </p:nvPr>
        </p:nvGraphicFramePr>
        <p:xfrm>
          <a:off x="1642242" y="1819656"/>
          <a:ext cx="7551606" cy="1423616"/>
        </p:xfrm>
        <a:graphic>
          <a:graphicData uri="http://schemas.openxmlformats.org/drawingml/2006/table">
            <a:tbl>
              <a:tblPr firstRow="1" bandRow="1">
                <a:tableStyleId>{BC89EF96-8CEA-46FF-86C4-4CE0E7609802}</a:tableStyleId>
              </a:tblPr>
              <a:tblGrid>
                <a:gridCol w="1470755">
                  <a:extLst>
                    <a:ext uri="{9D8B030D-6E8A-4147-A177-3AD203B41FA5}">
                      <a16:colId xmlns:a16="http://schemas.microsoft.com/office/drawing/2014/main" val="20000"/>
                    </a:ext>
                  </a:extLst>
                </a:gridCol>
                <a:gridCol w="1997483">
                  <a:extLst>
                    <a:ext uri="{9D8B030D-6E8A-4147-A177-3AD203B41FA5}">
                      <a16:colId xmlns:a16="http://schemas.microsoft.com/office/drawing/2014/main" val="20001"/>
                    </a:ext>
                  </a:extLst>
                </a:gridCol>
                <a:gridCol w="2769576">
                  <a:extLst>
                    <a:ext uri="{9D8B030D-6E8A-4147-A177-3AD203B41FA5}">
                      <a16:colId xmlns:a16="http://schemas.microsoft.com/office/drawing/2014/main" val="20002"/>
                    </a:ext>
                  </a:extLst>
                </a:gridCol>
                <a:gridCol w="1313792">
                  <a:extLst>
                    <a:ext uri="{9D8B030D-6E8A-4147-A177-3AD203B41FA5}">
                      <a16:colId xmlns:a16="http://schemas.microsoft.com/office/drawing/2014/main" val="20003"/>
                    </a:ext>
                  </a:extLst>
                </a:gridCol>
              </a:tblGrid>
              <a:tr h="418792">
                <a:tc>
                  <a:txBody>
                    <a:bodyPr/>
                    <a:lstStyle/>
                    <a:p>
                      <a:pPr algn="ctr"/>
                      <a:endParaRPr lang="en-US" sz="1600" b="1" dirty="0"/>
                    </a:p>
                  </a:txBody>
                  <a:tcPr/>
                </a:tc>
                <a:tc>
                  <a:txBody>
                    <a:bodyPr/>
                    <a:lstStyle/>
                    <a:p>
                      <a:pPr algn="ctr"/>
                      <a:endParaRPr lang="en-US" sz="1600" b="1"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algn="ctr"/>
                      <a:endParaRPr lang="en-US" sz="1600" b="1" dirty="0"/>
                    </a:p>
                  </a:txBody>
                  <a:tcPr/>
                </a:tc>
                <a:extLst>
                  <a:ext uri="{0D108BD9-81ED-4DB2-BD59-A6C34878D82A}">
                    <a16:rowId xmlns:a16="http://schemas.microsoft.com/office/drawing/2014/main" val="10000"/>
                  </a:ext>
                </a:extLst>
              </a:tr>
              <a:tr h="586032">
                <a:tc>
                  <a:txBody>
                    <a:bodyPr/>
                    <a:lstStyle/>
                    <a:p>
                      <a:pPr algn="ctr"/>
                      <a:endParaRPr lang="en-US" sz="1600" b="1" dirty="0"/>
                    </a:p>
                  </a:txBody>
                  <a:tcPr/>
                </a:tc>
                <a:tc>
                  <a:txBody>
                    <a:bodyPr/>
                    <a:lstStyle/>
                    <a:p>
                      <a:pPr algn="ctr"/>
                      <a:r>
                        <a:rPr lang="en-US" sz="1600" b="1" dirty="0"/>
                        <a:t>Miles</a:t>
                      </a:r>
                      <a:r>
                        <a:rPr lang="en-US" sz="1600" b="1" baseline="0" dirty="0"/>
                        <a:t> Jones</a:t>
                      </a:r>
                      <a:endParaRPr lang="en-US" sz="1600" b="1" dirty="0"/>
                    </a:p>
                  </a:txBody>
                  <a:tcPr/>
                </a:tc>
                <a:tc>
                  <a:txBody>
                    <a:bodyPr/>
                    <a:lstStyle/>
                    <a:p>
                      <a:pPr algn="ctr"/>
                      <a:r>
                        <a:rPr lang="en-US" sz="1600" b="1" dirty="0" err="1"/>
                        <a:t>MTThF</a:t>
                      </a:r>
                      <a:r>
                        <a:rPr lang="en-US" sz="1600" b="1" dirty="0"/>
                        <a:t> 8:30-9:50pm</a:t>
                      </a:r>
                    </a:p>
                  </a:txBody>
                  <a:tcPr/>
                </a:tc>
                <a:tc>
                  <a:txBody>
                    <a:bodyPr/>
                    <a:lstStyle/>
                    <a:p>
                      <a:pPr algn="ctr"/>
                      <a:r>
                        <a:rPr lang="en-US" sz="1600" b="1" dirty="0"/>
                        <a:t>CSE 4258</a:t>
                      </a:r>
                    </a:p>
                  </a:txBody>
                  <a:tcPr/>
                </a:tc>
                <a:extLst>
                  <a:ext uri="{0D108BD9-81ED-4DB2-BD59-A6C34878D82A}">
                    <a16:rowId xmlns:a16="http://schemas.microsoft.com/office/drawing/2014/main" val="10001"/>
                  </a:ext>
                </a:extLst>
              </a:tr>
              <a:tr h="418792">
                <a:tc>
                  <a:txBody>
                    <a:bodyPr/>
                    <a:lstStyle/>
                    <a:p>
                      <a:pPr algn="ctr"/>
                      <a:endParaRPr lang="en-US" sz="1600" b="1" dirty="0"/>
                    </a:p>
                  </a:txBody>
                  <a:tcPr/>
                </a:tc>
                <a:tc>
                  <a:txBody>
                    <a:bodyPr/>
                    <a:lstStyle/>
                    <a:p>
                      <a:pPr algn="ctr"/>
                      <a:endParaRPr lang="en-US" sz="1600" b="1" dirty="0"/>
                    </a:p>
                  </a:txBody>
                  <a:tcPr/>
                </a:tc>
                <a:tc>
                  <a:txBody>
                    <a:bodyPr/>
                    <a:lstStyle/>
                    <a:p>
                      <a:pPr algn="ctr"/>
                      <a:endParaRPr lang="en-US" sz="1600" b="1" dirty="0"/>
                    </a:p>
                  </a:txBody>
                  <a:tcPr/>
                </a:tc>
                <a:tc>
                  <a:txBody>
                    <a:bodyPr/>
                    <a:lstStyle/>
                    <a:p>
                      <a:pPr algn="ctr"/>
                      <a:endParaRPr lang="en-US" sz="1600" b="1" dirty="0"/>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2560215" y="3635840"/>
            <a:ext cx="1736374" cy="1200329"/>
          </a:xfrm>
          <a:prstGeom prst="rect">
            <a:avLst/>
          </a:prstGeom>
          <a:noFill/>
        </p:spPr>
        <p:txBody>
          <a:bodyPr wrap="none" rtlCol="0">
            <a:spAutoFit/>
          </a:bodyPr>
          <a:lstStyle/>
          <a:p>
            <a:endParaRPr lang="en-US" dirty="0"/>
          </a:p>
          <a:p>
            <a:endParaRPr lang="en-US" dirty="0"/>
          </a:p>
          <a:p>
            <a:endParaRPr lang="en-US" dirty="0"/>
          </a:p>
          <a:p>
            <a:pPr algn="ctr"/>
            <a:r>
              <a:rPr lang="en-US" dirty="0"/>
              <a:t>August 1, 2016</a:t>
            </a:r>
          </a:p>
        </p:txBody>
      </p:sp>
    </p:spTree>
    <p:extLst>
      <p:ext uri="{BB962C8B-B14F-4D97-AF65-F5344CB8AC3E}">
        <p14:creationId xmlns:p14="http://schemas.microsoft.com/office/powerpoint/2010/main" val="2995041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Logistics</a:t>
            </a:r>
            <a:endParaRPr dirty="0"/>
          </a:p>
        </p:txBody>
      </p:sp>
      <p:sp>
        <p:nvSpPr>
          <p:cNvPr id="4" name="TextBox 3"/>
          <p:cNvSpPr txBox="1"/>
          <p:nvPr/>
        </p:nvSpPr>
        <p:spPr>
          <a:xfrm>
            <a:off x="449117" y="2281002"/>
            <a:ext cx="9882460" cy="1754326"/>
          </a:xfrm>
          <a:prstGeom prst="rect">
            <a:avLst/>
          </a:prstGeom>
          <a:noFill/>
        </p:spPr>
        <p:txBody>
          <a:bodyPr wrap="square" rtlCol="0">
            <a:spAutoFit/>
          </a:bodyPr>
          <a:lstStyle/>
          <a:p>
            <a:r>
              <a:rPr lang="en-US" b="1" dirty="0"/>
              <a:t>Textbook: </a:t>
            </a:r>
            <a:r>
              <a:rPr lang="en-US" dirty="0"/>
              <a:t>Rosen 7</a:t>
            </a:r>
            <a:r>
              <a:rPr lang="en-US" baseline="30000" dirty="0"/>
              <a:t>th</a:t>
            </a:r>
            <a:r>
              <a:rPr lang="en-US" dirty="0"/>
              <a:t> Edition</a:t>
            </a:r>
          </a:p>
          <a:p>
            <a:endParaRPr lang="en-US" dirty="0"/>
          </a:p>
          <a:p>
            <a:endParaRPr lang="en-US" dirty="0"/>
          </a:p>
          <a:p>
            <a:r>
              <a:rPr lang="en-US" b="1" dirty="0"/>
              <a:t>Exams</a:t>
            </a:r>
            <a:r>
              <a:rPr lang="en-US" dirty="0"/>
              <a:t>: </a:t>
            </a:r>
            <a:r>
              <a:rPr lang="en-US" b="1" dirty="0"/>
              <a:t>		First Exam: </a:t>
            </a:r>
            <a:r>
              <a:rPr lang="en-US" dirty="0"/>
              <a:t>Friday, August 12</a:t>
            </a:r>
          </a:p>
          <a:p>
            <a:r>
              <a:rPr lang="en-US" dirty="0"/>
              <a:t>			</a:t>
            </a:r>
            <a:r>
              <a:rPr lang="en-US" b="1" dirty="0"/>
              <a:t>Second Exam: </a:t>
            </a:r>
            <a:r>
              <a:rPr lang="en-US" dirty="0"/>
              <a:t>Friday, August 26</a:t>
            </a:r>
          </a:p>
          <a:p>
            <a:r>
              <a:rPr lang="en-US" dirty="0"/>
              <a:t>			</a:t>
            </a:r>
            <a:r>
              <a:rPr lang="en-US" b="1" dirty="0"/>
              <a:t>Final Exam:	Friday, September 2</a:t>
            </a:r>
            <a:r>
              <a:rPr lang="en-US" dirty="0"/>
              <a:t>	</a:t>
            </a:r>
          </a:p>
        </p:txBody>
      </p:sp>
      <p:pic>
        <p:nvPicPr>
          <p:cNvPr id="5" name="Picture 4" descr="Screen Shot 2015-09-19 at 10.53.41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95639" y="701041"/>
            <a:ext cx="1537323" cy="1921654"/>
          </a:xfrm>
          <a:prstGeom prst="rect">
            <a:avLst/>
          </a:prstGeom>
        </p:spPr>
      </p:pic>
    </p:spTree>
    <p:extLst>
      <p:ext uri="{BB962C8B-B14F-4D97-AF65-F5344CB8AC3E}">
        <p14:creationId xmlns:p14="http://schemas.microsoft.com/office/powerpoint/2010/main" val="267759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Logistics, part 2</a:t>
            </a:r>
            <a:endParaRPr dirty="0"/>
          </a:p>
        </p:txBody>
      </p:sp>
      <p:pic>
        <p:nvPicPr>
          <p:cNvPr id="2" name="Picture 1" descr="Screen Shot 2015-09-19 at 10.53.41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907399" y="1"/>
            <a:ext cx="1537323" cy="1921654"/>
          </a:xfrm>
          <a:prstGeom prst="rect">
            <a:avLst/>
          </a:prstGeom>
        </p:spPr>
      </p:pic>
      <p:sp>
        <p:nvSpPr>
          <p:cNvPr id="10" name="TextBox 9"/>
          <p:cNvSpPr txBox="1"/>
          <p:nvPr/>
        </p:nvSpPr>
        <p:spPr>
          <a:xfrm>
            <a:off x="98590" y="1886177"/>
            <a:ext cx="9882460" cy="2862322"/>
          </a:xfrm>
          <a:prstGeom prst="rect">
            <a:avLst/>
          </a:prstGeom>
          <a:noFill/>
        </p:spPr>
        <p:txBody>
          <a:bodyPr wrap="square" rtlCol="0">
            <a:spAutoFit/>
          </a:bodyPr>
          <a:lstStyle/>
          <a:p>
            <a:r>
              <a:rPr lang="en-US" b="1" dirty="0"/>
              <a:t>Websites:</a:t>
            </a:r>
          </a:p>
          <a:p>
            <a:endParaRPr lang="en-US" b="1" dirty="0"/>
          </a:p>
          <a:p>
            <a:r>
              <a:rPr lang="en-US" b="1" dirty="0"/>
              <a:t>Class Website: </a:t>
            </a:r>
          </a:p>
          <a:p>
            <a:r>
              <a:rPr lang="en-CA" b="1" dirty="0"/>
              <a:t>		</a:t>
            </a:r>
            <a:r>
              <a:rPr lang="en-CA" dirty="0"/>
              <a:t>Homework </a:t>
            </a:r>
            <a:r>
              <a:rPr lang="en-CA" dirty="0" err="1"/>
              <a:t>assigments</a:t>
            </a:r>
            <a:r>
              <a:rPr lang="en-CA" dirty="0"/>
              <a:t>, calendar, announcements, study guides, contact info,</a:t>
            </a:r>
          </a:p>
          <a:p>
            <a:r>
              <a:rPr lang="en-CA" b="1" dirty="0"/>
              <a:t>		</a:t>
            </a:r>
            <a:r>
              <a:rPr lang="en-CA" dirty="0"/>
              <a:t>lecture slides (avail. Day after lecture.)</a:t>
            </a:r>
            <a:endParaRPr lang="en-US" dirty="0"/>
          </a:p>
          <a:p>
            <a:r>
              <a:rPr lang="en-US" b="1" dirty="0" err="1"/>
              <a:t>Gradescope</a:t>
            </a:r>
            <a:r>
              <a:rPr lang="en-US" dirty="0"/>
              <a:t>: </a:t>
            </a:r>
            <a:r>
              <a:rPr lang="en-US" dirty="0">
                <a:hlinkClick r:id="rId4" action="ppaction://hlinkfile"/>
              </a:rPr>
              <a:t>gradescope.com</a:t>
            </a:r>
            <a:endParaRPr lang="en-US" dirty="0"/>
          </a:p>
          <a:p>
            <a:r>
              <a:rPr lang="en-US" dirty="0"/>
              <a:t>		Homework submission and exam return.</a:t>
            </a:r>
          </a:p>
          <a:p>
            <a:r>
              <a:rPr lang="en-US" b="1" dirty="0"/>
              <a:t>Piazza</a:t>
            </a:r>
            <a:r>
              <a:rPr lang="en-US" dirty="0"/>
              <a:t>: Announcements and Q&amp;A.  Contact instructors here! No HW questions on Piazza.</a:t>
            </a:r>
          </a:p>
          <a:p>
            <a:endParaRPr lang="en-US" b="1" dirty="0"/>
          </a:p>
          <a:p>
            <a:r>
              <a:rPr lang="en-US" b="1" dirty="0"/>
              <a:t>Office hours</a:t>
            </a:r>
            <a:r>
              <a:rPr lang="en-US" dirty="0"/>
              <a:t>: Instructors and tutors.  Discuss HW questions here!</a:t>
            </a:r>
            <a:endParaRPr lang="en-US" b="1" dirty="0"/>
          </a:p>
        </p:txBody>
      </p:sp>
    </p:spTree>
    <p:extLst>
      <p:ext uri="{BB962C8B-B14F-4D97-AF65-F5344CB8AC3E}">
        <p14:creationId xmlns:p14="http://schemas.microsoft.com/office/powerpoint/2010/main" val="29926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Logistics, part 2</a:t>
            </a:r>
            <a:endParaRPr dirty="0"/>
          </a:p>
        </p:txBody>
      </p:sp>
      <p:pic>
        <p:nvPicPr>
          <p:cNvPr id="5" name="Content Placeholder 2"/>
          <p:cNvPicPr>
            <a:picLocks noChangeAspect="1"/>
          </p:cNvPicPr>
          <p:nvPr/>
        </p:nvPicPr>
        <p:blipFill>
          <a:blip r:embed="rId3"/>
          <a:stretch>
            <a:fillRect/>
          </a:stretch>
        </p:blipFill>
        <p:spPr>
          <a:xfrm>
            <a:off x="-1" y="1271905"/>
            <a:ext cx="10080625" cy="4127500"/>
          </a:xfrm>
          <a:prstGeom prst="rect">
            <a:avLst/>
          </a:prstGeom>
        </p:spPr>
      </p:pic>
    </p:spTree>
    <p:extLst>
      <p:ext uri="{BB962C8B-B14F-4D97-AF65-F5344CB8AC3E}">
        <p14:creationId xmlns:p14="http://schemas.microsoft.com/office/powerpoint/2010/main" val="3916266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Logistics, part 2</a:t>
            </a:r>
            <a:endParaRPr dirty="0"/>
          </a:p>
        </p:txBody>
      </p:sp>
      <p:sp>
        <p:nvSpPr>
          <p:cNvPr id="4" name="Content Placeholder 1"/>
          <p:cNvSpPr txBox="1">
            <a:spLocks/>
          </p:cNvSpPr>
          <p:nvPr/>
        </p:nvSpPr>
        <p:spPr>
          <a:xfrm>
            <a:off x="504000" y="1290320"/>
            <a:ext cx="9342206" cy="3672459"/>
          </a:xfrm>
          <a:prstGeom prst="rect">
            <a:avLst/>
          </a:prstGeom>
        </p:spPr>
        <p:txBody>
          <a:bodyPr>
            <a:normAutofit fontScale="92500" lnSpcReduction="10000"/>
          </a:bodyPr>
          <a:lstStyle/>
          <a:p>
            <a:pPr marL="457200" indent="-457200" defTabSz="914400">
              <a:buFont typeface="Arial" panose="020B0604020202020204" pitchFamily="34" charset="0"/>
              <a:buChar char="•"/>
            </a:pPr>
            <a:r>
              <a:rPr lang="en-US" sz="3200" kern="0" dirty="0">
                <a:solidFill>
                  <a:sysClr val="windowText" lastClr="000000"/>
                </a:solidFill>
              </a:rPr>
              <a:t>Your grade will be based on a combination of exams (70%) and homework (30%)</a:t>
            </a:r>
          </a:p>
          <a:p>
            <a:pPr marL="457200" indent="-457200" defTabSz="914400">
              <a:buFont typeface="Arial" panose="020B0604020202020204" pitchFamily="34" charset="0"/>
              <a:buChar char="•"/>
            </a:pPr>
            <a:r>
              <a:rPr lang="en-US" sz="3200" kern="0" dirty="0">
                <a:solidFill>
                  <a:sysClr val="windowText" lastClr="000000"/>
                </a:solidFill>
              </a:rPr>
              <a:t>Your lowest homework will be dropped and your lowest midterm exam may be dropped if you do better on the final.</a:t>
            </a:r>
          </a:p>
          <a:p>
            <a:pPr marL="457200" indent="-457200" defTabSz="914400">
              <a:buFont typeface="Arial" panose="020B0604020202020204" pitchFamily="34" charset="0"/>
              <a:buChar char="•"/>
            </a:pPr>
            <a:r>
              <a:rPr lang="en-US" sz="3200" kern="0" dirty="0">
                <a:solidFill>
                  <a:sysClr val="windowText" lastClr="000000"/>
                </a:solidFill>
              </a:rPr>
              <a:t>Your work will be evaluated not only on the correctness of your answers but on your ability to effectively communicate your ideas.</a:t>
            </a:r>
          </a:p>
        </p:txBody>
      </p:sp>
    </p:spTree>
    <p:extLst>
      <p:ext uri="{BB962C8B-B14F-4D97-AF65-F5344CB8AC3E}">
        <p14:creationId xmlns:p14="http://schemas.microsoft.com/office/powerpoint/2010/main" val="1524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extShape 1"/>
          <p:cNvSpPr txBox="1"/>
          <p:nvPr/>
        </p:nvSpPr>
        <p:spPr>
          <a:xfrm>
            <a:off x="504000" y="216000"/>
            <a:ext cx="9071640" cy="648000"/>
          </a:xfrm>
          <a:prstGeom prst="rect">
            <a:avLst/>
          </a:prstGeom>
        </p:spPr>
        <p:txBody>
          <a:bodyPr lIns="0" tIns="0" rIns="0" bIns="0" anchor="ctr"/>
          <a:lstStyle/>
          <a:p>
            <a:pPr algn="ctr"/>
            <a:r>
              <a:rPr lang="en-US" sz="3300" dirty="0">
                <a:latin typeface="Arial"/>
              </a:rPr>
              <a:t>Academic Integrity Scenarios</a:t>
            </a:r>
            <a:endParaRPr dirty="0"/>
          </a:p>
        </p:txBody>
      </p:sp>
      <p:sp>
        <p:nvSpPr>
          <p:cNvPr id="371" name="TextShape 2"/>
          <p:cNvSpPr txBox="1"/>
          <p:nvPr/>
        </p:nvSpPr>
        <p:spPr>
          <a:xfrm>
            <a:off x="822960" y="1116219"/>
            <a:ext cx="8503920" cy="4026960"/>
          </a:xfrm>
          <a:prstGeom prst="rect">
            <a:avLst/>
          </a:prstGeom>
        </p:spPr>
        <p:txBody>
          <a:bodyPr lIns="0" tIns="0" rIns="0" bIns="0"/>
          <a:lstStyle/>
          <a:p>
            <a:pPr>
              <a:lnSpc>
                <a:spcPct val="100000"/>
              </a:lnSpc>
            </a:pPr>
            <a:r>
              <a:rPr lang="en-US" sz="2800" dirty="0">
                <a:solidFill>
                  <a:srgbClr val="292934"/>
                </a:solidFill>
                <a:latin typeface="Arial"/>
              </a:rPr>
              <a:t>You’re working on a homework question and run across a definition you don’t understand.  You Google the term and the first hit includes a full solution to the homework question.  You avoid reading the solution and close the browser.  You keep working on the solution and hand in the assignment, without mentioning the Google search since you didn’t use the result. Is this acceptable?</a:t>
            </a:r>
          </a:p>
          <a:p>
            <a:pPr>
              <a:lnSpc>
                <a:spcPct val="100000"/>
              </a:lnSpc>
            </a:pPr>
            <a:endParaRPr lang="en-US" sz="2800" dirty="0">
              <a:solidFill>
                <a:srgbClr val="292934"/>
              </a:solidFill>
              <a:latin typeface="Arial"/>
            </a:endParaRPr>
          </a:p>
          <a:p>
            <a:pPr>
              <a:lnSpc>
                <a:spcPct val="100000"/>
              </a:lnSpc>
            </a:pPr>
            <a:r>
              <a:rPr lang="en-US" sz="2800" dirty="0">
                <a:solidFill>
                  <a:srgbClr val="292934"/>
                </a:solidFill>
                <a:latin typeface="Arial"/>
              </a:rPr>
              <a:t>A. Yes		B. No</a:t>
            </a:r>
            <a:endParaRPr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56760" y="-27000"/>
              <a:ext cx="2311560" cy="2109240"/>
            </p14:xfrm>
          </p:contentPart>
        </mc:Choice>
        <mc:Fallback xmlns="">
          <p:pic>
            <p:nvPicPr>
              <p:cNvPr id="2" name="Ink 1"/>
              <p:cNvPicPr/>
              <p:nvPr/>
            </p:nvPicPr>
            <p:blipFill>
              <a:blip r:embed="rId3"/>
              <a:stretch>
                <a:fillRect/>
              </a:stretch>
            </p:blipFill>
            <p:spPr>
              <a:xfrm>
                <a:off x="352800" y="-32400"/>
                <a:ext cx="2324880" cy="2124000"/>
              </a:xfrm>
              <a:prstGeom prst="rect">
                <a:avLst/>
              </a:prstGeom>
            </p:spPr>
          </p:pic>
        </mc:Fallback>
      </mc:AlternateContent>
    </p:spTree>
    <p:extLst>
      <p:ext uri="{BB962C8B-B14F-4D97-AF65-F5344CB8AC3E}">
        <p14:creationId xmlns:p14="http://schemas.microsoft.com/office/powerpoint/2010/main" val="575900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504000" y="216000"/>
            <a:ext cx="9071640" cy="648000"/>
          </a:xfrm>
          <a:prstGeom prst="rect">
            <a:avLst/>
          </a:prstGeom>
        </p:spPr>
        <p:txBody>
          <a:bodyPr lIns="0" tIns="0" rIns="0" bIns="0" anchor="ctr"/>
          <a:lstStyle/>
          <a:p>
            <a:pPr algn="ctr"/>
            <a:r>
              <a:rPr lang="en-US" sz="3300" dirty="0">
                <a:latin typeface="Arial"/>
              </a:rPr>
              <a:t>Academic Integrity Scenarios</a:t>
            </a:r>
            <a:endParaRPr dirty="0"/>
          </a:p>
        </p:txBody>
      </p:sp>
      <p:sp>
        <p:nvSpPr>
          <p:cNvPr id="373" name="TextShape 2"/>
          <p:cNvSpPr txBox="1"/>
          <p:nvPr/>
        </p:nvSpPr>
        <p:spPr>
          <a:xfrm>
            <a:off x="822960" y="1368000"/>
            <a:ext cx="8503920" cy="4026960"/>
          </a:xfrm>
          <a:prstGeom prst="rect">
            <a:avLst/>
          </a:prstGeom>
        </p:spPr>
        <p:txBody>
          <a:bodyPr lIns="0" tIns="0" rIns="0" bIns="0"/>
          <a:lstStyle/>
          <a:p>
            <a:pPr>
              <a:lnSpc>
                <a:spcPct val="100000"/>
              </a:lnSpc>
            </a:pPr>
            <a:r>
              <a:rPr lang="en-US" sz="2800" dirty="0">
                <a:solidFill>
                  <a:srgbClr val="292934"/>
                </a:solidFill>
                <a:latin typeface="Arial"/>
              </a:rPr>
              <a:t>You’re not sure if you are interpreting a homework problem correctly.  You write a post on Piazza showing what you did to answer it, and asking if this is the correct way of interpreting the question. Is this acceptable?</a:t>
            </a:r>
          </a:p>
          <a:p>
            <a:pPr>
              <a:lnSpc>
                <a:spcPct val="100000"/>
              </a:lnSpc>
            </a:pPr>
            <a:endParaRPr lang="en-US" sz="2800" dirty="0">
              <a:solidFill>
                <a:srgbClr val="292934"/>
              </a:solidFill>
              <a:latin typeface="Arial"/>
            </a:endParaRPr>
          </a:p>
          <a:p>
            <a:pPr>
              <a:lnSpc>
                <a:spcPct val="100000"/>
              </a:lnSpc>
            </a:pPr>
            <a:r>
              <a:rPr lang="en-US" sz="2800" dirty="0">
                <a:solidFill>
                  <a:srgbClr val="292934"/>
                </a:solidFill>
                <a:latin typeface="Arial"/>
              </a:rPr>
              <a:t>A. Yes		B. No</a:t>
            </a:r>
            <a:endParaRPr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000800" y="-61560"/>
              <a:ext cx="1320840" cy="1755000"/>
            </p14:xfrm>
          </p:contentPart>
        </mc:Choice>
        <mc:Fallback xmlns="">
          <p:pic>
            <p:nvPicPr>
              <p:cNvPr id="2" name="Ink 1"/>
              <p:cNvPicPr/>
              <p:nvPr/>
            </p:nvPicPr>
            <p:blipFill>
              <a:blip r:embed="rId3"/>
              <a:stretch>
                <a:fillRect/>
              </a:stretch>
            </p:blipFill>
            <p:spPr>
              <a:xfrm>
                <a:off x="995400" y="-71640"/>
                <a:ext cx="1335600" cy="1774440"/>
              </a:xfrm>
              <a:prstGeom prst="rect">
                <a:avLst/>
              </a:prstGeom>
            </p:spPr>
          </p:pic>
        </mc:Fallback>
      </mc:AlternateContent>
    </p:spTree>
    <p:extLst>
      <p:ext uri="{BB962C8B-B14F-4D97-AF65-F5344CB8AC3E}">
        <p14:creationId xmlns:p14="http://schemas.microsoft.com/office/powerpoint/2010/main" val="2408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504000" y="216000"/>
            <a:ext cx="9071640" cy="648000"/>
          </a:xfrm>
          <a:prstGeom prst="rect">
            <a:avLst/>
          </a:prstGeom>
        </p:spPr>
        <p:txBody>
          <a:bodyPr lIns="0" tIns="0" rIns="0" bIns="0" anchor="ctr"/>
          <a:lstStyle/>
          <a:p>
            <a:pPr algn="ctr"/>
            <a:r>
              <a:rPr lang="en-US" sz="3300" dirty="0">
                <a:latin typeface="Arial"/>
              </a:rPr>
              <a:t>Academic Integrity Scenarios</a:t>
            </a:r>
            <a:endParaRPr dirty="0"/>
          </a:p>
        </p:txBody>
      </p:sp>
      <p:sp>
        <p:nvSpPr>
          <p:cNvPr id="373" name="TextShape 2"/>
          <p:cNvSpPr txBox="1"/>
          <p:nvPr/>
        </p:nvSpPr>
        <p:spPr>
          <a:xfrm>
            <a:off x="822960" y="1368000"/>
            <a:ext cx="8503920" cy="4026960"/>
          </a:xfrm>
          <a:prstGeom prst="rect">
            <a:avLst/>
          </a:prstGeom>
        </p:spPr>
        <p:txBody>
          <a:bodyPr lIns="0" tIns="0" rIns="0" bIns="0"/>
          <a:lstStyle/>
          <a:p>
            <a:pPr>
              <a:lnSpc>
                <a:spcPct val="100000"/>
              </a:lnSpc>
            </a:pPr>
            <a:r>
              <a:rPr lang="en-US" sz="2800" dirty="0">
                <a:solidFill>
                  <a:srgbClr val="292934"/>
                </a:solidFill>
                <a:latin typeface="Arial"/>
              </a:rPr>
              <a:t>You form a study group with two friends and start working on the next homework. Since there are 6 questions you each pick two questions, think about them, and write out your solutions in a shared Google doc.  You glance over each other's work before turning in the assignment.  Is this acceptable?</a:t>
            </a:r>
          </a:p>
          <a:p>
            <a:pPr>
              <a:lnSpc>
                <a:spcPct val="100000"/>
              </a:lnSpc>
            </a:pPr>
            <a:endParaRPr lang="en-US" sz="2800" dirty="0">
              <a:solidFill>
                <a:srgbClr val="292934"/>
              </a:solidFill>
              <a:latin typeface="Arial"/>
            </a:endParaRPr>
          </a:p>
          <a:p>
            <a:pPr>
              <a:lnSpc>
                <a:spcPct val="100000"/>
              </a:lnSpc>
            </a:pPr>
            <a:r>
              <a:rPr lang="en-US" sz="2800" dirty="0">
                <a:solidFill>
                  <a:srgbClr val="292934"/>
                </a:solidFill>
                <a:latin typeface="Arial"/>
              </a:rPr>
              <a:t>A. Yes		B. No</a:t>
            </a:r>
            <a:endParaRPr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380320" y="425160"/>
              <a:ext cx="88560" cy="131040"/>
            </p14:xfrm>
          </p:contentPart>
        </mc:Choice>
        <mc:Fallback xmlns="">
          <p:pic>
            <p:nvPicPr>
              <p:cNvPr id="2" name="Ink 1"/>
              <p:cNvPicPr/>
              <p:nvPr/>
            </p:nvPicPr>
            <p:blipFill>
              <a:blip r:embed="rId3"/>
              <a:stretch>
                <a:fillRect/>
              </a:stretch>
            </p:blipFill>
            <p:spPr>
              <a:xfrm>
                <a:off x="2370960" y="415800"/>
                <a:ext cx="107280" cy="149760"/>
              </a:xfrm>
              <a:prstGeom prst="rect">
                <a:avLst/>
              </a:prstGeom>
            </p:spPr>
          </p:pic>
        </mc:Fallback>
      </mc:AlternateContent>
    </p:spTree>
    <p:extLst>
      <p:ext uri="{BB962C8B-B14F-4D97-AF65-F5344CB8AC3E}">
        <p14:creationId xmlns:p14="http://schemas.microsoft.com/office/powerpoint/2010/main" val="145898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Goals</a:t>
            </a:r>
            <a:endParaRPr dirty="0"/>
          </a:p>
        </p:txBody>
      </p:sp>
      <p:sp>
        <p:nvSpPr>
          <p:cNvPr id="359" name="CustomShape 2"/>
          <p:cNvSpPr/>
          <p:nvPr/>
        </p:nvSpPr>
        <p:spPr>
          <a:xfrm>
            <a:off x="504000" y="1368000"/>
            <a:ext cx="9071640" cy="3287880"/>
          </a:xfrm>
          <a:prstGeom prst="rect">
            <a:avLst/>
          </a:prstGeom>
          <a:noFill/>
          <a:ln>
            <a:noFill/>
          </a:ln>
        </p:spPr>
        <p:txBody>
          <a:bodyPr lIns="0" tIns="0" rIns="0" bIns="0"/>
          <a:lstStyle/>
          <a:p>
            <a:pPr>
              <a:lnSpc>
                <a:spcPct val="100000"/>
              </a:lnSpc>
              <a:buSzPct val="45000"/>
            </a:pPr>
            <a:r>
              <a:rPr lang="en-US" sz="2400" b="1" dirty="0">
                <a:latin typeface="Arial"/>
              </a:rPr>
              <a:t>1.  Learn concepts</a:t>
            </a:r>
            <a:r>
              <a:rPr lang="en-US" sz="2400" dirty="0">
                <a:latin typeface="Arial"/>
              </a:rPr>
              <a:t> which computer science relies upon:</a:t>
            </a:r>
            <a:endParaRPr dirty="0"/>
          </a:p>
          <a:p>
            <a:pPr>
              <a:lnSpc>
                <a:spcPct val="100000"/>
              </a:lnSpc>
              <a:buSzPct val="45000"/>
              <a:buFont typeface="StarSymbol"/>
              <a:buChar char=""/>
            </a:pPr>
            <a:endParaRPr/>
          </a:p>
          <a:p>
            <a:pPr lvl="1">
              <a:lnSpc>
                <a:spcPct val="100000"/>
              </a:lnSpc>
              <a:buSzPct val="45000"/>
            </a:pPr>
            <a:r>
              <a:rPr lang="en-US" sz="2400" dirty="0">
                <a:latin typeface="Arial"/>
              </a:rPr>
              <a:t>Algorithms</a:t>
            </a:r>
            <a:endParaRPr dirty="0"/>
          </a:p>
          <a:p>
            <a:pPr lvl="1">
              <a:lnSpc>
                <a:spcPct val="100000"/>
              </a:lnSpc>
              <a:buSzPct val="45000"/>
            </a:pPr>
            <a:r>
              <a:rPr lang="en-US" sz="2400" dirty="0">
                <a:latin typeface="Arial"/>
              </a:rPr>
              <a:t>Asymptotic notation</a:t>
            </a:r>
            <a:endParaRPr dirty="0"/>
          </a:p>
          <a:p>
            <a:pPr lvl="1">
              <a:lnSpc>
                <a:spcPct val="100000"/>
              </a:lnSpc>
              <a:buSzPct val="45000"/>
            </a:pPr>
            <a:r>
              <a:rPr lang="en-US" sz="2400" dirty="0">
                <a:latin typeface="Arial"/>
              </a:rPr>
              <a:t>Recurrence relations</a:t>
            </a:r>
            <a:endParaRPr dirty="0"/>
          </a:p>
          <a:p>
            <a:pPr lvl="1">
              <a:lnSpc>
                <a:spcPct val="100000"/>
              </a:lnSpc>
              <a:buSzPct val="45000"/>
            </a:pPr>
            <a:r>
              <a:rPr lang="en-US" sz="2400" dirty="0">
                <a:latin typeface="Arial"/>
              </a:rPr>
              <a:t>Graphs</a:t>
            </a:r>
            <a:endParaRPr dirty="0"/>
          </a:p>
          <a:p>
            <a:pPr lvl="1">
              <a:lnSpc>
                <a:spcPct val="100000"/>
              </a:lnSpc>
              <a:buSzPct val="45000"/>
            </a:pPr>
            <a:r>
              <a:rPr lang="en-US" sz="2400" dirty="0">
                <a:latin typeface="Arial"/>
              </a:rPr>
              <a:t>Enumeration and data representation</a:t>
            </a:r>
            <a:endParaRPr dirty="0"/>
          </a:p>
          <a:p>
            <a:pPr lvl="1">
              <a:lnSpc>
                <a:spcPct val="100000"/>
              </a:lnSpc>
              <a:buSzPct val="45000"/>
            </a:pPr>
            <a:r>
              <a:rPr lang="en-US" sz="2400" dirty="0">
                <a:latin typeface="Arial"/>
              </a:rPr>
              <a:t>Probability</a:t>
            </a:r>
            <a:endParaRPr dirty="0"/>
          </a:p>
          <a:p>
            <a:pPr>
              <a:lnSpc>
                <a:spcPct val="100000"/>
              </a:lnSpc>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An example of CS vocabulary: Trees</a:t>
            </a:r>
            <a:endParaRPr dirty="0"/>
          </a:p>
        </p:txBody>
      </p:sp>
      <p:pic>
        <p:nvPicPr>
          <p:cNvPr id="343" name="Picture 342"/>
          <p:cNvPicPr/>
          <p:nvPr/>
        </p:nvPicPr>
        <p:blipFill>
          <a:blip r:embed="rId2"/>
          <a:stretch>
            <a:fillRect/>
          </a:stretch>
        </p:blipFill>
        <p:spPr>
          <a:xfrm>
            <a:off x="3108960" y="1580883"/>
            <a:ext cx="4152240" cy="3291480"/>
          </a:xfrm>
          <a:prstGeom prst="rect">
            <a:avLst/>
          </a:prstGeom>
          <a:ln>
            <a:noFill/>
          </a:ln>
        </p:spPr>
      </p:pic>
      <p:sp>
        <p:nvSpPr>
          <p:cNvPr id="2" name="TextBox 1"/>
          <p:cNvSpPr txBox="1"/>
          <p:nvPr/>
        </p:nvSpPr>
        <p:spPr>
          <a:xfrm>
            <a:off x="656896" y="1555908"/>
            <a:ext cx="3866488" cy="369332"/>
          </a:xfrm>
          <a:prstGeom prst="rect">
            <a:avLst/>
          </a:prstGeom>
          <a:noFill/>
        </p:spPr>
        <p:txBody>
          <a:bodyPr wrap="none" rtlCol="0">
            <a:spAutoFit/>
          </a:bodyPr>
          <a:lstStyle/>
          <a:p>
            <a:r>
              <a:rPr lang="en-US" b="1" dirty="0"/>
              <a:t>Data structure</a:t>
            </a:r>
            <a:r>
              <a:rPr lang="en-US" dirty="0"/>
              <a:t>: Binary search trees</a:t>
            </a:r>
          </a:p>
        </p:txBody>
      </p:sp>
      <p:sp>
        <p:nvSpPr>
          <p:cNvPr id="3" name="TextBox 2"/>
          <p:cNvSpPr txBox="1"/>
          <p:nvPr/>
        </p:nvSpPr>
        <p:spPr>
          <a:xfrm>
            <a:off x="5049503" y="5104574"/>
            <a:ext cx="4485074" cy="369332"/>
          </a:xfrm>
          <a:prstGeom prst="rect">
            <a:avLst/>
          </a:prstGeom>
          <a:solidFill>
            <a:srgbClr val="FFFF00"/>
          </a:solidFill>
        </p:spPr>
        <p:txBody>
          <a:bodyPr wrap="none" rtlCol="0">
            <a:spAutoFit/>
          </a:bodyPr>
          <a:lstStyle/>
          <a:p>
            <a:r>
              <a:rPr lang="en-US" dirty="0"/>
              <a:t>Stay tuned: Chapter 11 in Rosen, Week 6 </a:t>
            </a:r>
          </a:p>
        </p:txBody>
      </p:sp>
    </p:spTree>
    <p:extLst>
      <p:ext uri="{BB962C8B-B14F-4D97-AF65-F5344CB8AC3E}">
        <p14:creationId xmlns:p14="http://schemas.microsoft.com/office/powerpoint/2010/main" val="3876753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An example of CS vocabulary: Trees</a:t>
            </a:r>
            <a:endParaRPr dirty="0"/>
          </a:p>
        </p:txBody>
      </p:sp>
      <p:sp>
        <p:nvSpPr>
          <p:cNvPr id="345" name="CustomShape 2"/>
          <p:cNvSpPr/>
          <p:nvPr/>
        </p:nvSpPr>
        <p:spPr>
          <a:xfrm>
            <a:off x="504000" y="1368000"/>
            <a:ext cx="9071640" cy="1567800"/>
          </a:xfrm>
          <a:prstGeom prst="rect">
            <a:avLst/>
          </a:prstGeom>
          <a:noFill/>
          <a:ln>
            <a:noFill/>
          </a:ln>
        </p:spPr>
        <p:txBody>
          <a:bodyPr lIns="0" tIns="0" rIns="0" bIns="0"/>
          <a:lstStyle/>
          <a:p>
            <a:pPr>
              <a:lnSpc>
                <a:spcPct val="100000"/>
              </a:lnSpc>
              <a:buSzPct val="45000"/>
            </a:pPr>
            <a:r>
              <a:rPr lang="en-CA" b="1" dirty="0"/>
              <a:t>Algorithm</a:t>
            </a:r>
            <a:r>
              <a:rPr lang="en-CA" dirty="0"/>
              <a:t>: parsing</a:t>
            </a:r>
            <a:endParaRPr b="1"/>
          </a:p>
        </p:txBody>
      </p:sp>
      <p:pic>
        <p:nvPicPr>
          <p:cNvPr id="346" name="Picture 345"/>
          <p:cNvPicPr/>
          <p:nvPr/>
        </p:nvPicPr>
        <p:blipFill>
          <a:blip r:embed="rId2"/>
          <a:stretch>
            <a:fillRect/>
          </a:stretch>
        </p:blipFill>
        <p:spPr>
          <a:xfrm>
            <a:off x="3108960" y="2011680"/>
            <a:ext cx="4205880" cy="2925720"/>
          </a:xfrm>
          <a:prstGeom prst="rect">
            <a:avLst/>
          </a:prstGeom>
          <a:ln>
            <a:noFill/>
          </a:ln>
        </p:spPr>
      </p:pic>
    </p:spTree>
    <p:extLst>
      <p:ext uri="{BB962C8B-B14F-4D97-AF65-F5344CB8AC3E}">
        <p14:creationId xmlns:p14="http://schemas.microsoft.com/office/powerpoint/2010/main" val="391123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About this course</a:t>
            </a:r>
            <a:endParaRPr dirty="0"/>
          </a:p>
        </p:txBody>
      </p:sp>
      <p:sp>
        <p:nvSpPr>
          <p:cNvPr id="2" name="TextBox 1"/>
          <p:cNvSpPr txBox="1"/>
          <p:nvPr/>
        </p:nvSpPr>
        <p:spPr>
          <a:xfrm>
            <a:off x="504000" y="1491659"/>
            <a:ext cx="4019049" cy="461665"/>
          </a:xfrm>
          <a:prstGeom prst="rect">
            <a:avLst/>
          </a:prstGeom>
          <a:noFill/>
        </p:spPr>
        <p:txBody>
          <a:bodyPr wrap="none" rtlCol="0">
            <a:spAutoFit/>
          </a:bodyPr>
          <a:lstStyle/>
          <a:p>
            <a:r>
              <a:rPr lang="en-US" sz="2400" dirty="0"/>
              <a:t>Formulate &amp; solve problems</a:t>
            </a:r>
          </a:p>
        </p:txBody>
      </p:sp>
      <p:sp>
        <p:nvSpPr>
          <p:cNvPr id="3" name="TextBox 2"/>
          <p:cNvSpPr txBox="1"/>
          <p:nvPr/>
        </p:nvSpPr>
        <p:spPr>
          <a:xfrm>
            <a:off x="2519436" y="2297439"/>
            <a:ext cx="2085827" cy="461665"/>
          </a:xfrm>
          <a:prstGeom prst="rect">
            <a:avLst/>
          </a:prstGeom>
          <a:noFill/>
        </p:spPr>
        <p:txBody>
          <a:bodyPr wrap="none" rtlCol="0">
            <a:spAutoFit/>
          </a:bodyPr>
          <a:lstStyle/>
          <a:p>
            <a:pPr algn="ctr"/>
            <a:r>
              <a:rPr lang="en-US" sz="2400" dirty="0"/>
              <a:t>Describe data</a:t>
            </a:r>
          </a:p>
        </p:txBody>
      </p:sp>
      <p:sp>
        <p:nvSpPr>
          <p:cNvPr id="4" name="TextBox 3"/>
          <p:cNvSpPr txBox="1"/>
          <p:nvPr/>
        </p:nvSpPr>
        <p:spPr>
          <a:xfrm>
            <a:off x="3983416" y="3199392"/>
            <a:ext cx="2787943" cy="461665"/>
          </a:xfrm>
          <a:prstGeom prst="rect">
            <a:avLst/>
          </a:prstGeom>
          <a:noFill/>
        </p:spPr>
        <p:txBody>
          <a:bodyPr wrap="none" rtlCol="0">
            <a:spAutoFit/>
          </a:bodyPr>
          <a:lstStyle/>
          <a:p>
            <a:r>
              <a:rPr lang="en-US" sz="2400" dirty="0"/>
              <a:t>Analyze algorithms</a:t>
            </a:r>
          </a:p>
        </p:txBody>
      </p:sp>
      <p:sp>
        <p:nvSpPr>
          <p:cNvPr id="5" name="TextBox 4"/>
          <p:cNvSpPr txBox="1"/>
          <p:nvPr/>
        </p:nvSpPr>
        <p:spPr>
          <a:xfrm>
            <a:off x="6054397" y="3997091"/>
            <a:ext cx="2004075" cy="523220"/>
          </a:xfrm>
          <a:prstGeom prst="rect">
            <a:avLst/>
          </a:prstGeom>
          <a:noFill/>
        </p:spPr>
        <p:txBody>
          <a:bodyPr wrap="none" rtlCol="0">
            <a:spAutoFit/>
          </a:bodyPr>
          <a:lstStyle/>
          <a:p>
            <a:r>
              <a:rPr lang="en-US" sz="2800" dirty="0"/>
              <a:t>Using math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An example of CS vocabulary: Trees</a:t>
            </a:r>
            <a:endParaRPr dirty="0"/>
          </a:p>
        </p:txBody>
      </p:sp>
      <p:sp>
        <p:nvSpPr>
          <p:cNvPr id="348" name="CustomShape 2"/>
          <p:cNvSpPr/>
          <p:nvPr/>
        </p:nvSpPr>
        <p:spPr>
          <a:xfrm>
            <a:off x="504000" y="1368000"/>
            <a:ext cx="9071640" cy="1567800"/>
          </a:xfrm>
          <a:prstGeom prst="rect">
            <a:avLst/>
          </a:prstGeom>
          <a:noFill/>
          <a:ln>
            <a:noFill/>
          </a:ln>
        </p:spPr>
        <p:txBody>
          <a:bodyPr lIns="0" tIns="0" rIns="0" bIns="0"/>
          <a:lstStyle/>
          <a:p>
            <a:pPr>
              <a:lnSpc>
                <a:spcPct val="100000"/>
              </a:lnSpc>
              <a:buSzPct val="45000"/>
            </a:pPr>
            <a:r>
              <a:rPr lang="en-CA" b="1" dirty="0"/>
              <a:t>Model</a:t>
            </a:r>
            <a:r>
              <a:rPr lang="en-CA" dirty="0"/>
              <a:t>: possible paths of computation</a:t>
            </a:r>
            <a:endParaRPr b="1"/>
          </a:p>
        </p:txBody>
      </p:sp>
      <p:pic>
        <p:nvPicPr>
          <p:cNvPr id="349" name="Picture 348"/>
          <p:cNvPicPr/>
          <p:nvPr/>
        </p:nvPicPr>
        <p:blipFill>
          <a:blip r:embed="rId2"/>
          <a:stretch>
            <a:fillRect/>
          </a:stretch>
        </p:blipFill>
        <p:spPr>
          <a:xfrm>
            <a:off x="3017520" y="2016188"/>
            <a:ext cx="4205880" cy="2925720"/>
          </a:xfrm>
          <a:prstGeom prst="rect">
            <a:avLst/>
          </a:prstGeom>
          <a:ln>
            <a:noFill/>
          </a:ln>
        </p:spPr>
      </p:pic>
    </p:spTree>
    <p:extLst>
      <p:ext uri="{BB962C8B-B14F-4D97-AF65-F5344CB8AC3E}">
        <p14:creationId xmlns:p14="http://schemas.microsoft.com/office/powerpoint/2010/main" val="506038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An example of CS vocabulary: Trees</a:t>
            </a:r>
            <a:endParaRPr dirty="0"/>
          </a:p>
        </p:txBody>
      </p:sp>
      <p:sp>
        <p:nvSpPr>
          <p:cNvPr id="351" name="CustomShape 2"/>
          <p:cNvSpPr/>
          <p:nvPr/>
        </p:nvSpPr>
        <p:spPr>
          <a:xfrm>
            <a:off x="504000" y="1368000"/>
            <a:ext cx="9071640" cy="1567800"/>
          </a:xfrm>
          <a:prstGeom prst="rect">
            <a:avLst/>
          </a:prstGeom>
          <a:noFill/>
          <a:ln>
            <a:noFill/>
          </a:ln>
        </p:spPr>
        <p:txBody>
          <a:bodyPr lIns="0" tIns="0" rIns="0" bIns="0"/>
          <a:lstStyle/>
          <a:p>
            <a:pPr>
              <a:lnSpc>
                <a:spcPct val="100000"/>
              </a:lnSpc>
              <a:buSzPct val="45000"/>
            </a:pPr>
            <a:r>
              <a:rPr lang="en-CA" b="1" dirty="0"/>
              <a:t>Model:</a:t>
            </a:r>
            <a:r>
              <a:rPr lang="en-CA" dirty="0"/>
              <a:t> Phylogenetic (evolutionary) tree</a:t>
            </a:r>
            <a:endParaRPr b="1"/>
          </a:p>
        </p:txBody>
      </p:sp>
      <p:pic>
        <p:nvPicPr>
          <p:cNvPr id="352" name="Picture 351"/>
          <p:cNvPicPr/>
          <p:nvPr/>
        </p:nvPicPr>
        <p:blipFill>
          <a:blip r:embed="rId2"/>
          <a:stretch>
            <a:fillRect/>
          </a:stretch>
        </p:blipFill>
        <p:spPr>
          <a:xfrm>
            <a:off x="3200400" y="2468880"/>
            <a:ext cx="3840120" cy="3017160"/>
          </a:xfrm>
          <a:prstGeom prst="rect">
            <a:avLst/>
          </a:prstGeom>
          <a:ln>
            <a:noFill/>
          </a:ln>
        </p:spPr>
      </p:pic>
    </p:spTree>
    <p:extLst>
      <p:ext uri="{BB962C8B-B14F-4D97-AF65-F5344CB8AC3E}">
        <p14:creationId xmlns:p14="http://schemas.microsoft.com/office/powerpoint/2010/main" val="1806755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An example of CS vocabulary: Trees</a:t>
            </a:r>
            <a:endParaRPr dirty="0"/>
          </a:p>
        </p:txBody>
      </p:sp>
      <p:sp>
        <p:nvSpPr>
          <p:cNvPr id="354" name="CustomShape 2"/>
          <p:cNvSpPr/>
          <p:nvPr/>
        </p:nvSpPr>
        <p:spPr>
          <a:xfrm>
            <a:off x="504000" y="1368000"/>
            <a:ext cx="9071640" cy="1567800"/>
          </a:xfrm>
          <a:prstGeom prst="rect">
            <a:avLst/>
          </a:prstGeom>
          <a:noFill/>
          <a:ln>
            <a:noFill/>
          </a:ln>
        </p:spPr>
        <p:txBody>
          <a:bodyPr lIns="0" tIns="0" rIns="0" bIns="0"/>
          <a:lstStyle/>
          <a:p>
            <a:pPr>
              <a:lnSpc>
                <a:spcPct val="100000"/>
              </a:lnSpc>
              <a:buSzPct val="45000"/>
            </a:pPr>
            <a:endParaRPr/>
          </a:p>
        </p:txBody>
      </p:sp>
      <p:pic>
        <p:nvPicPr>
          <p:cNvPr id="355" name="Picture 354"/>
          <p:cNvPicPr/>
          <p:nvPr/>
        </p:nvPicPr>
        <p:blipFill>
          <a:blip r:embed="rId3"/>
          <a:stretch>
            <a:fillRect/>
          </a:stretch>
        </p:blipFill>
        <p:spPr>
          <a:xfrm>
            <a:off x="2696780" y="2113055"/>
            <a:ext cx="3840120" cy="3017160"/>
          </a:xfrm>
          <a:prstGeom prst="rect">
            <a:avLst/>
          </a:prstGeom>
          <a:ln>
            <a:noFill/>
          </a:ln>
        </p:spPr>
      </p:pic>
      <p:sp>
        <p:nvSpPr>
          <p:cNvPr id="2" name="TextBox 1"/>
          <p:cNvSpPr txBox="1"/>
          <p:nvPr/>
        </p:nvSpPr>
        <p:spPr>
          <a:xfrm>
            <a:off x="350724" y="1373803"/>
            <a:ext cx="5034965" cy="369332"/>
          </a:xfrm>
          <a:prstGeom prst="rect">
            <a:avLst/>
          </a:prstGeom>
          <a:noFill/>
        </p:spPr>
        <p:txBody>
          <a:bodyPr wrap="none" rtlCol="0">
            <a:spAutoFit/>
          </a:bodyPr>
          <a:lstStyle/>
          <a:p>
            <a:r>
              <a:rPr lang="en-US" b="1" dirty="0"/>
              <a:t>State space</a:t>
            </a:r>
            <a:r>
              <a:rPr lang="en-US" dirty="0"/>
              <a:t>: possible configurations of a game</a:t>
            </a:r>
            <a:endParaRPr lang="en-US" b="1" dirty="0"/>
          </a:p>
        </p:txBody>
      </p:sp>
    </p:spTree>
    <p:extLst>
      <p:ext uri="{BB962C8B-B14F-4D97-AF65-F5344CB8AC3E}">
        <p14:creationId xmlns:p14="http://schemas.microsoft.com/office/powerpoint/2010/main" val="3781984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An example of CS vocabulary: Trees</a:t>
            </a:r>
            <a:endParaRPr dirty="0"/>
          </a:p>
        </p:txBody>
      </p:sp>
      <p:sp>
        <p:nvSpPr>
          <p:cNvPr id="357" name="CustomShape 2"/>
          <p:cNvSpPr/>
          <p:nvPr/>
        </p:nvSpPr>
        <p:spPr>
          <a:xfrm>
            <a:off x="504000" y="1368000"/>
            <a:ext cx="9071640" cy="3287880"/>
          </a:xfrm>
          <a:prstGeom prst="rect">
            <a:avLst/>
          </a:prstGeom>
          <a:noFill/>
          <a:ln>
            <a:noFill/>
          </a:ln>
        </p:spPr>
        <p:txBody>
          <a:bodyPr lIns="0" tIns="0" rIns="0" bIns="0"/>
          <a:lstStyle/>
          <a:p>
            <a:pPr>
              <a:lnSpc>
                <a:spcPct val="100000"/>
              </a:lnSpc>
              <a:buSzPct val="45000"/>
            </a:pPr>
            <a:r>
              <a:rPr lang="en-CA" sz="2400" dirty="0">
                <a:latin typeface="Arial"/>
              </a:rPr>
              <a:t>Conclusion: Many different applications but same underlying idea.</a:t>
            </a:r>
          </a:p>
          <a:p>
            <a:pPr>
              <a:lnSpc>
                <a:spcPct val="100000"/>
              </a:lnSpc>
              <a:buSzPct val="45000"/>
            </a:pPr>
            <a:endParaRPr lang="en-CA" sz="2400" dirty="0">
              <a:latin typeface="Arial"/>
            </a:endParaRPr>
          </a:p>
          <a:p>
            <a:pPr marL="342900" indent="-342900">
              <a:lnSpc>
                <a:spcPct val="100000"/>
              </a:lnSpc>
              <a:buSzPct val="45000"/>
              <a:buFont typeface="Arial" panose="020B0604020202020204" pitchFamily="34" charset="0"/>
              <a:buChar char="•"/>
            </a:pPr>
            <a:r>
              <a:rPr lang="en-CA" sz="2400" dirty="0">
                <a:latin typeface="Arial"/>
              </a:rPr>
              <a:t>How do we define a tree?</a:t>
            </a:r>
          </a:p>
          <a:p>
            <a:pPr marL="342900" indent="-342900">
              <a:lnSpc>
                <a:spcPct val="100000"/>
              </a:lnSpc>
              <a:buSzPct val="45000"/>
              <a:buFont typeface="Arial" panose="020B0604020202020204" pitchFamily="34" charset="0"/>
              <a:buChar char="•"/>
            </a:pPr>
            <a:endParaRPr lang="en-CA" sz="2400" dirty="0">
              <a:latin typeface="Arial"/>
            </a:endParaRPr>
          </a:p>
          <a:p>
            <a:pPr marL="342900" indent="-342900">
              <a:lnSpc>
                <a:spcPct val="100000"/>
              </a:lnSpc>
              <a:buSzPct val="45000"/>
              <a:buFont typeface="Arial" panose="020B0604020202020204" pitchFamily="34" charset="0"/>
              <a:buChar char="•"/>
            </a:pPr>
            <a:r>
              <a:rPr lang="en-CA" sz="2400" dirty="0">
                <a:latin typeface="Arial"/>
              </a:rPr>
              <a:t>What properties are guaranteed by this definition?</a:t>
            </a:r>
          </a:p>
          <a:p>
            <a:pPr marL="342900" indent="-342900">
              <a:lnSpc>
                <a:spcPct val="100000"/>
              </a:lnSpc>
              <a:buSzPct val="45000"/>
              <a:buFont typeface="Arial" panose="020B0604020202020204" pitchFamily="34" charset="0"/>
              <a:buChar char="•"/>
            </a:pPr>
            <a:endParaRPr lang="en-CA" sz="2400" dirty="0">
              <a:latin typeface="Arial"/>
            </a:endParaRPr>
          </a:p>
          <a:p>
            <a:pPr marL="342900" indent="-342900">
              <a:lnSpc>
                <a:spcPct val="100000"/>
              </a:lnSpc>
              <a:buSzPct val="45000"/>
              <a:buFont typeface="Arial" panose="020B0604020202020204" pitchFamily="34" charset="0"/>
              <a:buChar char="•"/>
            </a:pPr>
            <a:r>
              <a:rPr lang="en-CA" sz="2400" dirty="0">
                <a:latin typeface="Arial"/>
              </a:rPr>
              <a:t>What algorithms can exploit these properties?</a:t>
            </a:r>
            <a:endParaRPr dirty="0"/>
          </a:p>
        </p:txBody>
      </p:sp>
    </p:spTree>
    <p:extLst>
      <p:ext uri="{BB962C8B-B14F-4D97-AF65-F5344CB8AC3E}">
        <p14:creationId xmlns:p14="http://schemas.microsoft.com/office/powerpoint/2010/main" val="2386799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Goals</a:t>
            </a:r>
            <a:endParaRPr dirty="0"/>
          </a:p>
        </p:txBody>
      </p:sp>
      <p:sp>
        <p:nvSpPr>
          <p:cNvPr id="363" name="CustomShape 2"/>
          <p:cNvSpPr/>
          <p:nvPr/>
        </p:nvSpPr>
        <p:spPr>
          <a:xfrm>
            <a:off x="504000" y="1368000"/>
            <a:ext cx="9071640" cy="3287880"/>
          </a:xfrm>
          <a:prstGeom prst="rect">
            <a:avLst/>
          </a:prstGeom>
          <a:noFill/>
          <a:ln>
            <a:noFill/>
          </a:ln>
        </p:spPr>
        <p:txBody>
          <a:bodyPr lIns="0" tIns="0" rIns="0" bIns="0"/>
          <a:lstStyle/>
          <a:p>
            <a:pPr>
              <a:lnSpc>
                <a:spcPct val="100000"/>
              </a:lnSpc>
              <a:buSzPct val="45000"/>
            </a:pPr>
            <a:r>
              <a:rPr lang="en-US" sz="2400" b="1" dirty="0">
                <a:latin typeface="Arial"/>
              </a:rPr>
              <a:t>2.  Solve problems</a:t>
            </a:r>
            <a:r>
              <a:rPr lang="en-US" sz="2400" dirty="0">
                <a:latin typeface="Arial"/>
              </a:rPr>
              <a:t>. </a:t>
            </a:r>
            <a:endParaRPr dirty="0"/>
          </a:p>
          <a:p>
            <a:pPr>
              <a:lnSpc>
                <a:spcPct val="100000"/>
              </a:lnSpc>
              <a:buSzPct val="45000"/>
              <a:buFont typeface="StarSymbol"/>
              <a:buChar char=""/>
            </a:pPr>
            <a:endParaRPr/>
          </a:p>
          <a:p>
            <a:pPr lvl="2">
              <a:lnSpc>
                <a:spcPct val="100000"/>
              </a:lnSpc>
              <a:buSzPct val="45000"/>
            </a:pPr>
            <a:r>
              <a:rPr lang="en-CA" sz="2400" dirty="0">
                <a:latin typeface="Arial"/>
              </a:rPr>
              <a:t>Come up with *new* algorithms</a:t>
            </a:r>
          </a:p>
          <a:p>
            <a:pPr lvl="2">
              <a:lnSpc>
                <a:spcPct val="100000"/>
              </a:lnSpc>
              <a:buSzPct val="45000"/>
            </a:pPr>
            <a:endParaRPr/>
          </a:p>
          <a:p>
            <a:pPr lvl="2">
              <a:lnSpc>
                <a:spcPct val="100000"/>
              </a:lnSpc>
              <a:buSzPct val="45000"/>
            </a:pPr>
            <a:r>
              <a:rPr lang="en-US" sz="2400" dirty="0">
                <a:latin typeface="Arial"/>
              </a:rPr>
              <a:t>Think of the homework questions as puzzles that you need to unravel: the solution or even the approach won't be clear right away.</a:t>
            </a:r>
          </a:p>
          <a:p>
            <a:pPr lvl="2">
              <a:lnSpc>
                <a:spcPct val="100000"/>
              </a:lnSpc>
              <a:buSzPct val="45000"/>
            </a:pPr>
            <a:endParaRPr lang="en-US" sz="2400" dirty="0">
              <a:latin typeface="Arial"/>
            </a:endParaRPr>
          </a:p>
          <a:p>
            <a:pPr lvl="2">
              <a:lnSpc>
                <a:spcPct val="100000"/>
              </a:lnSpc>
              <a:buSzPct val="45000"/>
            </a:pPr>
            <a:r>
              <a:rPr lang="en-US" sz="2400" dirty="0">
                <a:latin typeface="Arial"/>
              </a:rPr>
              <a:t>You can work on homework in groups of 1-3 students.</a:t>
            </a:r>
            <a:endParaRPr dirty="0"/>
          </a:p>
          <a:p>
            <a:pPr>
              <a:lnSpc>
                <a:spcPct val="100000"/>
              </a:lnSpc>
              <a:buSzPct val="45000"/>
              <a:buFont typeface="StarSymbol"/>
              <a:buChar char=""/>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Sorting (or Ordering)</a:t>
            </a:r>
            <a:endParaRPr dirty="0"/>
          </a:p>
        </p:txBody>
      </p:sp>
      <p:sp>
        <p:nvSpPr>
          <p:cNvPr id="375" name="CustomShape 2"/>
          <p:cNvSpPr/>
          <p:nvPr/>
        </p:nvSpPr>
        <p:spPr>
          <a:xfrm>
            <a:off x="504000" y="1368000"/>
            <a:ext cx="4426560" cy="3287880"/>
          </a:xfrm>
          <a:prstGeom prst="rect">
            <a:avLst/>
          </a:prstGeom>
          <a:noFill/>
          <a:ln>
            <a:noFill/>
          </a:ln>
        </p:spPr>
        <p:txBody>
          <a:bodyPr lIns="0" tIns="0" rIns="0" bIns="0"/>
          <a:lstStyle/>
          <a:p>
            <a:pPr>
              <a:lnSpc>
                <a:spcPct val="100000"/>
              </a:lnSpc>
              <a:buSzPct val="45000"/>
              <a:buFont typeface="StarSymbol"/>
              <a:buChar char=""/>
            </a:pPr>
            <a:endParaRPr/>
          </a:p>
        </p:txBody>
      </p:sp>
      <p:pic>
        <p:nvPicPr>
          <p:cNvPr id="376" name="Picture 375"/>
          <p:cNvPicPr/>
          <p:nvPr/>
        </p:nvPicPr>
        <p:blipFill>
          <a:blip r:embed="rId3"/>
          <a:stretch>
            <a:fillRect/>
          </a:stretch>
        </p:blipFill>
        <p:spPr>
          <a:xfrm>
            <a:off x="6667500" y="1368000"/>
            <a:ext cx="3207660" cy="3562586"/>
          </a:xfrm>
          <a:prstGeom prst="rect">
            <a:avLst/>
          </a:prstGeom>
          <a:ln>
            <a:noFill/>
          </a:ln>
        </p:spPr>
      </p:pic>
      <p:pic>
        <p:nvPicPr>
          <p:cNvPr id="5" name="Picture 4"/>
          <p:cNvPicPr/>
          <p:nvPr/>
        </p:nvPicPr>
        <p:blipFill>
          <a:blip r:embed="rId4"/>
          <a:stretch>
            <a:fillRect/>
          </a:stretch>
        </p:blipFill>
        <p:spPr>
          <a:xfrm>
            <a:off x="129600" y="1631104"/>
            <a:ext cx="4129279" cy="3293336"/>
          </a:xfrm>
          <a:prstGeom prst="rect">
            <a:avLst/>
          </a:prstGeom>
          <a:ln>
            <a:noFill/>
          </a:ln>
        </p:spPr>
      </p:pic>
      <p:sp>
        <p:nvSpPr>
          <p:cNvPr id="2" name="TextBox 1"/>
          <p:cNvSpPr txBox="1"/>
          <p:nvPr/>
        </p:nvSpPr>
        <p:spPr>
          <a:xfrm>
            <a:off x="5008727" y="2836708"/>
            <a:ext cx="492455" cy="369332"/>
          </a:xfrm>
          <a:prstGeom prst="rect">
            <a:avLst/>
          </a:prstGeom>
          <a:noFill/>
        </p:spPr>
        <p:txBody>
          <a:bodyPr wrap="none" rtlCol="0">
            <a:spAutoFit/>
          </a:bodyPr>
          <a:lstStyle/>
          <a:p>
            <a:r>
              <a:rPr lang="en-US" dirty="0"/>
              <a:t>vs.</a:t>
            </a:r>
          </a:p>
        </p:txBody>
      </p:sp>
      <p:sp>
        <p:nvSpPr>
          <p:cNvPr id="3" name="TextBox 2"/>
          <p:cNvSpPr txBox="1"/>
          <p:nvPr/>
        </p:nvSpPr>
        <p:spPr>
          <a:xfrm>
            <a:off x="558362" y="5037057"/>
            <a:ext cx="7382963" cy="369332"/>
          </a:xfrm>
          <a:prstGeom prst="rect">
            <a:avLst/>
          </a:prstGeom>
          <a:noFill/>
        </p:spPr>
        <p:txBody>
          <a:bodyPr wrap="none" rtlCol="0">
            <a:spAutoFit/>
          </a:bodyPr>
          <a:lstStyle/>
          <a:p>
            <a:r>
              <a:rPr lang="en-US" dirty="0"/>
              <a:t>* Assume elements of the set to be sorted have some underlying order</a:t>
            </a:r>
          </a:p>
        </p:txBody>
      </p:sp>
      <p:sp>
        <p:nvSpPr>
          <p:cNvPr id="8" name="TextBox 7"/>
          <p:cNvSpPr txBox="1"/>
          <p:nvPr/>
        </p:nvSpPr>
        <p:spPr>
          <a:xfrm>
            <a:off x="39276" y="998668"/>
            <a:ext cx="2314794" cy="369332"/>
          </a:xfrm>
          <a:prstGeom prst="rect">
            <a:avLst/>
          </a:prstGeom>
          <a:solidFill>
            <a:srgbClr val="FFFF00"/>
          </a:solidFill>
        </p:spPr>
        <p:txBody>
          <a:bodyPr wrap="none" rtlCol="0">
            <a:spAutoFit/>
          </a:bodyPr>
          <a:lstStyle/>
          <a:p>
            <a:r>
              <a:rPr lang="en-US" dirty="0"/>
              <a:t>Section 3.1 in Rosen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Sorting (or Ordering)</a:t>
            </a:r>
            <a:endParaRPr dirty="0"/>
          </a:p>
        </p:txBody>
      </p:sp>
      <p:sp>
        <p:nvSpPr>
          <p:cNvPr id="375" name="CustomShape 2"/>
          <p:cNvSpPr/>
          <p:nvPr/>
        </p:nvSpPr>
        <p:spPr>
          <a:xfrm>
            <a:off x="5728045" y="2462701"/>
            <a:ext cx="4426560" cy="3287880"/>
          </a:xfrm>
          <a:prstGeom prst="rect">
            <a:avLst/>
          </a:prstGeom>
          <a:noFill/>
          <a:ln>
            <a:noFill/>
          </a:ln>
        </p:spPr>
        <p:txBody>
          <a:bodyPr lIns="0" tIns="0" rIns="0" bIns="0"/>
          <a:lstStyle/>
          <a:p>
            <a:pPr>
              <a:lnSpc>
                <a:spcPct val="100000"/>
              </a:lnSpc>
              <a:buSzPct val="45000"/>
              <a:buFont typeface="StarSymbol"/>
              <a:buChar char=""/>
            </a:pPr>
            <a:endParaRPr/>
          </a:p>
        </p:txBody>
      </p:sp>
      <p:sp>
        <p:nvSpPr>
          <p:cNvPr id="4" name="TextBox 3"/>
          <p:cNvSpPr txBox="1"/>
          <p:nvPr/>
        </p:nvSpPr>
        <p:spPr>
          <a:xfrm>
            <a:off x="426983" y="1390270"/>
            <a:ext cx="9736961" cy="2677656"/>
          </a:xfrm>
          <a:prstGeom prst="rect">
            <a:avLst/>
          </a:prstGeom>
          <a:noFill/>
        </p:spPr>
        <p:txBody>
          <a:bodyPr wrap="none" rtlCol="0">
            <a:spAutoFit/>
          </a:bodyPr>
          <a:lstStyle/>
          <a:p>
            <a:r>
              <a:rPr lang="en-US" sz="2400" dirty="0"/>
              <a:t>Which of the following collections of elements is listed in sorted order?</a:t>
            </a:r>
          </a:p>
          <a:p>
            <a:endParaRPr lang="en-US" sz="2400" dirty="0"/>
          </a:p>
          <a:p>
            <a:pPr marL="342900" indent="-342900">
              <a:buAutoNum type="alphaUcPeriod"/>
            </a:pPr>
            <a:r>
              <a:rPr lang="en-US" sz="2400" dirty="0"/>
              <a:t>42, 10, 30, 25</a:t>
            </a:r>
          </a:p>
          <a:p>
            <a:pPr marL="342900" indent="-342900">
              <a:buAutoNum type="alphaUcPeriod"/>
            </a:pPr>
            <a:r>
              <a:rPr lang="en-US" sz="2400" dirty="0"/>
              <a:t>10, 25, 30, 40</a:t>
            </a:r>
          </a:p>
          <a:p>
            <a:pPr marL="342900" indent="-342900">
              <a:buAutoNum type="alphaUcPeriod"/>
            </a:pPr>
            <a:r>
              <a:rPr lang="en-US" sz="2400" dirty="0"/>
              <a:t>40, 30, 25, 10</a:t>
            </a:r>
          </a:p>
          <a:p>
            <a:pPr marL="342900" indent="-342900">
              <a:buAutoNum type="alphaUcPeriod"/>
            </a:pPr>
            <a:r>
              <a:rPr lang="en-US" sz="2400" dirty="0"/>
              <a:t>All of the above</a:t>
            </a:r>
          </a:p>
          <a:p>
            <a:pPr marL="342900" indent="-342900">
              <a:buAutoNum type="alphaUcPeriod"/>
            </a:pPr>
            <a:r>
              <a:rPr lang="en-US" sz="2400" dirty="0"/>
              <a:t>None of the above</a:t>
            </a:r>
          </a:p>
        </p:txBody>
      </p:sp>
    </p:spTree>
    <p:extLst>
      <p:ext uri="{BB962C8B-B14F-4D97-AF65-F5344CB8AC3E}">
        <p14:creationId xmlns:p14="http://schemas.microsoft.com/office/powerpoint/2010/main" val="1835800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502920" y="216000"/>
            <a:ext cx="9071640" cy="647640"/>
          </a:xfrm>
          <a:prstGeom prst="rect">
            <a:avLst/>
          </a:prstGeom>
          <a:noFill/>
          <a:ln>
            <a:noFill/>
          </a:ln>
        </p:spPr>
        <p:txBody>
          <a:bodyPr lIns="0" tIns="0" rIns="0" bIns="0" anchor="ctr"/>
          <a:lstStyle/>
          <a:p>
            <a:pPr algn="ctr">
              <a:lnSpc>
                <a:spcPct val="100000"/>
              </a:lnSpc>
              <a:buSzPct val="45000"/>
            </a:pPr>
            <a:r>
              <a:rPr lang="en-US" sz="3300" dirty="0">
                <a:solidFill>
                  <a:srgbClr val="000000"/>
                </a:solidFill>
                <a:latin typeface="Arial"/>
              </a:rPr>
              <a:t>Why sort?</a:t>
            </a:r>
            <a:endParaRPr dirty="0"/>
          </a:p>
        </p:txBody>
      </p:sp>
      <p:sp>
        <p:nvSpPr>
          <p:cNvPr id="378" name="CustomShape 2"/>
          <p:cNvSpPr/>
          <p:nvPr/>
        </p:nvSpPr>
        <p:spPr>
          <a:xfrm>
            <a:off x="328680" y="1365120"/>
            <a:ext cx="4426200" cy="3288240"/>
          </a:xfrm>
          <a:prstGeom prst="rect">
            <a:avLst/>
          </a:prstGeom>
          <a:noFill/>
          <a:ln>
            <a:noFill/>
          </a:ln>
        </p:spPr>
        <p:txBody>
          <a:bodyPr lIns="0" tIns="0" rIns="0" bIns="0"/>
          <a:lstStyle/>
          <a:p>
            <a:pPr>
              <a:lnSpc>
                <a:spcPct val="100000"/>
              </a:lnSpc>
              <a:buSzPct val="45000"/>
            </a:pPr>
            <a:r>
              <a:rPr lang="en-US" sz="2000" dirty="0">
                <a:solidFill>
                  <a:srgbClr val="000000"/>
                </a:solidFill>
                <a:latin typeface="Arial"/>
              </a:rPr>
              <a:t>A TA facing a stack of exams needs to input all 400 scores into a spreadsheet where the students are listed in alphabetical order.</a:t>
            </a:r>
          </a:p>
          <a:p>
            <a:pPr>
              <a:lnSpc>
                <a:spcPct val="100000"/>
              </a:lnSpc>
              <a:buSzPct val="45000"/>
            </a:pPr>
            <a:endParaRPr lang="en-CA" sz="2000" dirty="0"/>
          </a:p>
          <a:p>
            <a:pPr>
              <a:lnSpc>
                <a:spcPct val="100000"/>
              </a:lnSpc>
              <a:buSzPct val="45000"/>
            </a:pPr>
            <a:r>
              <a:rPr lang="en-CA" sz="2000" dirty="0"/>
              <a:t>OR</a:t>
            </a:r>
          </a:p>
          <a:p>
            <a:pPr>
              <a:lnSpc>
                <a:spcPct val="100000"/>
              </a:lnSpc>
              <a:buSzPct val="45000"/>
            </a:pPr>
            <a:endParaRPr lang="en-CA" sz="2000" dirty="0"/>
          </a:p>
          <a:p>
            <a:pPr>
              <a:lnSpc>
                <a:spcPct val="100000"/>
              </a:lnSpc>
              <a:buSzPct val="45000"/>
            </a:pPr>
            <a:r>
              <a:rPr lang="en-CA" sz="2000" dirty="0"/>
              <a:t>You want to find all the duplicate values in a long list.</a:t>
            </a:r>
            <a:endParaRPr sz="2000"/>
          </a:p>
        </p:txBody>
      </p:sp>
      <p:pic>
        <p:nvPicPr>
          <p:cNvPr id="379" name="Picture 378"/>
          <p:cNvPicPr/>
          <p:nvPr/>
        </p:nvPicPr>
        <p:blipFill>
          <a:blip r:embed="rId2"/>
          <a:stretch>
            <a:fillRect/>
          </a:stretch>
        </p:blipFill>
        <p:spPr>
          <a:xfrm>
            <a:off x="5173920" y="1368360"/>
            <a:ext cx="4385160" cy="328824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502920" y="216000"/>
            <a:ext cx="9071640" cy="647640"/>
          </a:xfrm>
          <a:prstGeom prst="rect">
            <a:avLst/>
          </a:prstGeom>
          <a:noFill/>
          <a:ln>
            <a:noFill/>
          </a:ln>
        </p:spPr>
        <p:txBody>
          <a:bodyPr lIns="0" tIns="0" rIns="0" bIns="0" anchor="ctr"/>
          <a:lstStyle/>
          <a:p>
            <a:pPr algn="ctr">
              <a:lnSpc>
                <a:spcPct val="100000"/>
              </a:lnSpc>
              <a:buSzPct val="45000"/>
            </a:pPr>
            <a:r>
              <a:rPr lang="en-US" sz="3300" dirty="0">
                <a:solidFill>
                  <a:srgbClr val="000000"/>
                </a:solidFill>
                <a:latin typeface="Arial"/>
              </a:rPr>
              <a:t>Why sort?</a:t>
            </a:r>
            <a:endParaRPr dirty="0"/>
          </a:p>
        </p:txBody>
      </p:sp>
      <p:sp>
        <p:nvSpPr>
          <p:cNvPr id="378" name="CustomShape 2"/>
          <p:cNvSpPr/>
          <p:nvPr/>
        </p:nvSpPr>
        <p:spPr>
          <a:xfrm>
            <a:off x="328680" y="1365120"/>
            <a:ext cx="4426200" cy="3288240"/>
          </a:xfrm>
          <a:prstGeom prst="rect">
            <a:avLst/>
          </a:prstGeom>
          <a:noFill/>
          <a:ln>
            <a:noFill/>
          </a:ln>
        </p:spPr>
        <p:txBody>
          <a:bodyPr lIns="0" tIns="0" rIns="0" bIns="0"/>
          <a:lstStyle/>
          <a:p>
            <a:pPr>
              <a:lnSpc>
                <a:spcPct val="100000"/>
              </a:lnSpc>
              <a:buSzPct val="45000"/>
            </a:pPr>
            <a:r>
              <a:rPr lang="en-US" sz="2000" dirty="0">
                <a:solidFill>
                  <a:srgbClr val="000000"/>
                </a:solidFill>
                <a:latin typeface="Arial"/>
              </a:rPr>
              <a:t>A TA facing a stack of exams needs to input all 400 scores into a spreadsheet where the students are listed in alphabetical order.</a:t>
            </a:r>
          </a:p>
          <a:p>
            <a:pPr>
              <a:lnSpc>
                <a:spcPct val="100000"/>
              </a:lnSpc>
              <a:buSzPct val="45000"/>
            </a:pPr>
            <a:endParaRPr lang="en-CA" sz="2000" dirty="0"/>
          </a:p>
          <a:p>
            <a:pPr>
              <a:lnSpc>
                <a:spcPct val="100000"/>
              </a:lnSpc>
              <a:buSzPct val="45000"/>
            </a:pPr>
            <a:r>
              <a:rPr lang="en-CA" sz="2000" dirty="0"/>
              <a:t>OR</a:t>
            </a:r>
          </a:p>
          <a:p>
            <a:pPr>
              <a:lnSpc>
                <a:spcPct val="100000"/>
              </a:lnSpc>
              <a:buSzPct val="45000"/>
            </a:pPr>
            <a:endParaRPr lang="en-CA" sz="2000" dirty="0"/>
          </a:p>
          <a:p>
            <a:pPr>
              <a:lnSpc>
                <a:spcPct val="100000"/>
              </a:lnSpc>
              <a:buSzPct val="45000"/>
            </a:pPr>
            <a:r>
              <a:rPr lang="en-CA" sz="2000" dirty="0"/>
              <a:t>You want to find all the duplicate values in a long list.</a:t>
            </a:r>
            <a:endParaRPr sz="2000"/>
          </a:p>
        </p:txBody>
      </p:sp>
      <p:pic>
        <p:nvPicPr>
          <p:cNvPr id="379" name="Picture 378"/>
          <p:cNvPicPr/>
          <p:nvPr/>
        </p:nvPicPr>
        <p:blipFill>
          <a:blip r:embed="rId2"/>
          <a:stretch>
            <a:fillRect/>
          </a:stretch>
        </p:blipFill>
        <p:spPr>
          <a:xfrm>
            <a:off x="5173920" y="1368360"/>
            <a:ext cx="4385160" cy="3288240"/>
          </a:xfrm>
          <a:prstGeom prst="rect">
            <a:avLst/>
          </a:prstGeom>
          <a:ln>
            <a:noFill/>
          </a:ln>
        </p:spPr>
      </p:pic>
      <p:sp>
        <p:nvSpPr>
          <p:cNvPr id="2" name="Rectangle 1"/>
          <p:cNvSpPr/>
          <p:nvPr/>
        </p:nvSpPr>
        <p:spPr>
          <a:xfrm rot="20639526">
            <a:off x="734506" y="2385255"/>
            <a:ext cx="7521140" cy="1200329"/>
          </a:xfrm>
          <a:prstGeom prst="rect">
            <a:avLst/>
          </a:prstGeom>
          <a:solidFill>
            <a:schemeClr val="accent1"/>
          </a:solidFill>
        </p:spPr>
        <p:txBody>
          <a:bodyPr wrap="square">
            <a:spAutoFit/>
          </a:bodyPr>
          <a:lstStyle/>
          <a:p>
            <a:pPr algn="ctr">
              <a:lnSpc>
                <a:spcPct val="100000"/>
              </a:lnSpc>
              <a:buSzPct val="45000"/>
            </a:pPr>
            <a:endParaRPr lang="en-US" b="1" dirty="0">
              <a:solidFill>
                <a:srgbClr val="000000"/>
              </a:solidFill>
            </a:endParaRPr>
          </a:p>
          <a:p>
            <a:pPr algn="ctr">
              <a:lnSpc>
                <a:spcPct val="100000"/>
              </a:lnSpc>
              <a:buSzPct val="45000"/>
            </a:pPr>
            <a:r>
              <a:rPr lang="en-US" b="1" dirty="0">
                <a:solidFill>
                  <a:srgbClr val="000000"/>
                </a:solidFill>
              </a:rPr>
              <a:t>It's easier to access data when it is sorted because you know exactly where to find it.</a:t>
            </a:r>
          </a:p>
          <a:p>
            <a:pPr algn="ctr">
              <a:lnSpc>
                <a:spcPct val="100000"/>
              </a:lnSpc>
              <a:buSzPct val="45000"/>
            </a:pPr>
            <a:endParaRPr lang="en-US" b="1" dirty="0"/>
          </a:p>
        </p:txBody>
      </p:sp>
    </p:spTree>
    <p:extLst>
      <p:ext uri="{BB962C8B-B14F-4D97-AF65-F5344CB8AC3E}">
        <p14:creationId xmlns:p14="http://schemas.microsoft.com/office/powerpoint/2010/main" val="2665715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DIY: Sorting Algorithms</a:t>
            </a:r>
            <a:endParaRPr dirty="0"/>
          </a:p>
        </p:txBody>
      </p:sp>
      <p:sp>
        <p:nvSpPr>
          <p:cNvPr id="384" name="CustomShape 2"/>
          <p:cNvSpPr/>
          <p:nvPr/>
        </p:nvSpPr>
        <p:spPr>
          <a:xfrm>
            <a:off x="293298" y="1246296"/>
            <a:ext cx="9655834" cy="4119334"/>
          </a:xfrm>
          <a:prstGeom prst="rect">
            <a:avLst/>
          </a:prstGeom>
          <a:noFill/>
          <a:ln>
            <a:noFill/>
          </a:ln>
        </p:spPr>
        <p:txBody>
          <a:bodyPr lIns="0" tIns="0" rIns="0" bIns="0"/>
          <a:lstStyle/>
          <a:p>
            <a:pPr>
              <a:lnSpc>
                <a:spcPct val="100000"/>
              </a:lnSpc>
              <a:buSzPct val="45000"/>
            </a:pPr>
            <a:r>
              <a:rPr lang="en-US" sz="2200" dirty="0">
                <a:latin typeface="Arial"/>
              </a:rPr>
              <a:t>1.  </a:t>
            </a:r>
            <a:r>
              <a:rPr lang="en-US" sz="2200" b="1" dirty="0">
                <a:latin typeface="Arial"/>
              </a:rPr>
              <a:t>Find a group </a:t>
            </a:r>
            <a:r>
              <a:rPr lang="en-US" sz="2200" dirty="0">
                <a:latin typeface="Arial"/>
              </a:rPr>
              <a:t>we will divide the class in half</a:t>
            </a:r>
          </a:p>
          <a:p>
            <a:pPr>
              <a:lnSpc>
                <a:spcPct val="100000"/>
              </a:lnSpc>
              <a:buSzPct val="45000"/>
            </a:pPr>
            <a:endParaRPr lang="en-US" sz="2200" dirty="0">
              <a:latin typeface="Arial"/>
            </a:endParaRPr>
          </a:p>
          <a:p>
            <a:pPr>
              <a:lnSpc>
                <a:spcPct val="100000"/>
              </a:lnSpc>
              <a:buSzPct val="45000"/>
            </a:pPr>
            <a:r>
              <a:rPr lang="en-US" sz="2200" dirty="0">
                <a:latin typeface="Arial"/>
              </a:rPr>
              <a:t>2.  </a:t>
            </a:r>
            <a:r>
              <a:rPr lang="en-US" sz="2200" b="1" dirty="0">
                <a:latin typeface="Arial"/>
              </a:rPr>
              <a:t>Sort</a:t>
            </a:r>
            <a:r>
              <a:rPr lang="en-US" sz="2200" dirty="0">
                <a:latin typeface="Arial"/>
              </a:rPr>
              <a:t> the names of the people in your group alphabetically by first name.</a:t>
            </a:r>
          </a:p>
          <a:p>
            <a:pPr>
              <a:lnSpc>
                <a:spcPct val="100000"/>
              </a:lnSpc>
              <a:buSzPct val="45000"/>
            </a:pPr>
            <a:endParaRPr lang="en-US" sz="2200" dirty="0">
              <a:latin typeface="Arial"/>
            </a:endParaRPr>
          </a:p>
          <a:p>
            <a:pPr>
              <a:lnSpc>
                <a:spcPct val="100000"/>
              </a:lnSpc>
              <a:buSzPct val="45000"/>
            </a:pPr>
            <a:r>
              <a:rPr lang="en-US" sz="2200" dirty="0"/>
              <a:t>3.  </a:t>
            </a:r>
            <a:r>
              <a:rPr lang="en-US" sz="2200" b="1" dirty="0"/>
              <a:t>Discuss as a group </a:t>
            </a:r>
            <a:r>
              <a:rPr lang="en-US" sz="2200" dirty="0"/>
              <a:t>the strategy you used to sort the papers, and how you might describe it to someone else.</a:t>
            </a:r>
          </a:p>
          <a:p>
            <a:pPr>
              <a:lnSpc>
                <a:spcPct val="100000"/>
              </a:lnSpc>
              <a:buSzPct val="45000"/>
            </a:pPr>
            <a:endParaRPr lang="en-US" sz="2200" dirty="0">
              <a:latin typeface="Arial"/>
            </a:endParaRPr>
          </a:p>
          <a:p>
            <a:pPr>
              <a:lnSpc>
                <a:spcPct val="100000"/>
              </a:lnSpc>
              <a:buSzPct val="45000"/>
            </a:pPr>
            <a:r>
              <a:rPr lang="en-US" sz="2200" dirty="0">
                <a:latin typeface="Arial"/>
              </a:rPr>
              <a:t>4.  </a:t>
            </a:r>
            <a:r>
              <a:rPr lang="en-US" sz="2200" b="1" dirty="0">
                <a:latin typeface="Arial"/>
              </a:rPr>
              <a:t>Write</a:t>
            </a:r>
            <a:r>
              <a:rPr lang="en-US" sz="2200" dirty="0">
                <a:latin typeface="Arial"/>
              </a:rPr>
              <a:t> a clear English description of the strategy your group used (each person should do this.)</a:t>
            </a:r>
          </a:p>
          <a:p>
            <a:pPr>
              <a:lnSpc>
                <a:spcPct val="100000"/>
              </a:lnSpc>
              <a:buSzPct val="45000"/>
            </a:pPr>
            <a:endParaRPr lang="en-US" sz="2200" dirty="0">
              <a:latin typeface="Arial"/>
            </a:endParaRPr>
          </a:p>
          <a:p>
            <a:pPr>
              <a:buSzPct val="45000"/>
            </a:pPr>
            <a:r>
              <a:rPr lang="en-US" sz="2200" dirty="0"/>
              <a:t>5.  </a:t>
            </a:r>
            <a:r>
              <a:rPr lang="en-US" sz="2200" b="1" dirty="0"/>
              <a:t>Select</a:t>
            </a:r>
            <a:r>
              <a:rPr lang="en-US" sz="2200" dirty="0"/>
              <a:t> one representative to describe your group's strategy on the board.</a:t>
            </a:r>
          </a:p>
          <a:p>
            <a:pPr>
              <a:lnSpc>
                <a:spcPct val="100000"/>
              </a:lnSpc>
              <a:buSzPct val="45000"/>
            </a:pPr>
            <a:endParaRPr lang="en-US" sz="2400"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About this course</a:t>
            </a:r>
            <a:endParaRPr dirty="0"/>
          </a:p>
        </p:txBody>
      </p:sp>
      <p:sp>
        <p:nvSpPr>
          <p:cNvPr id="337" name="CustomShape 2"/>
          <p:cNvSpPr/>
          <p:nvPr/>
        </p:nvSpPr>
        <p:spPr>
          <a:xfrm>
            <a:off x="504000" y="1368000"/>
            <a:ext cx="9071640" cy="3843720"/>
          </a:xfrm>
          <a:prstGeom prst="rect">
            <a:avLst/>
          </a:prstGeom>
          <a:noFill/>
          <a:ln>
            <a:noFill/>
          </a:ln>
        </p:spPr>
        <p:txBody>
          <a:bodyPr lIns="0" tIns="0" rIns="0" bIns="0"/>
          <a:lstStyle/>
          <a:p>
            <a:pPr>
              <a:lnSpc>
                <a:spcPct val="100000"/>
              </a:lnSpc>
              <a:buSzPct val="45000"/>
            </a:pPr>
            <a:endParaRPr lang="en-US" sz="2910" dirty="0">
              <a:latin typeface="Arial"/>
            </a:endParaRPr>
          </a:p>
        </p:txBody>
      </p:sp>
      <p:sp>
        <p:nvSpPr>
          <p:cNvPr id="2" name="TextBox 1"/>
          <p:cNvSpPr txBox="1"/>
          <p:nvPr/>
        </p:nvSpPr>
        <p:spPr>
          <a:xfrm>
            <a:off x="504000" y="1393136"/>
            <a:ext cx="5538696" cy="461665"/>
          </a:xfrm>
          <a:prstGeom prst="rect">
            <a:avLst/>
          </a:prstGeom>
          <a:noFill/>
        </p:spPr>
        <p:txBody>
          <a:bodyPr wrap="none" rtlCol="0">
            <a:spAutoFit/>
          </a:bodyPr>
          <a:lstStyle/>
          <a:p>
            <a:r>
              <a:rPr lang="en-US" sz="2400" dirty="0"/>
              <a:t>Why is math part of the CS curriculum?</a:t>
            </a:r>
          </a:p>
        </p:txBody>
      </p:sp>
      <p:sp>
        <p:nvSpPr>
          <p:cNvPr id="3" name="TextBox 2"/>
          <p:cNvSpPr txBox="1"/>
          <p:nvPr/>
        </p:nvSpPr>
        <p:spPr>
          <a:xfrm>
            <a:off x="1478105" y="1963600"/>
            <a:ext cx="8002512" cy="1569660"/>
          </a:xfrm>
          <a:prstGeom prst="rect">
            <a:avLst/>
          </a:prstGeom>
          <a:noFill/>
        </p:spPr>
        <p:txBody>
          <a:bodyPr wrap="none" rtlCol="0">
            <a:spAutoFit/>
          </a:bodyPr>
          <a:lstStyle/>
          <a:p>
            <a:r>
              <a:rPr lang="en-US" sz="2400" dirty="0"/>
              <a:t>Proofs: key to convincing arguments, but also key part of </a:t>
            </a:r>
          </a:p>
          <a:p>
            <a:r>
              <a:rPr lang="en-US" sz="2400" dirty="0"/>
              <a:t>       software engineering</a:t>
            </a:r>
          </a:p>
          <a:p>
            <a:endParaRPr lang="en-US" sz="2400" dirty="0"/>
          </a:p>
          <a:p>
            <a:endParaRPr lang="en-US" sz="2400" dirty="0"/>
          </a:p>
        </p:txBody>
      </p:sp>
      <p:sp>
        <p:nvSpPr>
          <p:cNvPr id="6" name="TextBox 5"/>
          <p:cNvSpPr txBox="1"/>
          <p:nvPr/>
        </p:nvSpPr>
        <p:spPr>
          <a:xfrm>
            <a:off x="1478105" y="2953461"/>
            <a:ext cx="6914713" cy="461665"/>
          </a:xfrm>
          <a:prstGeom prst="rect">
            <a:avLst/>
          </a:prstGeom>
          <a:noFill/>
        </p:spPr>
        <p:txBody>
          <a:bodyPr wrap="none" rtlCol="0">
            <a:spAutoFit/>
          </a:bodyPr>
          <a:lstStyle/>
          <a:p>
            <a:r>
              <a:rPr lang="en-US" sz="2400" dirty="0"/>
              <a:t>Vocabulary: basic language of Computer Science</a:t>
            </a:r>
          </a:p>
        </p:txBody>
      </p:sp>
      <p:sp>
        <p:nvSpPr>
          <p:cNvPr id="5" name="Rectangle 4"/>
          <p:cNvSpPr/>
          <p:nvPr/>
        </p:nvSpPr>
        <p:spPr>
          <a:xfrm>
            <a:off x="1478105" y="3646574"/>
            <a:ext cx="8345449" cy="1200329"/>
          </a:xfrm>
          <a:prstGeom prst="rect">
            <a:avLst/>
          </a:prstGeom>
        </p:spPr>
        <p:txBody>
          <a:bodyPr wrap="square">
            <a:spAutoFit/>
          </a:bodyPr>
          <a:lstStyle/>
          <a:p>
            <a:r>
              <a:rPr lang="en-US" sz="2400" dirty="0"/>
              <a:t>Quantitative Analysis: are our solutions / programs / algorithms good enough?  How much computational resources (time, memory, power) does our solution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Sorting Dance.</a:t>
            </a:r>
          </a:p>
        </p:txBody>
      </p:sp>
      <p:sp>
        <p:nvSpPr>
          <p:cNvPr id="4" name="Text Placeholder 3"/>
          <p:cNvSpPr>
            <a:spLocks noGrp="1"/>
          </p:cNvSpPr>
          <p:nvPr>
            <p:ph type="body"/>
          </p:nvPr>
        </p:nvSpPr>
        <p:spPr/>
        <p:txBody>
          <a:bodyPr/>
          <a:lstStyle/>
          <a:p>
            <a:r>
              <a:rPr lang="en-US" dirty="0">
                <a:hlinkClick r:id="rId2"/>
              </a:rPr>
              <a:t>https://youtu.be/ywWBy6J5gz8</a:t>
            </a:r>
            <a:endParaRPr lang="en-US" dirty="0"/>
          </a:p>
        </p:txBody>
      </p:sp>
    </p:spTree>
    <p:extLst>
      <p:ext uri="{BB962C8B-B14F-4D97-AF65-F5344CB8AC3E}">
        <p14:creationId xmlns:p14="http://schemas.microsoft.com/office/powerpoint/2010/main" val="3548364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Discussion of Sorting Algorithms</a:t>
            </a:r>
            <a:endParaRPr dirty="0"/>
          </a:p>
        </p:txBody>
      </p:sp>
      <p:sp>
        <p:nvSpPr>
          <p:cNvPr id="389" name="CustomShape 2"/>
          <p:cNvSpPr/>
          <p:nvPr/>
        </p:nvSpPr>
        <p:spPr>
          <a:xfrm>
            <a:off x="504000" y="1368000"/>
            <a:ext cx="9071640" cy="3287880"/>
          </a:xfrm>
          <a:prstGeom prst="rect">
            <a:avLst/>
          </a:prstGeom>
          <a:noFill/>
          <a:ln>
            <a:noFill/>
          </a:ln>
        </p:spPr>
        <p:txBody>
          <a:bodyPr lIns="0" tIns="0" rIns="0" bIns="0"/>
          <a:lstStyle/>
          <a:p>
            <a:pPr>
              <a:lnSpc>
                <a:spcPct val="100000"/>
              </a:lnSpc>
              <a:buSzPct val="45000"/>
            </a:pPr>
            <a:r>
              <a:rPr lang="en-CA" sz="2400" dirty="0"/>
              <a:t>Is the strategy clear?</a:t>
            </a:r>
          </a:p>
          <a:p>
            <a:pPr>
              <a:lnSpc>
                <a:spcPct val="100000"/>
              </a:lnSpc>
              <a:buSzPct val="45000"/>
            </a:pPr>
            <a:endParaRPr lang="en-CA" sz="2400" dirty="0"/>
          </a:p>
          <a:p>
            <a:pPr>
              <a:lnSpc>
                <a:spcPct val="100000"/>
              </a:lnSpc>
              <a:buSzPct val="45000"/>
            </a:pPr>
            <a:r>
              <a:rPr lang="en-CA" sz="2400" dirty="0"/>
              <a:t>Will the strategy always work?</a:t>
            </a:r>
          </a:p>
          <a:p>
            <a:pPr>
              <a:lnSpc>
                <a:spcPct val="100000"/>
              </a:lnSpc>
              <a:buSzPct val="45000"/>
            </a:pPr>
            <a:endParaRPr lang="en-CA" sz="2400" dirty="0"/>
          </a:p>
          <a:p>
            <a:pPr>
              <a:lnSpc>
                <a:spcPct val="100000"/>
              </a:lnSpc>
              <a:buSzPct val="45000"/>
            </a:pPr>
            <a:r>
              <a:rPr lang="en-CA" sz="2400" dirty="0"/>
              <a:t>Does the strategy scale well to bigger groups?</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502920" y="216000"/>
            <a:ext cx="9070200" cy="646200"/>
          </a:xfrm>
          <a:prstGeom prst="rect">
            <a:avLst/>
          </a:prstGeom>
        </p:spPr>
        <p:txBody>
          <a:bodyPr lIns="0" tIns="0" rIns="0" bIns="0" anchor="ctr"/>
          <a:lstStyle/>
          <a:p>
            <a:pPr algn="ctr"/>
            <a:r>
              <a:rPr lang="en-US" sz="3300" dirty="0">
                <a:latin typeface="Arial"/>
              </a:rPr>
              <a:t>General questions to ask about algorithms</a:t>
            </a:r>
            <a:endParaRPr dirty="0"/>
          </a:p>
        </p:txBody>
      </p:sp>
      <p:sp>
        <p:nvSpPr>
          <p:cNvPr id="391" name="TextShape 2"/>
          <p:cNvSpPr txBox="1"/>
          <p:nvPr/>
        </p:nvSpPr>
        <p:spPr>
          <a:xfrm>
            <a:off x="531720" y="1371600"/>
            <a:ext cx="9070200" cy="4115160"/>
          </a:xfrm>
          <a:prstGeom prst="rect">
            <a:avLst/>
          </a:prstGeom>
        </p:spPr>
        <p:txBody>
          <a:bodyPr lIns="0" tIns="24120" rIns="0" bIns="0"/>
          <a:lstStyle/>
          <a:p>
            <a:r>
              <a:rPr lang="en-US" sz="2400" dirty="0">
                <a:latin typeface="Arial"/>
              </a:rPr>
              <a:t>1) </a:t>
            </a:r>
            <a:r>
              <a:rPr lang="en-US" sz="2400" b="1" dirty="0">
                <a:latin typeface="Arial"/>
              </a:rPr>
              <a:t>What </a:t>
            </a:r>
            <a:r>
              <a:rPr lang="en-US" sz="2400" dirty="0">
                <a:latin typeface="Arial"/>
              </a:rPr>
              <a:t>problem are we solving?</a:t>
            </a:r>
            <a:endParaRPr lang="en-US" dirty="0"/>
          </a:p>
          <a:p>
            <a:pPr marL="457200" indent="-457200">
              <a:buAutoNum type="arabicParenR"/>
            </a:pPr>
            <a:endParaRPr/>
          </a:p>
          <a:p>
            <a:r>
              <a:rPr lang="en-US" sz="2400" dirty="0">
                <a:latin typeface="Arial"/>
              </a:rPr>
              <a:t>2) </a:t>
            </a:r>
            <a:r>
              <a:rPr lang="en-US" sz="2400" b="1" dirty="0">
                <a:latin typeface="Arial"/>
              </a:rPr>
              <a:t>How</a:t>
            </a:r>
            <a:r>
              <a:rPr lang="en-US" sz="2400" dirty="0">
                <a:latin typeface="Arial"/>
              </a:rPr>
              <a:t> do we solve the problem?</a:t>
            </a:r>
          </a:p>
          <a:p>
            <a:endParaRPr/>
          </a:p>
          <a:p>
            <a:r>
              <a:rPr lang="en-US" sz="2400" dirty="0">
                <a:latin typeface="Arial"/>
              </a:rPr>
              <a:t>3) </a:t>
            </a:r>
            <a:r>
              <a:rPr lang="en-US" sz="2400" b="1" dirty="0">
                <a:latin typeface="Arial"/>
              </a:rPr>
              <a:t>Why</a:t>
            </a:r>
            <a:r>
              <a:rPr lang="en-US" sz="2400" dirty="0">
                <a:latin typeface="Arial"/>
              </a:rPr>
              <a:t> do these steps solve the problem?</a:t>
            </a:r>
            <a:endParaRPr dirty="0"/>
          </a:p>
          <a:p>
            <a:pPr lvl="1">
              <a:buFont typeface="Times New Roman"/>
              <a:buChar char="–"/>
            </a:pPr>
            <a:endParaRPr/>
          </a:p>
          <a:p>
            <a:r>
              <a:rPr lang="en-US" sz="2400" dirty="0">
                <a:latin typeface="Arial"/>
              </a:rPr>
              <a:t>4) </a:t>
            </a:r>
            <a:r>
              <a:rPr lang="en-US" sz="2400" b="1" dirty="0">
                <a:latin typeface="Arial"/>
              </a:rPr>
              <a:t>When</a:t>
            </a:r>
            <a:r>
              <a:rPr lang="en-US" sz="2400" dirty="0">
                <a:latin typeface="Arial"/>
              </a:rPr>
              <a:t> do we get an answer?</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502920" y="216000"/>
            <a:ext cx="9070200" cy="646200"/>
          </a:xfrm>
          <a:prstGeom prst="rect">
            <a:avLst/>
          </a:prstGeom>
        </p:spPr>
        <p:txBody>
          <a:bodyPr lIns="0" tIns="0" rIns="0" bIns="0" anchor="ctr"/>
          <a:lstStyle/>
          <a:p>
            <a:pPr algn="ctr"/>
            <a:r>
              <a:rPr lang="en-US" sz="3300" dirty="0">
                <a:latin typeface="Arial"/>
              </a:rPr>
              <a:t>General questions to ask about algorithms</a:t>
            </a:r>
            <a:endParaRPr dirty="0"/>
          </a:p>
        </p:txBody>
      </p:sp>
      <p:sp>
        <p:nvSpPr>
          <p:cNvPr id="391" name="TextShape 2"/>
          <p:cNvSpPr txBox="1"/>
          <p:nvPr/>
        </p:nvSpPr>
        <p:spPr>
          <a:xfrm>
            <a:off x="531719" y="1371600"/>
            <a:ext cx="9310781" cy="4115160"/>
          </a:xfrm>
          <a:prstGeom prst="rect">
            <a:avLst/>
          </a:prstGeom>
        </p:spPr>
        <p:txBody>
          <a:bodyPr lIns="0" tIns="24120" rIns="0" bIns="0"/>
          <a:lstStyle/>
          <a:p>
            <a:r>
              <a:rPr lang="en-US" sz="2400" dirty="0">
                <a:latin typeface="Arial"/>
              </a:rPr>
              <a:t>1) </a:t>
            </a:r>
            <a:r>
              <a:rPr lang="en-US" sz="2400" b="1" dirty="0">
                <a:latin typeface="Arial"/>
              </a:rPr>
              <a:t>What </a:t>
            </a:r>
            <a:r>
              <a:rPr lang="en-US" sz="2400" dirty="0">
                <a:latin typeface="Arial"/>
              </a:rPr>
              <a:t>problem are we solving?		</a:t>
            </a:r>
            <a:r>
              <a:rPr lang="en-US" sz="2400" dirty="0">
                <a:solidFill>
                  <a:schemeClr val="tx2"/>
                </a:solidFill>
                <a:latin typeface="Arial"/>
              </a:rPr>
              <a:t>PROBLEM SPECIFICATION</a:t>
            </a:r>
            <a:endParaRPr lang="en-US" dirty="0"/>
          </a:p>
          <a:p>
            <a:pPr marL="457200" indent="-457200">
              <a:buAutoNum type="arabicParenR"/>
            </a:pPr>
            <a:endParaRPr dirty="0"/>
          </a:p>
          <a:p>
            <a:r>
              <a:rPr lang="en-US" sz="2400" dirty="0">
                <a:latin typeface="Arial"/>
              </a:rPr>
              <a:t>2) </a:t>
            </a:r>
            <a:r>
              <a:rPr lang="en-US" sz="2400" b="1" dirty="0">
                <a:latin typeface="Arial"/>
              </a:rPr>
              <a:t>How</a:t>
            </a:r>
            <a:r>
              <a:rPr lang="en-US" sz="2400" dirty="0">
                <a:latin typeface="Arial"/>
              </a:rPr>
              <a:t> do we solve the problem?		</a:t>
            </a:r>
            <a:r>
              <a:rPr lang="en-US" sz="2400" dirty="0">
                <a:solidFill>
                  <a:srgbClr val="1F497D"/>
                </a:solidFill>
                <a:latin typeface="Arial"/>
              </a:rPr>
              <a:t>ALGORITHM DESCRIPTION</a:t>
            </a:r>
            <a:endParaRPr lang="en-US" sz="2400" dirty="0">
              <a:latin typeface="Arial"/>
            </a:endParaRPr>
          </a:p>
          <a:p>
            <a:endParaRPr dirty="0"/>
          </a:p>
          <a:p>
            <a:r>
              <a:rPr lang="en-US" sz="2400" dirty="0">
                <a:latin typeface="Arial"/>
              </a:rPr>
              <a:t>3) </a:t>
            </a:r>
            <a:r>
              <a:rPr lang="en-US" sz="2400" b="1" dirty="0">
                <a:latin typeface="Arial"/>
              </a:rPr>
              <a:t>Why</a:t>
            </a:r>
            <a:r>
              <a:rPr lang="en-US" sz="2400" dirty="0">
                <a:latin typeface="Arial"/>
              </a:rPr>
              <a:t> do these steps solve the problem?	</a:t>
            </a:r>
            <a:r>
              <a:rPr lang="en-US" sz="2400" dirty="0">
                <a:solidFill>
                  <a:srgbClr val="1F497D"/>
                </a:solidFill>
                <a:latin typeface="Arial"/>
              </a:rPr>
              <a:t>CORRECTNESSS</a:t>
            </a:r>
            <a:endParaRPr dirty="0"/>
          </a:p>
          <a:p>
            <a:pPr lvl="1">
              <a:buFont typeface="Times New Roman"/>
              <a:buChar char="–"/>
            </a:pPr>
            <a:endParaRPr dirty="0"/>
          </a:p>
          <a:p>
            <a:r>
              <a:rPr lang="en-US" sz="2400" dirty="0">
                <a:latin typeface="Arial"/>
              </a:rPr>
              <a:t>4) </a:t>
            </a:r>
            <a:r>
              <a:rPr lang="en-US" sz="2400" b="1" dirty="0">
                <a:latin typeface="Arial"/>
              </a:rPr>
              <a:t>When</a:t>
            </a:r>
            <a:r>
              <a:rPr lang="en-US" sz="2400" dirty="0">
                <a:latin typeface="Arial"/>
              </a:rPr>
              <a:t> do we get an answer?	</a:t>
            </a:r>
            <a:r>
              <a:rPr lang="en-US" sz="2400" dirty="0">
                <a:solidFill>
                  <a:srgbClr val="1F497D"/>
                </a:solidFill>
                <a:latin typeface="Arial"/>
              </a:rPr>
              <a:t>RUNNING TIME PERFORMANCE</a:t>
            </a:r>
            <a:endParaRPr dirty="0"/>
          </a:p>
        </p:txBody>
      </p:sp>
    </p:spTree>
    <p:extLst>
      <p:ext uri="{BB962C8B-B14F-4D97-AF65-F5344CB8AC3E}">
        <p14:creationId xmlns:p14="http://schemas.microsoft.com/office/powerpoint/2010/main" val="3506039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2"/>
          <p:cNvSpPr/>
          <p:nvPr/>
        </p:nvSpPr>
        <p:spPr>
          <a:xfrm>
            <a:off x="503280" y="1368360"/>
            <a:ext cx="9071640" cy="2616351"/>
          </a:xfrm>
          <a:prstGeom prst="rect">
            <a:avLst/>
          </a:prstGeom>
          <a:noFill/>
          <a:ln>
            <a:noFill/>
          </a:ln>
        </p:spPr>
        <p:txBody>
          <a:bodyPr lIns="0" tIns="0" rIns="0" bIns="0"/>
          <a:lstStyle/>
          <a:p>
            <a:pPr>
              <a:lnSpc>
                <a:spcPct val="100000"/>
              </a:lnSpc>
              <a:buSzPct val="45000"/>
            </a:pPr>
            <a:r>
              <a:rPr lang="en-US" sz="2400" dirty="0">
                <a:solidFill>
                  <a:srgbClr val="000000"/>
                </a:solidFill>
                <a:latin typeface="Arial"/>
              </a:rPr>
              <a:t>Given a list</a:t>
            </a:r>
          </a:p>
          <a:p>
            <a:pPr algn="ctr">
              <a:lnSpc>
                <a:spcPct val="100000"/>
              </a:lnSpc>
              <a:buSzPct val="45000"/>
            </a:pPr>
            <a:r>
              <a:rPr lang="en-US" sz="2400" dirty="0">
                <a:solidFill>
                  <a:srgbClr val="000000"/>
                </a:solidFill>
                <a:latin typeface="Courier New"/>
              </a:rPr>
              <a:t>a</a:t>
            </a:r>
            <a:r>
              <a:rPr lang="en-US" sz="2400" baseline="-25000" dirty="0">
                <a:solidFill>
                  <a:srgbClr val="000000"/>
                </a:solidFill>
                <a:latin typeface="Courier New"/>
              </a:rPr>
              <a:t>1</a:t>
            </a:r>
            <a:r>
              <a:rPr lang="en-US" sz="2400" dirty="0">
                <a:solidFill>
                  <a:srgbClr val="000000"/>
                </a:solidFill>
                <a:latin typeface="Courier New"/>
              </a:rPr>
              <a:t>, a</a:t>
            </a:r>
            <a:r>
              <a:rPr lang="en-US" sz="2400" baseline="-25000" dirty="0">
                <a:solidFill>
                  <a:srgbClr val="000000"/>
                </a:solidFill>
                <a:latin typeface="Courier New"/>
              </a:rPr>
              <a:t>2</a:t>
            </a:r>
            <a:r>
              <a:rPr lang="en-US" sz="2400" dirty="0">
                <a:solidFill>
                  <a:srgbClr val="000000"/>
                </a:solidFill>
                <a:latin typeface="Courier New"/>
              </a:rPr>
              <a:t>, ..., a</a:t>
            </a:r>
            <a:r>
              <a:rPr lang="en-US" sz="2400" baseline="-25000" dirty="0">
                <a:solidFill>
                  <a:srgbClr val="000000"/>
                </a:solidFill>
                <a:latin typeface="Courier New"/>
              </a:rPr>
              <a:t>n</a:t>
            </a:r>
            <a:endParaRPr lang="en-US" sz="2400" dirty="0">
              <a:solidFill>
                <a:srgbClr val="000000"/>
              </a:solidFill>
              <a:latin typeface="Arial"/>
            </a:endParaRPr>
          </a:p>
          <a:p>
            <a:pPr>
              <a:lnSpc>
                <a:spcPct val="100000"/>
              </a:lnSpc>
              <a:buSzPct val="45000"/>
            </a:pPr>
            <a:endParaRPr lang="en-US" sz="2400" dirty="0">
              <a:solidFill>
                <a:srgbClr val="000000"/>
              </a:solidFill>
              <a:latin typeface="Arial"/>
            </a:endParaRPr>
          </a:p>
          <a:p>
            <a:pPr>
              <a:lnSpc>
                <a:spcPct val="100000"/>
              </a:lnSpc>
              <a:buSzPct val="45000"/>
            </a:pPr>
            <a:r>
              <a:rPr lang="en-US" sz="2400" dirty="0">
                <a:solidFill>
                  <a:srgbClr val="000000"/>
                </a:solidFill>
                <a:latin typeface="Arial"/>
              </a:rPr>
              <a:t>rearrange the values so that </a:t>
            </a:r>
            <a:endParaRPr dirty="0"/>
          </a:p>
          <a:p>
            <a:pPr algn="ctr">
              <a:lnSpc>
                <a:spcPct val="100000"/>
              </a:lnSpc>
              <a:buSzPct val="45000"/>
            </a:pPr>
            <a:endParaRPr lang="en-US" sz="2400" dirty="0">
              <a:solidFill>
                <a:srgbClr val="000000"/>
              </a:solidFill>
              <a:latin typeface="Courier New"/>
            </a:endParaRPr>
          </a:p>
          <a:p>
            <a:pPr algn="ctr">
              <a:lnSpc>
                <a:spcPct val="100000"/>
              </a:lnSpc>
              <a:buSzPct val="45000"/>
            </a:pPr>
            <a:r>
              <a:rPr lang="en-US" sz="2400" dirty="0">
                <a:solidFill>
                  <a:srgbClr val="000000"/>
                </a:solidFill>
                <a:latin typeface="Courier New"/>
              </a:rPr>
              <a:t>a</a:t>
            </a:r>
            <a:r>
              <a:rPr lang="en-US" sz="2400" baseline="-25000" dirty="0">
                <a:solidFill>
                  <a:srgbClr val="000000"/>
                </a:solidFill>
                <a:latin typeface="Courier New"/>
              </a:rPr>
              <a:t>1</a:t>
            </a:r>
            <a:r>
              <a:rPr lang="en-US" sz="2400" dirty="0">
                <a:solidFill>
                  <a:srgbClr val="000000"/>
                </a:solidFill>
                <a:latin typeface="Courier New"/>
              </a:rPr>
              <a:t> &lt;= a</a:t>
            </a:r>
            <a:r>
              <a:rPr lang="en-US" sz="2400" baseline="-25000" dirty="0">
                <a:solidFill>
                  <a:srgbClr val="000000"/>
                </a:solidFill>
                <a:latin typeface="Courier New"/>
              </a:rPr>
              <a:t>2</a:t>
            </a:r>
            <a:r>
              <a:rPr lang="en-US" sz="2400" dirty="0">
                <a:solidFill>
                  <a:srgbClr val="000000"/>
                </a:solidFill>
                <a:latin typeface="Courier New"/>
              </a:rPr>
              <a:t> &lt;= ... &lt;= a</a:t>
            </a:r>
            <a:r>
              <a:rPr lang="en-US" sz="2400" baseline="-25000" dirty="0">
                <a:solidFill>
                  <a:srgbClr val="000000"/>
                </a:solidFill>
                <a:latin typeface="Courier New"/>
              </a:rPr>
              <a:t>n</a:t>
            </a:r>
            <a:endParaRPr lang="en-US" sz="2400" dirty="0">
              <a:solidFill>
                <a:srgbClr val="000000"/>
              </a:solidFill>
            </a:endParaRPr>
          </a:p>
        </p:txBody>
      </p:sp>
      <p:sp>
        <p:nvSpPr>
          <p:cNvPr id="2" name="Title 1"/>
          <p:cNvSpPr>
            <a:spLocks noGrp="1"/>
          </p:cNvSpPr>
          <p:nvPr>
            <p:ph type="title"/>
          </p:nvPr>
        </p:nvSpPr>
        <p:spPr/>
        <p:txBody>
          <a:bodyPr/>
          <a:lstStyle/>
          <a:p>
            <a:pPr algn="ctr"/>
            <a:r>
              <a:rPr lang="en-US" sz="3300" dirty="0">
                <a:latin typeface="+mj-lt"/>
              </a:rPr>
              <a:t>Sorting: Specification: WHAT</a:t>
            </a:r>
          </a:p>
        </p:txBody>
      </p:sp>
      <p:sp>
        <p:nvSpPr>
          <p:cNvPr id="5" name="TextBox 4"/>
          <p:cNvSpPr txBox="1"/>
          <p:nvPr/>
        </p:nvSpPr>
        <p:spPr>
          <a:xfrm>
            <a:off x="251811" y="4214598"/>
            <a:ext cx="8348760" cy="369332"/>
          </a:xfrm>
          <a:prstGeom prst="rect">
            <a:avLst/>
          </a:prstGeom>
          <a:solidFill>
            <a:schemeClr val="bg2">
              <a:lumMod val="90000"/>
            </a:schemeClr>
          </a:solidFill>
        </p:spPr>
        <p:txBody>
          <a:bodyPr wrap="none" rtlCol="0">
            <a:spAutoFit/>
          </a:bodyPr>
          <a:lstStyle/>
          <a:p>
            <a:r>
              <a:rPr lang="en-US" dirty="0"/>
              <a:t>Values can be any type (with underlying total order).  For simplicity, use integers.</a:t>
            </a:r>
          </a:p>
        </p:txBody>
      </p:sp>
      <p:sp>
        <p:nvSpPr>
          <p:cNvPr id="6" name="TextBox 5"/>
          <p:cNvSpPr txBox="1"/>
          <p:nvPr/>
        </p:nvSpPr>
        <p:spPr>
          <a:xfrm>
            <a:off x="39276" y="998668"/>
            <a:ext cx="1878827" cy="369332"/>
          </a:xfrm>
          <a:prstGeom prst="rect">
            <a:avLst/>
          </a:prstGeom>
          <a:solidFill>
            <a:srgbClr val="FFFF00"/>
          </a:solidFill>
        </p:spPr>
        <p:txBody>
          <a:bodyPr wrap="none" rtlCol="0">
            <a:spAutoFit/>
          </a:bodyPr>
          <a:lstStyle/>
          <a:p>
            <a:r>
              <a:rPr lang="en-US" dirty="0"/>
              <a:t>Rosen page 196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502920" y="216000"/>
            <a:ext cx="9070200" cy="646560"/>
          </a:xfrm>
          <a:prstGeom prst="rect">
            <a:avLst/>
          </a:prstGeom>
        </p:spPr>
        <p:txBody>
          <a:bodyPr lIns="0" tIns="0" rIns="0" bIns="0" anchor="ctr"/>
          <a:lstStyle/>
          <a:p>
            <a:pPr algn="ctr"/>
            <a:r>
              <a:rPr lang="en-US" sz="3300" dirty="0">
                <a:latin typeface="Arial"/>
              </a:rPr>
              <a:t>Your approaches: HOW</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503280" y="216000"/>
            <a:ext cx="9071280" cy="647640"/>
          </a:xfrm>
          <a:prstGeom prst="rect">
            <a:avLst/>
          </a:prstGeom>
          <a:noFill/>
          <a:ln>
            <a:noFill/>
          </a:ln>
        </p:spPr>
        <p:txBody>
          <a:bodyPr lIns="0" tIns="0" rIns="0" bIns="0" anchor="ctr"/>
          <a:lstStyle/>
          <a:p>
            <a:pPr algn="ctr">
              <a:lnSpc>
                <a:spcPct val="100000"/>
              </a:lnSpc>
              <a:buSzPct val="45000"/>
            </a:pPr>
            <a:r>
              <a:rPr lang="en-US" sz="3300" dirty="0">
                <a:solidFill>
                  <a:srgbClr val="000000"/>
                </a:solidFill>
                <a:latin typeface="Arial"/>
              </a:rPr>
              <a:t>Selection Sort (Min Sort)</a:t>
            </a:r>
            <a:endParaRPr dirty="0"/>
          </a:p>
        </p:txBody>
      </p:sp>
      <p:sp>
        <p:nvSpPr>
          <p:cNvPr id="399" name="CustomShape 2"/>
          <p:cNvSpPr/>
          <p:nvPr/>
        </p:nvSpPr>
        <p:spPr>
          <a:xfrm>
            <a:off x="503280" y="1368360"/>
            <a:ext cx="9071640" cy="1568880"/>
          </a:xfrm>
          <a:prstGeom prst="rect">
            <a:avLst/>
          </a:prstGeom>
          <a:noFill/>
          <a:ln>
            <a:noFill/>
          </a:ln>
        </p:spPr>
        <p:txBody>
          <a:bodyPr lIns="0" tIns="0" rIns="0" bIns="0"/>
          <a:lstStyle/>
          <a:p>
            <a:pPr>
              <a:lnSpc>
                <a:spcPct val="100000"/>
              </a:lnSpc>
              <a:buSzPct val="45000"/>
            </a:pPr>
            <a:endParaRPr/>
          </a:p>
        </p:txBody>
      </p:sp>
      <p:pic>
        <p:nvPicPr>
          <p:cNvPr id="400" name="Picture 399"/>
          <p:cNvPicPr/>
          <p:nvPr/>
        </p:nvPicPr>
        <p:blipFill>
          <a:blip r:embed="rId2"/>
          <a:stretch>
            <a:fillRect/>
          </a:stretch>
        </p:blipFill>
        <p:spPr>
          <a:xfrm>
            <a:off x="639720" y="2743200"/>
            <a:ext cx="8917920" cy="2651400"/>
          </a:xfrm>
          <a:prstGeom prst="rect">
            <a:avLst/>
          </a:prstGeom>
          <a:ln>
            <a:noFill/>
          </a:ln>
        </p:spPr>
      </p:pic>
      <p:sp>
        <p:nvSpPr>
          <p:cNvPr id="5" name="TextShape 2"/>
          <p:cNvSpPr txBox="1"/>
          <p:nvPr/>
        </p:nvSpPr>
        <p:spPr>
          <a:xfrm>
            <a:off x="503280" y="1222188"/>
            <a:ext cx="9070200" cy="1832400"/>
          </a:xfrm>
          <a:prstGeom prst="rect">
            <a:avLst/>
          </a:prstGeom>
        </p:spPr>
        <p:txBody>
          <a:bodyPr lIns="0" tIns="24120" rIns="0" bIns="0"/>
          <a:lstStyle/>
          <a:p>
            <a:r>
              <a:rPr lang="en-US" sz="2800" dirty="0">
                <a:latin typeface="Arial"/>
              </a:rPr>
              <a:t>"</a:t>
            </a:r>
            <a:r>
              <a:rPr lang="en-CA" sz="2800" dirty="0">
                <a:latin typeface="Arial"/>
              </a:rPr>
              <a:t>Find the first name alphabetically, move it to the front</a:t>
            </a:r>
            <a:r>
              <a:rPr lang="en-US" sz="2800" dirty="0">
                <a:latin typeface="Arial"/>
              </a:rPr>
              <a:t>. Then look for the next one, move it, etc.''</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503280" y="216000"/>
            <a:ext cx="9071640" cy="647640"/>
          </a:xfrm>
          <a:prstGeom prst="rect">
            <a:avLst/>
          </a:prstGeom>
          <a:noFill/>
          <a:ln>
            <a:noFill/>
          </a:ln>
        </p:spPr>
        <p:txBody>
          <a:bodyPr lIns="0" tIns="0" rIns="0" bIns="0" anchor="ctr"/>
          <a:lstStyle/>
          <a:p>
            <a:pPr algn="ctr">
              <a:lnSpc>
                <a:spcPct val="100000"/>
              </a:lnSpc>
              <a:buSzPct val="45000"/>
            </a:pPr>
            <a:r>
              <a:rPr lang="en-US" sz="3300" dirty="0">
                <a:solidFill>
                  <a:srgbClr val="000000"/>
                </a:solidFill>
                <a:latin typeface="Arial"/>
              </a:rPr>
              <a:t>Selection Sort (MinSort) </a:t>
            </a:r>
            <a:r>
              <a:rPr lang="en-US" sz="3300">
                <a:solidFill>
                  <a:srgbClr val="000000"/>
                </a:solidFill>
                <a:latin typeface="Arial"/>
              </a:rPr>
              <a:t>Pseudocode</a:t>
            </a:r>
            <a:endParaRPr/>
          </a:p>
        </p:txBody>
      </p:sp>
      <p:sp>
        <p:nvSpPr>
          <p:cNvPr id="4" name="TextBox 3"/>
          <p:cNvSpPr txBox="1"/>
          <p:nvPr/>
        </p:nvSpPr>
        <p:spPr>
          <a:xfrm>
            <a:off x="39276" y="998668"/>
            <a:ext cx="3636557" cy="369332"/>
          </a:xfrm>
          <a:prstGeom prst="rect">
            <a:avLst/>
          </a:prstGeom>
          <a:solidFill>
            <a:srgbClr val="FFFF00"/>
          </a:solidFill>
        </p:spPr>
        <p:txBody>
          <a:bodyPr wrap="none" rtlCol="0">
            <a:spAutoFit/>
          </a:bodyPr>
          <a:lstStyle/>
          <a:p>
            <a:r>
              <a:rPr lang="en-US" dirty="0"/>
              <a:t>Rosen page 203, exercises 41-42</a:t>
            </a:r>
          </a:p>
        </p:txBody>
      </p:sp>
      <p:sp>
        <p:nvSpPr>
          <p:cNvPr id="2" name="TextBox 1"/>
          <p:cNvSpPr txBox="1"/>
          <p:nvPr/>
        </p:nvSpPr>
        <p:spPr>
          <a:xfrm>
            <a:off x="606849" y="1743506"/>
            <a:ext cx="9327117" cy="2585323"/>
          </a:xfrm>
          <a:prstGeom prst="rect">
            <a:avLst/>
          </a:prstGeom>
          <a:noFill/>
        </p:spPr>
        <p:txBody>
          <a:bodyPr wrap="none" rtlCol="0">
            <a:spAutoFit/>
          </a:bodyPr>
          <a:lstStyle/>
          <a:p>
            <a:r>
              <a:rPr lang="en-US" b="1" dirty="0">
                <a:latin typeface="Courier New"/>
                <a:cs typeface="Courier New"/>
              </a:rPr>
              <a:t>procedure</a:t>
            </a:r>
            <a:r>
              <a:rPr lang="en-US" dirty="0">
                <a:latin typeface="Courier New"/>
                <a:cs typeface="Courier New"/>
              </a:rPr>
              <a:t> selection sort(a</a:t>
            </a:r>
            <a:r>
              <a:rPr lang="en-US" baseline="-25000" dirty="0">
                <a:latin typeface="Courier New"/>
                <a:cs typeface="Courier New"/>
              </a:rPr>
              <a:t>1</a:t>
            </a:r>
            <a:r>
              <a:rPr lang="en-US" dirty="0">
                <a:latin typeface="Courier New"/>
                <a:cs typeface="Courier New"/>
              </a:rPr>
              <a:t>, a</a:t>
            </a:r>
            <a:r>
              <a:rPr lang="en-US" baseline="-25000" dirty="0">
                <a:latin typeface="Courier New"/>
                <a:cs typeface="Courier New"/>
              </a:rPr>
              <a:t>2</a:t>
            </a:r>
            <a:r>
              <a:rPr lang="en-US" dirty="0">
                <a:latin typeface="Courier New"/>
                <a:cs typeface="Courier New"/>
              </a:rPr>
              <a:t>, ..., a</a:t>
            </a:r>
            <a:r>
              <a:rPr lang="en-US" baseline="-25000" dirty="0">
                <a:latin typeface="Courier New"/>
                <a:cs typeface="Courier New"/>
              </a:rPr>
              <a:t>n</a:t>
            </a:r>
            <a:r>
              <a:rPr lang="en-US" dirty="0">
                <a:latin typeface="Courier New"/>
                <a:cs typeface="Courier New"/>
              </a:rPr>
              <a:t>: real numbers with n &gt;=2 )</a:t>
            </a:r>
          </a:p>
          <a:p>
            <a:r>
              <a:rPr lang="en-US" b="1" dirty="0">
                <a:latin typeface="Courier New"/>
                <a:cs typeface="Courier New"/>
              </a:rPr>
              <a:t>for </a:t>
            </a:r>
            <a:r>
              <a:rPr lang="en-US" dirty="0">
                <a:latin typeface="Courier New"/>
                <a:cs typeface="Courier New"/>
              </a:rPr>
              <a:t>i := 1 </a:t>
            </a:r>
            <a:r>
              <a:rPr lang="en-US" b="1" dirty="0">
                <a:latin typeface="Courier New"/>
                <a:cs typeface="Courier New"/>
              </a:rPr>
              <a:t>to </a:t>
            </a:r>
            <a:r>
              <a:rPr lang="en-US" dirty="0">
                <a:latin typeface="Courier New"/>
                <a:cs typeface="Courier New"/>
              </a:rPr>
              <a:t>n-1</a:t>
            </a:r>
          </a:p>
          <a:p>
            <a:r>
              <a:rPr lang="en-US" b="1" dirty="0">
                <a:latin typeface="Courier New"/>
                <a:cs typeface="Courier New"/>
              </a:rPr>
              <a:t>	</a:t>
            </a:r>
            <a:r>
              <a:rPr lang="en-US" dirty="0">
                <a:latin typeface="Courier New"/>
                <a:cs typeface="Courier New"/>
              </a:rPr>
              <a:t>m := i</a:t>
            </a:r>
          </a:p>
          <a:p>
            <a:r>
              <a:rPr lang="en-US" b="1" dirty="0">
                <a:latin typeface="Courier New"/>
                <a:cs typeface="Courier New"/>
              </a:rPr>
              <a:t>	for </a:t>
            </a:r>
            <a:r>
              <a:rPr lang="en-US" dirty="0">
                <a:latin typeface="Courier New"/>
                <a:cs typeface="Courier New"/>
              </a:rPr>
              <a:t>j:= i+1 </a:t>
            </a:r>
            <a:r>
              <a:rPr lang="en-US" b="1" dirty="0">
                <a:latin typeface="Courier New"/>
                <a:cs typeface="Courier New"/>
              </a:rPr>
              <a:t>to </a:t>
            </a:r>
            <a:r>
              <a:rPr lang="en-US" dirty="0">
                <a:latin typeface="Courier New"/>
                <a:cs typeface="Courier New"/>
              </a:rPr>
              <a:t>n</a:t>
            </a:r>
            <a:endParaRPr lang="en-US" b="1" dirty="0">
              <a:latin typeface="Courier New"/>
              <a:cs typeface="Courier New"/>
            </a:endParaRPr>
          </a:p>
          <a:p>
            <a:r>
              <a:rPr lang="en-US" b="1" dirty="0">
                <a:latin typeface="Courier New"/>
                <a:cs typeface="Courier New"/>
              </a:rPr>
              <a:t>		if </a:t>
            </a:r>
            <a:r>
              <a:rPr lang="en-US" dirty="0">
                <a:latin typeface="Courier New"/>
                <a:cs typeface="Courier New"/>
              </a:rPr>
              <a:t>( a</a:t>
            </a:r>
            <a:r>
              <a:rPr lang="en-US" baseline="-25000" dirty="0">
                <a:latin typeface="Courier New"/>
                <a:cs typeface="Courier New"/>
              </a:rPr>
              <a:t>j</a:t>
            </a:r>
            <a:r>
              <a:rPr lang="en-US" dirty="0">
                <a:latin typeface="Courier New"/>
                <a:cs typeface="Courier New"/>
              </a:rPr>
              <a:t> &lt; a</a:t>
            </a:r>
            <a:r>
              <a:rPr lang="en-US" baseline="-25000" dirty="0">
                <a:latin typeface="Courier New"/>
                <a:cs typeface="Courier New"/>
              </a:rPr>
              <a:t>m</a:t>
            </a:r>
            <a:r>
              <a:rPr lang="en-US" dirty="0">
                <a:latin typeface="Courier New"/>
                <a:cs typeface="Courier New"/>
              </a:rPr>
              <a:t> </a:t>
            </a:r>
            <a:r>
              <a:rPr lang="en-US" b="1" dirty="0">
                <a:latin typeface="Courier New"/>
                <a:cs typeface="Courier New"/>
              </a:rPr>
              <a:t>) then </a:t>
            </a:r>
            <a:r>
              <a:rPr lang="en-US" dirty="0">
                <a:latin typeface="Courier New"/>
                <a:cs typeface="Courier New"/>
              </a:rPr>
              <a:t>m := j</a:t>
            </a:r>
          </a:p>
          <a:p>
            <a:r>
              <a:rPr lang="en-US" b="1" dirty="0">
                <a:latin typeface="Courier New"/>
                <a:cs typeface="Courier New"/>
              </a:rPr>
              <a:t>	</a:t>
            </a:r>
            <a:r>
              <a:rPr lang="en-US" dirty="0">
                <a:latin typeface="Courier New"/>
                <a:cs typeface="Courier New"/>
              </a:rPr>
              <a:t>interchange a</a:t>
            </a:r>
            <a:r>
              <a:rPr lang="en-US" baseline="-25000" dirty="0">
                <a:latin typeface="Courier New"/>
                <a:cs typeface="Courier New"/>
              </a:rPr>
              <a:t>i</a:t>
            </a:r>
            <a:r>
              <a:rPr lang="en-US" dirty="0">
                <a:latin typeface="Courier New"/>
                <a:cs typeface="Courier New"/>
              </a:rPr>
              <a:t> and a</a:t>
            </a:r>
            <a:r>
              <a:rPr lang="en-US" baseline="-25000" dirty="0">
                <a:latin typeface="Courier New"/>
                <a:cs typeface="Courier New"/>
              </a:rPr>
              <a:t>m</a:t>
            </a:r>
          </a:p>
          <a:p>
            <a:endParaRPr lang="en-US" dirty="0">
              <a:latin typeface="Courier New"/>
              <a:cs typeface="Courier New"/>
            </a:endParaRPr>
          </a:p>
          <a:p>
            <a:r>
              <a:rPr lang="en-US" dirty="0">
                <a:latin typeface="Courier New"/>
                <a:cs typeface="Courier New"/>
              </a:rPr>
              <a:t>{ a</a:t>
            </a:r>
            <a:r>
              <a:rPr lang="en-US" baseline="-25000" dirty="0">
                <a:latin typeface="Courier New"/>
                <a:cs typeface="Courier New"/>
              </a:rPr>
              <a:t>1</a:t>
            </a:r>
            <a:r>
              <a:rPr lang="en-US" dirty="0">
                <a:latin typeface="Courier New"/>
                <a:cs typeface="Courier New"/>
              </a:rPr>
              <a:t>, ..., a</a:t>
            </a:r>
            <a:r>
              <a:rPr lang="en-US" baseline="-25000" dirty="0">
                <a:latin typeface="Courier New"/>
                <a:cs typeface="Courier New"/>
              </a:rPr>
              <a:t>n</a:t>
            </a:r>
            <a:r>
              <a:rPr lang="en-US" dirty="0">
                <a:latin typeface="Courier New"/>
                <a:cs typeface="Courier New"/>
              </a:rPr>
              <a:t>  is in increasing order}</a:t>
            </a:r>
          </a:p>
          <a:p>
            <a:endParaRPr lang="en-US" b="1" dirty="0">
              <a:latin typeface="Courier New"/>
              <a:cs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503280" y="216000"/>
            <a:ext cx="9071280" cy="647640"/>
          </a:xfrm>
          <a:prstGeom prst="rect">
            <a:avLst/>
          </a:prstGeom>
          <a:noFill/>
          <a:ln>
            <a:noFill/>
          </a:ln>
        </p:spPr>
        <p:txBody>
          <a:bodyPr lIns="0" tIns="0" rIns="0" bIns="0" anchor="ctr"/>
          <a:lstStyle/>
          <a:p>
            <a:pPr algn="ctr">
              <a:lnSpc>
                <a:spcPct val="100000"/>
              </a:lnSpc>
              <a:buSzPct val="45000"/>
            </a:pPr>
            <a:r>
              <a:rPr lang="en-US" sz="3300" dirty="0">
                <a:solidFill>
                  <a:srgbClr val="000000"/>
                </a:solidFill>
                <a:latin typeface="Arial"/>
              </a:rPr>
              <a:t>Bubble Sort</a:t>
            </a:r>
            <a:endParaRPr dirty="0"/>
          </a:p>
        </p:txBody>
      </p:sp>
      <p:sp>
        <p:nvSpPr>
          <p:cNvPr id="5" name="TextShape 2"/>
          <p:cNvSpPr txBox="1"/>
          <p:nvPr/>
        </p:nvSpPr>
        <p:spPr>
          <a:xfrm>
            <a:off x="503280" y="1222188"/>
            <a:ext cx="9070200" cy="1832400"/>
          </a:xfrm>
          <a:prstGeom prst="rect">
            <a:avLst/>
          </a:prstGeom>
        </p:spPr>
        <p:txBody>
          <a:bodyPr lIns="0" tIns="24120" rIns="0" bIns="0"/>
          <a:lstStyle/>
          <a:p>
            <a:r>
              <a:rPr lang="en-US" sz="2800" dirty="0">
                <a:latin typeface="Arial"/>
              </a:rPr>
              <a:t>"Compare the first two cards, and if the first is bigger,</a:t>
            </a:r>
            <a:endParaRPr dirty="0"/>
          </a:p>
          <a:p>
            <a:r>
              <a:rPr lang="en-US" sz="2800" dirty="0">
                <a:latin typeface="Arial"/>
              </a:rPr>
              <a:t> keep comparing it to the next card in the stack until we</a:t>
            </a:r>
            <a:endParaRPr dirty="0"/>
          </a:p>
          <a:p>
            <a:r>
              <a:rPr lang="en-US" sz="2800" dirty="0">
                <a:latin typeface="Arial"/>
              </a:rPr>
              <a:t> find one larger than it.  Repeat until the stack is sorted.''</a:t>
            </a:r>
            <a:endParaRPr dirty="0"/>
          </a:p>
        </p:txBody>
      </p:sp>
      <p:pic>
        <p:nvPicPr>
          <p:cNvPr id="6" name="Picture 5"/>
          <p:cNvPicPr/>
          <p:nvPr/>
        </p:nvPicPr>
        <p:blipFill>
          <a:blip r:embed="rId2"/>
          <a:stretch>
            <a:fillRect/>
          </a:stretch>
        </p:blipFill>
        <p:spPr>
          <a:xfrm>
            <a:off x="1538280" y="3177000"/>
            <a:ext cx="6782040" cy="2400480"/>
          </a:xfrm>
          <a:prstGeom prst="rect">
            <a:avLst/>
          </a:prstGeom>
          <a:ln>
            <a:noFill/>
          </a:ln>
        </p:spPr>
      </p:pic>
    </p:spTree>
    <p:extLst>
      <p:ext uri="{BB962C8B-B14F-4D97-AF65-F5344CB8AC3E}">
        <p14:creationId xmlns:p14="http://schemas.microsoft.com/office/powerpoint/2010/main" val="750471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503280" y="216000"/>
            <a:ext cx="9071280" cy="647640"/>
          </a:xfrm>
          <a:prstGeom prst="rect">
            <a:avLst/>
          </a:prstGeom>
          <a:noFill/>
          <a:ln>
            <a:noFill/>
          </a:ln>
        </p:spPr>
        <p:txBody>
          <a:bodyPr lIns="0" tIns="0" rIns="0" bIns="0" anchor="ctr"/>
          <a:lstStyle/>
          <a:p>
            <a:pPr algn="ctr">
              <a:lnSpc>
                <a:spcPct val="100000"/>
              </a:lnSpc>
              <a:buSzPct val="45000"/>
            </a:pPr>
            <a:r>
              <a:rPr lang="en-US" sz="3300" dirty="0">
                <a:solidFill>
                  <a:srgbClr val="000000"/>
                </a:solidFill>
                <a:latin typeface="Arial"/>
              </a:rPr>
              <a:t>Bubble Sort Pseudocode</a:t>
            </a:r>
            <a:endParaRPr dirty="0"/>
          </a:p>
        </p:txBody>
      </p:sp>
      <p:sp>
        <p:nvSpPr>
          <p:cNvPr id="4" name="TextBox 3"/>
          <p:cNvSpPr txBox="1"/>
          <p:nvPr/>
        </p:nvSpPr>
        <p:spPr>
          <a:xfrm>
            <a:off x="606849" y="1743506"/>
            <a:ext cx="8911551" cy="2031325"/>
          </a:xfrm>
          <a:prstGeom prst="rect">
            <a:avLst/>
          </a:prstGeom>
          <a:noFill/>
        </p:spPr>
        <p:txBody>
          <a:bodyPr wrap="none" rtlCol="0">
            <a:spAutoFit/>
          </a:bodyPr>
          <a:lstStyle/>
          <a:p>
            <a:r>
              <a:rPr lang="en-US" b="1" dirty="0">
                <a:latin typeface="Courier New"/>
                <a:cs typeface="Courier New"/>
              </a:rPr>
              <a:t>procedure</a:t>
            </a:r>
            <a:r>
              <a:rPr lang="en-US" dirty="0">
                <a:latin typeface="Courier New"/>
                <a:cs typeface="Courier New"/>
              </a:rPr>
              <a:t> bubble sort(a</a:t>
            </a:r>
            <a:r>
              <a:rPr lang="en-US" baseline="-25000" dirty="0">
                <a:latin typeface="Courier New"/>
                <a:cs typeface="Courier New"/>
              </a:rPr>
              <a:t>1</a:t>
            </a:r>
            <a:r>
              <a:rPr lang="en-US" dirty="0">
                <a:latin typeface="Courier New"/>
                <a:cs typeface="Courier New"/>
              </a:rPr>
              <a:t>, a</a:t>
            </a:r>
            <a:r>
              <a:rPr lang="en-US" baseline="-25000" dirty="0">
                <a:latin typeface="Courier New"/>
                <a:cs typeface="Courier New"/>
              </a:rPr>
              <a:t>2</a:t>
            </a:r>
            <a:r>
              <a:rPr lang="en-US" dirty="0">
                <a:latin typeface="Courier New"/>
                <a:cs typeface="Courier New"/>
              </a:rPr>
              <a:t>, ..., a</a:t>
            </a:r>
            <a:r>
              <a:rPr lang="en-US" baseline="-25000" dirty="0">
                <a:latin typeface="Courier New"/>
                <a:cs typeface="Courier New"/>
              </a:rPr>
              <a:t>n</a:t>
            </a:r>
            <a:r>
              <a:rPr lang="en-US" dirty="0">
                <a:latin typeface="Courier New"/>
                <a:cs typeface="Courier New"/>
              </a:rPr>
              <a:t>: real numbers with n &gt;=2 )</a:t>
            </a:r>
          </a:p>
          <a:p>
            <a:r>
              <a:rPr lang="en-US" b="1" dirty="0">
                <a:latin typeface="Courier New"/>
                <a:cs typeface="Courier New"/>
              </a:rPr>
              <a:t>for </a:t>
            </a:r>
            <a:r>
              <a:rPr lang="en-US" dirty="0">
                <a:latin typeface="Courier New"/>
                <a:cs typeface="Courier New"/>
              </a:rPr>
              <a:t>i := 1 </a:t>
            </a:r>
            <a:r>
              <a:rPr lang="en-US" b="1" dirty="0">
                <a:latin typeface="Courier New"/>
                <a:cs typeface="Courier New"/>
              </a:rPr>
              <a:t>to </a:t>
            </a:r>
            <a:r>
              <a:rPr lang="en-US" dirty="0">
                <a:latin typeface="Courier New"/>
                <a:cs typeface="Courier New"/>
              </a:rPr>
              <a:t>n-1</a:t>
            </a:r>
          </a:p>
          <a:p>
            <a:r>
              <a:rPr lang="en-US" b="1" dirty="0">
                <a:latin typeface="Courier New"/>
                <a:cs typeface="Courier New"/>
              </a:rPr>
              <a:t>	for </a:t>
            </a:r>
            <a:r>
              <a:rPr lang="en-US" dirty="0">
                <a:latin typeface="Courier New"/>
                <a:cs typeface="Courier New"/>
              </a:rPr>
              <a:t>j:= 1 </a:t>
            </a:r>
            <a:r>
              <a:rPr lang="en-US" b="1" dirty="0">
                <a:latin typeface="Courier New"/>
                <a:cs typeface="Courier New"/>
              </a:rPr>
              <a:t>to </a:t>
            </a:r>
            <a:r>
              <a:rPr lang="en-US" dirty="0">
                <a:latin typeface="Courier New"/>
                <a:cs typeface="Courier New"/>
              </a:rPr>
              <a:t>n-i</a:t>
            </a:r>
            <a:endParaRPr lang="en-US" b="1" dirty="0">
              <a:latin typeface="Courier New"/>
              <a:cs typeface="Courier New"/>
            </a:endParaRPr>
          </a:p>
          <a:p>
            <a:r>
              <a:rPr lang="en-US" b="1" dirty="0">
                <a:latin typeface="Courier New"/>
                <a:cs typeface="Courier New"/>
              </a:rPr>
              <a:t>		if </a:t>
            </a:r>
            <a:r>
              <a:rPr lang="en-US" dirty="0">
                <a:latin typeface="Courier New"/>
                <a:cs typeface="Courier New"/>
              </a:rPr>
              <a:t>( a</a:t>
            </a:r>
            <a:r>
              <a:rPr lang="en-US" baseline="-25000" dirty="0">
                <a:latin typeface="Courier New"/>
                <a:cs typeface="Courier New"/>
              </a:rPr>
              <a:t>j</a:t>
            </a:r>
            <a:r>
              <a:rPr lang="en-US" dirty="0">
                <a:latin typeface="Courier New"/>
                <a:cs typeface="Courier New"/>
              </a:rPr>
              <a:t> &gt; a</a:t>
            </a:r>
            <a:r>
              <a:rPr lang="en-US" baseline="-25000" dirty="0">
                <a:latin typeface="Courier New"/>
                <a:cs typeface="Courier New"/>
              </a:rPr>
              <a:t>j+1</a:t>
            </a:r>
            <a:r>
              <a:rPr lang="en-US" dirty="0">
                <a:latin typeface="Courier New"/>
                <a:cs typeface="Courier New"/>
              </a:rPr>
              <a:t> </a:t>
            </a:r>
            <a:r>
              <a:rPr lang="en-US" b="1" dirty="0">
                <a:latin typeface="Courier New"/>
                <a:cs typeface="Courier New"/>
              </a:rPr>
              <a:t>) then </a:t>
            </a:r>
            <a:r>
              <a:rPr lang="en-US" dirty="0">
                <a:latin typeface="Courier New"/>
                <a:cs typeface="Courier New"/>
              </a:rPr>
              <a:t>interchange a</a:t>
            </a:r>
            <a:r>
              <a:rPr lang="en-US" baseline="-25000" dirty="0">
                <a:latin typeface="Courier New"/>
                <a:cs typeface="Courier New"/>
              </a:rPr>
              <a:t>j</a:t>
            </a:r>
            <a:r>
              <a:rPr lang="en-US" dirty="0">
                <a:latin typeface="Courier New"/>
                <a:cs typeface="Courier New"/>
              </a:rPr>
              <a:t> and a</a:t>
            </a:r>
            <a:r>
              <a:rPr lang="en-US" baseline="-25000" dirty="0">
                <a:latin typeface="Courier New"/>
                <a:cs typeface="Courier New"/>
              </a:rPr>
              <a:t>j+1</a:t>
            </a:r>
            <a:endParaRPr lang="en-US" dirty="0">
              <a:latin typeface="Courier New"/>
              <a:cs typeface="Courier New"/>
            </a:endParaRPr>
          </a:p>
          <a:p>
            <a:endParaRPr lang="en-US" dirty="0">
              <a:latin typeface="Courier New"/>
              <a:cs typeface="Courier New"/>
            </a:endParaRPr>
          </a:p>
          <a:p>
            <a:r>
              <a:rPr lang="en-US" dirty="0">
                <a:latin typeface="Courier New"/>
                <a:cs typeface="Courier New"/>
              </a:rPr>
              <a:t>{ a</a:t>
            </a:r>
            <a:r>
              <a:rPr lang="en-US" baseline="-25000" dirty="0">
                <a:latin typeface="Courier New"/>
                <a:cs typeface="Courier New"/>
              </a:rPr>
              <a:t>1</a:t>
            </a:r>
            <a:r>
              <a:rPr lang="en-US" dirty="0">
                <a:latin typeface="Courier New"/>
                <a:cs typeface="Courier New"/>
              </a:rPr>
              <a:t>, ..., a</a:t>
            </a:r>
            <a:r>
              <a:rPr lang="en-US" baseline="-25000" dirty="0">
                <a:latin typeface="Courier New"/>
                <a:cs typeface="Courier New"/>
              </a:rPr>
              <a:t>n</a:t>
            </a:r>
            <a:r>
              <a:rPr lang="en-US" dirty="0">
                <a:latin typeface="Courier New"/>
                <a:cs typeface="Courier New"/>
              </a:rPr>
              <a:t>  is in increasing order}</a:t>
            </a:r>
          </a:p>
          <a:p>
            <a:endParaRPr lang="en-US" b="1" dirty="0">
              <a:latin typeface="Courier New"/>
              <a:cs typeface="Courier New"/>
            </a:endParaRPr>
          </a:p>
        </p:txBody>
      </p:sp>
      <p:sp>
        <p:nvSpPr>
          <p:cNvPr id="5" name="TextBox 4"/>
          <p:cNvSpPr txBox="1"/>
          <p:nvPr/>
        </p:nvSpPr>
        <p:spPr>
          <a:xfrm>
            <a:off x="39276" y="998668"/>
            <a:ext cx="1878827" cy="369332"/>
          </a:xfrm>
          <a:prstGeom prst="rect">
            <a:avLst/>
          </a:prstGeom>
          <a:solidFill>
            <a:srgbClr val="FFFF00"/>
          </a:solidFill>
        </p:spPr>
        <p:txBody>
          <a:bodyPr wrap="none" rtlCol="0">
            <a:spAutoFit/>
          </a:bodyPr>
          <a:lstStyle/>
          <a:p>
            <a:r>
              <a:rPr lang="en-US" dirty="0"/>
              <a:t>Rosen page 197</a:t>
            </a:r>
          </a:p>
        </p:txBody>
      </p:sp>
    </p:spTree>
    <p:extLst>
      <p:ext uri="{BB962C8B-B14F-4D97-AF65-F5344CB8AC3E}">
        <p14:creationId xmlns:p14="http://schemas.microsoft.com/office/powerpoint/2010/main" val="35083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About you</a:t>
            </a:r>
            <a:endParaRPr dirty="0"/>
          </a:p>
        </p:txBody>
      </p:sp>
      <p:sp>
        <p:nvSpPr>
          <p:cNvPr id="337" name="CustomShape 2"/>
          <p:cNvSpPr/>
          <p:nvPr/>
        </p:nvSpPr>
        <p:spPr>
          <a:xfrm>
            <a:off x="504000" y="1368000"/>
            <a:ext cx="9071640" cy="3843720"/>
          </a:xfrm>
          <a:prstGeom prst="rect">
            <a:avLst/>
          </a:prstGeom>
          <a:noFill/>
          <a:ln>
            <a:noFill/>
          </a:ln>
        </p:spPr>
        <p:txBody>
          <a:bodyPr lIns="0" tIns="0" rIns="0" bIns="0"/>
          <a:lstStyle/>
          <a:p>
            <a:pPr>
              <a:lnSpc>
                <a:spcPct val="100000"/>
              </a:lnSpc>
              <a:buSzPct val="45000"/>
            </a:pPr>
            <a:endParaRPr lang="en-US" sz="2910" dirty="0">
              <a:latin typeface="Arial"/>
            </a:endParaRPr>
          </a:p>
        </p:txBody>
      </p:sp>
      <p:sp>
        <p:nvSpPr>
          <p:cNvPr id="2" name="TextBox 1"/>
          <p:cNvSpPr txBox="1"/>
          <p:nvPr/>
        </p:nvSpPr>
        <p:spPr>
          <a:xfrm>
            <a:off x="504000" y="3473067"/>
            <a:ext cx="4620176" cy="461665"/>
          </a:xfrm>
          <a:prstGeom prst="rect">
            <a:avLst/>
          </a:prstGeom>
          <a:noFill/>
        </p:spPr>
        <p:txBody>
          <a:bodyPr wrap="none" rtlCol="0">
            <a:spAutoFit/>
          </a:bodyPr>
          <a:lstStyle/>
          <a:p>
            <a:r>
              <a:rPr lang="en-US" sz="2400" dirty="0"/>
              <a:t>Have you used iClickers before?</a:t>
            </a:r>
          </a:p>
        </p:txBody>
      </p:sp>
      <p:sp>
        <p:nvSpPr>
          <p:cNvPr id="3" name="TextBox 2"/>
          <p:cNvSpPr txBox="1"/>
          <p:nvPr/>
        </p:nvSpPr>
        <p:spPr>
          <a:xfrm>
            <a:off x="1302845" y="4161296"/>
            <a:ext cx="1033232" cy="830997"/>
          </a:xfrm>
          <a:prstGeom prst="rect">
            <a:avLst/>
          </a:prstGeom>
          <a:noFill/>
        </p:spPr>
        <p:txBody>
          <a:bodyPr wrap="none" rtlCol="0">
            <a:spAutoFit/>
          </a:bodyPr>
          <a:lstStyle/>
          <a:p>
            <a:pPr marL="342900" indent="-342900">
              <a:buAutoNum type="alphaUcPeriod"/>
            </a:pPr>
            <a:r>
              <a:rPr lang="en-US" sz="2400" dirty="0"/>
              <a:t>Yes</a:t>
            </a:r>
          </a:p>
          <a:p>
            <a:pPr marL="342900" indent="-342900">
              <a:buAutoNum type="alphaUcPeriod"/>
            </a:pPr>
            <a:r>
              <a:rPr lang="en-US" sz="2400" dirty="0"/>
              <a:t>No</a:t>
            </a:r>
          </a:p>
        </p:txBody>
      </p:sp>
      <p:sp>
        <p:nvSpPr>
          <p:cNvPr id="5" name="TextBox 4"/>
          <p:cNvSpPr txBox="1"/>
          <p:nvPr/>
        </p:nvSpPr>
        <p:spPr>
          <a:xfrm>
            <a:off x="3005635" y="1041917"/>
            <a:ext cx="6282489" cy="1938992"/>
          </a:xfrm>
          <a:prstGeom prst="rect">
            <a:avLst/>
          </a:prstGeom>
          <a:noFill/>
          <a:ln>
            <a:solidFill>
              <a:srgbClr val="5B9BD5"/>
            </a:solidFill>
          </a:ln>
        </p:spPr>
        <p:txBody>
          <a:bodyPr wrap="none" rtlCol="0">
            <a:spAutoFit/>
          </a:bodyPr>
          <a:lstStyle/>
          <a:p>
            <a:endParaRPr lang="en-US" sz="2400" dirty="0"/>
          </a:p>
          <a:p>
            <a:r>
              <a:rPr lang="en-US" sz="2400" dirty="0"/>
              <a:t>To change your remote frequency</a:t>
            </a:r>
          </a:p>
          <a:p>
            <a:pPr marL="342900" indent="-342900">
              <a:buAutoNum type="arabicPeriod"/>
            </a:pPr>
            <a:r>
              <a:rPr lang="en-US" sz="2400" dirty="0"/>
              <a:t>Press and hold power button until flashing</a:t>
            </a:r>
          </a:p>
          <a:p>
            <a:pPr marL="342900" indent="-342900">
              <a:buAutoNum type="arabicPeriod"/>
            </a:pPr>
            <a:r>
              <a:rPr lang="en-US" sz="2400" dirty="0"/>
              <a:t>Enter two-letter code</a:t>
            </a:r>
          </a:p>
          <a:p>
            <a:pPr marL="342900" indent="-342900">
              <a:buAutoNum type="arabicPeriod"/>
            </a:pPr>
            <a:r>
              <a:rPr lang="en-US" sz="2400" dirty="0"/>
              <a:t>Checkmark / green light indicates success</a:t>
            </a:r>
          </a:p>
        </p:txBody>
      </p:sp>
    </p:spTree>
    <p:extLst>
      <p:ext uri="{BB962C8B-B14F-4D97-AF65-F5344CB8AC3E}">
        <p14:creationId xmlns:p14="http://schemas.microsoft.com/office/powerpoint/2010/main" val="4157409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Shape 1"/>
          <p:cNvSpPr txBox="1"/>
          <p:nvPr/>
        </p:nvSpPr>
        <p:spPr>
          <a:xfrm>
            <a:off x="502920" y="216000"/>
            <a:ext cx="9070200" cy="646200"/>
          </a:xfrm>
          <a:prstGeom prst="rect">
            <a:avLst/>
          </a:prstGeom>
        </p:spPr>
        <p:txBody>
          <a:bodyPr lIns="0" tIns="0" rIns="0" bIns="0" anchor="ctr"/>
          <a:lstStyle/>
          <a:p>
            <a:pPr algn="ctr"/>
            <a:r>
              <a:rPr lang="en-US" sz="3300" dirty="0">
                <a:latin typeface="Arial"/>
              </a:rPr>
              <a:t>Insertion Sort</a:t>
            </a:r>
            <a:endParaRPr dirty="0"/>
          </a:p>
        </p:txBody>
      </p:sp>
      <p:sp>
        <p:nvSpPr>
          <p:cNvPr id="426" name="TextShape 2"/>
          <p:cNvSpPr txBox="1"/>
          <p:nvPr/>
        </p:nvSpPr>
        <p:spPr>
          <a:xfrm>
            <a:off x="714600" y="1284961"/>
            <a:ext cx="8658720" cy="2743560"/>
          </a:xfrm>
          <a:prstGeom prst="rect">
            <a:avLst/>
          </a:prstGeom>
        </p:spPr>
        <p:txBody>
          <a:bodyPr lIns="0" tIns="24120" rIns="0" bIns="0"/>
          <a:lstStyle/>
          <a:p>
            <a:r>
              <a:rPr lang="en-US" sz="2800" dirty="0">
                <a:latin typeface="Arial"/>
              </a:rPr>
              <a:t>"We passed the cards from right to left, each individual</a:t>
            </a:r>
            <a:endParaRPr dirty="0"/>
          </a:p>
          <a:p>
            <a:r>
              <a:rPr lang="en-US" sz="2800" dirty="0">
                <a:latin typeface="Arial"/>
              </a:rPr>
              <a:t> inserting their own card in the correct position as they</a:t>
            </a:r>
            <a:endParaRPr dirty="0"/>
          </a:p>
          <a:p>
            <a:r>
              <a:rPr lang="en-US" sz="2800" dirty="0">
                <a:latin typeface="Arial"/>
              </a:rPr>
              <a:t> relayed the pile."</a:t>
            </a:r>
            <a:endParaRPr dirty="0"/>
          </a:p>
        </p:txBody>
      </p:sp>
      <p:pic>
        <p:nvPicPr>
          <p:cNvPr id="4" name="Picture 3"/>
          <p:cNvPicPr/>
          <p:nvPr/>
        </p:nvPicPr>
        <p:blipFill>
          <a:blip r:embed="rId2"/>
          <a:stretch>
            <a:fillRect/>
          </a:stretch>
        </p:blipFill>
        <p:spPr>
          <a:xfrm>
            <a:off x="3498840" y="3107641"/>
            <a:ext cx="2627640" cy="1841760"/>
          </a:xfrm>
          <a:prstGeom prst="rect">
            <a:avLst/>
          </a:prstGeom>
          <a:ln>
            <a:noFill/>
          </a:ln>
        </p:spPr>
      </p:pic>
    </p:spTree>
    <p:extLst>
      <p:ext uri="{BB962C8B-B14F-4D97-AF65-F5344CB8AC3E}">
        <p14:creationId xmlns:p14="http://schemas.microsoft.com/office/powerpoint/2010/main" val="558987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503280" y="216000"/>
            <a:ext cx="9071280" cy="647640"/>
          </a:xfrm>
          <a:prstGeom prst="rect">
            <a:avLst/>
          </a:prstGeom>
          <a:noFill/>
          <a:ln>
            <a:noFill/>
          </a:ln>
        </p:spPr>
        <p:txBody>
          <a:bodyPr lIns="0" tIns="0" rIns="0" bIns="0" anchor="ctr"/>
          <a:lstStyle/>
          <a:p>
            <a:pPr algn="ctr">
              <a:lnSpc>
                <a:spcPct val="100000"/>
              </a:lnSpc>
              <a:buSzPct val="45000"/>
            </a:pPr>
            <a:r>
              <a:rPr lang="en-US" sz="3300" dirty="0">
                <a:solidFill>
                  <a:srgbClr val="000000"/>
                </a:solidFill>
                <a:latin typeface="Arial"/>
              </a:rPr>
              <a:t>Insertion Sort Pseudocode</a:t>
            </a:r>
            <a:endParaRPr dirty="0"/>
          </a:p>
        </p:txBody>
      </p:sp>
      <p:sp>
        <p:nvSpPr>
          <p:cNvPr id="4" name="TextBox 3"/>
          <p:cNvSpPr txBox="1"/>
          <p:nvPr/>
        </p:nvSpPr>
        <p:spPr>
          <a:xfrm>
            <a:off x="606849" y="1743506"/>
            <a:ext cx="9327117" cy="3416320"/>
          </a:xfrm>
          <a:prstGeom prst="rect">
            <a:avLst/>
          </a:prstGeom>
          <a:noFill/>
        </p:spPr>
        <p:txBody>
          <a:bodyPr wrap="none" rtlCol="0">
            <a:spAutoFit/>
          </a:bodyPr>
          <a:lstStyle/>
          <a:p>
            <a:r>
              <a:rPr lang="en-US" b="1" dirty="0">
                <a:latin typeface="Courier New"/>
                <a:cs typeface="Courier New"/>
              </a:rPr>
              <a:t>procedure</a:t>
            </a:r>
            <a:r>
              <a:rPr lang="en-US" dirty="0">
                <a:latin typeface="Courier New"/>
                <a:cs typeface="Courier New"/>
              </a:rPr>
              <a:t> insertion sort(a</a:t>
            </a:r>
            <a:r>
              <a:rPr lang="en-US" baseline="-25000" dirty="0">
                <a:latin typeface="Courier New"/>
                <a:cs typeface="Courier New"/>
              </a:rPr>
              <a:t>1</a:t>
            </a:r>
            <a:r>
              <a:rPr lang="en-US" dirty="0">
                <a:latin typeface="Courier New"/>
                <a:cs typeface="Courier New"/>
              </a:rPr>
              <a:t>, a</a:t>
            </a:r>
            <a:r>
              <a:rPr lang="en-US" baseline="-25000" dirty="0">
                <a:latin typeface="Courier New"/>
                <a:cs typeface="Courier New"/>
              </a:rPr>
              <a:t>2</a:t>
            </a:r>
            <a:r>
              <a:rPr lang="en-US" dirty="0">
                <a:latin typeface="Courier New"/>
                <a:cs typeface="Courier New"/>
              </a:rPr>
              <a:t>, ..., a</a:t>
            </a:r>
            <a:r>
              <a:rPr lang="en-US" baseline="-25000" dirty="0">
                <a:latin typeface="Courier New"/>
                <a:cs typeface="Courier New"/>
              </a:rPr>
              <a:t>n</a:t>
            </a:r>
            <a:r>
              <a:rPr lang="en-US" dirty="0">
                <a:latin typeface="Courier New"/>
                <a:cs typeface="Courier New"/>
              </a:rPr>
              <a:t>: real numbers with n &gt;=2 )</a:t>
            </a:r>
          </a:p>
          <a:p>
            <a:r>
              <a:rPr lang="en-US" b="1" dirty="0">
                <a:latin typeface="Courier New"/>
                <a:cs typeface="Courier New"/>
              </a:rPr>
              <a:t>for </a:t>
            </a:r>
            <a:r>
              <a:rPr lang="en-US" dirty="0">
                <a:latin typeface="Courier New"/>
                <a:cs typeface="Courier New"/>
              </a:rPr>
              <a:t>j := 2 </a:t>
            </a:r>
            <a:r>
              <a:rPr lang="en-US" b="1" dirty="0">
                <a:latin typeface="Courier New"/>
                <a:cs typeface="Courier New"/>
              </a:rPr>
              <a:t>to </a:t>
            </a:r>
            <a:r>
              <a:rPr lang="en-US" dirty="0">
                <a:latin typeface="Courier New"/>
                <a:cs typeface="Courier New"/>
              </a:rPr>
              <a:t>n</a:t>
            </a:r>
          </a:p>
          <a:p>
            <a:r>
              <a:rPr lang="en-US" dirty="0">
                <a:latin typeface="Courier New"/>
                <a:cs typeface="Courier New"/>
              </a:rPr>
              <a:t>	i := 1</a:t>
            </a:r>
          </a:p>
          <a:p>
            <a:r>
              <a:rPr lang="en-US" b="1" dirty="0">
                <a:latin typeface="Courier New"/>
                <a:cs typeface="Courier New"/>
              </a:rPr>
              <a:t>	while </a:t>
            </a:r>
            <a:r>
              <a:rPr lang="en-US" dirty="0">
                <a:latin typeface="Courier New"/>
                <a:cs typeface="Courier New"/>
              </a:rPr>
              <a:t>a</a:t>
            </a:r>
            <a:r>
              <a:rPr lang="en-US" baseline="-25000" dirty="0">
                <a:latin typeface="Courier New"/>
                <a:cs typeface="Courier New"/>
              </a:rPr>
              <a:t>j</a:t>
            </a:r>
            <a:r>
              <a:rPr lang="en-US" dirty="0">
                <a:latin typeface="Courier New"/>
                <a:cs typeface="Courier New"/>
              </a:rPr>
              <a:t> &gt; a</a:t>
            </a:r>
            <a:r>
              <a:rPr lang="en-US" baseline="-25000" dirty="0">
                <a:latin typeface="Courier New"/>
                <a:cs typeface="Courier New"/>
              </a:rPr>
              <a:t>i</a:t>
            </a:r>
            <a:endParaRPr lang="en-US" b="1" dirty="0">
              <a:latin typeface="Courier New"/>
              <a:cs typeface="Courier New"/>
            </a:endParaRPr>
          </a:p>
          <a:p>
            <a:r>
              <a:rPr lang="en-US" b="1" dirty="0">
                <a:latin typeface="Courier New"/>
                <a:cs typeface="Courier New"/>
              </a:rPr>
              <a:t>		</a:t>
            </a:r>
            <a:r>
              <a:rPr lang="en-US" dirty="0">
                <a:latin typeface="Courier New"/>
                <a:cs typeface="Courier New"/>
              </a:rPr>
              <a:t>i := i+1</a:t>
            </a:r>
          </a:p>
          <a:p>
            <a:r>
              <a:rPr lang="en-US" dirty="0">
                <a:latin typeface="Courier New"/>
                <a:cs typeface="Courier New"/>
              </a:rPr>
              <a:t>	m := a</a:t>
            </a:r>
            <a:r>
              <a:rPr lang="en-US" baseline="-25000" dirty="0">
                <a:latin typeface="Courier New"/>
                <a:cs typeface="Courier New"/>
              </a:rPr>
              <a:t>j</a:t>
            </a:r>
            <a:endParaRPr lang="en-US" dirty="0">
              <a:latin typeface="Courier New"/>
              <a:cs typeface="Courier New"/>
            </a:endParaRPr>
          </a:p>
          <a:p>
            <a:r>
              <a:rPr lang="en-US" dirty="0">
                <a:latin typeface="Courier New"/>
                <a:cs typeface="Courier New"/>
              </a:rPr>
              <a:t>	</a:t>
            </a:r>
            <a:r>
              <a:rPr lang="en-US" b="1" dirty="0">
                <a:latin typeface="Courier New"/>
                <a:cs typeface="Courier New"/>
              </a:rPr>
              <a:t>for </a:t>
            </a:r>
            <a:r>
              <a:rPr lang="en-US" dirty="0">
                <a:latin typeface="Courier New"/>
                <a:cs typeface="Courier New"/>
              </a:rPr>
              <a:t> k := 0 </a:t>
            </a:r>
            <a:r>
              <a:rPr lang="en-US" b="1" dirty="0">
                <a:latin typeface="Courier New"/>
                <a:cs typeface="Courier New"/>
              </a:rPr>
              <a:t>to </a:t>
            </a:r>
            <a:r>
              <a:rPr lang="en-US" dirty="0">
                <a:latin typeface="Courier New"/>
                <a:cs typeface="Courier New"/>
              </a:rPr>
              <a:t>j-i-1</a:t>
            </a:r>
          </a:p>
          <a:p>
            <a:r>
              <a:rPr lang="en-US" dirty="0">
                <a:latin typeface="Courier New"/>
                <a:cs typeface="Courier New"/>
              </a:rPr>
              <a:t>		a</a:t>
            </a:r>
            <a:r>
              <a:rPr lang="en-US" baseline="-25000" dirty="0">
                <a:latin typeface="Courier New"/>
                <a:cs typeface="Courier New"/>
              </a:rPr>
              <a:t>j-k</a:t>
            </a:r>
            <a:r>
              <a:rPr lang="en-US" dirty="0">
                <a:latin typeface="Courier New"/>
                <a:cs typeface="Courier New"/>
              </a:rPr>
              <a:t> := a</a:t>
            </a:r>
            <a:r>
              <a:rPr lang="en-US" baseline="-25000" dirty="0">
                <a:latin typeface="Courier New"/>
                <a:cs typeface="Courier New"/>
              </a:rPr>
              <a:t>j-k-1</a:t>
            </a:r>
            <a:endParaRPr lang="en-US" dirty="0">
              <a:latin typeface="Courier New"/>
              <a:cs typeface="Courier New"/>
            </a:endParaRPr>
          </a:p>
          <a:p>
            <a:r>
              <a:rPr lang="en-US" dirty="0">
                <a:latin typeface="Courier New"/>
                <a:cs typeface="Courier New"/>
              </a:rPr>
              <a:t>	a</a:t>
            </a:r>
            <a:r>
              <a:rPr lang="en-US" baseline="-25000" dirty="0">
                <a:latin typeface="Courier New"/>
                <a:cs typeface="Courier New"/>
              </a:rPr>
              <a:t>i</a:t>
            </a:r>
            <a:r>
              <a:rPr lang="en-US" dirty="0">
                <a:latin typeface="Courier New"/>
                <a:cs typeface="Courier New"/>
              </a:rPr>
              <a:t> := m</a:t>
            </a:r>
          </a:p>
          <a:p>
            <a:endParaRPr lang="en-US" dirty="0">
              <a:latin typeface="Courier New"/>
              <a:cs typeface="Courier New"/>
            </a:endParaRPr>
          </a:p>
          <a:p>
            <a:r>
              <a:rPr lang="en-US" dirty="0">
                <a:latin typeface="Courier New"/>
                <a:cs typeface="Courier New"/>
              </a:rPr>
              <a:t>{ a</a:t>
            </a:r>
            <a:r>
              <a:rPr lang="en-US" baseline="-25000" dirty="0">
                <a:latin typeface="Courier New"/>
                <a:cs typeface="Courier New"/>
              </a:rPr>
              <a:t>1</a:t>
            </a:r>
            <a:r>
              <a:rPr lang="en-US" dirty="0">
                <a:latin typeface="Courier New"/>
                <a:cs typeface="Courier New"/>
              </a:rPr>
              <a:t>, ..., a</a:t>
            </a:r>
            <a:r>
              <a:rPr lang="en-US" baseline="-25000" dirty="0">
                <a:latin typeface="Courier New"/>
                <a:cs typeface="Courier New"/>
              </a:rPr>
              <a:t>n</a:t>
            </a:r>
            <a:r>
              <a:rPr lang="en-US" dirty="0">
                <a:latin typeface="Courier New"/>
                <a:cs typeface="Courier New"/>
              </a:rPr>
              <a:t>  is in increasing order}</a:t>
            </a:r>
          </a:p>
          <a:p>
            <a:endParaRPr lang="en-US" b="1" dirty="0">
              <a:latin typeface="Courier New"/>
              <a:cs typeface="Courier New"/>
            </a:endParaRPr>
          </a:p>
        </p:txBody>
      </p:sp>
      <p:sp>
        <p:nvSpPr>
          <p:cNvPr id="5" name="TextBox 4"/>
          <p:cNvSpPr txBox="1"/>
          <p:nvPr/>
        </p:nvSpPr>
        <p:spPr>
          <a:xfrm>
            <a:off x="39276" y="998668"/>
            <a:ext cx="1877437" cy="369332"/>
          </a:xfrm>
          <a:prstGeom prst="rect">
            <a:avLst/>
          </a:prstGeom>
          <a:solidFill>
            <a:srgbClr val="FFFF00"/>
          </a:solidFill>
        </p:spPr>
        <p:txBody>
          <a:bodyPr wrap="none" rtlCol="0">
            <a:spAutoFit/>
          </a:bodyPr>
          <a:lstStyle/>
          <a:p>
            <a:r>
              <a:rPr lang="en-US" dirty="0"/>
              <a:t>Rosen page 198</a:t>
            </a:r>
            <a:endParaRPr lang="en-US" sz="1100" dirty="0"/>
          </a:p>
        </p:txBody>
      </p:sp>
    </p:spTree>
    <p:extLst>
      <p:ext uri="{BB962C8B-B14F-4D97-AF65-F5344CB8AC3E}">
        <p14:creationId xmlns:p14="http://schemas.microsoft.com/office/powerpoint/2010/main" val="986012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extShape 1"/>
          <p:cNvSpPr txBox="1"/>
          <p:nvPr/>
        </p:nvSpPr>
        <p:spPr>
          <a:xfrm>
            <a:off x="502920" y="216000"/>
            <a:ext cx="9070200" cy="646560"/>
          </a:xfrm>
          <a:prstGeom prst="rect">
            <a:avLst/>
          </a:prstGeom>
        </p:spPr>
        <p:txBody>
          <a:bodyPr lIns="0" tIns="0" rIns="0" bIns="0" anchor="ctr"/>
          <a:lstStyle/>
          <a:p>
            <a:pPr algn="ctr"/>
            <a:r>
              <a:rPr lang="en-US" sz="3200" dirty="0">
                <a:latin typeface="Arial"/>
              </a:rPr>
              <a:t>Bucket Sort</a:t>
            </a:r>
            <a:endParaRPr dirty="0"/>
          </a:p>
        </p:txBody>
      </p:sp>
      <p:sp>
        <p:nvSpPr>
          <p:cNvPr id="433" name="TextShape 2"/>
          <p:cNvSpPr txBox="1"/>
          <p:nvPr/>
        </p:nvSpPr>
        <p:spPr>
          <a:xfrm>
            <a:off x="531720" y="1434941"/>
            <a:ext cx="9070200" cy="1877381"/>
          </a:xfrm>
          <a:prstGeom prst="rect">
            <a:avLst/>
          </a:prstGeom>
        </p:spPr>
        <p:txBody>
          <a:bodyPr lIns="0" tIns="24120" rIns="0" bIns="0"/>
          <a:lstStyle/>
          <a:p>
            <a:r>
              <a:rPr lang="en-US" sz="2800" dirty="0">
                <a:latin typeface="Arial"/>
              </a:rPr>
              <a:t>"Call out from A to Z, collecting cards by first letter.  If there are more than one with the same first letter, repeat with the second letter, and so on.''</a:t>
            </a:r>
            <a:endParaRPr dirty="0"/>
          </a:p>
        </p:txBody>
      </p:sp>
      <p:pic>
        <p:nvPicPr>
          <p:cNvPr id="4" name="Picture 3"/>
          <p:cNvPicPr/>
          <p:nvPr/>
        </p:nvPicPr>
        <p:blipFill>
          <a:blip r:embed="rId2"/>
          <a:stretch>
            <a:fillRect/>
          </a:stretch>
        </p:blipFill>
        <p:spPr>
          <a:xfrm>
            <a:off x="2586307" y="2864364"/>
            <a:ext cx="4592880" cy="2194200"/>
          </a:xfrm>
          <a:prstGeom prst="rect">
            <a:avLst/>
          </a:prstGeom>
          <a:ln>
            <a:noFill/>
          </a:ln>
        </p:spPr>
      </p:pic>
    </p:spTree>
    <p:extLst>
      <p:ext uri="{BB962C8B-B14F-4D97-AF65-F5344CB8AC3E}">
        <p14:creationId xmlns:p14="http://schemas.microsoft.com/office/powerpoint/2010/main" val="2942789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502920" y="216000"/>
            <a:ext cx="9071640" cy="647640"/>
          </a:xfrm>
          <a:prstGeom prst="rect">
            <a:avLst/>
          </a:prstGeom>
          <a:noFill/>
          <a:ln>
            <a:noFill/>
          </a:ln>
        </p:spPr>
        <p:txBody>
          <a:bodyPr lIns="0" tIns="0" rIns="0" bIns="0" anchor="ctr"/>
          <a:lstStyle/>
          <a:p>
            <a:pPr algn="ctr">
              <a:lnSpc>
                <a:spcPct val="100000"/>
              </a:lnSpc>
              <a:buSzPct val="45000"/>
            </a:pPr>
            <a:r>
              <a:rPr lang="en-US" sz="3300" dirty="0">
                <a:solidFill>
                  <a:srgbClr val="000000"/>
                </a:solidFill>
                <a:latin typeface="Arial"/>
              </a:rPr>
              <a:t>Bucket Sort – Pseudo pseudo code</a:t>
            </a:r>
            <a:endParaRPr dirty="0"/>
          </a:p>
        </p:txBody>
      </p:sp>
      <p:sp>
        <p:nvSpPr>
          <p:cNvPr id="435" name="CustomShape 2"/>
          <p:cNvSpPr/>
          <p:nvPr/>
        </p:nvSpPr>
        <p:spPr>
          <a:xfrm>
            <a:off x="503279" y="1096920"/>
            <a:ext cx="8464549" cy="2926080"/>
          </a:xfrm>
          <a:prstGeom prst="rect">
            <a:avLst/>
          </a:prstGeom>
          <a:noFill/>
          <a:ln>
            <a:noFill/>
          </a:ln>
        </p:spPr>
        <p:txBody>
          <a:bodyPr lIns="0" tIns="0" rIns="0" bIns="0"/>
          <a:lstStyle/>
          <a:p>
            <a:pPr marL="342900" indent="-342900">
              <a:lnSpc>
                <a:spcPct val="100000"/>
              </a:lnSpc>
              <a:buSzPct val="100000"/>
              <a:buFont typeface="Arial"/>
              <a:buChar char="•"/>
            </a:pPr>
            <a:r>
              <a:rPr lang="en-US" sz="2400" dirty="0">
                <a:solidFill>
                  <a:srgbClr val="000000"/>
                </a:solidFill>
                <a:latin typeface="Arial"/>
              </a:rPr>
              <a:t>Create empty buckets that have an ordering.</a:t>
            </a:r>
            <a:endParaRPr dirty="0"/>
          </a:p>
          <a:p>
            <a:pPr marL="342900" indent="-342900">
              <a:lnSpc>
                <a:spcPct val="100000"/>
              </a:lnSpc>
              <a:buSzPct val="100000"/>
              <a:buFont typeface="Arial"/>
              <a:buChar char="•"/>
            </a:pPr>
            <a:r>
              <a:rPr lang="en-US" sz="2400" dirty="0">
                <a:solidFill>
                  <a:srgbClr val="000000"/>
                </a:solidFill>
                <a:latin typeface="Arial"/>
              </a:rPr>
              <a:t>Put each of the elements of the list into the correct bucket.</a:t>
            </a:r>
            <a:endParaRPr dirty="0"/>
          </a:p>
          <a:p>
            <a:pPr marL="342900" indent="-342900">
              <a:lnSpc>
                <a:spcPct val="100000"/>
              </a:lnSpc>
              <a:buSzPct val="100000"/>
              <a:buFont typeface="Arial"/>
              <a:buChar char="•"/>
            </a:pPr>
            <a:r>
              <a:rPr lang="en-US" sz="2400" dirty="0">
                <a:solidFill>
                  <a:srgbClr val="000000"/>
                </a:solidFill>
                <a:latin typeface="Arial"/>
              </a:rPr>
              <a:t>Sort within each bucket.</a:t>
            </a:r>
            <a:endParaRPr dirty="0"/>
          </a:p>
          <a:p>
            <a:pPr marL="342900" indent="-342900">
              <a:lnSpc>
                <a:spcPct val="100000"/>
              </a:lnSpc>
              <a:buSzPct val="100000"/>
              <a:buFont typeface="Arial"/>
              <a:buChar char="•"/>
            </a:pPr>
            <a:r>
              <a:rPr lang="en-US" sz="2400" dirty="0">
                <a:solidFill>
                  <a:srgbClr val="000000"/>
                </a:solidFill>
                <a:latin typeface="Arial"/>
              </a:rPr>
              <a:t>Concatenate the buckets in order.</a:t>
            </a:r>
            <a:endParaRPr dirty="0"/>
          </a:p>
        </p:txBody>
      </p:sp>
      <p:pic>
        <p:nvPicPr>
          <p:cNvPr id="4" name="Picture 3"/>
          <p:cNvPicPr/>
          <p:nvPr/>
        </p:nvPicPr>
        <p:blipFill>
          <a:blip r:embed="rId3"/>
          <a:stretch>
            <a:fillRect/>
          </a:stretch>
        </p:blipFill>
        <p:spPr>
          <a:xfrm>
            <a:off x="2586307" y="2864364"/>
            <a:ext cx="4592880" cy="2194200"/>
          </a:xfrm>
          <a:prstGeom prst="rect">
            <a:avLst/>
          </a:prstGeom>
          <a:ln>
            <a:noFill/>
          </a:ln>
        </p:spPr>
      </p:pic>
    </p:spTree>
    <p:extLst>
      <p:ext uri="{BB962C8B-B14F-4D97-AF65-F5344CB8AC3E}">
        <p14:creationId xmlns:p14="http://schemas.microsoft.com/office/powerpoint/2010/main" val="1929337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502920" y="216000"/>
            <a:ext cx="9070200" cy="646560"/>
          </a:xfrm>
          <a:prstGeom prst="rect">
            <a:avLst/>
          </a:prstGeom>
        </p:spPr>
        <p:txBody>
          <a:bodyPr lIns="0" tIns="0" rIns="0" bIns="0" anchor="ctr"/>
          <a:lstStyle/>
          <a:p>
            <a:pPr algn="ctr"/>
            <a:r>
              <a:rPr lang="en-US" sz="3300" dirty="0">
                <a:latin typeface="Arial"/>
              </a:rPr>
              <a:t>Merge Sort</a:t>
            </a:r>
            <a:endParaRPr dirty="0"/>
          </a:p>
        </p:txBody>
      </p:sp>
      <p:sp>
        <p:nvSpPr>
          <p:cNvPr id="442" name="TextShape 2"/>
          <p:cNvSpPr txBox="1"/>
          <p:nvPr/>
        </p:nvSpPr>
        <p:spPr>
          <a:xfrm>
            <a:off x="709200" y="1326963"/>
            <a:ext cx="8768520" cy="1453664"/>
          </a:xfrm>
          <a:prstGeom prst="rect">
            <a:avLst/>
          </a:prstGeom>
        </p:spPr>
        <p:txBody>
          <a:bodyPr lIns="0" tIns="24120" rIns="0" bIns="0"/>
          <a:lstStyle/>
          <a:p>
            <a:pPr>
              <a:buSzPct val="45000"/>
            </a:pPr>
            <a:r>
              <a:rPr lang="en-CA" sz="2400" dirty="0"/>
              <a:t>"We split into two groups and organized each of the groups, then got back together and figured out how to interleave the groups in order."</a:t>
            </a:r>
            <a:endParaRPr sz="2400"/>
          </a:p>
        </p:txBody>
      </p:sp>
      <p:pic>
        <p:nvPicPr>
          <p:cNvPr id="2" name="Picture 1" descr="merge.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30591" y="2728690"/>
            <a:ext cx="4161497" cy="2774331"/>
          </a:xfrm>
          <a:prstGeom prst="rect">
            <a:avLst/>
          </a:prstGeom>
        </p:spPr>
      </p:pic>
    </p:spTree>
    <p:extLst>
      <p:ext uri="{BB962C8B-B14F-4D97-AF65-F5344CB8AC3E}">
        <p14:creationId xmlns:p14="http://schemas.microsoft.com/office/powerpoint/2010/main" val="3123214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502920" y="216000"/>
            <a:ext cx="9070200" cy="646560"/>
          </a:xfrm>
          <a:prstGeom prst="rect">
            <a:avLst/>
          </a:prstGeom>
        </p:spPr>
        <p:txBody>
          <a:bodyPr lIns="0" tIns="0" rIns="0" bIns="0" anchor="ctr"/>
          <a:lstStyle/>
          <a:p>
            <a:pPr algn="ctr"/>
            <a:r>
              <a:rPr lang="en-US" sz="3300" dirty="0">
                <a:latin typeface="Arial"/>
              </a:rPr>
              <a:t>Merge Sort – Pseudo pseudo code</a:t>
            </a:r>
            <a:endParaRPr dirty="0"/>
          </a:p>
        </p:txBody>
      </p:sp>
      <p:sp>
        <p:nvSpPr>
          <p:cNvPr id="5" name="CustomShape 2"/>
          <p:cNvSpPr/>
          <p:nvPr/>
        </p:nvSpPr>
        <p:spPr>
          <a:xfrm>
            <a:off x="503279" y="1437316"/>
            <a:ext cx="8464549" cy="2926080"/>
          </a:xfrm>
          <a:prstGeom prst="rect">
            <a:avLst/>
          </a:prstGeom>
          <a:noFill/>
          <a:ln>
            <a:noFill/>
          </a:ln>
        </p:spPr>
        <p:txBody>
          <a:bodyPr lIns="0" tIns="0" rIns="0" bIns="0"/>
          <a:lstStyle/>
          <a:p>
            <a:pPr marL="342900" indent="-342900">
              <a:lnSpc>
                <a:spcPct val="100000"/>
              </a:lnSpc>
              <a:buSzPct val="100000"/>
              <a:buFont typeface="Arial"/>
              <a:buChar char="•"/>
            </a:pPr>
            <a:r>
              <a:rPr lang="en-CA" sz="2400" dirty="0">
                <a:solidFill>
                  <a:srgbClr val="000000"/>
                </a:solidFill>
                <a:latin typeface="Arial"/>
              </a:rPr>
              <a:t>If the list has just one element, return.</a:t>
            </a:r>
          </a:p>
          <a:p>
            <a:pPr marL="342900" indent="-342900">
              <a:lnSpc>
                <a:spcPct val="100000"/>
              </a:lnSpc>
              <a:buSzPct val="100000"/>
              <a:buFont typeface="Arial"/>
              <a:buChar char="•"/>
            </a:pPr>
            <a:r>
              <a:rPr lang="en-CA" sz="2400" dirty="0">
                <a:solidFill>
                  <a:srgbClr val="000000"/>
                </a:solidFill>
                <a:latin typeface="Arial"/>
              </a:rPr>
              <a:t>Otherwise, </a:t>
            </a:r>
            <a:endParaRPr dirty="0"/>
          </a:p>
          <a:p>
            <a:pPr marL="800100" lvl="1" indent="-342900">
              <a:buSzPct val="100000"/>
              <a:buFont typeface="Arial"/>
              <a:buChar char="•"/>
            </a:pPr>
            <a:r>
              <a:rPr lang="en-CA" sz="2400" dirty="0">
                <a:solidFill>
                  <a:srgbClr val="000000"/>
                </a:solidFill>
                <a:latin typeface="Arial"/>
              </a:rPr>
              <a:t>Divide list into two pieces: </a:t>
            </a:r>
          </a:p>
          <a:p>
            <a:pPr lvl="2">
              <a:buSzPct val="100000"/>
            </a:pPr>
            <a:r>
              <a:rPr lang="en-CA" sz="2400" dirty="0">
                <a:solidFill>
                  <a:srgbClr val="000000"/>
                </a:solidFill>
                <a:latin typeface="Courier New"/>
                <a:cs typeface="Courier New"/>
              </a:rPr>
              <a:t>L</a:t>
            </a:r>
            <a:r>
              <a:rPr lang="en-CA" sz="2400" baseline="-25000" dirty="0">
                <a:solidFill>
                  <a:srgbClr val="000000"/>
                </a:solidFill>
                <a:latin typeface="Courier New"/>
                <a:cs typeface="Courier New"/>
              </a:rPr>
              <a:t>1</a:t>
            </a:r>
            <a:r>
              <a:rPr lang="en-CA" sz="2400" dirty="0">
                <a:solidFill>
                  <a:srgbClr val="000000"/>
                </a:solidFill>
                <a:latin typeface="Courier New"/>
                <a:cs typeface="Courier New"/>
              </a:rPr>
              <a:t> = a</a:t>
            </a:r>
            <a:r>
              <a:rPr lang="en-CA" sz="2400" baseline="-25000" dirty="0">
                <a:solidFill>
                  <a:srgbClr val="000000"/>
                </a:solidFill>
                <a:latin typeface="Courier New"/>
                <a:cs typeface="Courier New"/>
              </a:rPr>
              <a:t>1 </a:t>
            </a:r>
            <a:r>
              <a:rPr lang="en-CA" sz="2400" dirty="0">
                <a:solidFill>
                  <a:srgbClr val="000000"/>
                </a:solidFill>
                <a:latin typeface="Courier New"/>
                <a:cs typeface="Courier New"/>
              </a:rPr>
              <a:t>... a</a:t>
            </a:r>
            <a:r>
              <a:rPr lang="en-CA" sz="2400" baseline="-25000" dirty="0">
                <a:solidFill>
                  <a:srgbClr val="000000"/>
                </a:solidFill>
                <a:latin typeface="Courier New"/>
                <a:cs typeface="Courier New"/>
              </a:rPr>
              <a:t>n/2</a:t>
            </a:r>
            <a:r>
              <a:rPr lang="en-CA" sz="2400" dirty="0">
                <a:solidFill>
                  <a:srgbClr val="000000"/>
                </a:solidFill>
                <a:latin typeface="Courier New"/>
                <a:cs typeface="Courier New"/>
              </a:rPr>
              <a:t> </a:t>
            </a:r>
            <a:r>
              <a:rPr lang="en-CA" sz="2400" dirty="0">
                <a:solidFill>
                  <a:srgbClr val="000000"/>
                </a:solidFill>
                <a:latin typeface="Arial"/>
                <a:cs typeface="Arial"/>
              </a:rPr>
              <a:t>and </a:t>
            </a:r>
            <a:r>
              <a:rPr lang="en-CA" sz="2400" dirty="0">
                <a:solidFill>
                  <a:srgbClr val="000000"/>
                </a:solidFill>
                <a:latin typeface="Courier New"/>
                <a:cs typeface="Courier New"/>
              </a:rPr>
              <a:t>L</a:t>
            </a:r>
            <a:r>
              <a:rPr lang="en-CA" sz="2400" baseline="-25000" dirty="0">
                <a:solidFill>
                  <a:srgbClr val="000000"/>
                </a:solidFill>
                <a:latin typeface="Courier New"/>
                <a:cs typeface="Courier New"/>
              </a:rPr>
              <a:t>2</a:t>
            </a:r>
            <a:r>
              <a:rPr lang="en-CA" sz="2400" dirty="0">
                <a:solidFill>
                  <a:srgbClr val="000000"/>
                </a:solidFill>
                <a:latin typeface="Courier New"/>
                <a:cs typeface="Courier New"/>
              </a:rPr>
              <a:t> = a</a:t>
            </a:r>
            <a:r>
              <a:rPr lang="en-CA" sz="2400" baseline="-25000" dirty="0">
                <a:solidFill>
                  <a:srgbClr val="000000"/>
                </a:solidFill>
                <a:latin typeface="Courier New"/>
                <a:cs typeface="Courier New"/>
              </a:rPr>
              <a:t>n/2+1</a:t>
            </a:r>
            <a:r>
              <a:rPr lang="en-CA" sz="2400" dirty="0">
                <a:solidFill>
                  <a:srgbClr val="000000"/>
                </a:solidFill>
                <a:latin typeface="Courier New"/>
                <a:cs typeface="Courier New"/>
              </a:rPr>
              <a:t> ... a</a:t>
            </a:r>
            <a:r>
              <a:rPr lang="en-CA" sz="2400" baseline="-25000" dirty="0">
                <a:solidFill>
                  <a:srgbClr val="000000"/>
                </a:solidFill>
                <a:latin typeface="Courier New"/>
                <a:cs typeface="Courier New"/>
              </a:rPr>
              <a:t>n</a:t>
            </a:r>
            <a:endParaRPr lang="en-CA" sz="2400" dirty="0">
              <a:solidFill>
                <a:srgbClr val="000000"/>
              </a:solidFill>
              <a:latin typeface="Courier New"/>
              <a:cs typeface="Courier New"/>
            </a:endParaRPr>
          </a:p>
          <a:p>
            <a:pPr marL="800100" lvl="1" indent="-342900">
              <a:buSzPct val="100000"/>
              <a:buFont typeface="Arial"/>
              <a:buChar char="•"/>
            </a:pPr>
            <a:r>
              <a:rPr lang="en-CA" sz="2400" dirty="0">
                <a:solidFill>
                  <a:srgbClr val="000000"/>
                </a:solidFill>
                <a:latin typeface="Courier New" panose="02070309020205020404" pitchFamily="49" charset="0"/>
                <a:cs typeface="Courier New" panose="02070309020205020404" pitchFamily="49" charset="0"/>
              </a:rPr>
              <a:t>M</a:t>
            </a:r>
            <a:r>
              <a:rPr lang="en-CA" sz="2400" baseline="-25000" dirty="0">
                <a:solidFill>
                  <a:srgbClr val="000000"/>
                </a:solidFill>
                <a:latin typeface="Courier New" panose="02070309020205020404" pitchFamily="49" charset="0"/>
                <a:cs typeface="Courier New" panose="02070309020205020404" pitchFamily="49" charset="0"/>
              </a:rPr>
              <a:t>1</a:t>
            </a:r>
            <a:r>
              <a:rPr lang="en-CA" sz="2400" dirty="0">
                <a:solidFill>
                  <a:srgbClr val="000000"/>
                </a:solidFill>
                <a:latin typeface="Arial"/>
              </a:rPr>
              <a:t> = Merge sort ( </a:t>
            </a:r>
            <a:r>
              <a:rPr lang="en-CA" sz="2400" dirty="0">
                <a:solidFill>
                  <a:srgbClr val="000000"/>
                </a:solidFill>
                <a:latin typeface="Courier New"/>
                <a:cs typeface="Courier New"/>
              </a:rPr>
              <a:t>L</a:t>
            </a:r>
            <a:r>
              <a:rPr lang="en-CA" sz="2400" baseline="-25000" dirty="0">
                <a:solidFill>
                  <a:srgbClr val="000000"/>
                </a:solidFill>
                <a:latin typeface="Courier New"/>
                <a:cs typeface="Courier New"/>
              </a:rPr>
              <a:t>1</a:t>
            </a:r>
            <a:r>
              <a:rPr lang="en-CA" sz="2400" dirty="0">
                <a:solidFill>
                  <a:srgbClr val="000000"/>
                </a:solidFill>
                <a:latin typeface="Arial"/>
              </a:rPr>
              <a:t> )</a:t>
            </a:r>
          </a:p>
          <a:p>
            <a:pPr marL="800100" lvl="1" indent="-342900">
              <a:buSzPct val="100000"/>
              <a:buFont typeface="Arial"/>
              <a:buChar char="•"/>
            </a:pPr>
            <a:r>
              <a:rPr lang="en-CA" sz="2400" dirty="0">
                <a:solidFill>
                  <a:srgbClr val="000000"/>
                </a:solidFill>
                <a:latin typeface="Courier New" panose="02070309020205020404" pitchFamily="49" charset="0"/>
                <a:cs typeface="Courier New" panose="02070309020205020404" pitchFamily="49" charset="0"/>
              </a:rPr>
              <a:t>M</a:t>
            </a:r>
            <a:r>
              <a:rPr lang="en-CA" sz="2400" baseline="-25000" dirty="0">
                <a:solidFill>
                  <a:srgbClr val="000000"/>
                </a:solidFill>
                <a:latin typeface="Courier New" panose="02070309020205020404" pitchFamily="49" charset="0"/>
                <a:cs typeface="Courier New" panose="02070309020205020404" pitchFamily="49" charset="0"/>
              </a:rPr>
              <a:t>2</a:t>
            </a:r>
            <a:r>
              <a:rPr lang="en-CA" sz="2400" dirty="0">
                <a:solidFill>
                  <a:srgbClr val="000000"/>
                </a:solidFill>
              </a:rPr>
              <a:t> = Merge sort ( </a:t>
            </a:r>
            <a:r>
              <a:rPr lang="en-CA" sz="2400" dirty="0">
                <a:solidFill>
                  <a:srgbClr val="000000"/>
                </a:solidFill>
                <a:latin typeface="Courier New"/>
                <a:cs typeface="Courier New"/>
              </a:rPr>
              <a:t>L</a:t>
            </a:r>
            <a:r>
              <a:rPr lang="en-CA" sz="2400" baseline="-25000" dirty="0">
                <a:solidFill>
                  <a:srgbClr val="000000"/>
                </a:solidFill>
                <a:latin typeface="Courier New"/>
                <a:cs typeface="Courier New"/>
              </a:rPr>
              <a:t>2</a:t>
            </a:r>
            <a:r>
              <a:rPr lang="en-CA" sz="2400" dirty="0">
                <a:solidFill>
                  <a:srgbClr val="000000"/>
                </a:solidFill>
                <a:latin typeface="Courier New"/>
                <a:cs typeface="Courier New"/>
              </a:rPr>
              <a:t> </a:t>
            </a:r>
            <a:r>
              <a:rPr lang="en-CA" sz="2400" dirty="0">
                <a:solidFill>
                  <a:srgbClr val="000000"/>
                </a:solidFill>
                <a:latin typeface="Arial"/>
              </a:rPr>
              <a:t>)</a:t>
            </a:r>
          </a:p>
          <a:p>
            <a:pPr marL="800100" lvl="1" indent="-342900">
              <a:buSzPct val="100000"/>
              <a:buFont typeface="Arial"/>
              <a:buChar char="•"/>
            </a:pPr>
            <a:r>
              <a:rPr lang="en-CA" sz="2400" dirty="0">
                <a:solidFill>
                  <a:srgbClr val="000000"/>
                </a:solidFill>
                <a:latin typeface="Arial"/>
              </a:rPr>
              <a:t>Merge the two (sorted) lists </a:t>
            </a:r>
            <a:r>
              <a:rPr lang="en-CA" sz="2400" dirty="0">
                <a:solidFill>
                  <a:srgbClr val="000000"/>
                </a:solidFill>
                <a:latin typeface="Courier New" panose="02070309020205020404" pitchFamily="49" charset="0"/>
                <a:cs typeface="Courier New" panose="02070309020205020404" pitchFamily="49" charset="0"/>
              </a:rPr>
              <a:t>M</a:t>
            </a:r>
            <a:r>
              <a:rPr lang="en-CA" sz="2400" baseline="-25000" dirty="0">
                <a:solidFill>
                  <a:srgbClr val="000000"/>
                </a:solidFill>
                <a:latin typeface="Courier New" panose="02070309020205020404" pitchFamily="49" charset="0"/>
                <a:cs typeface="Courier New" panose="02070309020205020404" pitchFamily="49" charset="0"/>
              </a:rPr>
              <a:t>1</a:t>
            </a:r>
            <a:r>
              <a:rPr lang="en-CA" sz="2400" dirty="0">
                <a:solidFill>
                  <a:srgbClr val="000000"/>
                </a:solidFill>
              </a:rPr>
              <a:t> and </a:t>
            </a:r>
            <a:r>
              <a:rPr lang="en-CA" sz="2400" dirty="0">
                <a:solidFill>
                  <a:srgbClr val="000000"/>
                </a:solidFill>
                <a:latin typeface="Courier New" panose="02070309020205020404" pitchFamily="49" charset="0"/>
                <a:cs typeface="Courier New" panose="02070309020205020404" pitchFamily="49" charset="0"/>
              </a:rPr>
              <a:t>M</a:t>
            </a:r>
            <a:r>
              <a:rPr lang="en-CA" sz="2400" baseline="-25000" dirty="0">
                <a:solidFill>
                  <a:srgbClr val="000000"/>
                </a:solidFill>
                <a:latin typeface="Courier New" panose="02070309020205020404" pitchFamily="49" charset="0"/>
                <a:cs typeface="Courier New" panose="02070309020205020404" pitchFamily="49" charset="0"/>
              </a:rPr>
              <a:t>2</a:t>
            </a:r>
            <a:endParaRPr dirty="0">
              <a:latin typeface="Courier New" panose="02070309020205020404" pitchFamily="49" charset="0"/>
              <a:cs typeface="Courier New" panose="02070309020205020404" pitchFamily="49" charset="0"/>
            </a:endParaRPr>
          </a:p>
        </p:txBody>
      </p:sp>
      <p:sp>
        <p:nvSpPr>
          <p:cNvPr id="4" name="TextBox 3"/>
          <p:cNvSpPr txBox="1"/>
          <p:nvPr/>
        </p:nvSpPr>
        <p:spPr>
          <a:xfrm>
            <a:off x="39276" y="998668"/>
            <a:ext cx="2854229" cy="369332"/>
          </a:xfrm>
          <a:prstGeom prst="rect">
            <a:avLst/>
          </a:prstGeom>
          <a:solidFill>
            <a:srgbClr val="FFFF00"/>
          </a:solidFill>
        </p:spPr>
        <p:txBody>
          <a:bodyPr wrap="none" rtlCol="0">
            <a:spAutoFit/>
          </a:bodyPr>
          <a:lstStyle/>
          <a:p>
            <a:r>
              <a:rPr lang="en-US" dirty="0"/>
              <a:t>Rosen page 196, 367-370</a:t>
            </a:r>
            <a:endParaRPr lang="en-US" sz="1100" dirty="0"/>
          </a:p>
        </p:txBody>
      </p:sp>
    </p:spTree>
    <p:extLst>
      <p:ext uri="{BB962C8B-B14F-4D97-AF65-F5344CB8AC3E}">
        <p14:creationId xmlns:p14="http://schemas.microsoft.com/office/powerpoint/2010/main" val="173571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502920" y="216000"/>
            <a:ext cx="9070200" cy="646560"/>
          </a:xfrm>
          <a:prstGeom prst="rect">
            <a:avLst/>
          </a:prstGeom>
        </p:spPr>
        <p:txBody>
          <a:bodyPr lIns="0" tIns="0" rIns="0" bIns="0" anchor="ctr"/>
          <a:lstStyle/>
          <a:p>
            <a:pPr algn="ctr"/>
            <a:r>
              <a:rPr lang="en-US" sz="3300" dirty="0">
                <a:latin typeface="Arial"/>
              </a:rPr>
              <a:t>Others?</a:t>
            </a:r>
            <a:endParaRPr dirty="0"/>
          </a:p>
        </p:txBody>
      </p:sp>
      <p:sp>
        <p:nvSpPr>
          <p:cNvPr id="2" name="TextBox 1"/>
          <p:cNvSpPr txBox="1"/>
          <p:nvPr/>
        </p:nvSpPr>
        <p:spPr>
          <a:xfrm>
            <a:off x="2128388" y="1818437"/>
            <a:ext cx="1505540" cy="461665"/>
          </a:xfrm>
          <a:prstGeom prst="rect">
            <a:avLst/>
          </a:prstGeom>
          <a:noFill/>
        </p:spPr>
        <p:txBody>
          <a:bodyPr wrap="none" rtlCol="0">
            <a:spAutoFit/>
          </a:bodyPr>
          <a:lstStyle/>
          <a:p>
            <a:r>
              <a:rPr lang="en-US" sz="2400" dirty="0"/>
              <a:t>Bogo sort</a:t>
            </a:r>
          </a:p>
        </p:txBody>
      </p:sp>
      <p:sp>
        <p:nvSpPr>
          <p:cNvPr id="3" name="TextBox 2"/>
          <p:cNvSpPr txBox="1"/>
          <p:nvPr/>
        </p:nvSpPr>
        <p:spPr>
          <a:xfrm>
            <a:off x="4932805" y="2293194"/>
            <a:ext cx="1569961" cy="461665"/>
          </a:xfrm>
          <a:prstGeom prst="rect">
            <a:avLst/>
          </a:prstGeom>
          <a:noFill/>
        </p:spPr>
        <p:txBody>
          <a:bodyPr wrap="none" rtlCol="0">
            <a:spAutoFit/>
          </a:bodyPr>
          <a:lstStyle/>
          <a:p>
            <a:r>
              <a:rPr lang="en-US" sz="2400" dirty="0"/>
              <a:t>Quick sort</a:t>
            </a:r>
          </a:p>
        </p:txBody>
      </p:sp>
      <p:sp>
        <p:nvSpPr>
          <p:cNvPr id="4" name="TextBox 3"/>
          <p:cNvSpPr txBox="1"/>
          <p:nvPr/>
        </p:nvSpPr>
        <p:spPr>
          <a:xfrm>
            <a:off x="1363553" y="3286137"/>
            <a:ext cx="3947866" cy="461665"/>
          </a:xfrm>
          <a:prstGeom prst="rect">
            <a:avLst/>
          </a:prstGeom>
          <a:noFill/>
        </p:spPr>
        <p:txBody>
          <a:bodyPr wrap="none" rtlCol="0">
            <a:spAutoFit/>
          </a:bodyPr>
          <a:lstStyle/>
          <a:p>
            <a:r>
              <a:rPr lang="en-US" sz="2400" dirty="0"/>
              <a:t>Binary search tree traversal</a:t>
            </a:r>
          </a:p>
        </p:txBody>
      </p:sp>
      <p:sp>
        <p:nvSpPr>
          <p:cNvPr id="5" name="TextBox 4"/>
          <p:cNvSpPr txBox="1"/>
          <p:nvPr/>
        </p:nvSpPr>
        <p:spPr>
          <a:xfrm>
            <a:off x="3299113" y="4410689"/>
            <a:ext cx="4867701" cy="646331"/>
          </a:xfrm>
          <a:prstGeom prst="rect">
            <a:avLst/>
          </a:prstGeom>
          <a:noFill/>
        </p:spPr>
        <p:txBody>
          <a:bodyPr wrap="none" rtlCol="0">
            <a:spAutoFit/>
          </a:bodyPr>
          <a:lstStyle/>
          <a:p>
            <a:r>
              <a:rPr lang="en-US" dirty="0">
                <a:hlinkClick r:id="rId3"/>
              </a:rPr>
              <a:t>https://en.wikipedia.org</a:t>
            </a:r>
            <a:r>
              <a:rPr lang="en-US">
                <a:hlinkClick r:id="rId3"/>
              </a:rPr>
              <a:t>/wiki/Sorting_algorithm</a:t>
            </a:r>
            <a:endParaRPr lang="en-US"/>
          </a:p>
          <a:p>
            <a:endParaRPr lang="en-US" dirty="0"/>
          </a:p>
        </p:txBody>
      </p:sp>
    </p:spTree>
    <p:extLst>
      <p:ext uri="{BB962C8B-B14F-4D97-AF65-F5344CB8AC3E}">
        <p14:creationId xmlns:p14="http://schemas.microsoft.com/office/powerpoint/2010/main" val="782672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502920" y="216000"/>
            <a:ext cx="9070200" cy="646560"/>
          </a:xfrm>
          <a:prstGeom prst="rect">
            <a:avLst/>
          </a:prstGeom>
        </p:spPr>
        <p:txBody>
          <a:bodyPr lIns="0" tIns="0" rIns="0" bIns="0" anchor="ctr"/>
          <a:lstStyle/>
          <a:p>
            <a:pPr algn="ctr"/>
            <a:r>
              <a:rPr lang="en-US" sz="3300" dirty="0">
                <a:latin typeface="Arial"/>
              </a:rPr>
              <a:t>Why so many algorithms?</a:t>
            </a:r>
            <a:endParaRPr dirty="0"/>
          </a:p>
        </p:txBody>
      </p:sp>
    </p:spTree>
    <p:extLst>
      <p:ext uri="{BB962C8B-B14F-4D97-AF65-F5344CB8AC3E}">
        <p14:creationId xmlns:p14="http://schemas.microsoft.com/office/powerpoint/2010/main" val="1046085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502920" y="216000"/>
            <a:ext cx="9070200" cy="646560"/>
          </a:xfrm>
          <a:prstGeom prst="rect">
            <a:avLst/>
          </a:prstGeom>
        </p:spPr>
        <p:txBody>
          <a:bodyPr lIns="0" tIns="0" rIns="0" bIns="0" anchor="ctr"/>
          <a:lstStyle/>
          <a:p>
            <a:pPr algn="ctr"/>
            <a:r>
              <a:rPr lang="en-US" sz="3300" dirty="0">
                <a:latin typeface="Arial"/>
              </a:rPr>
              <a:t>Why so many algorithms?</a:t>
            </a:r>
            <a:endParaRPr dirty="0"/>
          </a:p>
        </p:txBody>
      </p:sp>
      <p:sp>
        <p:nvSpPr>
          <p:cNvPr id="2" name="TextBox 1"/>
          <p:cNvSpPr txBox="1"/>
          <p:nvPr/>
        </p:nvSpPr>
        <p:spPr>
          <a:xfrm>
            <a:off x="798595" y="1675799"/>
            <a:ext cx="7546206" cy="1938992"/>
          </a:xfrm>
          <a:prstGeom prst="rect">
            <a:avLst/>
          </a:prstGeom>
          <a:noFill/>
        </p:spPr>
        <p:txBody>
          <a:bodyPr wrap="none" rtlCol="0">
            <a:spAutoFit/>
          </a:bodyPr>
          <a:lstStyle/>
          <a:p>
            <a:r>
              <a:rPr lang="en-US" sz="2400" dirty="0"/>
              <a:t>Practice for homework / exam / job interviews.</a:t>
            </a:r>
          </a:p>
          <a:p>
            <a:endParaRPr lang="en-US" sz="2400" dirty="0"/>
          </a:p>
          <a:p>
            <a:r>
              <a:rPr lang="en-US" sz="2400" dirty="0"/>
              <a:t>Some algorithms are better than others.  Wait, </a:t>
            </a:r>
            <a:r>
              <a:rPr lang="en-US" sz="2400" i="1" dirty="0"/>
              <a:t>better</a:t>
            </a:r>
            <a:r>
              <a:rPr lang="en-US" sz="2400" dirty="0"/>
              <a:t>?</a:t>
            </a:r>
          </a:p>
          <a:p>
            <a:endParaRPr lang="en-US" sz="2400" dirty="0"/>
          </a:p>
          <a:p>
            <a:endParaRPr lang="en-US" sz="2400" dirty="0"/>
          </a:p>
        </p:txBody>
      </p:sp>
    </p:spTree>
    <p:extLst>
      <p:ext uri="{BB962C8B-B14F-4D97-AF65-F5344CB8AC3E}">
        <p14:creationId xmlns:p14="http://schemas.microsoft.com/office/powerpoint/2010/main" val="3025581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502920" y="216000"/>
            <a:ext cx="9071640" cy="647640"/>
          </a:xfrm>
          <a:prstGeom prst="rect">
            <a:avLst/>
          </a:prstGeom>
          <a:noFill/>
          <a:ln>
            <a:noFill/>
          </a:ln>
        </p:spPr>
        <p:txBody>
          <a:bodyPr lIns="0" tIns="0" rIns="0" bIns="0" anchor="ctr"/>
          <a:lstStyle/>
          <a:p>
            <a:pPr algn="ctr">
              <a:lnSpc>
                <a:spcPct val="100000"/>
              </a:lnSpc>
              <a:buSzPct val="45000"/>
            </a:pPr>
            <a:r>
              <a:rPr lang="en-US" sz="3300" dirty="0">
                <a:solidFill>
                  <a:srgbClr val="000000"/>
                </a:solidFill>
                <a:latin typeface="Arial"/>
              </a:rPr>
              <a:t>Reminders</a:t>
            </a:r>
            <a:endParaRPr dirty="0"/>
          </a:p>
        </p:txBody>
      </p:sp>
      <p:sp>
        <p:nvSpPr>
          <p:cNvPr id="444" name="CustomShape 2"/>
          <p:cNvSpPr/>
          <p:nvPr/>
        </p:nvSpPr>
        <p:spPr>
          <a:xfrm>
            <a:off x="503280" y="1728360"/>
            <a:ext cx="9071640" cy="3288240"/>
          </a:xfrm>
          <a:prstGeom prst="rect">
            <a:avLst/>
          </a:prstGeom>
          <a:noFill/>
          <a:ln>
            <a:noFill/>
          </a:ln>
        </p:spPr>
        <p:txBody>
          <a:bodyPr lIns="0" tIns="0" rIns="0" bIns="0"/>
          <a:lstStyle/>
          <a:p>
            <a:pPr>
              <a:lnSpc>
                <a:spcPct val="100000"/>
              </a:lnSpc>
              <a:buSzPct val="45000"/>
            </a:pPr>
            <a:r>
              <a:rPr lang="en-CA" sz="2400" dirty="0"/>
              <a:t>HW 1 Due Tuesday August 2 at 11:59pm on </a:t>
            </a:r>
            <a:r>
              <a:rPr lang="en-CA" sz="2400" dirty="0" err="1"/>
              <a:t>gradescope</a:t>
            </a:r>
            <a:r>
              <a:rPr lang="en-CA" sz="2400"/>
              <a:t>.</a:t>
            </a:r>
            <a:endParaRPr lang="en-CA" sz="2400" dirty="0"/>
          </a:p>
        </p:txBody>
      </p:sp>
    </p:spTree>
    <p:extLst>
      <p:ext uri="{BB962C8B-B14F-4D97-AF65-F5344CB8AC3E}">
        <p14:creationId xmlns:p14="http://schemas.microsoft.com/office/powerpoint/2010/main" val="412112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About you</a:t>
            </a:r>
            <a:endParaRPr dirty="0"/>
          </a:p>
        </p:txBody>
      </p:sp>
      <p:sp>
        <p:nvSpPr>
          <p:cNvPr id="337" name="CustomShape 2"/>
          <p:cNvSpPr/>
          <p:nvPr/>
        </p:nvSpPr>
        <p:spPr>
          <a:xfrm>
            <a:off x="504000" y="1368000"/>
            <a:ext cx="9071640" cy="3843720"/>
          </a:xfrm>
          <a:prstGeom prst="rect">
            <a:avLst/>
          </a:prstGeom>
          <a:noFill/>
          <a:ln>
            <a:noFill/>
          </a:ln>
        </p:spPr>
        <p:txBody>
          <a:bodyPr lIns="0" tIns="0" rIns="0" bIns="0"/>
          <a:lstStyle/>
          <a:p>
            <a:pPr>
              <a:lnSpc>
                <a:spcPct val="100000"/>
              </a:lnSpc>
              <a:buSzPct val="45000"/>
            </a:pPr>
            <a:endParaRPr lang="en-US" sz="2910" dirty="0">
              <a:latin typeface="Arial"/>
            </a:endParaRPr>
          </a:p>
        </p:txBody>
      </p:sp>
      <p:sp>
        <p:nvSpPr>
          <p:cNvPr id="2" name="TextBox 1"/>
          <p:cNvSpPr txBox="1"/>
          <p:nvPr/>
        </p:nvSpPr>
        <p:spPr>
          <a:xfrm>
            <a:off x="169724" y="3411227"/>
            <a:ext cx="3076483" cy="461665"/>
          </a:xfrm>
          <a:prstGeom prst="rect">
            <a:avLst/>
          </a:prstGeom>
          <a:noFill/>
        </p:spPr>
        <p:txBody>
          <a:bodyPr wrap="none" rtlCol="0">
            <a:spAutoFit/>
          </a:bodyPr>
          <a:lstStyle/>
          <a:p>
            <a:r>
              <a:rPr lang="en-US" sz="2400" dirty="0"/>
              <a:t>Where are you from?</a:t>
            </a:r>
          </a:p>
        </p:txBody>
      </p:sp>
      <p:sp>
        <p:nvSpPr>
          <p:cNvPr id="3" name="TextBox 2"/>
          <p:cNvSpPr txBox="1"/>
          <p:nvPr/>
        </p:nvSpPr>
        <p:spPr>
          <a:xfrm>
            <a:off x="454700" y="4100890"/>
            <a:ext cx="2379177" cy="1569660"/>
          </a:xfrm>
          <a:prstGeom prst="rect">
            <a:avLst/>
          </a:prstGeom>
          <a:noFill/>
        </p:spPr>
        <p:txBody>
          <a:bodyPr wrap="none" rtlCol="0">
            <a:spAutoFit/>
          </a:bodyPr>
          <a:lstStyle/>
          <a:p>
            <a:pPr marL="342900" indent="-342900">
              <a:buAutoNum type="alphaUcPeriod"/>
            </a:pPr>
            <a:r>
              <a:rPr lang="en-US" sz="2400" dirty="0"/>
              <a:t>San Diego</a:t>
            </a:r>
          </a:p>
          <a:p>
            <a:pPr marL="342900" indent="-342900">
              <a:buAutoNum type="alphaUcPeriod"/>
            </a:pPr>
            <a:r>
              <a:rPr lang="en-US" sz="2400" dirty="0"/>
              <a:t>California</a:t>
            </a:r>
          </a:p>
          <a:p>
            <a:pPr marL="342900" indent="-342900">
              <a:buAutoNum type="alphaUcPeriod"/>
            </a:pPr>
            <a:r>
              <a:rPr lang="en-US" sz="2400" dirty="0"/>
              <a:t>United States</a:t>
            </a:r>
          </a:p>
          <a:p>
            <a:pPr marL="342900" indent="-342900">
              <a:buAutoNum type="alphaUcPeriod"/>
            </a:pPr>
            <a:r>
              <a:rPr lang="en-US" sz="2400" dirty="0"/>
              <a:t>Other country</a:t>
            </a:r>
          </a:p>
        </p:txBody>
      </p:sp>
      <p:sp>
        <p:nvSpPr>
          <p:cNvPr id="5" name="TextBox 4"/>
          <p:cNvSpPr txBox="1"/>
          <p:nvPr/>
        </p:nvSpPr>
        <p:spPr>
          <a:xfrm>
            <a:off x="3548993" y="1011460"/>
            <a:ext cx="6282489" cy="1938992"/>
          </a:xfrm>
          <a:prstGeom prst="rect">
            <a:avLst/>
          </a:prstGeom>
          <a:noFill/>
          <a:ln>
            <a:solidFill>
              <a:srgbClr val="5B9BD5"/>
            </a:solidFill>
          </a:ln>
        </p:spPr>
        <p:txBody>
          <a:bodyPr wrap="none" rtlCol="0">
            <a:spAutoFit/>
          </a:bodyPr>
          <a:lstStyle/>
          <a:p>
            <a:endParaRPr lang="en-US" sz="2400" dirty="0"/>
          </a:p>
          <a:p>
            <a:r>
              <a:rPr lang="en-US" sz="2400" dirty="0"/>
              <a:t>To change your remote frequency</a:t>
            </a:r>
          </a:p>
          <a:p>
            <a:pPr marL="342900" indent="-342900">
              <a:buAutoNum type="arabicPeriod"/>
            </a:pPr>
            <a:r>
              <a:rPr lang="en-US" sz="2400" dirty="0"/>
              <a:t>Press and hold power button until flashing</a:t>
            </a:r>
          </a:p>
          <a:p>
            <a:pPr marL="342900" indent="-342900">
              <a:buAutoNum type="arabicPeriod"/>
            </a:pPr>
            <a:r>
              <a:rPr lang="en-US" sz="2400" dirty="0"/>
              <a:t>Enter two-letter code</a:t>
            </a:r>
          </a:p>
          <a:p>
            <a:pPr marL="342900" indent="-342900">
              <a:buAutoNum type="arabicPeriod"/>
            </a:pPr>
            <a:r>
              <a:rPr lang="en-US" sz="2400" dirty="0"/>
              <a:t>Checkmark / green light indicates success</a:t>
            </a:r>
          </a:p>
        </p:txBody>
      </p:sp>
    </p:spTree>
    <p:extLst>
      <p:ext uri="{BB962C8B-B14F-4D97-AF65-F5344CB8AC3E}">
        <p14:creationId xmlns:p14="http://schemas.microsoft.com/office/powerpoint/2010/main" val="126686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About you</a:t>
            </a:r>
            <a:endParaRPr dirty="0"/>
          </a:p>
        </p:txBody>
      </p:sp>
      <p:sp>
        <p:nvSpPr>
          <p:cNvPr id="337" name="CustomShape 2"/>
          <p:cNvSpPr/>
          <p:nvPr/>
        </p:nvSpPr>
        <p:spPr>
          <a:xfrm>
            <a:off x="504000" y="1368000"/>
            <a:ext cx="9071640" cy="3843720"/>
          </a:xfrm>
          <a:prstGeom prst="rect">
            <a:avLst/>
          </a:prstGeom>
          <a:noFill/>
          <a:ln>
            <a:noFill/>
          </a:ln>
        </p:spPr>
        <p:txBody>
          <a:bodyPr lIns="0" tIns="0" rIns="0" bIns="0"/>
          <a:lstStyle/>
          <a:p>
            <a:pPr>
              <a:lnSpc>
                <a:spcPct val="100000"/>
              </a:lnSpc>
              <a:buSzPct val="45000"/>
            </a:pPr>
            <a:endParaRPr lang="en-US" sz="2910" dirty="0">
              <a:latin typeface="Arial"/>
            </a:endParaRPr>
          </a:p>
        </p:txBody>
      </p:sp>
      <p:sp>
        <p:nvSpPr>
          <p:cNvPr id="2" name="TextBox 1"/>
          <p:cNvSpPr txBox="1"/>
          <p:nvPr/>
        </p:nvSpPr>
        <p:spPr>
          <a:xfrm>
            <a:off x="169724" y="3031254"/>
            <a:ext cx="4392549" cy="461665"/>
          </a:xfrm>
          <a:prstGeom prst="rect">
            <a:avLst/>
          </a:prstGeom>
          <a:noFill/>
        </p:spPr>
        <p:txBody>
          <a:bodyPr wrap="none" rtlCol="0">
            <a:spAutoFit/>
          </a:bodyPr>
          <a:lstStyle/>
          <a:p>
            <a:r>
              <a:rPr lang="en-US" sz="2400" dirty="0"/>
              <a:t>Where do you think I am from?</a:t>
            </a:r>
          </a:p>
        </p:txBody>
      </p:sp>
      <p:sp>
        <p:nvSpPr>
          <p:cNvPr id="3" name="TextBox 2"/>
          <p:cNvSpPr txBox="1"/>
          <p:nvPr/>
        </p:nvSpPr>
        <p:spPr>
          <a:xfrm>
            <a:off x="504000" y="3629268"/>
            <a:ext cx="1834156" cy="2308324"/>
          </a:xfrm>
          <a:prstGeom prst="rect">
            <a:avLst/>
          </a:prstGeom>
          <a:noFill/>
        </p:spPr>
        <p:txBody>
          <a:bodyPr wrap="none" rtlCol="0">
            <a:spAutoFit/>
          </a:bodyPr>
          <a:lstStyle/>
          <a:p>
            <a:pPr marL="342900" indent="-342900">
              <a:buAutoNum type="alphaUcPeriod"/>
            </a:pPr>
            <a:r>
              <a:rPr lang="en-US" sz="2400" dirty="0"/>
              <a:t>California</a:t>
            </a:r>
          </a:p>
          <a:p>
            <a:pPr marL="342900" indent="-342900">
              <a:buAutoNum type="alphaUcPeriod"/>
            </a:pPr>
            <a:r>
              <a:rPr lang="en-US" sz="2400" dirty="0"/>
              <a:t>Virginia</a:t>
            </a:r>
          </a:p>
          <a:p>
            <a:pPr marL="342900" indent="-342900">
              <a:buAutoNum type="alphaUcPeriod"/>
            </a:pPr>
            <a:r>
              <a:rPr lang="en-US" sz="2400" dirty="0"/>
              <a:t>Maine</a:t>
            </a:r>
          </a:p>
          <a:p>
            <a:pPr marL="342900" indent="-342900">
              <a:buAutoNum type="alphaUcPeriod"/>
            </a:pPr>
            <a:r>
              <a:rPr lang="en-US" sz="2400" dirty="0"/>
              <a:t>Texas</a:t>
            </a:r>
          </a:p>
          <a:p>
            <a:pPr marL="342900" indent="-342900">
              <a:buAutoNum type="alphaUcPeriod"/>
            </a:pPr>
            <a:r>
              <a:rPr lang="en-US" sz="2400" dirty="0"/>
              <a:t>Florida</a:t>
            </a:r>
          </a:p>
          <a:p>
            <a:pPr marL="342900" indent="-342900">
              <a:buAutoNum type="alphaUcPeriod"/>
            </a:pPr>
            <a:endParaRPr lang="en-US" sz="2400" dirty="0"/>
          </a:p>
        </p:txBody>
      </p:sp>
      <p:sp>
        <p:nvSpPr>
          <p:cNvPr id="5" name="TextBox 4"/>
          <p:cNvSpPr txBox="1"/>
          <p:nvPr/>
        </p:nvSpPr>
        <p:spPr>
          <a:xfrm>
            <a:off x="3548993" y="1011460"/>
            <a:ext cx="6282489" cy="1938992"/>
          </a:xfrm>
          <a:prstGeom prst="rect">
            <a:avLst/>
          </a:prstGeom>
          <a:noFill/>
          <a:ln>
            <a:solidFill>
              <a:srgbClr val="5B9BD5"/>
            </a:solidFill>
          </a:ln>
        </p:spPr>
        <p:txBody>
          <a:bodyPr wrap="none" rtlCol="0">
            <a:spAutoFit/>
          </a:bodyPr>
          <a:lstStyle/>
          <a:p>
            <a:endParaRPr lang="en-US" sz="2400" dirty="0"/>
          </a:p>
          <a:p>
            <a:r>
              <a:rPr lang="en-US" sz="2400" dirty="0"/>
              <a:t>To change your remote frequency</a:t>
            </a:r>
          </a:p>
          <a:p>
            <a:pPr marL="342900" indent="-342900">
              <a:buAutoNum type="arabicPeriod"/>
            </a:pPr>
            <a:r>
              <a:rPr lang="en-US" sz="2400" dirty="0"/>
              <a:t>Press and hold power button until flashing</a:t>
            </a:r>
          </a:p>
          <a:p>
            <a:pPr marL="342900" indent="-342900">
              <a:buAutoNum type="arabicPeriod"/>
            </a:pPr>
            <a:r>
              <a:rPr lang="en-US" sz="2400" dirty="0"/>
              <a:t>Enter two-letter code</a:t>
            </a:r>
          </a:p>
          <a:p>
            <a:pPr marL="342900" indent="-342900">
              <a:buAutoNum type="arabicPeriod"/>
            </a:pPr>
            <a:r>
              <a:rPr lang="en-US" sz="2400" dirty="0"/>
              <a:t>Checkmark / green light indicates success</a:t>
            </a:r>
          </a:p>
        </p:txBody>
      </p:sp>
    </p:spTree>
    <p:extLst>
      <p:ext uri="{BB962C8B-B14F-4D97-AF65-F5344CB8AC3E}">
        <p14:creationId xmlns:p14="http://schemas.microsoft.com/office/powerpoint/2010/main" val="128536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About you</a:t>
            </a:r>
            <a:endParaRPr dirty="0"/>
          </a:p>
        </p:txBody>
      </p:sp>
      <p:sp>
        <p:nvSpPr>
          <p:cNvPr id="337" name="CustomShape 2"/>
          <p:cNvSpPr/>
          <p:nvPr/>
        </p:nvSpPr>
        <p:spPr>
          <a:xfrm>
            <a:off x="504000" y="1368000"/>
            <a:ext cx="9071640" cy="3843720"/>
          </a:xfrm>
          <a:prstGeom prst="rect">
            <a:avLst/>
          </a:prstGeom>
          <a:noFill/>
          <a:ln>
            <a:noFill/>
          </a:ln>
        </p:spPr>
        <p:txBody>
          <a:bodyPr lIns="0" tIns="0" rIns="0" bIns="0"/>
          <a:lstStyle/>
          <a:p>
            <a:pPr>
              <a:lnSpc>
                <a:spcPct val="100000"/>
              </a:lnSpc>
              <a:buSzPct val="45000"/>
            </a:pPr>
            <a:endParaRPr lang="en-US" sz="2910" dirty="0">
              <a:latin typeface="Arial"/>
            </a:endParaRPr>
          </a:p>
        </p:txBody>
      </p:sp>
      <p:sp>
        <p:nvSpPr>
          <p:cNvPr id="2" name="TextBox 1"/>
          <p:cNvSpPr txBox="1"/>
          <p:nvPr/>
        </p:nvSpPr>
        <p:spPr>
          <a:xfrm>
            <a:off x="306093" y="3338852"/>
            <a:ext cx="8244565" cy="461665"/>
          </a:xfrm>
          <a:prstGeom prst="rect">
            <a:avLst/>
          </a:prstGeom>
          <a:noFill/>
        </p:spPr>
        <p:txBody>
          <a:bodyPr wrap="none" rtlCol="0">
            <a:spAutoFit/>
          </a:bodyPr>
          <a:lstStyle/>
          <a:p>
            <a:r>
              <a:rPr lang="en-US" sz="2400" dirty="0"/>
              <a:t>What other CSE class are you taking in summer academy?</a:t>
            </a:r>
          </a:p>
        </p:txBody>
      </p:sp>
      <p:sp>
        <p:nvSpPr>
          <p:cNvPr id="3" name="TextBox 2"/>
          <p:cNvSpPr txBox="1"/>
          <p:nvPr/>
        </p:nvSpPr>
        <p:spPr>
          <a:xfrm>
            <a:off x="504000" y="3757176"/>
            <a:ext cx="1763624" cy="1200329"/>
          </a:xfrm>
          <a:prstGeom prst="rect">
            <a:avLst/>
          </a:prstGeom>
          <a:noFill/>
        </p:spPr>
        <p:txBody>
          <a:bodyPr wrap="none" rtlCol="0">
            <a:spAutoFit/>
          </a:bodyPr>
          <a:lstStyle/>
          <a:p>
            <a:pPr marL="342900" indent="-342900">
              <a:buAutoNum type="alphaUcPeriod"/>
            </a:pPr>
            <a:r>
              <a:rPr lang="en-US" sz="2400" dirty="0"/>
              <a:t>None.</a:t>
            </a:r>
          </a:p>
          <a:p>
            <a:pPr marL="342900" indent="-342900">
              <a:buAutoNum type="alphaUcPeriod"/>
            </a:pPr>
            <a:r>
              <a:rPr lang="en-US" sz="2400" dirty="0"/>
              <a:t>CSE 12</a:t>
            </a:r>
          </a:p>
          <a:p>
            <a:pPr marL="342900" indent="-342900">
              <a:buAutoNum type="alphaUcPeriod"/>
            </a:pPr>
            <a:r>
              <a:rPr lang="en-US" sz="2400" dirty="0"/>
              <a:t>CSE 15L</a:t>
            </a:r>
          </a:p>
        </p:txBody>
      </p:sp>
      <p:sp>
        <p:nvSpPr>
          <p:cNvPr id="5" name="TextBox 4"/>
          <p:cNvSpPr txBox="1"/>
          <p:nvPr/>
        </p:nvSpPr>
        <p:spPr>
          <a:xfrm>
            <a:off x="3145106" y="981536"/>
            <a:ext cx="6282489" cy="1938992"/>
          </a:xfrm>
          <a:prstGeom prst="rect">
            <a:avLst/>
          </a:prstGeom>
          <a:noFill/>
          <a:ln>
            <a:solidFill>
              <a:srgbClr val="5B9BD5"/>
            </a:solidFill>
          </a:ln>
        </p:spPr>
        <p:txBody>
          <a:bodyPr wrap="none" rtlCol="0">
            <a:spAutoFit/>
          </a:bodyPr>
          <a:lstStyle/>
          <a:p>
            <a:endParaRPr lang="en-US" sz="2400" dirty="0"/>
          </a:p>
          <a:p>
            <a:r>
              <a:rPr lang="en-US" sz="2400" dirty="0"/>
              <a:t>To change your remote frequency</a:t>
            </a:r>
          </a:p>
          <a:p>
            <a:pPr marL="342900" indent="-342900">
              <a:buAutoNum type="arabicPeriod"/>
            </a:pPr>
            <a:r>
              <a:rPr lang="en-US" sz="2400" dirty="0"/>
              <a:t>Press and hold power button until flashing</a:t>
            </a:r>
          </a:p>
          <a:p>
            <a:pPr marL="342900" indent="-342900">
              <a:buAutoNum type="arabicPeriod"/>
            </a:pPr>
            <a:r>
              <a:rPr lang="en-US" sz="2400" dirty="0"/>
              <a:t>Enter two-letter code</a:t>
            </a:r>
          </a:p>
          <a:p>
            <a:pPr marL="342900" indent="-342900">
              <a:buAutoNum type="arabicPeriod"/>
            </a:pPr>
            <a:r>
              <a:rPr lang="en-US" sz="2400" dirty="0"/>
              <a:t>Checkmark / green light indicates success</a:t>
            </a:r>
          </a:p>
        </p:txBody>
      </p:sp>
    </p:spTree>
    <p:extLst>
      <p:ext uri="{BB962C8B-B14F-4D97-AF65-F5344CB8AC3E}">
        <p14:creationId xmlns:p14="http://schemas.microsoft.com/office/powerpoint/2010/main" val="223024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Introductions</a:t>
            </a:r>
            <a:endParaRPr dirty="0"/>
          </a:p>
        </p:txBody>
      </p:sp>
      <p:sp>
        <p:nvSpPr>
          <p:cNvPr id="337" name="CustomShape 2"/>
          <p:cNvSpPr/>
          <p:nvPr/>
        </p:nvSpPr>
        <p:spPr>
          <a:xfrm>
            <a:off x="504000" y="1368000"/>
            <a:ext cx="9071640" cy="3843720"/>
          </a:xfrm>
          <a:prstGeom prst="rect">
            <a:avLst/>
          </a:prstGeom>
          <a:noFill/>
          <a:ln>
            <a:noFill/>
          </a:ln>
        </p:spPr>
        <p:txBody>
          <a:bodyPr lIns="0" tIns="0" rIns="0" bIns="0"/>
          <a:lstStyle/>
          <a:p>
            <a:pPr>
              <a:lnSpc>
                <a:spcPct val="100000"/>
              </a:lnSpc>
              <a:buSzPct val="45000"/>
            </a:pPr>
            <a:endParaRPr lang="en-US" sz="2910" dirty="0">
              <a:latin typeface="Arial"/>
            </a:endParaRPr>
          </a:p>
        </p:txBody>
      </p:sp>
      <p:pic>
        <p:nvPicPr>
          <p:cNvPr id="4" name="Picture 3" descr="10Untitled1a_UCSanDiegoPublications_ErikJepsen.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49569" y="1368000"/>
            <a:ext cx="7828017" cy="3512165"/>
          </a:xfrm>
          <a:prstGeom prst="rect">
            <a:avLst/>
          </a:prstGeom>
        </p:spPr>
      </p:pic>
    </p:spTree>
    <p:extLst>
      <p:ext uri="{BB962C8B-B14F-4D97-AF65-F5344CB8AC3E}">
        <p14:creationId xmlns:p14="http://schemas.microsoft.com/office/powerpoint/2010/main" val="95320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504000" y="216000"/>
            <a:ext cx="9071640" cy="647640"/>
          </a:xfrm>
          <a:prstGeom prst="rect">
            <a:avLst/>
          </a:prstGeom>
          <a:noFill/>
          <a:ln>
            <a:noFill/>
          </a:ln>
        </p:spPr>
        <p:txBody>
          <a:bodyPr lIns="0" tIns="0" rIns="0" bIns="0" anchor="ctr"/>
          <a:lstStyle/>
          <a:p>
            <a:pPr algn="ctr">
              <a:lnSpc>
                <a:spcPct val="100000"/>
              </a:lnSpc>
            </a:pPr>
            <a:r>
              <a:rPr lang="en-US" sz="3300" dirty="0">
                <a:latin typeface="Arial"/>
              </a:rPr>
              <a:t>What do we assume you know?</a:t>
            </a:r>
            <a:endParaRPr dirty="0"/>
          </a:p>
        </p:txBody>
      </p:sp>
      <p:sp>
        <p:nvSpPr>
          <p:cNvPr id="3" name="TextBox 2"/>
          <p:cNvSpPr txBox="1"/>
          <p:nvPr/>
        </p:nvSpPr>
        <p:spPr>
          <a:xfrm>
            <a:off x="407356" y="1079745"/>
            <a:ext cx="9383678" cy="4401205"/>
          </a:xfrm>
          <a:prstGeom prst="rect">
            <a:avLst/>
          </a:prstGeom>
          <a:noFill/>
        </p:spPr>
        <p:txBody>
          <a:bodyPr wrap="square" rtlCol="0">
            <a:spAutoFit/>
          </a:bodyPr>
          <a:lstStyle/>
          <a:p>
            <a:r>
              <a:rPr lang="en-US" sz="2000" b="1" dirty="0"/>
              <a:t>Short answer</a:t>
            </a:r>
            <a:r>
              <a:rPr lang="en-US" sz="2000" dirty="0"/>
              <a:t>: HW 1.</a:t>
            </a:r>
          </a:p>
          <a:p>
            <a:endParaRPr lang="en-US" sz="2000" dirty="0"/>
          </a:p>
          <a:p>
            <a:r>
              <a:rPr lang="en-US" sz="2000" b="1" dirty="0"/>
              <a:t>Longer answer</a:t>
            </a:r>
            <a:r>
              <a:rPr lang="en-US" sz="2000" dirty="0"/>
              <a:t>: Rosen Chapters 1, 2, some of 5, some of 9.</a:t>
            </a:r>
          </a:p>
          <a:p>
            <a:endParaRPr lang="en-US" sz="2000" dirty="0"/>
          </a:p>
          <a:p>
            <a:r>
              <a:rPr lang="en-US" sz="2000" b="1" dirty="0"/>
              <a:t>Longest answer</a:t>
            </a:r>
            <a:r>
              <a:rPr lang="en-US" sz="2000" dirty="0"/>
              <a:t>: You can describe algorithms and their correctness using precise mathematical terminology and techniques.  For example:</a:t>
            </a:r>
          </a:p>
          <a:p>
            <a:endParaRPr lang="en-US" sz="2000" dirty="0"/>
          </a:p>
          <a:p>
            <a:pPr marL="285750" indent="-285750">
              <a:buFontTx/>
              <a:buChar char="•"/>
            </a:pPr>
            <a:r>
              <a:rPr lang="en-US" sz="2000" dirty="0"/>
              <a:t>Sets, relations (equivalence relations, orders)</a:t>
            </a:r>
          </a:p>
          <a:p>
            <a:pPr marL="285750" indent="-285750">
              <a:buFontTx/>
              <a:buChar char="•"/>
            </a:pPr>
            <a:r>
              <a:rPr lang="en-US" sz="2000" dirty="0"/>
              <a:t>Logical equivalence, conditionals, hypotheses, conditionals, contrapositives</a:t>
            </a:r>
          </a:p>
          <a:p>
            <a:pPr marL="285750" indent="-285750">
              <a:buFontTx/>
              <a:buChar char="•"/>
            </a:pPr>
            <a:r>
              <a:rPr lang="en-US" sz="2000" dirty="0"/>
              <a:t>Universal and existential quantifiers</a:t>
            </a:r>
          </a:p>
          <a:p>
            <a:pPr marL="285750" indent="-285750">
              <a:buFontTx/>
              <a:buChar char="•"/>
            </a:pPr>
            <a:r>
              <a:rPr lang="en-US" sz="2000" dirty="0"/>
              <a:t>Proof by contradiction (indirect proof)</a:t>
            </a:r>
          </a:p>
          <a:p>
            <a:pPr marL="285750" indent="-285750">
              <a:buFontTx/>
              <a:buChar char="•"/>
            </a:pPr>
            <a:r>
              <a:rPr lang="en-US" sz="2000" dirty="0"/>
              <a:t>Proof by induction</a:t>
            </a:r>
          </a:p>
          <a:p>
            <a:pPr marL="285750" indent="-285750">
              <a:buFontTx/>
              <a:buChar char="•"/>
            </a:pPr>
            <a:r>
              <a:rPr lang="en-US" sz="2000" dirty="0"/>
              <a:t>Algorithm invariants</a:t>
            </a:r>
          </a:p>
          <a:p>
            <a:pPr marL="285750" indent="-285750">
              <a:buFontTx/>
              <a:buChar char="•"/>
            </a:pPr>
            <a:endParaRPr lang="en-US" sz="2000" dirty="0"/>
          </a:p>
        </p:txBody>
      </p:sp>
    </p:spTree>
    <p:extLst>
      <p:ext uri="{BB962C8B-B14F-4D97-AF65-F5344CB8AC3E}">
        <p14:creationId xmlns:p14="http://schemas.microsoft.com/office/powerpoint/2010/main" val="568932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3669</TotalTime>
  <Words>1988</Words>
  <Application>Microsoft Office PowerPoint</Application>
  <PresentationFormat>Custom</PresentationFormat>
  <Paragraphs>328</Paragraphs>
  <Slides>49</Slides>
  <Notes>20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49</vt:i4>
      </vt:variant>
    </vt:vector>
  </HeadingPairs>
  <TitlesOfParts>
    <vt:vector size="63" baseType="lpstr">
      <vt:lpstr>Arial</vt:lpstr>
      <vt:lpstr>Calibri</vt:lpstr>
      <vt:lpstr>Courier New</vt:lpstr>
      <vt:lpstr>DejaVu Sans</vt:lpstr>
      <vt:lpstr>StarSymbol</vt:lpstr>
      <vt:lpstr>Times New Roman</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Sorting Dance.</vt:lpstr>
      <vt:lpstr>PowerPoint Presentation</vt:lpstr>
      <vt:lpstr>PowerPoint Presentation</vt:lpstr>
      <vt:lpstr>PowerPoint Presentation</vt:lpstr>
      <vt:lpstr>Sorting: Specification: WHAT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Janine Tiefenbruck</dc:creator>
  <cp:lastModifiedBy>Milez .</cp:lastModifiedBy>
  <cp:revision>169</cp:revision>
  <dcterms:modified xsi:type="dcterms:W3CDTF">2016-07-29T23:28:52Z</dcterms:modified>
</cp:coreProperties>
</file>