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embeddedFontLst>
    <p:embeddedFont>
      <p:font typeface="Play"/>
      <p:regular r:id="rId11"/>
      <p:bold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font" Target="fonts/Play-regular.fntdata"/><Relationship Id="rId10" Type="http://schemas.openxmlformats.org/officeDocument/2006/relationships/slide" Target="slides/slide6.xml"/><Relationship Id="rId12" Type="http://schemas.openxmlformats.org/officeDocument/2006/relationships/font" Target="fonts/Play-bold.fnt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b="1" lang="en-US"/>
              <a:t>Marketing Analytics Business Case</a:t>
            </a:r>
            <a:endParaRPr b="1"/>
          </a:p>
        </p:txBody>
      </p:sp>
      <p:sp>
        <p:nvSpPr>
          <p:cNvPr id="85" name="Google Shape;85;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Sahil Anand</a:t>
            </a:r>
            <a:endParaRPr/>
          </a:p>
          <a:p>
            <a:pPr indent="0" lvl="0" marL="0" rtl="0" algn="ctr">
              <a:lnSpc>
                <a:spcPct val="90000"/>
              </a:lnSpc>
              <a:spcBef>
                <a:spcPts val="0"/>
              </a:spcBef>
              <a:spcAft>
                <a:spcPts val="0"/>
              </a:spcAft>
              <a:buClr>
                <a:schemeClr val="dk1"/>
              </a:buClr>
              <a:buSzPts val="2400"/>
              <a:buNone/>
            </a:pPr>
            <a:r>
              <a:t/>
            </a:r>
            <a:endParaRPr/>
          </a:p>
          <a:p>
            <a:pPr indent="0" lvl="0" marL="0" rtl="0" algn="ctr">
              <a:lnSpc>
                <a:spcPct val="90000"/>
              </a:lnSpc>
              <a:spcBef>
                <a:spcPts val="1000"/>
              </a:spcBef>
              <a:spcAft>
                <a:spcPts val="0"/>
              </a:spcAft>
              <a:buClr>
                <a:schemeClr val="dk1"/>
              </a:buClr>
              <a:buSzPts val="2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Introduction to Business Problem</a:t>
            </a:r>
            <a:endParaRPr b="1"/>
          </a:p>
        </p:txBody>
      </p:sp>
      <p:sp>
        <p:nvSpPr>
          <p:cNvPr id="91" name="Google Shape;91;p14"/>
          <p:cNvSpPr txBox="1"/>
          <p:nvPr>
            <p:ph idx="1" type="body"/>
          </p:nvPr>
        </p:nvSpPr>
        <p:spPr>
          <a:xfrm>
            <a:off x="838200" y="1843209"/>
            <a:ext cx="10515600" cy="435133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170000"/>
              </a:lnSpc>
              <a:spcBef>
                <a:spcPts val="0"/>
              </a:spcBef>
              <a:spcAft>
                <a:spcPts val="0"/>
              </a:spcAft>
              <a:buClr>
                <a:schemeClr val="dk1"/>
              </a:buClr>
              <a:buSzPct val="100000"/>
              <a:buChar char="•"/>
            </a:pPr>
            <a:r>
              <a:rPr lang="en-US"/>
              <a:t>ShopEasy, an online retail business, is facing reduced customer engagement and conversion rates despite launching several new online marketing campaigns. They are reaching out to you to help conduct a detailed analysis and identify areas for improvement in their marketing strategies.</a:t>
            </a:r>
            <a:endParaRPr/>
          </a:p>
          <a:p>
            <a:pPr indent="-130810" lvl="0" marL="228600" rtl="0" algn="l">
              <a:lnSpc>
                <a:spcPct val="170000"/>
              </a:lnSpc>
              <a:spcBef>
                <a:spcPts val="1000"/>
              </a:spcBef>
              <a:spcAft>
                <a:spcPts val="0"/>
              </a:spcAft>
              <a:buClr>
                <a:schemeClr val="dk1"/>
              </a:buClr>
              <a:buSzPct val="100000"/>
              <a:buNone/>
            </a:pPr>
            <a:r>
              <a:t/>
            </a:r>
            <a:endParaRPr/>
          </a:p>
          <a:p>
            <a:pPr indent="-228600" lvl="0" marL="228600" rtl="0" algn="l">
              <a:lnSpc>
                <a:spcPct val="170000"/>
              </a:lnSpc>
              <a:spcBef>
                <a:spcPts val="1000"/>
              </a:spcBef>
              <a:spcAft>
                <a:spcPts val="0"/>
              </a:spcAft>
              <a:buClr>
                <a:schemeClr val="dk1"/>
              </a:buClr>
              <a:buSzPct val="100000"/>
              <a:buChar char="•"/>
            </a:pPr>
            <a:r>
              <a:rPr b="1" lang="en-US"/>
              <a:t>Key Points:</a:t>
            </a:r>
            <a:endParaRPr/>
          </a:p>
          <a:p>
            <a:pPr indent="-228600" lvl="1" marL="685800" rtl="0" algn="l">
              <a:lnSpc>
                <a:spcPct val="170000"/>
              </a:lnSpc>
              <a:spcBef>
                <a:spcPts val="500"/>
              </a:spcBef>
              <a:spcAft>
                <a:spcPts val="0"/>
              </a:spcAft>
              <a:buClr>
                <a:schemeClr val="dk1"/>
              </a:buClr>
              <a:buSzPct val="100000"/>
              <a:buChar char="•"/>
            </a:pPr>
            <a:r>
              <a:rPr b="1" lang="en-US"/>
              <a:t>Reduced Customer Engagement:</a:t>
            </a:r>
            <a:r>
              <a:rPr lang="en-US"/>
              <a:t> The number of customer interactions and engagement with the site and marketing content has declined.</a:t>
            </a:r>
            <a:endParaRPr/>
          </a:p>
          <a:p>
            <a:pPr indent="-228600" lvl="1" marL="685800" rtl="0" algn="l">
              <a:lnSpc>
                <a:spcPct val="170000"/>
              </a:lnSpc>
              <a:spcBef>
                <a:spcPts val="500"/>
              </a:spcBef>
              <a:spcAft>
                <a:spcPts val="0"/>
              </a:spcAft>
              <a:buClr>
                <a:schemeClr val="dk1"/>
              </a:buClr>
              <a:buSzPct val="100000"/>
              <a:buChar char="•"/>
            </a:pPr>
            <a:r>
              <a:rPr b="1" lang="en-US"/>
              <a:t>Decreased Conversion Rates:</a:t>
            </a:r>
            <a:r>
              <a:rPr lang="en-US"/>
              <a:t> Fewer site visitors are converting into paying customers.</a:t>
            </a:r>
            <a:endParaRPr/>
          </a:p>
          <a:p>
            <a:pPr indent="-228600" lvl="1" marL="685800" rtl="0" algn="l">
              <a:lnSpc>
                <a:spcPct val="170000"/>
              </a:lnSpc>
              <a:spcBef>
                <a:spcPts val="500"/>
              </a:spcBef>
              <a:spcAft>
                <a:spcPts val="0"/>
              </a:spcAft>
              <a:buClr>
                <a:schemeClr val="dk1"/>
              </a:buClr>
              <a:buSzPct val="100000"/>
              <a:buChar char="•"/>
            </a:pPr>
            <a:r>
              <a:rPr b="1" lang="en-US"/>
              <a:t>High Marketing Expenses:</a:t>
            </a:r>
            <a:r>
              <a:rPr lang="en-US"/>
              <a:t> Significant investments in marketing campaigns are not yielding expected returns.</a:t>
            </a:r>
            <a:endParaRPr/>
          </a:p>
          <a:p>
            <a:pPr indent="-228600" lvl="1" marL="685800" rtl="0" algn="l">
              <a:lnSpc>
                <a:spcPct val="170000"/>
              </a:lnSpc>
              <a:spcBef>
                <a:spcPts val="500"/>
              </a:spcBef>
              <a:spcAft>
                <a:spcPts val="0"/>
              </a:spcAft>
              <a:buClr>
                <a:schemeClr val="dk1"/>
              </a:buClr>
              <a:buSzPct val="100000"/>
              <a:buChar char="•"/>
            </a:pPr>
            <a:r>
              <a:rPr b="1" lang="en-US"/>
              <a:t>Need for Customer Feedback Analysis:</a:t>
            </a:r>
            <a:r>
              <a:rPr lang="en-US"/>
              <a:t> Understanding customer opinions about products and services is crucial for improving engagement and conversions.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Subject: Request for Data Analysis to Improve Marketing Strategy</a:t>
            </a:r>
            <a:endParaRPr b="1"/>
          </a:p>
        </p:txBody>
      </p:sp>
      <p:sp>
        <p:nvSpPr>
          <p:cNvPr id="97" name="Google Shape;97;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70000"/>
              </a:lnSpc>
              <a:spcBef>
                <a:spcPts val="0"/>
              </a:spcBef>
              <a:spcAft>
                <a:spcPts val="0"/>
              </a:spcAft>
              <a:buClr>
                <a:schemeClr val="dk1"/>
              </a:buClr>
              <a:buSzPct val="100000"/>
              <a:buNone/>
            </a:pPr>
            <a:r>
              <a:rPr lang="en-US"/>
              <a:t>Hi Data Analyst,</a:t>
            </a:r>
            <a:endParaRPr/>
          </a:p>
          <a:p>
            <a:pPr indent="0" lvl="0" marL="0" rtl="0" algn="l">
              <a:lnSpc>
                <a:spcPct val="170000"/>
              </a:lnSpc>
              <a:spcBef>
                <a:spcPts val="1000"/>
              </a:spcBef>
              <a:spcAft>
                <a:spcPts val="0"/>
              </a:spcAft>
              <a:buClr>
                <a:schemeClr val="dk1"/>
              </a:buClr>
              <a:buSzPct val="100000"/>
              <a:buNone/>
            </a:pPr>
            <a:r>
              <a:rPr lang="en-US"/>
              <a:t>I hope this email finds you well. I’m the Marketing Manager at ShopEasy. We’ve been facing some challenges with our marketing campaigns lately, and I’m reaching out to request your expertise in data analysis to help us identify areas for improvement.</a:t>
            </a:r>
            <a:endParaRPr/>
          </a:p>
          <a:p>
            <a:pPr indent="0" lvl="0" marL="0" rtl="0" algn="l">
              <a:lnSpc>
                <a:spcPct val="170000"/>
              </a:lnSpc>
              <a:spcBef>
                <a:spcPts val="1000"/>
              </a:spcBef>
              <a:spcAft>
                <a:spcPts val="0"/>
              </a:spcAft>
              <a:buClr>
                <a:schemeClr val="dk1"/>
              </a:buClr>
              <a:buSzPct val="100000"/>
              <a:buNone/>
            </a:pPr>
            <a:r>
              <a:rPr lang="en-US"/>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endParaRPr/>
          </a:p>
          <a:p>
            <a:pPr indent="0" lvl="0" marL="0" rtl="0" algn="l">
              <a:lnSpc>
                <a:spcPct val="170000"/>
              </a:lnSpc>
              <a:spcBef>
                <a:spcPts val="1000"/>
              </a:spcBef>
              <a:spcAft>
                <a:spcPts val="0"/>
              </a:spcAft>
              <a:buClr>
                <a:schemeClr val="dk1"/>
              </a:buClr>
              <a:buSzPct val="100000"/>
              <a:buNone/>
            </a:pPr>
            <a:r>
              <a:rPr lang="en-US"/>
              <a:t>We have data from various sources, including customer reviews, social media comments, and campaign performance metrics. Your insights will be invaluable in helping us turn this situation around.</a:t>
            </a:r>
            <a:endParaRPr/>
          </a:p>
          <a:p>
            <a:pPr indent="0" lvl="0" marL="0" rtl="0" algn="l">
              <a:lnSpc>
                <a:spcPct val="170000"/>
              </a:lnSpc>
              <a:spcBef>
                <a:spcPts val="1000"/>
              </a:spcBef>
              <a:spcAft>
                <a:spcPts val="0"/>
              </a:spcAft>
              <a:buClr>
                <a:schemeClr val="dk1"/>
              </a:buClr>
              <a:buSzPct val="100000"/>
              <a:buNone/>
            </a:pPr>
            <a:r>
              <a:rPr lang="en-US"/>
              <a:t>Looking forward to your response.</a:t>
            </a:r>
            <a:endParaRPr/>
          </a:p>
          <a:p>
            <a:pPr indent="0" lvl="0" marL="0" rtl="0" algn="l">
              <a:lnSpc>
                <a:spcPct val="170000"/>
              </a:lnSpc>
              <a:spcBef>
                <a:spcPts val="1000"/>
              </a:spcBef>
              <a:spcAft>
                <a:spcPts val="0"/>
              </a:spcAft>
              <a:buClr>
                <a:schemeClr val="dk1"/>
              </a:buClr>
              <a:buSzPct val="100000"/>
              <a:buNone/>
            </a:pPr>
            <a:r>
              <a:rPr lang="en-US"/>
              <a:t>Best regards,</a:t>
            </a:r>
            <a:br>
              <a:rPr lang="en-US"/>
            </a:br>
            <a:r>
              <a:rPr lang="en-US"/>
              <a:t>Shakti Singh</a:t>
            </a:r>
            <a:br>
              <a:rPr lang="en-US"/>
            </a:br>
            <a:r>
              <a:rPr lang="en-US"/>
              <a:t>Marketing Manager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Subject: Request for Data Analysis to Improve Marketing Strategy</a:t>
            </a:r>
            <a:endParaRPr b="1"/>
          </a:p>
        </p:txBody>
      </p:sp>
      <p:sp>
        <p:nvSpPr>
          <p:cNvPr id="103" name="Google Shape;103;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lnSpc>
                <a:spcPct val="170000"/>
              </a:lnSpc>
              <a:spcBef>
                <a:spcPts val="0"/>
              </a:spcBef>
              <a:spcAft>
                <a:spcPts val="0"/>
              </a:spcAft>
              <a:buClr>
                <a:schemeClr val="dk1"/>
              </a:buClr>
              <a:buSzPct val="100000"/>
              <a:buNone/>
            </a:pPr>
            <a:r>
              <a:rPr lang="en-US"/>
              <a:t>Hi Data Analyst,</a:t>
            </a:r>
            <a:endParaRPr/>
          </a:p>
          <a:p>
            <a:pPr indent="0" lvl="0" marL="0" rtl="0" algn="l">
              <a:lnSpc>
                <a:spcPct val="170000"/>
              </a:lnSpc>
              <a:spcBef>
                <a:spcPts val="1000"/>
              </a:spcBef>
              <a:spcAft>
                <a:spcPts val="0"/>
              </a:spcAft>
              <a:buClr>
                <a:schemeClr val="dk1"/>
              </a:buClr>
              <a:buSzPct val="100000"/>
              <a:buNone/>
            </a:pPr>
            <a:r>
              <a:rPr lang="en-US"/>
              <a:t>I’m the Customer Experience Manager at ShopEasy, and I’m writing to seek your help with analyzing our customer feedback. Over the past few months, we’ve noticed a drop in customer engagement and satisfaction, which is impacting our overall conversion rates.</a:t>
            </a:r>
            <a:endParaRPr/>
          </a:p>
          <a:p>
            <a:pPr indent="0" lvl="0" marL="0" rtl="0" algn="l">
              <a:lnSpc>
                <a:spcPct val="170000"/>
              </a:lnSpc>
              <a:spcBef>
                <a:spcPts val="1000"/>
              </a:spcBef>
              <a:spcAft>
                <a:spcPts val="0"/>
              </a:spcAft>
              <a:buClr>
                <a:schemeClr val="dk1"/>
              </a:buClr>
              <a:buSzPct val="100000"/>
              <a:buNone/>
            </a:pPr>
            <a:r>
              <a:rPr lang="en-US"/>
              <a:t>We’ve gathered a significant amount of customer reviews and social media comments that highlight various issues and sentiments. We believe that by thoroughly analyzing this feedback, we can gain a better understanding of our customers' needs and pain points.</a:t>
            </a:r>
            <a:endParaRPr/>
          </a:p>
          <a:p>
            <a:pPr indent="0" lvl="0" marL="0" rtl="0" algn="l">
              <a:lnSpc>
                <a:spcPct val="170000"/>
              </a:lnSpc>
              <a:spcBef>
                <a:spcPts val="1000"/>
              </a:spcBef>
              <a:spcAft>
                <a:spcPts val="0"/>
              </a:spcAft>
              <a:buClr>
                <a:schemeClr val="dk1"/>
              </a:buClr>
              <a:buSzPct val="100000"/>
              <a:buNone/>
            </a:pPr>
            <a:r>
              <a:rPr lang="en-US"/>
              <a:t>Your expertise in data analysis will be crucial in helping us decode this feedback and provide actionable insights. We hope this will guide us in improving our customer experience and ultimately boost our engagement and conversion rates.</a:t>
            </a:r>
            <a:endParaRPr/>
          </a:p>
          <a:p>
            <a:pPr indent="0" lvl="0" marL="0" rtl="0" algn="l">
              <a:lnSpc>
                <a:spcPct val="170000"/>
              </a:lnSpc>
              <a:spcBef>
                <a:spcPts val="1000"/>
              </a:spcBef>
              <a:spcAft>
                <a:spcPts val="0"/>
              </a:spcAft>
              <a:buClr>
                <a:schemeClr val="dk1"/>
              </a:buClr>
              <a:buSzPct val="100000"/>
              <a:buNone/>
            </a:pPr>
            <a:r>
              <a:rPr lang="en-US"/>
              <a:t>Thank you for your assistance.</a:t>
            </a:r>
            <a:endParaRPr/>
          </a:p>
          <a:p>
            <a:pPr indent="0" lvl="0" marL="0" rtl="0" algn="l">
              <a:lnSpc>
                <a:spcPct val="170000"/>
              </a:lnSpc>
              <a:spcBef>
                <a:spcPts val="1000"/>
              </a:spcBef>
              <a:spcAft>
                <a:spcPts val="0"/>
              </a:spcAft>
              <a:buClr>
                <a:schemeClr val="dk1"/>
              </a:buClr>
              <a:buSzPct val="100000"/>
              <a:buNone/>
            </a:pPr>
            <a:r>
              <a:rPr lang="en-US"/>
              <a:t>Best regards,</a:t>
            </a:r>
            <a:br>
              <a:rPr lang="en-US"/>
            </a:br>
            <a:r>
              <a:rPr lang="en-US"/>
              <a:t>Hari Om</a:t>
            </a:r>
            <a:br>
              <a:rPr lang="en-US"/>
            </a:br>
            <a:r>
              <a:rPr lang="en-US"/>
              <a:t>Customer Experience Manager</a:t>
            </a:r>
            <a:br>
              <a:rPr lang="en-US"/>
            </a:br>
            <a:r>
              <a:rPr lang="en-US"/>
              <a:t>ShopEasy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Key Performance Indicators (KPIs)</a:t>
            </a:r>
            <a:endParaRPr b="1"/>
          </a:p>
        </p:txBody>
      </p:sp>
      <p:sp>
        <p:nvSpPr>
          <p:cNvPr id="109" name="Google Shape;109;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150000"/>
              </a:lnSpc>
              <a:spcBef>
                <a:spcPts val="0"/>
              </a:spcBef>
              <a:spcAft>
                <a:spcPts val="0"/>
              </a:spcAft>
              <a:buClr>
                <a:schemeClr val="dk1"/>
              </a:buClr>
              <a:buSzPct val="100000"/>
              <a:buChar char="•"/>
            </a:pPr>
            <a:r>
              <a:rPr b="1" lang="en-US"/>
              <a:t>Conversion Rate: </a:t>
            </a:r>
            <a:r>
              <a:rPr lang="en-US"/>
              <a:t>Percentage of website visitors who make a purchase.</a:t>
            </a:r>
            <a:endParaRPr/>
          </a:p>
          <a:p>
            <a:pPr indent="-228600" lvl="0" marL="228600" rtl="0" algn="l">
              <a:lnSpc>
                <a:spcPct val="150000"/>
              </a:lnSpc>
              <a:spcBef>
                <a:spcPts val="1000"/>
              </a:spcBef>
              <a:spcAft>
                <a:spcPts val="0"/>
              </a:spcAft>
              <a:buClr>
                <a:schemeClr val="dk1"/>
              </a:buClr>
              <a:buSzPct val="100000"/>
              <a:buChar char="•"/>
            </a:pPr>
            <a:r>
              <a:rPr b="1" lang="en-US"/>
              <a:t>Customer Engagement Rate: </a:t>
            </a:r>
            <a:r>
              <a:rPr lang="en-US"/>
              <a:t>Level of interaction with marketing content (clicks, likes, comments).</a:t>
            </a:r>
            <a:endParaRPr/>
          </a:p>
          <a:p>
            <a:pPr indent="-228600" lvl="0" marL="228600" rtl="0" algn="l">
              <a:lnSpc>
                <a:spcPct val="150000"/>
              </a:lnSpc>
              <a:spcBef>
                <a:spcPts val="1000"/>
              </a:spcBef>
              <a:spcAft>
                <a:spcPts val="0"/>
              </a:spcAft>
              <a:buClr>
                <a:schemeClr val="dk1"/>
              </a:buClr>
              <a:buSzPct val="100000"/>
              <a:buChar char="•"/>
            </a:pPr>
            <a:r>
              <a:rPr b="1" lang="en-US"/>
              <a:t>Average Order Value (AOV): </a:t>
            </a:r>
            <a:r>
              <a:rPr lang="en-US"/>
              <a:t>Average amount spent by a customer per transaction.</a:t>
            </a:r>
            <a:endParaRPr/>
          </a:p>
          <a:p>
            <a:pPr indent="-228600" lvl="0" marL="228600" rtl="0" algn="l">
              <a:lnSpc>
                <a:spcPct val="150000"/>
              </a:lnSpc>
              <a:spcBef>
                <a:spcPts val="1000"/>
              </a:spcBef>
              <a:spcAft>
                <a:spcPts val="0"/>
              </a:spcAft>
              <a:buClr>
                <a:schemeClr val="dk1"/>
              </a:buClr>
              <a:buSzPct val="100000"/>
              <a:buChar char="•"/>
            </a:pPr>
            <a:r>
              <a:rPr b="1" lang="en-US"/>
              <a:t>Customer Feedback Score: </a:t>
            </a:r>
            <a:r>
              <a:rPr lang="en-US"/>
              <a:t>Average rating from customer reviews.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t>Goals</a:t>
            </a:r>
            <a:endParaRPr b="1"/>
          </a:p>
        </p:txBody>
      </p:sp>
      <p:sp>
        <p:nvSpPr>
          <p:cNvPr id="115" name="Google Shape;115;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170000"/>
              </a:lnSpc>
              <a:spcBef>
                <a:spcPts val="0"/>
              </a:spcBef>
              <a:spcAft>
                <a:spcPts val="0"/>
              </a:spcAft>
              <a:buClr>
                <a:schemeClr val="dk1"/>
              </a:buClr>
              <a:buSzPct val="100000"/>
              <a:buChar char="•"/>
            </a:pPr>
            <a:r>
              <a:rPr b="1" lang="en-US"/>
              <a:t>Increase Conversion Rates:</a:t>
            </a:r>
            <a:endParaRPr/>
          </a:p>
          <a:p>
            <a:pPr indent="-228600" lvl="1" marL="685800" rtl="0" algn="l">
              <a:lnSpc>
                <a:spcPct val="170000"/>
              </a:lnSpc>
              <a:spcBef>
                <a:spcPts val="500"/>
              </a:spcBef>
              <a:spcAft>
                <a:spcPts val="0"/>
              </a:spcAft>
              <a:buClr>
                <a:schemeClr val="dk1"/>
              </a:buClr>
              <a:buSzPct val="100000"/>
              <a:buChar char="•"/>
            </a:pPr>
            <a:r>
              <a:rPr b="1" lang="en-US"/>
              <a:t>Goal: </a:t>
            </a:r>
            <a:r>
              <a:rPr lang="en-US"/>
              <a:t>Identify factors impacting the conversion rate and provide recommendations to improve it.</a:t>
            </a:r>
            <a:endParaRPr/>
          </a:p>
          <a:p>
            <a:pPr indent="-228600" lvl="1" marL="685800" rtl="0" algn="l">
              <a:lnSpc>
                <a:spcPct val="170000"/>
              </a:lnSpc>
              <a:spcBef>
                <a:spcPts val="500"/>
              </a:spcBef>
              <a:spcAft>
                <a:spcPts val="0"/>
              </a:spcAft>
              <a:buClr>
                <a:schemeClr val="dk1"/>
              </a:buClr>
              <a:buSzPct val="100000"/>
              <a:buChar char="•"/>
            </a:pPr>
            <a:r>
              <a:rPr b="1" lang="en-US"/>
              <a:t>Insight: </a:t>
            </a:r>
            <a:r>
              <a:rPr lang="en-US"/>
              <a:t>Highlight key stages where visitors drop off and suggest improvements to optimize the conversion funnel.</a:t>
            </a:r>
            <a:endParaRPr/>
          </a:p>
          <a:p>
            <a:pPr indent="-228600" lvl="0" marL="228600" rtl="0" algn="l">
              <a:lnSpc>
                <a:spcPct val="170000"/>
              </a:lnSpc>
              <a:spcBef>
                <a:spcPts val="1000"/>
              </a:spcBef>
              <a:spcAft>
                <a:spcPts val="0"/>
              </a:spcAft>
              <a:buClr>
                <a:schemeClr val="dk1"/>
              </a:buClr>
              <a:buSzPct val="100000"/>
              <a:buChar char="•"/>
            </a:pPr>
            <a:r>
              <a:rPr b="1" lang="en-US"/>
              <a:t>Enhance Customer Engagement:</a:t>
            </a:r>
            <a:endParaRPr/>
          </a:p>
          <a:p>
            <a:pPr indent="-228600" lvl="1" marL="685800" rtl="0" algn="l">
              <a:lnSpc>
                <a:spcPct val="170000"/>
              </a:lnSpc>
              <a:spcBef>
                <a:spcPts val="500"/>
              </a:spcBef>
              <a:spcAft>
                <a:spcPts val="0"/>
              </a:spcAft>
              <a:buClr>
                <a:schemeClr val="dk1"/>
              </a:buClr>
              <a:buSzPct val="100000"/>
              <a:buChar char="•"/>
            </a:pPr>
            <a:r>
              <a:rPr b="1" lang="en-US"/>
              <a:t>Goal:</a:t>
            </a:r>
            <a:r>
              <a:rPr lang="en-US"/>
              <a:t> Determine which types of content drive the highest engagement. </a:t>
            </a:r>
            <a:endParaRPr/>
          </a:p>
          <a:p>
            <a:pPr indent="-228600" lvl="1" marL="685800" rtl="0" algn="l">
              <a:lnSpc>
                <a:spcPct val="170000"/>
              </a:lnSpc>
              <a:spcBef>
                <a:spcPts val="500"/>
              </a:spcBef>
              <a:spcAft>
                <a:spcPts val="0"/>
              </a:spcAft>
              <a:buClr>
                <a:schemeClr val="dk1"/>
              </a:buClr>
              <a:buSzPct val="100000"/>
              <a:buChar char="•"/>
            </a:pPr>
            <a:r>
              <a:rPr b="1" lang="en-US"/>
              <a:t>Insight:</a:t>
            </a:r>
            <a:r>
              <a:rPr lang="en-US"/>
              <a:t> Analyze interaction levels with different types of marketing content to inform better content strategies.</a:t>
            </a:r>
            <a:endParaRPr/>
          </a:p>
          <a:p>
            <a:pPr indent="-228600" lvl="0" marL="228600" rtl="0" algn="l">
              <a:lnSpc>
                <a:spcPct val="170000"/>
              </a:lnSpc>
              <a:spcBef>
                <a:spcPts val="1000"/>
              </a:spcBef>
              <a:spcAft>
                <a:spcPts val="0"/>
              </a:spcAft>
              <a:buClr>
                <a:schemeClr val="dk1"/>
              </a:buClr>
              <a:buSzPct val="100000"/>
              <a:buChar char="•"/>
            </a:pPr>
            <a:r>
              <a:rPr b="1" lang="en-US"/>
              <a:t>Improve Customer Feedback Scores:</a:t>
            </a:r>
            <a:endParaRPr/>
          </a:p>
          <a:p>
            <a:pPr indent="-228600" lvl="1" marL="685800" rtl="0" algn="l">
              <a:lnSpc>
                <a:spcPct val="170000"/>
              </a:lnSpc>
              <a:spcBef>
                <a:spcPts val="500"/>
              </a:spcBef>
              <a:spcAft>
                <a:spcPts val="0"/>
              </a:spcAft>
              <a:buClr>
                <a:schemeClr val="dk1"/>
              </a:buClr>
              <a:buSzPct val="100000"/>
              <a:buChar char="•"/>
            </a:pPr>
            <a:r>
              <a:rPr b="1" lang="en-US"/>
              <a:t>Goal:</a:t>
            </a:r>
            <a:r>
              <a:rPr lang="en-US"/>
              <a:t> Understand common themes in customer reviews and provide actionable insights.</a:t>
            </a:r>
            <a:endParaRPr/>
          </a:p>
          <a:p>
            <a:pPr indent="-228600" lvl="1" marL="685800" rtl="0" algn="l">
              <a:lnSpc>
                <a:spcPct val="170000"/>
              </a:lnSpc>
              <a:spcBef>
                <a:spcPts val="500"/>
              </a:spcBef>
              <a:spcAft>
                <a:spcPts val="0"/>
              </a:spcAft>
              <a:buClr>
                <a:schemeClr val="dk1"/>
              </a:buClr>
              <a:buSzPct val="100000"/>
              <a:buChar char="•"/>
            </a:pPr>
            <a:r>
              <a:rPr b="1" lang="en-US"/>
              <a:t>Insight:</a:t>
            </a:r>
            <a:r>
              <a:rPr lang="en-US"/>
              <a:t> Identify recurring positive and negative feedback to guide product and service improvements.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