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Play"/>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Play-regular.fntdata"/><Relationship Id="rId10" Type="http://schemas.openxmlformats.org/officeDocument/2006/relationships/slide" Target="slides/slide6.xml"/><Relationship Id="rId12" Type="http://schemas.openxmlformats.org/officeDocument/2006/relationships/font" Target="fonts/Play-bold.fnt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4" name="Shape 24"/>
        <p:cNvGrpSpPr/>
        <p:nvPr/>
      </p:nvGrpSpPr>
      <p:grpSpPr>
        <a:xfrm>
          <a:off x="0" y="0"/>
          <a:ext cx="0" cy="0"/>
          <a:chOff x="0" y="0"/>
          <a:chExt cx="0" cy="0"/>
        </a:xfrm>
      </p:grpSpPr>
      <p:sp>
        <p:nvSpPr>
          <p:cNvPr id="25" name="Google Shape;25;p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7" name="Google Shape;27;p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29" name="Google Shape;29;p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US"/>
              <a:t>Data Presentation</a:t>
            </a:r>
            <a:endParaRPr/>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Customer Segmentation and Campaign ROI Analysis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Overview</a:t>
            </a:r>
            <a:endParaRPr/>
          </a:p>
        </p:txBody>
      </p:sp>
      <p:sp>
        <p:nvSpPr>
          <p:cNvPr id="91" name="Google Shape;91;p14"/>
          <p:cNvSpPr txBox="1"/>
          <p:nvPr>
            <p:ph idx="1" type="body"/>
          </p:nvPr>
        </p:nvSpPr>
        <p:spPr>
          <a:xfrm>
            <a:off x="838200" y="1825625"/>
            <a:ext cx="3644423" cy="4351338"/>
          </a:xfrm>
          <a:prstGeom prst="rect">
            <a:avLst/>
          </a:prstGeom>
          <a:noFill/>
          <a:ln>
            <a:noFill/>
          </a:ln>
        </p:spPr>
        <p:txBody>
          <a:bodyPr anchorCtr="0" anchor="t" bIns="45700" lIns="91425" spcFirstLastPara="1" rIns="91425" wrap="square" tIns="45700">
            <a:normAutofit fontScale="47500" lnSpcReduction="20000"/>
          </a:bodyPr>
          <a:lstStyle/>
          <a:p>
            <a:pPr indent="-228600" lvl="0" marL="228600" rtl="0" algn="l">
              <a:lnSpc>
                <a:spcPct val="160000"/>
              </a:lnSpc>
              <a:spcBef>
                <a:spcPts val="0"/>
              </a:spcBef>
              <a:spcAft>
                <a:spcPts val="0"/>
              </a:spcAft>
              <a:buClr>
                <a:schemeClr val="dk1"/>
              </a:buClr>
              <a:buSzPct val="100000"/>
              <a:buChar char="•"/>
            </a:pPr>
            <a:r>
              <a:rPr b="1" lang="en-US" sz="2000"/>
              <a:t>Decreased Conversion Rates: </a:t>
            </a:r>
            <a:r>
              <a:rPr lang="en-US" sz="2000"/>
              <a:t>The conversion rate demonstrated a strong rebound in December, reaching 10.2%, despite a notable dip to 5.0% in October.</a:t>
            </a:r>
            <a:endParaRPr/>
          </a:p>
          <a:p>
            <a:pPr indent="-228600" lvl="0" marL="228600" rtl="0" algn="l">
              <a:lnSpc>
                <a:spcPct val="160000"/>
              </a:lnSpc>
              <a:spcBef>
                <a:spcPts val="1000"/>
              </a:spcBef>
              <a:spcAft>
                <a:spcPts val="0"/>
              </a:spcAft>
              <a:buClr>
                <a:schemeClr val="dk1"/>
              </a:buClr>
              <a:buSzPct val="100000"/>
              <a:buChar char="•"/>
            </a:pPr>
            <a:r>
              <a:rPr b="1" lang="en-US" sz="2000"/>
              <a:t>Reduced Customer Engagement:</a:t>
            </a:r>
            <a:endParaRPr/>
          </a:p>
          <a:p>
            <a:pPr indent="-228600" lvl="1" marL="685800" rtl="0" algn="l">
              <a:lnSpc>
                <a:spcPct val="160000"/>
              </a:lnSpc>
              <a:spcBef>
                <a:spcPts val="500"/>
              </a:spcBef>
              <a:spcAft>
                <a:spcPts val="0"/>
              </a:spcAft>
              <a:buClr>
                <a:schemeClr val="dk1"/>
              </a:buClr>
              <a:buSzPct val="100000"/>
              <a:buChar char="•"/>
            </a:pPr>
            <a:r>
              <a:rPr lang="en-US" sz="2000"/>
              <a:t>There is a decline in overall social media engagement, with views dropping throughout the year.</a:t>
            </a:r>
            <a:endParaRPr/>
          </a:p>
          <a:p>
            <a:pPr indent="-228600" lvl="1" marL="685800" rtl="0" algn="l">
              <a:lnSpc>
                <a:spcPct val="160000"/>
              </a:lnSpc>
              <a:spcBef>
                <a:spcPts val="500"/>
              </a:spcBef>
              <a:spcAft>
                <a:spcPts val="0"/>
              </a:spcAft>
              <a:buClr>
                <a:schemeClr val="dk1"/>
              </a:buClr>
              <a:buSzPct val="100000"/>
              <a:buChar char="•"/>
            </a:pPr>
            <a:r>
              <a:rPr lang="en-US" sz="2000"/>
              <a:t>While clicks and likes are low compared to views, the click-through rate stands at 15.37%, meaning that engaged users are still interacting effectively.</a:t>
            </a:r>
            <a:endParaRPr/>
          </a:p>
          <a:p>
            <a:pPr indent="-228600" lvl="0" marL="228600" rtl="0" algn="l">
              <a:lnSpc>
                <a:spcPct val="160000"/>
              </a:lnSpc>
              <a:spcBef>
                <a:spcPts val="1000"/>
              </a:spcBef>
              <a:spcAft>
                <a:spcPts val="0"/>
              </a:spcAft>
              <a:buClr>
                <a:schemeClr val="dk1"/>
              </a:buClr>
              <a:buSzPct val="100000"/>
              <a:buChar char="•"/>
            </a:pPr>
            <a:r>
              <a:rPr b="1" lang="en-US" sz="2000"/>
              <a:t>Customer Feedback Analysis:</a:t>
            </a:r>
            <a:endParaRPr/>
          </a:p>
          <a:p>
            <a:pPr indent="-228600" lvl="1" marL="685800" rtl="0" algn="l">
              <a:lnSpc>
                <a:spcPct val="160000"/>
              </a:lnSpc>
              <a:spcBef>
                <a:spcPts val="500"/>
              </a:spcBef>
              <a:spcAft>
                <a:spcPts val="0"/>
              </a:spcAft>
              <a:buClr>
                <a:schemeClr val="dk1"/>
              </a:buClr>
              <a:buSzPct val="100000"/>
              <a:buChar char="•"/>
            </a:pPr>
            <a:r>
              <a:rPr lang="en-US" sz="2000"/>
              <a:t>Customer ratings have remained consistent, averaging around 3.7 throughout the year.</a:t>
            </a:r>
            <a:endParaRPr/>
          </a:p>
          <a:p>
            <a:pPr indent="-228600" lvl="1" marL="685800" rtl="0" algn="l">
              <a:lnSpc>
                <a:spcPct val="160000"/>
              </a:lnSpc>
              <a:spcBef>
                <a:spcPts val="500"/>
              </a:spcBef>
              <a:spcAft>
                <a:spcPts val="0"/>
              </a:spcAft>
              <a:buClr>
                <a:schemeClr val="dk1"/>
              </a:buClr>
              <a:buSzPct val="100000"/>
              <a:buChar char="•"/>
            </a:pPr>
            <a:r>
              <a:rPr lang="en-US" sz="2000"/>
              <a:t>Although stable, the average rating is below the target of 4.0, suggesting a need for focused improvements in customer satisfaction, for products below 3,5.</a:t>
            </a:r>
            <a:endParaRPr sz="2000"/>
          </a:p>
        </p:txBody>
      </p:sp>
      <p:pic>
        <p:nvPicPr>
          <p:cNvPr id="92" name="Google Shape;92;p14"/>
          <p:cNvPicPr preferRelativeResize="0"/>
          <p:nvPr/>
        </p:nvPicPr>
        <p:blipFill rotWithShape="1">
          <a:blip r:embed="rId3">
            <a:alphaModFix/>
          </a:blip>
          <a:srcRect b="0" l="0" r="0" t="0"/>
          <a:stretch/>
        </p:blipFill>
        <p:spPr>
          <a:xfrm>
            <a:off x="4593519" y="1823141"/>
            <a:ext cx="7277236" cy="4351337"/>
          </a:xfrm>
          <a:prstGeom prst="rect">
            <a:avLst/>
          </a:prstGeom>
          <a:noFill/>
          <a:ln>
            <a:noFill/>
          </a:ln>
        </p:spPr>
      </p:pic>
      <p:cxnSp>
        <p:nvCxnSpPr>
          <p:cNvPr id="93" name="Google Shape;93;p14"/>
          <p:cNvCxnSpPr/>
          <p:nvPr/>
        </p:nvCxnSpPr>
        <p:spPr>
          <a:xfrm>
            <a:off x="10237155" y="3429000"/>
            <a:ext cx="1388788" cy="345478"/>
          </a:xfrm>
          <a:prstGeom prst="straightConnector1">
            <a:avLst/>
          </a:prstGeom>
          <a:noFill/>
          <a:ln cap="flat" cmpd="sng" w="57150">
            <a:solidFill>
              <a:srgbClr val="FF0000"/>
            </a:solidFill>
            <a:prstDash val="solid"/>
            <a:round/>
            <a:headEnd len="sm" w="sm" type="none"/>
            <a:tailEnd len="med" w="med" type="stealth"/>
          </a:ln>
        </p:spPr>
      </p:cxnSp>
      <p:sp>
        <p:nvSpPr>
          <p:cNvPr id="94" name="Google Shape;94;p14"/>
          <p:cNvSpPr/>
          <p:nvPr/>
        </p:nvSpPr>
        <p:spPr>
          <a:xfrm>
            <a:off x="7487080" y="2021305"/>
            <a:ext cx="1265034" cy="859399"/>
          </a:xfrm>
          <a:prstGeom prst="ellipse">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5" name="Google Shape;95;p14"/>
          <p:cNvSpPr/>
          <p:nvPr/>
        </p:nvSpPr>
        <p:spPr>
          <a:xfrm>
            <a:off x="7177696" y="5142641"/>
            <a:ext cx="1485041" cy="859399"/>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Decreased Conversion Rates</a:t>
            </a:r>
            <a:endParaRPr/>
          </a:p>
        </p:txBody>
      </p:sp>
      <p:sp>
        <p:nvSpPr>
          <p:cNvPr id="101" name="Google Shape;101;p1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l">
              <a:lnSpc>
                <a:spcPct val="170000"/>
              </a:lnSpc>
              <a:spcBef>
                <a:spcPts val="0"/>
              </a:spcBef>
              <a:spcAft>
                <a:spcPts val="0"/>
              </a:spcAft>
              <a:buClr>
                <a:schemeClr val="dk1"/>
              </a:buClr>
              <a:buSzPct val="100000"/>
              <a:buChar char="•"/>
            </a:pPr>
            <a:r>
              <a:rPr b="1" lang="en-US"/>
              <a:t>General Conversion Trend:</a:t>
            </a:r>
            <a:endParaRPr/>
          </a:p>
          <a:p>
            <a:pPr indent="-228600" lvl="1" marL="685800" rtl="0" algn="l">
              <a:lnSpc>
                <a:spcPct val="170000"/>
              </a:lnSpc>
              <a:spcBef>
                <a:spcPts val="500"/>
              </a:spcBef>
              <a:spcAft>
                <a:spcPts val="0"/>
              </a:spcAft>
              <a:buClr>
                <a:schemeClr val="dk1"/>
              </a:buClr>
              <a:buSzPct val="100000"/>
              <a:buChar char="•"/>
            </a:pPr>
            <a:r>
              <a:rPr lang="en-US"/>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endParaRPr/>
          </a:p>
          <a:p>
            <a:pPr indent="-228600" lvl="0" marL="228600" rtl="0" algn="l">
              <a:lnSpc>
                <a:spcPct val="170000"/>
              </a:lnSpc>
              <a:spcBef>
                <a:spcPts val="1000"/>
              </a:spcBef>
              <a:spcAft>
                <a:spcPts val="0"/>
              </a:spcAft>
              <a:buClr>
                <a:schemeClr val="dk1"/>
              </a:buClr>
              <a:buSzPct val="100000"/>
              <a:buChar char="•"/>
            </a:pPr>
            <a:r>
              <a:rPr b="1" lang="en-US"/>
              <a:t>Lowest Conversion Month:</a:t>
            </a:r>
            <a:endParaRPr/>
          </a:p>
          <a:p>
            <a:pPr indent="-228600" lvl="1" marL="685800" rtl="0" algn="l">
              <a:lnSpc>
                <a:spcPct val="170000"/>
              </a:lnSpc>
              <a:spcBef>
                <a:spcPts val="500"/>
              </a:spcBef>
              <a:spcAft>
                <a:spcPts val="0"/>
              </a:spcAft>
              <a:buClr>
                <a:schemeClr val="dk1"/>
              </a:buClr>
              <a:buSzPct val="100000"/>
              <a:buChar char="•"/>
            </a:pPr>
            <a:r>
              <a:rPr lang="en-US"/>
              <a:t>May experienced the lowest overall conversion rate at 4.3%, with no products standing out significantly in terms of conversion. This indicates a potential need to revisit marketing strategies or promotions during this period to boost performance.</a:t>
            </a:r>
            <a:endParaRPr/>
          </a:p>
          <a:p>
            <a:pPr indent="-228600" lvl="0" marL="228600" rtl="0" algn="l">
              <a:lnSpc>
                <a:spcPct val="170000"/>
              </a:lnSpc>
              <a:spcBef>
                <a:spcPts val="1000"/>
              </a:spcBef>
              <a:spcAft>
                <a:spcPts val="0"/>
              </a:spcAft>
              <a:buClr>
                <a:schemeClr val="dk1"/>
              </a:buClr>
              <a:buSzPct val="100000"/>
              <a:buChar char="•"/>
            </a:pPr>
            <a:r>
              <a:rPr b="1" lang="en-US"/>
              <a:t>Highest Conversion Rates:</a:t>
            </a:r>
            <a:endParaRPr/>
          </a:p>
          <a:p>
            <a:pPr indent="-228600" lvl="1" marL="685800" rtl="0" algn="l">
              <a:lnSpc>
                <a:spcPct val="170000"/>
              </a:lnSpc>
              <a:spcBef>
                <a:spcPts val="500"/>
              </a:spcBef>
              <a:spcAft>
                <a:spcPts val="0"/>
              </a:spcAft>
              <a:buClr>
                <a:schemeClr val="dk1"/>
              </a:buClr>
              <a:buSzPct val="100000"/>
              <a:buChar char="•"/>
            </a:pPr>
            <a:r>
              <a:rPr lang="en-US"/>
              <a:t>January recorded the highest overall conversion rate at 18.5%, driven significantly by the Ski Boots with a remarkable 150% conversion. This indicates a strong start to the year, likely fueled by seasonal demand and effective marketing strategies.</a:t>
            </a:r>
            <a:endParaRPr/>
          </a:p>
        </p:txBody>
      </p:sp>
      <p:pic>
        <p:nvPicPr>
          <p:cNvPr id="102" name="Google Shape;102;p15"/>
          <p:cNvPicPr preferRelativeResize="0"/>
          <p:nvPr/>
        </p:nvPicPr>
        <p:blipFill rotWithShape="1">
          <a:blip r:embed="rId3">
            <a:alphaModFix/>
          </a:blip>
          <a:srcRect b="17075" l="0" r="8838" t="0"/>
          <a:stretch/>
        </p:blipFill>
        <p:spPr>
          <a:xfrm>
            <a:off x="6172201" y="2455959"/>
            <a:ext cx="5696559" cy="3154193"/>
          </a:xfrm>
          <a:prstGeom prst="rect">
            <a:avLst/>
          </a:prstGeom>
          <a:noFill/>
          <a:ln>
            <a:noFill/>
          </a:ln>
        </p:spPr>
      </p:pic>
      <p:sp>
        <p:nvSpPr>
          <p:cNvPr id="103" name="Google Shape;103;p15"/>
          <p:cNvSpPr/>
          <p:nvPr/>
        </p:nvSpPr>
        <p:spPr>
          <a:xfrm>
            <a:off x="8413664" y="2455958"/>
            <a:ext cx="398762" cy="3216071"/>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4" name="Google Shape;104;p15"/>
          <p:cNvSpPr/>
          <p:nvPr/>
        </p:nvSpPr>
        <p:spPr>
          <a:xfrm>
            <a:off x="6919820" y="2455958"/>
            <a:ext cx="537412" cy="3216071"/>
          </a:xfrm>
          <a:prstGeom prst="rect">
            <a:avLst/>
          </a:prstGeom>
          <a:noFill/>
          <a:ln cap="flat" cmpd="sng" w="38100">
            <a:solidFill>
              <a:srgbClr val="3A7D2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Reduced Customer Engagement</a:t>
            </a:r>
            <a:endParaRPr/>
          </a:p>
        </p:txBody>
      </p:sp>
      <p:sp>
        <p:nvSpPr>
          <p:cNvPr id="110" name="Google Shape;110;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170000"/>
              </a:lnSpc>
              <a:spcBef>
                <a:spcPts val="0"/>
              </a:spcBef>
              <a:spcAft>
                <a:spcPts val="0"/>
              </a:spcAft>
              <a:buClr>
                <a:schemeClr val="dk1"/>
              </a:buClr>
              <a:buSzPct val="100000"/>
              <a:buChar char="•"/>
            </a:pPr>
            <a:r>
              <a:rPr b="1" lang="en-US"/>
              <a:t>Declining Views:</a:t>
            </a:r>
            <a:endParaRPr/>
          </a:p>
          <a:p>
            <a:pPr indent="-228600" lvl="1" marL="685800" rtl="0" algn="l">
              <a:lnSpc>
                <a:spcPct val="170000"/>
              </a:lnSpc>
              <a:spcBef>
                <a:spcPts val="500"/>
              </a:spcBef>
              <a:spcAft>
                <a:spcPts val="0"/>
              </a:spcAft>
              <a:buClr>
                <a:schemeClr val="dk1"/>
              </a:buClr>
              <a:buSzPct val="100000"/>
              <a:buChar char="•"/>
            </a:pPr>
            <a:r>
              <a:rPr lang="en-US"/>
              <a:t>Views peaked in February and July but declined from August and on, indicating reduced audience engagement in the later half of the year.</a:t>
            </a:r>
            <a:endParaRPr/>
          </a:p>
          <a:p>
            <a:pPr indent="-228600" lvl="0" marL="228600" rtl="0" algn="l">
              <a:lnSpc>
                <a:spcPct val="170000"/>
              </a:lnSpc>
              <a:spcBef>
                <a:spcPts val="1000"/>
              </a:spcBef>
              <a:spcAft>
                <a:spcPts val="0"/>
              </a:spcAft>
              <a:buClr>
                <a:schemeClr val="dk1"/>
              </a:buClr>
              <a:buSzPct val="100000"/>
              <a:buChar char="•"/>
            </a:pPr>
            <a:r>
              <a:rPr b="1" lang="en-US"/>
              <a:t>Low Interaction Rates:</a:t>
            </a:r>
            <a:endParaRPr/>
          </a:p>
          <a:p>
            <a:pPr indent="-228600" lvl="1" marL="685800" rtl="0" algn="l">
              <a:lnSpc>
                <a:spcPct val="170000"/>
              </a:lnSpc>
              <a:spcBef>
                <a:spcPts val="500"/>
              </a:spcBef>
              <a:spcAft>
                <a:spcPts val="0"/>
              </a:spcAft>
              <a:buClr>
                <a:schemeClr val="dk1"/>
              </a:buClr>
              <a:buSzPct val="100000"/>
              <a:buChar char="•"/>
            </a:pPr>
            <a:r>
              <a:rPr lang="en-US"/>
              <a:t>Clicks and likes remained consistently low compared to views, suggesting the need for more engaging content or stronger calls to action.</a:t>
            </a:r>
            <a:endParaRPr/>
          </a:p>
          <a:p>
            <a:pPr indent="-228600" lvl="0" marL="228600" rtl="0" algn="l">
              <a:lnSpc>
                <a:spcPct val="170000"/>
              </a:lnSpc>
              <a:spcBef>
                <a:spcPts val="1000"/>
              </a:spcBef>
              <a:spcAft>
                <a:spcPts val="0"/>
              </a:spcAft>
              <a:buClr>
                <a:schemeClr val="dk1"/>
              </a:buClr>
              <a:buSzPct val="100000"/>
              <a:buChar char="•"/>
            </a:pPr>
            <a:r>
              <a:rPr b="1" lang="en-US"/>
              <a:t>Content Type Performance:</a:t>
            </a:r>
            <a:endParaRPr/>
          </a:p>
          <a:p>
            <a:pPr indent="-228600" lvl="1" marL="685800" rtl="0" algn="l">
              <a:lnSpc>
                <a:spcPct val="170000"/>
              </a:lnSpc>
              <a:spcBef>
                <a:spcPts val="500"/>
              </a:spcBef>
              <a:spcAft>
                <a:spcPts val="0"/>
              </a:spcAft>
              <a:buClr>
                <a:schemeClr val="dk1"/>
              </a:buClr>
              <a:buSzPct val="100000"/>
              <a:buChar char="•"/>
            </a:pPr>
            <a:r>
              <a:rPr lang="en-US"/>
              <a:t>Blog content drove the most views, especially in April and July, while social media and video content maintained steady but slightly lower engagement.</a:t>
            </a:r>
            <a:endParaRPr/>
          </a:p>
        </p:txBody>
      </p:sp>
      <p:pic>
        <p:nvPicPr>
          <p:cNvPr id="111" name="Google Shape;111;p16"/>
          <p:cNvPicPr preferRelativeResize="0"/>
          <p:nvPr/>
        </p:nvPicPr>
        <p:blipFill rotWithShape="1">
          <a:blip r:embed="rId3">
            <a:alphaModFix/>
          </a:blip>
          <a:srcRect b="0" l="0" r="0" t="0"/>
          <a:stretch/>
        </p:blipFill>
        <p:spPr>
          <a:xfrm>
            <a:off x="6771868" y="1690688"/>
            <a:ext cx="3685539" cy="2213660"/>
          </a:xfrm>
          <a:prstGeom prst="rect">
            <a:avLst/>
          </a:prstGeom>
          <a:noFill/>
          <a:ln>
            <a:noFill/>
          </a:ln>
        </p:spPr>
      </p:pic>
      <p:pic>
        <p:nvPicPr>
          <p:cNvPr id="112" name="Google Shape;112;p16"/>
          <p:cNvPicPr preferRelativeResize="0"/>
          <p:nvPr/>
        </p:nvPicPr>
        <p:blipFill rotWithShape="1">
          <a:blip r:embed="rId4">
            <a:alphaModFix/>
          </a:blip>
          <a:srcRect b="0" l="0" r="0" t="0"/>
          <a:stretch/>
        </p:blipFill>
        <p:spPr>
          <a:xfrm>
            <a:off x="6740384" y="4073521"/>
            <a:ext cx="3748506" cy="2312780"/>
          </a:xfrm>
          <a:prstGeom prst="rect">
            <a:avLst/>
          </a:prstGeom>
          <a:noFill/>
          <a:ln>
            <a:noFill/>
          </a:ln>
        </p:spPr>
      </p:pic>
      <p:cxnSp>
        <p:nvCxnSpPr>
          <p:cNvPr id="113" name="Google Shape;113;p16"/>
          <p:cNvCxnSpPr/>
          <p:nvPr/>
        </p:nvCxnSpPr>
        <p:spPr>
          <a:xfrm>
            <a:off x="8614637" y="2363887"/>
            <a:ext cx="1388788" cy="345478"/>
          </a:xfrm>
          <a:prstGeom prst="straightConnector1">
            <a:avLst/>
          </a:prstGeom>
          <a:noFill/>
          <a:ln cap="flat" cmpd="sng" w="57150">
            <a:solidFill>
              <a:srgbClr val="FF0000"/>
            </a:solidFill>
            <a:prstDash val="solid"/>
            <a:round/>
            <a:headEnd len="sm" w="sm" type="none"/>
            <a:tailEnd len="med" w="med" type="stealth"/>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Customer Feedback Analysis</a:t>
            </a:r>
            <a:endParaRPr/>
          </a:p>
        </p:txBody>
      </p:sp>
      <p:sp>
        <p:nvSpPr>
          <p:cNvPr id="119" name="Google Shape;119;p17"/>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l">
              <a:lnSpc>
                <a:spcPct val="170000"/>
              </a:lnSpc>
              <a:spcBef>
                <a:spcPts val="0"/>
              </a:spcBef>
              <a:spcAft>
                <a:spcPts val="0"/>
              </a:spcAft>
              <a:buClr>
                <a:schemeClr val="dk1"/>
              </a:buClr>
              <a:buSzPct val="100000"/>
              <a:buChar char="•"/>
            </a:pPr>
            <a:r>
              <a:rPr b="1" lang="en-US"/>
              <a:t>Customer Ratings Distribution:</a:t>
            </a:r>
            <a:endParaRPr/>
          </a:p>
          <a:p>
            <a:pPr indent="-228600" lvl="1" marL="685800" rtl="0" algn="l">
              <a:lnSpc>
                <a:spcPct val="170000"/>
              </a:lnSpc>
              <a:spcBef>
                <a:spcPts val="500"/>
              </a:spcBef>
              <a:spcAft>
                <a:spcPts val="0"/>
              </a:spcAft>
              <a:buClr>
                <a:schemeClr val="dk1"/>
              </a:buClr>
              <a:buSzPct val="100000"/>
              <a:buChar char="•"/>
            </a:pPr>
            <a:r>
              <a:rPr lang="en-US"/>
              <a:t>The majority of customer reviews are in the higher ratings, with 140 reviews at 4 stars and 135 reviews at 5 stars, indicating overall positive feedback. Lower ratings (1-2 stars) account for a smaller proportion, with 26 reviews at 1 star and 57 reviews at 2 stars.</a:t>
            </a:r>
            <a:endParaRPr/>
          </a:p>
          <a:p>
            <a:pPr indent="-228600" lvl="0" marL="228600" rtl="0" algn="l">
              <a:lnSpc>
                <a:spcPct val="170000"/>
              </a:lnSpc>
              <a:spcBef>
                <a:spcPts val="1000"/>
              </a:spcBef>
              <a:spcAft>
                <a:spcPts val="0"/>
              </a:spcAft>
              <a:buClr>
                <a:schemeClr val="dk1"/>
              </a:buClr>
              <a:buSzPct val="100000"/>
              <a:buChar char="•"/>
            </a:pPr>
            <a:r>
              <a:rPr b="1" lang="en-US"/>
              <a:t>Sentiment Analysis:</a:t>
            </a:r>
            <a:endParaRPr/>
          </a:p>
          <a:p>
            <a:pPr indent="-228600" lvl="1" marL="685800" rtl="0" algn="l">
              <a:lnSpc>
                <a:spcPct val="170000"/>
              </a:lnSpc>
              <a:spcBef>
                <a:spcPts val="500"/>
              </a:spcBef>
              <a:spcAft>
                <a:spcPts val="0"/>
              </a:spcAft>
              <a:buClr>
                <a:schemeClr val="dk1"/>
              </a:buClr>
              <a:buSzPct val="100000"/>
              <a:buChar char="•"/>
            </a:pPr>
            <a:r>
              <a:rPr lang="en-US"/>
              <a:t>Positive sentiment dominates with 275 reviews, reflecting a generally satisfied customer base. Negative sentiment is present in 82 reviews, with a smaller number of mixed and neutral sentiments, suggesting some areas for improvement but overall strong customer approval.</a:t>
            </a:r>
            <a:endParaRPr/>
          </a:p>
          <a:p>
            <a:pPr indent="-228600" lvl="0" marL="228600" rtl="0" algn="l">
              <a:lnSpc>
                <a:spcPct val="170000"/>
              </a:lnSpc>
              <a:spcBef>
                <a:spcPts val="1000"/>
              </a:spcBef>
              <a:spcAft>
                <a:spcPts val="0"/>
              </a:spcAft>
              <a:buClr>
                <a:schemeClr val="dk1"/>
              </a:buClr>
              <a:buSzPct val="100000"/>
              <a:buChar char="•"/>
            </a:pPr>
            <a:r>
              <a:rPr b="1" lang="en-US"/>
              <a:t>Opportunity for Improvement:</a:t>
            </a:r>
            <a:endParaRPr/>
          </a:p>
          <a:p>
            <a:pPr indent="-228600" lvl="1" marL="685800" rtl="0" algn="l">
              <a:lnSpc>
                <a:spcPct val="170000"/>
              </a:lnSpc>
              <a:spcBef>
                <a:spcPts val="500"/>
              </a:spcBef>
              <a:spcAft>
                <a:spcPts val="0"/>
              </a:spcAft>
              <a:buClr>
                <a:schemeClr val="dk1"/>
              </a:buClr>
              <a:buSzPct val="100000"/>
              <a:buChar char="•"/>
            </a:pPr>
            <a:r>
              <a:rPr lang="en-US"/>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a:p>
        </p:txBody>
      </p:sp>
      <p:pic>
        <p:nvPicPr>
          <p:cNvPr id="120" name="Google Shape;120;p17"/>
          <p:cNvPicPr preferRelativeResize="0"/>
          <p:nvPr/>
        </p:nvPicPr>
        <p:blipFill rotWithShape="1">
          <a:blip r:embed="rId3">
            <a:alphaModFix/>
          </a:blip>
          <a:srcRect b="0" l="0" r="0" t="0"/>
          <a:stretch/>
        </p:blipFill>
        <p:spPr>
          <a:xfrm>
            <a:off x="7298926" y="1792673"/>
            <a:ext cx="3035427" cy="2120733"/>
          </a:xfrm>
          <a:prstGeom prst="rect">
            <a:avLst/>
          </a:prstGeom>
          <a:noFill/>
          <a:ln>
            <a:noFill/>
          </a:ln>
        </p:spPr>
      </p:pic>
      <p:pic>
        <p:nvPicPr>
          <p:cNvPr id="121" name="Google Shape;121;p17"/>
          <p:cNvPicPr preferRelativeResize="0"/>
          <p:nvPr/>
        </p:nvPicPr>
        <p:blipFill rotWithShape="1">
          <a:blip r:embed="rId4">
            <a:alphaModFix/>
          </a:blip>
          <a:srcRect b="0" l="0" r="0" t="0"/>
          <a:stretch/>
        </p:blipFill>
        <p:spPr>
          <a:xfrm>
            <a:off x="7254729" y="4051431"/>
            <a:ext cx="3123819" cy="21615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Goals &amp; Actions</a:t>
            </a:r>
            <a:endParaRPr/>
          </a:p>
        </p:txBody>
      </p:sp>
      <p:sp>
        <p:nvSpPr>
          <p:cNvPr id="127" name="Google Shape;127;p18"/>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Goals</a:t>
            </a:r>
            <a:endParaRPr/>
          </a:p>
        </p:txBody>
      </p:sp>
      <p:sp>
        <p:nvSpPr>
          <p:cNvPr id="128" name="Google Shape;128;p18"/>
          <p:cNvSpPr txBox="1"/>
          <p:nvPr>
            <p:ph idx="2" type="body"/>
          </p:nvPr>
        </p:nvSpPr>
        <p:spPr>
          <a:xfrm>
            <a:off x="839788" y="2505075"/>
            <a:ext cx="5157787" cy="3987800"/>
          </a:xfrm>
          <a:prstGeom prst="rect">
            <a:avLst/>
          </a:prstGeom>
          <a:noFill/>
          <a:ln>
            <a:noFill/>
          </a:ln>
        </p:spPr>
        <p:txBody>
          <a:bodyPr anchorCtr="0" anchor="t" bIns="45700" lIns="91425" spcFirstLastPara="1" rIns="91425" wrap="square" tIns="45700">
            <a:normAutofit fontScale="40000" lnSpcReduction="20000"/>
          </a:bodyPr>
          <a:lstStyle/>
          <a:p>
            <a:pPr indent="-228600" lvl="0" marL="228600" rtl="0" algn="l">
              <a:lnSpc>
                <a:spcPct val="170000"/>
              </a:lnSpc>
              <a:spcBef>
                <a:spcPts val="0"/>
              </a:spcBef>
              <a:spcAft>
                <a:spcPts val="0"/>
              </a:spcAft>
              <a:buClr>
                <a:schemeClr val="dk1"/>
              </a:buClr>
              <a:buSzPct val="100000"/>
              <a:buChar char="•"/>
            </a:pPr>
            <a:r>
              <a:rPr b="1" lang="en-US"/>
              <a:t>Increase Conversion Rates:</a:t>
            </a:r>
            <a:endParaRPr/>
          </a:p>
          <a:p>
            <a:pPr indent="-228600" lvl="1" marL="685800" rtl="0" algn="l">
              <a:lnSpc>
                <a:spcPct val="170000"/>
              </a:lnSpc>
              <a:spcBef>
                <a:spcPts val="500"/>
              </a:spcBef>
              <a:spcAft>
                <a:spcPts val="0"/>
              </a:spcAft>
              <a:buClr>
                <a:schemeClr val="dk1"/>
              </a:buClr>
              <a:buSzPct val="100000"/>
              <a:buChar char="•"/>
            </a:pPr>
            <a:r>
              <a:rPr b="1" lang="en-US"/>
              <a:t>Goal: </a:t>
            </a:r>
            <a:r>
              <a:rPr lang="en-US"/>
              <a:t>Identify factors impacting the conversion rate and provide recommendations to improve it.</a:t>
            </a:r>
            <a:endParaRPr/>
          </a:p>
          <a:p>
            <a:pPr indent="-228600" lvl="1" marL="685800" rtl="0" algn="l">
              <a:lnSpc>
                <a:spcPct val="170000"/>
              </a:lnSpc>
              <a:spcBef>
                <a:spcPts val="500"/>
              </a:spcBef>
              <a:spcAft>
                <a:spcPts val="0"/>
              </a:spcAft>
              <a:buClr>
                <a:schemeClr val="dk1"/>
              </a:buClr>
              <a:buSzPct val="100000"/>
              <a:buChar char="•"/>
            </a:pPr>
            <a:r>
              <a:rPr b="1" lang="en-US"/>
              <a:t>Insight: </a:t>
            </a:r>
            <a:r>
              <a:rPr lang="en-US"/>
              <a:t>Highlight key stages where visitors drop off and suggest improvements to optimize the conversion funnel.</a:t>
            </a:r>
            <a:endParaRPr/>
          </a:p>
          <a:p>
            <a:pPr indent="-228600" lvl="0" marL="228600" rtl="0" algn="l">
              <a:lnSpc>
                <a:spcPct val="170000"/>
              </a:lnSpc>
              <a:spcBef>
                <a:spcPts val="1000"/>
              </a:spcBef>
              <a:spcAft>
                <a:spcPts val="0"/>
              </a:spcAft>
              <a:buClr>
                <a:schemeClr val="dk1"/>
              </a:buClr>
              <a:buSzPct val="100000"/>
              <a:buChar char="•"/>
            </a:pPr>
            <a:r>
              <a:rPr b="1" lang="en-US"/>
              <a:t>Enhance Customer Engagement:</a:t>
            </a:r>
            <a:endParaRPr/>
          </a:p>
          <a:p>
            <a:pPr indent="-228600" lvl="1" marL="685800" rtl="0" algn="l">
              <a:lnSpc>
                <a:spcPct val="170000"/>
              </a:lnSpc>
              <a:spcBef>
                <a:spcPts val="500"/>
              </a:spcBef>
              <a:spcAft>
                <a:spcPts val="0"/>
              </a:spcAft>
              <a:buClr>
                <a:schemeClr val="dk1"/>
              </a:buClr>
              <a:buSzPct val="100000"/>
              <a:buChar char="•"/>
            </a:pPr>
            <a:r>
              <a:rPr b="1" lang="en-US"/>
              <a:t>Goal:</a:t>
            </a:r>
            <a:r>
              <a:rPr lang="en-US"/>
              <a:t> Determine which types of content drive the highest engagement. </a:t>
            </a:r>
            <a:endParaRPr/>
          </a:p>
          <a:p>
            <a:pPr indent="-228600" lvl="1" marL="685800" rtl="0" algn="l">
              <a:lnSpc>
                <a:spcPct val="170000"/>
              </a:lnSpc>
              <a:spcBef>
                <a:spcPts val="500"/>
              </a:spcBef>
              <a:spcAft>
                <a:spcPts val="0"/>
              </a:spcAft>
              <a:buClr>
                <a:schemeClr val="dk1"/>
              </a:buClr>
              <a:buSzPct val="100000"/>
              <a:buChar char="•"/>
            </a:pPr>
            <a:r>
              <a:rPr b="1" lang="en-US"/>
              <a:t>Insight:</a:t>
            </a:r>
            <a:r>
              <a:rPr lang="en-US"/>
              <a:t> Analyze interaction levels with different types of marketing content to inform better content strategies.</a:t>
            </a:r>
            <a:endParaRPr/>
          </a:p>
          <a:p>
            <a:pPr indent="-228600" lvl="0" marL="228600" rtl="0" algn="l">
              <a:lnSpc>
                <a:spcPct val="170000"/>
              </a:lnSpc>
              <a:spcBef>
                <a:spcPts val="1000"/>
              </a:spcBef>
              <a:spcAft>
                <a:spcPts val="0"/>
              </a:spcAft>
              <a:buClr>
                <a:schemeClr val="dk1"/>
              </a:buClr>
              <a:buSzPct val="100000"/>
              <a:buChar char="•"/>
            </a:pPr>
            <a:r>
              <a:rPr b="1" lang="en-US"/>
              <a:t>Improve Customer Feedback Scores:</a:t>
            </a:r>
            <a:endParaRPr/>
          </a:p>
          <a:p>
            <a:pPr indent="-228600" lvl="1" marL="685800" rtl="0" algn="l">
              <a:lnSpc>
                <a:spcPct val="170000"/>
              </a:lnSpc>
              <a:spcBef>
                <a:spcPts val="500"/>
              </a:spcBef>
              <a:spcAft>
                <a:spcPts val="0"/>
              </a:spcAft>
              <a:buClr>
                <a:schemeClr val="dk1"/>
              </a:buClr>
              <a:buSzPct val="100000"/>
              <a:buChar char="•"/>
            </a:pPr>
            <a:r>
              <a:rPr b="1" lang="en-US"/>
              <a:t>Goal:</a:t>
            </a:r>
            <a:r>
              <a:rPr lang="en-US"/>
              <a:t> Understand common themes in customer reviews and provide actionable insights.</a:t>
            </a:r>
            <a:endParaRPr/>
          </a:p>
          <a:p>
            <a:pPr indent="-228600" lvl="1" marL="685800" rtl="0" algn="l">
              <a:lnSpc>
                <a:spcPct val="170000"/>
              </a:lnSpc>
              <a:spcBef>
                <a:spcPts val="500"/>
              </a:spcBef>
              <a:spcAft>
                <a:spcPts val="0"/>
              </a:spcAft>
              <a:buClr>
                <a:schemeClr val="dk1"/>
              </a:buClr>
              <a:buSzPct val="100000"/>
              <a:buChar char="•"/>
            </a:pPr>
            <a:r>
              <a:rPr b="1" lang="en-US"/>
              <a:t>Insight:</a:t>
            </a:r>
            <a:r>
              <a:rPr lang="en-US"/>
              <a:t> Identify recurring positive and negative feedback to guide product and service improvements.</a:t>
            </a:r>
            <a:endParaRPr/>
          </a:p>
        </p:txBody>
      </p:sp>
      <p:sp>
        <p:nvSpPr>
          <p:cNvPr id="129" name="Google Shape;129;p18"/>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Actions</a:t>
            </a:r>
            <a:endParaRPr/>
          </a:p>
        </p:txBody>
      </p:sp>
      <p:sp>
        <p:nvSpPr>
          <p:cNvPr id="130" name="Google Shape;130;p18"/>
          <p:cNvSpPr txBox="1"/>
          <p:nvPr>
            <p:ph idx="4" type="body"/>
          </p:nvPr>
        </p:nvSpPr>
        <p:spPr>
          <a:xfrm>
            <a:off x="6172200" y="2505075"/>
            <a:ext cx="5183188" cy="4211984"/>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900"/>
              <a:buChar char="•"/>
            </a:pPr>
            <a:r>
              <a:rPr b="1" lang="en-US" sz="900"/>
              <a:t>Increase Conversion Rates:</a:t>
            </a:r>
            <a:endParaRPr/>
          </a:p>
          <a:p>
            <a:pPr indent="-228600" lvl="1" marL="685800" rtl="0" algn="l">
              <a:lnSpc>
                <a:spcPct val="120000"/>
              </a:lnSpc>
              <a:spcBef>
                <a:spcPts val="500"/>
              </a:spcBef>
              <a:spcAft>
                <a:spcPts val="0"/>
              </a:spcAft>
              <a:buClr>
                <a:schemeClr val="dk1"/>
              </a:buClr>
              <a:buSzPts val="900"/>
              <a:buChar char="•"/>
            </a:pPr>
            <a:r>
              <a:rPr lang="en-US" sz="900" u="sng"/>
              <a:t>Target High-Performing Product Categories</a:t>
            </a:r>
            <a:r>
              <a:rPr lang="en-US" sz="900"/>
              <a:t>: Focus marketing efforts on products with demonstrated high conversion rates, such as Kayaks, Ski Boots, and Baseball Gloves. Implement seasonal promotions or personalized campaigns during peak months (e.g., January and September) to capitalize on these trends.</a:t>
            </a:r>
            <a:endParaRPr/>
          </a:p>
          <a:p>
            <a:pPr indent="-171450" lvl="1" marL="685800" rtl="0" algn="l">
              <a:lnSpc>
                <a:spcPct val="120000"/>
              </a:lnSpc>
              <a:spcBef>
                <a:spcPts val="500"/>
              </a:spcBef>
              <a:spcAft>
                <a:spcPts val="0"/>
              </a:spcAft>
              <a:buClr>
                <a:schemeClr val="dk1"/>
              </a:buClr>
              <a:buSzPts val="900"/>
              <a:buNone/>
            </a:pPr>
            <a:r>
              <a:t/>
            </a:r>
            <a:endParaRPr sz="900"/>
          </a:p>
          <a:p>
            <a:pPr indent="-228600" lvl="0" marL="228600" rtl="0" algn="l">
              <a:lnSpc>
                <a:spcPct val="120000"/>
              </a:lnSpc>
              <a:spcBef>
                <a:spcPts val="1000"/>
              </a:spcBef>
              <a:spcAft>
                <a:spcPts val="0"/>
              </a:spcAft>
              <a:buClr>
                <a:schemeClr val="dk1"/>
              </a:buClr>
              <a:buSzPts val="900"/>
              <a:buChar char="•"/>
            </a:pPr>
            <a:r>
              <a:rPr b="1" lang="en-US" sz="900"/>
              <a:t>Enhance Customer Engagement:</a:t>
            </a:r>
            <a:endParaRPr/>
          </a:p>
          <a:p>
            <a:pPr indent="-228600" lvl="1" marL="685800" rtl="0" algn="l">
              <a:lnSpc>
                <a:spcPct val="120000"/>
              </a:lnSpc>
              <a:spcBef>
                <a:spcPts val="500"/>
              </a:spcBef>
              <a:spcAft>
                <a:spcPts val="0"/>
              </a:spcAft>
              <a:buClr>
                <a:schemeClr val="dk1"/>
              </a:buClr>
              <a:buSzPts val="900"/>
              <a:buChar char="•"/>
            </a:pPr>
            <a:r>
              <a:rPr lang="en-US" sz="900" u="sng"/>
              <a:t>Revitalize Content Strategy</a:t>
            </a:r>
            <a:r>
              <a:rPr lang="en-US" sz="90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endParaRPr/>
          </a:p>
          <a:p>
            <a:pPr indent="-171450" lvl="1" marL="685800" rtl="0" algn="l">
              <a:lnSpc>
                <a:spcPct val="120000"/>
              </a:lnSpc>
              <a:spcBef>
                <a:spcPts val="500"/>
              </a:spcBef>
              <a:spcAft>
                <a:spcPts val="0"/>
              </a:spcAft>
              <a:buClr>
                <a:schemeClr val="dk1"/>
              </a:buClr>
              <a:buSzPts val="900"/>
              <a:buNone/>
            </a:pPr>
            <a:r>
              <a:t/>
            </a:r>
            <a:endParaRPr sz="900"/>
          </a:p>
          <a:p>
            <a:pPr indent="-228600" lvl="0" marL="228600" rtl="0" algn="l">
              <a:lnSpc>
                <a:spcPct val="120000"/>
              </a:lnSpc>
              <a:spcBef>
                <a:spcPts val="1000"/>
              </a:spcBef>
              <a:spcAft>
                <a:spcPts val="0"/>
              </a:spcAft>
              <a:buClr>
                <a:schemeClr val="dk1"/>
              </a:buClr>
              <a:buSzPts val="900"/>
              <a:buChar char="•"/>
            </a:pPr>
            <a:r>
              <a:rPr b="1" lang="en-US" sz="900"/>
              <a:t>Improve Customer Feedback Scores:</a:t>
            </a:r>
            <a:endParaRPr/>
          </a:p>
          <a:p>
            <a:pPr indent="-228600" lvl="1" marL="685800" rtl="0" algn="l">
              <a:lnSpc>
                <a:spcPct val="120000"/>
              </a:lnSpc>
              <a:spcBef>
                <a:spcPts val="500"/>
              </a:spcBef>
              <a:spcAft>
                <a:spcPts val="0"/>
              </a:spcAft>
              <a:buClr>
                <a:schemeClr val="dk1"/>
              </a:buClr>
              <a:buSzPts val="900"/>
              <a:buChar char="•"/>
            </a:pPr>
            <a:r>
              <a:rPr lang="en-US" sz="900" u="sng"/>
              <a:t>Address Mixed and Negative Feedback: </a:t>
            </a:r>
            <a:r>
              <a:rPr lang="en-US" sz="90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sz="9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