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71" r:id="rId9"/>
    <p:sldId id="262" r:id="rId10"/>
    <p:sldId id="273" r:id="rId11"/>
    <p:sldId id="264" r:id="rId12"/>
    <p:sldId id="272" r:id="rId13"/>
    <p:sldId id="263" r:id="rId14"/>
    <p:sldId id="266" r:id="rId15"/>
    <p:sldId id="268" r:id="rId16"/>
    <p:sldId id="265" r:id="rId17"/>
    <p:sldId id="269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B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4" d="100"/>
          <a:sy n="74" d="100"/>
        </p:scale>
        <p:origin x="10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3351-0C42-45D1-1650-A531E355D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1D51C-C4AA-0040-45DE-93DCC8E22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B1E83-649B-F3E7-F8C6-0DEE694C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8ADF3-8F30-3B6B-647C-322BEDC1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EE062-73D9-8C13-D4AE-DD4120A0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3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CCBA-FE16-E320-50E3-6C2DEB3C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F14D2-FAF8-B066-E6D1-F40DFEC65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C19A5-676B-89CB-7292-8B499849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C72E5-C0D9-D3D9-E21C-F9A233BB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9AC5-F5A3-C65B-FB66-4D8B4491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2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E4D1C-487F-8968-71A2-30C1AAC1A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3AA43-6EF7-FE93-227E-212CE6491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000E9-525A-760C-9132-BD13E82E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3F8A5-D609-E67A-A59D-05116BC4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5E7B6-5593-4737-AD90-6C099385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1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E223-1FE3-093B-0120-2440B5B53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9D574-3369-4C42-B842-BBFABE22A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D68B0-75F2-7E2E-AC2B-9A711C85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C8847-6876-4863-EB63-3A51DB2B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BC794-0D67-020C-7D59-D69D5022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7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CBC0-0AC5-18DD-C262-F549B4B6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346CD-A7E3-410F-0C29-35FEFA10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47C6C-8D48-C9B1-5944-838B1700E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2037C-E444-C427-E06B-63CB89FDF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CE504-A2D8-2F93-8047-26926F74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3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5EFC-C031-2904-3A44-F2D080F2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AE3B6-2B32-C42F-7213-3E5A37E89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6F804-B810-DAF9-7627-6EA1240AB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BF787-56F3-F9DD-775E-474DEF0C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7BF90-9CE2-A0E8-AE72-5086FCCA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90D31-2B5B-6030-C21D-6AFDF346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6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F875-4185-4470-6725-B71D8D8D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D640B-A62B-0EC4-7CE0-CF2945329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78867-B933-2563-3BDB-B388FF0DA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D0BAB-8E94-7693-25E8-46F0C7D4D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42B4E-9EB7-F391-5C1B-50D6E7ABA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20AA72-E819-1283-E089-A7C2407CA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CDD7C-A4ED-5A16-252F-E21EEF5B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10A1E-FA03-0D1A-0183-B8802392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0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3122-939C-691B-F3B7-9418F2B1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72E02-20AC-7DC5-914D-5D4AE12A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EF642-F5AE-5197-3E3D-DC439C68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D2DD-85A1-91A7-81F1-C213CB74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2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62B1F-B2BE-15C2-ED77-D76EE6D1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CFA81-3DA7-9ED7-24CE-D6444E5E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46EFC-37D6-345E-E48E-CA7A855F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BB4A-A9D8-F459-C02E-813F5B9D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E7CFF-E38F-3928-6374-29D5B385E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A51F2-6FB0-E153-B1AF-DCBCF8D31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9B3AA-C68D-2E5C-6A21-3B8D8596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85970-FA83-6E44-5C5C-8708832D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0D216-0BEC-EA59-3310-76617DA4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8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22A1-0025-491E-C7FE-4AA003E0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7BE9AC-A069-3C1D-5921-456921DEE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31C84-AB7A-E814-7972-1CA5C3EAD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4E995-8C17-C32F-F9E7-D019243B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FA5E8-B9CC-F4DF-FB8F-05EAA21E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CB15B-F03F-C4F1-1FEF-29F2D5B7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7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EE789-54E1-C32E-B0D6-58B91A43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9403B-4196-A34D-0D5E-60DBADF1E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B8D9D-04C3-055C-9E1C-055FBDC6D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A7698-2A6B-FE4E-BC80-09BCB34ACC78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94BFB-2BB5-28C8-A6A6-57E67CF02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853F7-4862-8890-D6ED-F3CEF3A40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3F5C2-EE72-5E41-9AA6-8BBE3C106E0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red and blue rectangle with black background&#10;&#10;Description automatically generated">
            <a:extLst>
              <a:ext uri="{FF2B5EF4-FFF2-40B4-BE49-F238E27FC236}">
                <a16:creationId xmlns:a16="http://schemas.microsoft.com/office/drawing/2014/main" id="{37FA8541-7B59-95E4-5424-9DBC3CE38D0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461" y="6414647"/>
            <a:ext cx="732739" cy="427431"/>
          </a:xfrm>
          <a:prstGeom prst="rect">
            <a:avLst/>
          </a:prstGeom>
        </p:spPr>
      </p:pic>
      <p:pic>
        <p:nvPicPr>
          <p:cNvPr id="8" name="Picture 7" descr="A black and orange logo&#10;&#10;Description automatically generated">
            <a:extLst>
              <a:ext uri="{FF2B5EF4-FFF2-40B4-BE49-F238E27FC236}">
                <a16:creationId xmlns:a16="http://schemas.microsoft.com/office/drawing/2014/main" id="{4A575889-4E4C-EC4D-DA00-14B2ED71A84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928972" y="6350274"/>
            <a:ext cx="894900" cy="503382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19AF06B6-EE74-98C9-D3A2-032AD1D31522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011286" y="6449850"/>
            <a:ext cx="1127941" cy="26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7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hilansari0002/BOB-HACKATHON/blob/main/DETAILS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47;p2">
            <a:extLst>
              <a:ext uri="{FF2B5EF4-FFF2-40B4-BE49-F238E27FC236}">
                <a16:creationId xmlns:a16="http://schemas.microsoft.com/office/drawing/2014/main" id="{2CB2BB52-A170-8EFC-CC28-CD72B97393E1}"/>
              </a:ext>
            </a:extLst>
          </p:cNvPr>
          <p:cNvSpPr txBox="1">
            <a:spLocks/>
          </p:cNvSpPr>
          <p:nvPr/>
        </p:nvSpPr>
        <p:spPr>
          <a:xfrm>
            <a:off x="2879834" y="2853000"/>
            <a:ext cx="6432331" cy="576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2A84C1-7E0B-8EEB-A3B6-1FF5B539E40D}"/>
              </a:ext>
            </a:extLst>
          </p:cNvPr>
          <p:cNvSpPr txBox="1"/>
          <p:nvPr/>
        </p:nvSpPr>
        <p:spPr>
          <a:xfrm>
            <a:off x="0" y="2252835"/>
            <a:ext cx="12191999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Team Name :			</a:t>
            </a:r>
          </a:p>
          <a:p>
            <a:pPr algn="ct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1400" b="1" i="0" dirty="0">
                <a:effectLst/>
                <a:latin typeface="Segoe UI" panose="020B0502040204020203" pitchFamily="34" charset="0"/>
              </a:rPr>
              <a:t>TEAM LEGENDS</a:t>
            </a:r>
          </a:p>
          <a:p>
            <a:pPr algn="ctr"/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Team Bio :			           </a:t>
            </a:r>
          </a:p>
          <a:p>
            <a:pPr algn="ct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SAHIL ALI(TEAM LEADER)</a:t>
            </a:r>
          </a:p>
          <a:p>
            <a:pPr algn="ct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Role: Developer</a:t>
            </a:r>
          </a:p>
          <a:p>
            <a:pPr algn="ct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Expertise: Proficient in JavaScript, XML, C, and C++.</a:t>
            </a:r>
          </a:p>
          <a:p>
            <a:pPr algn="ctr"/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GAURI GADGE(TEAM MEMBER)</a:t>
            </a:r>
          </a:p>
          <a:p>
            <a:pPr algn="ct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Role: Designer</a:t>
            </a:r>
          </a:p>
          <a:p>
            <a:pPr algn="ctr"/>
            <a:r>
              <a:rPr lang="en-US" sz="1400" b="1" dirty="0"/>
              <a:t>Expertise</a:t>
            </a:r>
            <a:r>
              <a:rPr lang="en-US" sz="1400" dirty="0"/>
              <a:t>: </a:t>
            </a:r>
            <a:r>
              <a:rPr lang="en-US" sz="1400" b="1" dirty="0"/>
              <a:t>Skilled in HTML and CSS, specializing in user-centered design</a:t>
            </a:r>
            <a:r>
              <a:rPr lang="en-US" sz="1400" dirty="0"/>
              <a:t>.</a:t>
            </a:r>
          </a:p>
          <a:p>
            <a:pPr algn="ctr"/>
            <a:endParaRPr lang="en-US" sz="1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Date :29-06-2024</a:t>
            </a:r>
          </a:p>
        </p:txBody>
      </p:sp>
    </p:spTree>
    <p:extLst>
      <p:ext uri="{BB962C8B-B14F-4D97-AF65-F5344CB8AC3E}">
        <p14:creationId xmlns:p14="http://schemas.microsoft.com/office/powerpoint/2010/main" val="244827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11477297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 Repository Link &amp; supporting diagrams, screenshots, if any</a:t>
            </a:r>
            <a:b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280555" y="805550"/>
            <a:ext cx="2088572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How far it can go?</a:t>
            </a: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F961D-E82F-1E6C-5D09-1720B4BBC8F9}"/>
              </a:ext>
            </a:extLst>
          </p:cNvPr>
          <p:cNvSpPr txBox="1"/>
          <p:nvPr/>
        </p:nvSpPr>
        <p:spPr>
          <a:xfrm>
            <a:off x="0" y="1266869"/>
            <a:ext cx="12192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Our AI driven customer service chatbot for Bank of Baroda can: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Scalability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     Global Reach: Scale globally with Azure's infrastructure.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     Efficient Handling: Manage high volumes of inquiries effectively.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Personalization and Efficiency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     Advanced AI Capabilities: Evolve to offer more personalized recommendations and solutions.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     Operational Efficiency: Reduce costs through automation and improved service efficiency.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Security and Trust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     Robust Security: Ensure data protection and regulatory compliance.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     Customer Confidence: Maintain trust with strong privacy measures.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Innovation and Competitive Advantage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     Technological Leadership: Lead with innovative customer service solutions.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     Market Differentiation: Attract and retain customers with superior experiences.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Customer Experience Transformation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     Continuous Improvement: Enhance capabilities based on feedback and evolving needs.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     Long term Relevance: Adapt to technological advancements and customer preferences.</a:t>
            </a:r>
          </a:p>
          <a:p>
            <a:endParaRPr lang="en-US" sz="1400" dirty="0"/>
          </a:p>
          <a:p>
            <a:r>
              <a:rPr lang="en-US" sz="1400" dirty="0"/>
              <a:t>This solution promises to elevate customer service standards, drive efficiency, and maintain competitiveness for Bank of Baroda in the evolving banking industry landscape.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45333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Potential and Relevance</a:t>
            </a:r>
            <a:b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805550"/>
            <a:ext cx="6483927" cy="3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What are the business applications of the problem you are solving?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1C6FED-ADFE-2442-3316-A1C10125514A}"/>
              </a:ext>
            </a:extLst>
          </p:cNvPr>
          <p:cNvSpPr txBox="1"/>
          <p:nvPr/>
        </p:nvSpPr>
        <p:spPr>
          <a:xfrm>
            <a:off x="0" y="1274219"/>
            <a:ext cx="1203267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600" b="1" dirty="0"/>
              <a:t>The problem we are addressing with our AI driven customer service chatbot for Bank of Baroda has several key business applications: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Enhanced Customer Experience: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     24/7 Support: Provides round the clock assistance, improving accessibility and satisfaction.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     Personalization: Offers tailored recommendations and solutions based on individual customer data, increasing engagement and loyalty.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Operational Efficiency: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     Cost Reduction: Automates routine inquiries and tasks, reducing operational costs associated with traditional customer service methods.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     Scalability: Handles increasing volumes of customer interactions efficiently without proportional increases in staffing.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Market Differentiation: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     Competitive Advantage: Sets Bank of Baroda apart by offering advanced AI driven customer service capabilities, attracting tech savvy customers.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     Brand Reputation: Enhances reputation as an innovative and customer centric bank, leading to increased customer acquisition and retention.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Security and Compliance: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     Data Protection: Implements robust security measures to protect customer data, ensuring compliance with regulatory standards (e.g., GDPR, CCPA).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727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Potential and Relevance</a:t>
            </a:r>
            <a:b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805550"/>
            <a:ext cx="6483927" cy="3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What are the business applications of the problem you are solving?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1C6FED-ADFE-2442-3316-A1C10125514A}"/>
              </a:ext>
            </a:extLst>
          </p:cNvPr>
          <p:cNvSpPr txBox="1"/>
          <p:nvPr/>
        </p:nvSpPr>
        <p:spPr>
          <a:xfrm>
            <a:off x="0" y="1274219"/>
            <a:ext cx="120326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600" b="1" dirty="0"/>
              <a:t>The problem we are addressing with our AI driven customer service chatbot for Bank of Baroda has several key business applications: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Strategic Insights: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     Customer Feedback: Gathers actionable insights from customer interactions and feedback, informing strategic decision making and service improvements.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     Trend Analysis: Analyzes customer behavior patterns to anticipate market trends and adapt business strategies accordingly.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Scalability and Future Readiness: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     Technological Adaptation: Positions Bank of Baroda at the forefront of digital transformation in the banking sector, adapting to     	evolving customer expectations and technological advancements.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     Global Reach: Expands service capabilities globally through scalable solutions, catering to diverse customer needs and preferences.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By addressing these business applications, our solution not only resolves immediate customer service challenges but also enhances operational efficiency, customer satisfaction, and competitive advantage for Bank of Baroda in a rapidly evolving marketplace.</a:t>
            </a:r>
            <a:endParaRPr lang="en-IN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0578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Uniqueness of Approach and Solution</a:t>
            </a:r>
            <a:b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975716"/>
            <a:ext cx="5060373" cy="45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What is the unique aspects of the proposed idea?</a:t>
            </a: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8BC87-01DA-31DD-ED4C-42DB4D36FBEE}"/>
              </a:ext>
            </a:extLst>
          </p:cNvPr>
          <p:cNvSpPr txBox="1"/>
          <p:nvPr/>
        </p:nvSpPr>
        <p:spPr>
          <a:xfrm>
            <a:off x="1" y="1435007"/>
            <a:ext cx="121920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400" b="1" dirty="0"/>
              <a:t>Our proposed AI driven customer service chatbot for Bank of Baroda stands out due to several unique aspects: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Integrated Multichannel Support: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     Text and Video Guidance: Provides comprehensive assistance through text scripts and instructional videos, ensuring clear and effective problem solving.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Seamless Human AI Integration: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     Smooth Escalation: Transitions seamlessly from AI driven responses to human support for complex issues, ensuring personalized and comprehensive assistance.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Personalized Recommendations: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     AI Powered Insights: Utilizes customer data to offer personalized recommendations and solutions, enhancing engagement and satisfaction.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Advanced Security Measures: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     Azure Integration: Implements robust Azure security tools like Azure Active Directory and Key Vault for data protection and regulatory compliance.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Scalability and Continuous Improvement:	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     Elastic Infrastructure: Leverages Azure's scalable infrastructure for handling increasing volumes of customer interactions without compromising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Adaptive Learning: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Incorporates machine learning for continuous enhancement based on user interactions and feedback, ensuring relevance and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These unique aspects combine to create a transformative solution that not only addresses current customer service challenges but also prepares Bank of Baroda for future growth and innovation in the banking industry.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0575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800" b="1" u="none" strike="noStrike" cap="none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User Experience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How will your idea enhance the user experience?</a:t>
            </a: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8AA1C-384D-A2E4-EB21-EB668471113E}"/>
              </a:ext>
            </a:extLst>
          </p:cNvPr>
          <p:cNvSpPr txBox="1"/>
          <p:nvPr/>
        </p:nvSpPr>
        <p:spPr>
          <a:xfrm>
            <a:off x="83127" y="1932709"/>
            <a:ext cx="118975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Our AI driven customer service chatbot for Bank of Baroda: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Provides 24/7 accessibility and quick problem resolution.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Personalizes interactions with tailored recommendations.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Integrates clear guidance through text scripts and videos.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Smoothly escalates to human support for complex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Ensures security, compliance, and continuous improvement for enhanced satisfaction.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032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800" b="1" u="none" strike="noStrike" cap="none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Scalability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72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How effectively can your solution be scaled to accommodate growth without compromising performance?</a:t>
            </a: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CBA13D-7E53-9B86-504A-D8BD2AE7B5DA}"/>
              </a:ext>
            </a:extLst>
          </p:cNvPr>
          <p:cNvSpPr txBox="1"/>
          <p:nvPr/>
        </p:nvSpPr>
        <p:spPr>
          <a:xfrm>
            <a:off x="166255" y="2213264"/>
            <a:ext cx="108688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Our solution for Bank of Baroda's AI driven customer service chatbot scales seamlessly with: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Cloud Infrastructure: Leveraging Azure for elastic scalability.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Resource Optimization: Efficient load balancing and real time monitoring.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Automated Deployment: Streamlined CI/CD processes for rapid scaling.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ensures high performance and reliability even during periods of growth.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518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Ease of Deployment and Maintenance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How simple is your solution to implement and maintain on an ongoing basis?</a:t>
            </a: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641A46-30DD-8D2F-3B7C-E824153BBC53}"/>
              </a:ext>
            </a:extLst>
          </p:cNvPr>
          <p:cNvSpPr txBox="1"/>
          <p:nvPr/>
        </p:nvSpPr>
        <p:spPr>
          <a:xfrm>
            <a:off x="0" y="1963882"/>
            <a:ext cx="1078576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Our solution for Bank of Baroda's AI driven customer service chatbot is designed for simplicity in implementation and ongoing maintenance: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Automated Deployment: Utilizes Azure DevOps for streamlined CI/CD pipelines, facilitating quick and efficient deployment.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Managed Services: Leverages Azure's managed services for chatbots, cognitive services, and databases, minimizing manual maintenance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Scalable Architecture: Built in scalability ensures the system can grow with minimal additional effort, accommodating increased demand effortlessly.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Monitoring and Updates: Incorporates Azure Monitor for real time performance monitoring and automated updates, ensuring optimal functionality and reliability.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approach reduces deployment complexity and ongoing maintenance efforts, allowing focus on enhancing customer interactions and service quality.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04347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800" b="1" u="none" strike="noStrike" cap="none" dirty="0"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Security Considerations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rgbClr val="222222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What measures are incorporated to ensure the security and integrity of your solution?</a:t>
            </a: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6D6BBD-8E6C-5549-0AC5-23B2A8FCE047}"/>
              </a:ext>
            </a:extLst>
          </p:cNvPr>
          <p:cNvSpPr txBox="1"/>
          <p:nvPr/>
        </p:nvSpPr>
        <p:spPr>
          <a:xfrm>
            <a:off x="0" y="2015836"/>
            <a:ext cx="1153390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Our solution for Bank of Baroda's AI driven customer service chatbot prioritizes robust security measures: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Azure Security Tools: Implements Azure Active Directory for identity management and Azure Key Vault for secure key and secret storage.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Data Encryption: Utilizes encryption protocols to safeguard sensitive customer data during transmission and storage.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Compliance Standards: Adheres to industry regulations such as GDPR and CCPA to ensure data privacy and regulatory compliance.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Continuous Monitoring: Utilizes Azure Security Center for continuous monitoring, threat detection, and response to safeguard against potential security breaches.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Access Control: Implements role based access control (RBAC) to restrict access to sensitive information and ensure data integrity.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By integrating these security measures, our solution maintains the confidentiality, integrity, and availability of customer data, fostering trust and compliance within regulatory frameworks.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3912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B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89;p9">
            <a:extLst>
              <a:ext uri="{FF2B5EF4-FFF2-40B4-BE49-F238E27FC236}">
                <a16:creationId xmlns:a16="http://schemas.microsoft.com/office/drawing/2014/main" id="{DC942967-4136-9C83-3D0B-68D40767EDAB}"/>
              </a:ext>
            </a:extLst>
          </p:cNvPr>
          <p:cNvSpPr txBox="1">
            <a:spLocks/>
          </p:cNvSpPr>
          <p:nvPr/>
        </p:nvSpPr>
        <p:spPr>
          <a:xfrm>
            <a:off x="0" y="2096501"/>
            <a:ext cx="12192000" cy="827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IN" sz="5400" b="1" i="1" dirty="0">
                <a:solidFill>
                  <a:schemeClr val="bg1"/>
                </a:solidFill>
                <a:latin typeface="Rockwell Extra Bold" panose="02060903040505020403" pitchFamily="18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11" name="Google Shape;390;p9">
            <a:extLst>
              <a:ext uri="{FF2B5EF4-FFF2-40B4-BE49-F238E27FC236}">
                <a16:creationId xmlns:a16="http://schemas.microsoft.com/office/drawing/2014/main" id="{C0A98992-7D9F-A384-1D8D-1A105D95D0FF}"/>
              </a:ext>
            </a:extLst>
          </p:cNvPr>
          <p:cNvSpPr txBox="1">
            <a:spLocks/>
          </p:cNvSpPr>
          <p:nvPr/>
        </p:nvSpPr>
        <p:spPr>
          <a:xfrm>
            <a:off x="326924" y="3761474"/>
            <a:ext cx="4559100" cy="12053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Arial" panose="020B0604020202020204" pitchFamily="34" charset="0"/>
              <a:buNone/>
            </a:pPr>
            <a:r>
              <a:rPr lang="en-IN" sz="1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SAHIL MAHEBOOB ALI.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Arial" panose="020B0604020202020204" pitchFamily="34" charset="0"/>
              <a:buNone/>
            </a:pPr>
            <a:r>
              <a:rPr lang="en-IN" sz="1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GAURI </a:t>
            </a:r>
            <a:r>
              <a:rPr lang="en-US" sz="15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GAJANAN GADGE.</a:t>
            </a:r>
            <a:endParaRPr lang="en-IN" sz="1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Arial" panose="020B0604020202020204" pitchFamily="34" charset="0"/>
              <a:buNone/>
            </a:pPr>
            <a:endParaRPr lang="en-IN" sz="1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Font typeface="Arial" panose="020B0604020202020204" pitchFamily="34" charset="0"/>
              <a:buNone/>
            </a:pPr>
            <a:endParaRPr lang="en-IN" sz="15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51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Statement?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805550"/>
            <a:ext cx="4977245" cy="45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Why did you decide to solve this Problem statement?</a:t>
            </a:r>
            <a:endParaRPr sz="1600" u="none" strike="noStrike" cap="none" dirty="0">
              <a:solidFill>
                <a:schemeClr val="tx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B8F736-7551-613A-FF96-302394220BB1}"/>
              </a:ext>
            </a:extLst>
          </p:cNvPr>
          <p:cNvSpPr txBox="1"/>
          <p:nvPr/>
        </p:nvSpPr>
        <p:spPr>
          <a:xfrm>
            <a:off x="166255" y="1610591"/>
            <a:ext cx="111598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We chose to solve the problem of enhancing customer service for Bank of Baroda through AI driven solutions because: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Personal Experience: Personal frustrations with traditional customer service methods inspired us to innovate with AI, aiming to provide clearer, more effective assistance.</a:t>
            </a:r>
          </a:p>
          <a:p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Customer Centricity: To prioritize customer needs by offering 24/7 support, personalized recommendations, and seamless escalation to human agents for complex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Technological Innovation: Leveraging AI and Azure services to pioneer advanced solutions that improve operational efficiency and customer satisfaction.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Security and Trust: Ensuring robust security measures to protect customer data and maintain trust in banking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Competitive Advantage: Enhancing Bank of Baroda's market position with innovative, scalable, and secure customer service solutions.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approach aims to revolutionize customer interactions, making them more efficient, personalized, and secure in today's digital banking landscape.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5513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 Requisite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805550"/>
            <a:ext cx="7658100" cy="469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What are the alternatives/competitive products for the problem you are solving?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E40880-B12B-A97E-D903-E05D1D94A8DE}"/>
              </a:ext>
            </a:extLst>
          </p:cNvPr>
          <p:cNvSpPr txBox="1"/>
          <p:nvPr/>
        </p:nvSpPr>
        <p:spPr>
          <a:xfrm>
            <a:off x="135082" y="1600200"/>
            <a:ext cx="1159625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The alternatives and competitive products for enhancing customer service at Bank of Baroda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Traditional Call Centers: Offer human agent support but may have limited availability and longer wait times.</a:t>
            </a:r>
          </a:p>
          <a:p>
            <a:r>
              <a:rPr lang="en-US" sz="1600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Basic Chatbots: Provide automated responses but lack personalization and may struggle with complex inquiries.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Other AI Driven Solutions: Similar AI powered chatbots in the market that offer varying levels of functionality and integration.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Third Party Customer Service Platforms: Outsourced solutions that may lack integration with internal systems and data privacy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Custom Built Solutions: In house developed systems that require extensive resources and expertise for implementation and maintenance.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Our solution distinguishes itself by integrating advanced AI capabilities with Azure's secure infrastructure, offering personalized, efficient, and scalable customer service while ensuring data privacy and regulatory compliance.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5785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Tools or resources</a:t>
            </a: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805550"/>
            <a:ext cx="8238600" cy="469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Azure tools or resources which are likely to be used by you for the prototype, if your idea gets selected</a:t>
            </a:r>
            <a:endParaRPr sz="1600" u="none" strike="noStrike" cap="none" dirty="0">
              <a:solidFill>
                <a:schemeClr val="tx1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186A36-E6B9-F223-A52F-FD661BACDCED}"/>
              </a:ext>
            </a:extLst>
          </p:cNvPr>
          <p:cNvSpPr txBox="1"/>
          <p:nvPr/>
        </p:nvSpPr>
        <p:spPr>
          <a:xfrm>
            <a:off x="114300" y="1630932"/>
            <a:ext cx="1178329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500" b="1" dirty="0"/>
              <a:t>If selected, we plan to leverage the following Azure tools and resources for our prototype: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 dirty="0"/>
              <a:t>  Azure Bot Service: For developing and deploying the AI driven customer service chatbot, enabling natural language understanding and interaction.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 dirty="0"/>
              <a:t>  Azure Cognitive Services: Specifically, Text Analytics and Language Understanding (LUIS) for sentiment analysis, language understanding, and text processing.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 dirty="0"/>
              <a:t>  Azure Active Directory (AAD): For managing user identities and access control, ensuring secure authentication and authorization.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 dirty="0"/>
              <a:t>  Azure Key Vault: Securely store and manage sensitive information such as API keys, tokens, and passwords used in the application.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 dirty="0"/>
              <a:t>  Azure Cosmos DB: NoSQL database for storing and querying semi structured and unstructured data, providing high availability and low latency.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 dirty="0"/>
              <a:t>  Azure Monitor: For real time monitoring and diagnostics of the application's performance, ensuring reliability and scalability.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 dirty="0"/>
              <a:t>  Azure DevOps: Continuous Integration and Continuous Deployment (CI/CD) pipeline for automating build, test, and deployment processes, enabling rapid iteration and updates.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 dirty="0"/>
              <a:t>These Azure resources collectively support our goal of delivering a robust, secure, and scalable AI driven customer service solution for Bank of Baroda.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67121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Any Supporting Functional Documents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-103910" y="978425"/>
            <a:ext cx="7512628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buClr>
                <a:srgbClr val="000000"/>
              </a:buClr>
              <a:buSzPts val="1400"/>
            </a:pP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Present your solution, talk about methodology, architecture &amp; scalability</a:t>
            </a:r>
          </a:p>
          <a:p>
            <a:pPr lvl="1">
              <a:buClr>
                <a:srgbClr val="000000"/>
              </a:buClr>
              <a:buSzPts val="1400"/>
            </a:pPr>
            <a:endParaRPr lang="en-IN" sz="16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4EC5D5-171A-BF8D-8CED-6310C3D7EC4F}"/>
              </a:ext>
            </a:extLst>
          </p:cNvPr>
          <p:cNvSpPr txBox="1"/>
          <p:nvPr/>
        </p:nvSpPr>
        <p:spPr>
          <a:xfrm>
            <a:off x="96982" y="1727300"/>
            <a:ext cx="120950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 Methodology</a:t>
            </a:r>
          </a:p>
          <a:p>
            <a:endParaRPr lang="en-US" dirty="0"/>
          </a:p>
          <a:p>
            <a:r>
              <a:rPr lang="en-US" dirty="0"/>
              <a:t>Our approach to developing the AI driven customer service chatbot for Bank of Baroda involves the following steps: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Requirement Analysis: Identify customer pain points and service gaps through data analysis and user feedback.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 Phase: Develop a user centric design incorporating features like 24/7 support, personalized recommendations, and seamless human AI integration.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Development: Implement using Azure Bot Service and integrate Azure Cognitive Services for natural language processing and sentiment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Testing: Conduct rigorous testing to ensure functionality, usability, and security compliance.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Deployment: Utilize Azure DevOps for CI/CD to deploy updates efficiently and ensure minimal disruption.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37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B51A3B4-87F2-4E4A-AE95-B02F4AF59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532" y="1174173"/>
            <a:ext cx="11578936" cy="55799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b="1" dirty="0"/>
              <a:t> Architecture</a:t>
            </a:r>
          </a:p>
          <a:p>
            <a:r>
              <a:rPr lang="en-US" sz="1600" dirty="0"/>
              <a:t>  Frontend: Web and mobile interfaces for customer interaction.</a:t>
            </a:r>
          </a:p>
          <a:p>
            <a:r>
              <a:rPr lang="en-US" sz="1600" dirty="0"/>
              <a:t>  Backend: Azure Bot Service hosts the chatbot logic, Azure Cognitive Services for AI functionalities, and Azure Cosmos DB for data storage.</a:t>
            </a:r>
          </a:p>
          <a:p>
            <a:r>
              <a:rPr lang="en-US" sz="1600" dirty="0"/>
              <a:t>  Security: Azure Active Directory ensures secure user authentication, while Azure Key Vault manages sensitive information.</a:t>
            </a:r>
          </a:p>
          <a:p>
            <a:r>
              <a:rPr lang="en-US" sz="1600" dirty="0"/>
              <a:t>  Scalability: Leveraging Azure's scalable infrastructure allows seamless handling of increased user interactions and data volume.</a:t>
            </a:r>
          </a:p>
          <a:p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/>
              <a:t>  Scalability</a:t>
            </a:r>
          </a:p>
          <a:p>
            <a:r>
              <a:rPr lang="en-US" sz="1600" dirty="0"/>
              <a:t>  Elastic Scaling: Azure's cloud infrastructure scales resources dynamically based on demand to maintain optimal performance.</a:t>
            </a:r>
          </a:p>
          <a:p>
            <a:r>
              <a:rPr lang="en-US" sz="1600" dirty="0"/>
              <a:t>  Global Reach: Azure's global data centers ensure consistent service delivery worldwide without compromising latency.</a:t>
            </a:r>
          </a:p>
          <a:p>
            <a:r>
              <a:rPr lang="en-US" sz="1600" dirty="0"/>
              <a:t>  Continuous Improvement: Utilize Azure Monitor for real time monitoring and Azure Machine Learning for enhancing AI capabilities based on user interaction data.</a:t>
            </a:r>
          </a:p>
          <a:p>
            <a:r>
              <a:rPr lang="en-US" sz="1600" dirty="0"/>
              <a:t>This comprehensive approach ensures our solution not only meets but exceeds the customer service expectations of Bank of Baroda, enhancing efficiency, security, and customer satisfaction across all interactions.</a:t>
            </a:r>
            <a:endParaRPr lang="en-I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B8D88B-8F0E-1EEF-3B9C-652D2B33EBE3}"/>
              </a:ext>
            </a:extLst>
          </p:cNvPr>
          <p:cNvSpPr txBox="1"/>
          <p:nvPr/>
        </p:nvSpPr>
        <p:spPr>
          <a:xfrm>
            <a:off x="283151" y="296871"/>
            <a:ext cx="80711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Clr>
                <a:srgbClr val="000000"/>
              </a:buClr>
              <a:buSzPts val="1400"/>
            </a:pPr>
            <a:r>
              <a:rPr lang="en-IN" sz="18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Present your solution, talk about methodology, architecture &amp; scalability</a:t>
            </a:r>
          </a:p>
          <a:p>
            <a:pPr lvl="1">
              <a:buClr>
                <a:srgbClr val="000000"/>
              </a:buClr>
              <a:buSzPts val="1400"/>
            </a:pPr>
            <a:endParaRPr lang="en-IN" sz="180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53133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Differentiators &amp; Adoption Plan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50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How is your solution better than alternatives and how do you plan to build adoption?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F80AF0-51D0-7E8E-5223-5FD82837A871}"/>
              </a:ext>
            </a:extLst>
          </p:cNvPr>
          <p:cNvSpPr txBox="1"/>
          <p:nvPr/>
        </p:nvSpPr>
        <p:spPr>
          <a:xfrm>
            <a:off x="117764" y="1870364"/>
            <a:ext cx="120742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 Key Differentiators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Our solution for Bank of Baroda's customer service stands out from alternatives in several ways: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Personalized Customer Interaction: Offers personalized recommendations and solutions based on individual customer data, enhancing engagement and satisfaction.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Multichannel Support: Integrates text scripts and instructional videos for clearer guidance, ensuring effective problem solving.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Seamless Integration: Smoothly escalates from AI driven responses to human support for complex issues, ensuring comprehensive assistance.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 Security and Compliance: Implements robust Azure security measures like Azure Active Directory and Key Vault to protect sensitive customer data and ensure regulatory compliance.</a:t>
            </a:r>
          </a:p>
          <a:p>
            <a:r>
              <a:rPr lang="en-US" sz="1600" dirty="0"/>
              <a:t>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7484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8774629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Adoption Plan</a:t>
            </a:r>
            <a:endParaRPr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0" y="1151300"/>
            <a:ext cx="8238600" cy="50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60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Segoe UI" panose="020B0502040204020203" pitchFamily="34" charset="0"/>
                <a:ea typeface="Lato"/>
                <a:cs typeface="Segoe UI" panose="020B0502040204020203" pitchFamily="34" charset="0"/>
                <a:sym typeface="Lato"/>
              </a:rPr>
              <a:t>How is your solution better than alternatives and how do you plan to build adoption?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F80AF0-51D0-7E8E-5223-5FD82837A871}"/>
              </a:ext>
            </a:extLst>
          </p:cNvPr>
          <p:cNvSpPr txBox="1"/>
          <p:nvPr/>
        </p:nvSpPr>
        <p:spPr>
          <a:xfrm>
            <a:off x="58882" y="1745673"/>
            <a:ext cx="120742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 </a:t>
            </a:r>
            <a:r>
              <a:rPr lang="en-US" sz="1600" b="1" dirty="0"/>
              <a:t>Adoption Plan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Pilot Program: Launch a pilot program to gather feedback and refine the chatbot's functionality based on real user interactions.</a:t>
            </a:r>
          </a:p>
          <a:p>
            <a:r>
              <a:rPr lang="en-US" sz="1600" dirty="0"/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Marketing Campaigns: Promote the chatbot through multi channel campaigns, including email, social media, and in branch promotions, highlighting its benefits and ease of use.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Training and Support: Educate Bank of Baroda staff on using and promoting the chatbot to customers, ensuring they understand its capabilities and benefits.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Customer Incentives: Offer incentives for early adopters and referrals, encouraging customers to try and recommend the chatbot to others.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Continuous Improvement: Gather user feedback and data analytics to continuously improve the chatbot's performance and relevance.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Integration with Existing Systems: Ensure seamless integration with Bank of Baroda's existing customer service platforms to provide a unified and efficient support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By focusing on these strategies, we aim to drive adoption of our advanced AI driven customer service solution, positioning Bank of Baroda as a leader in innovative banking services while enhancing overall customer satisfaction and operational efficiency.</a:t>
            </a:r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1190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;p2">
            <a:extLst>
              <a:ext uri="{FF2B5EF4-FFF2-40B4-BE49-F238E27FC236}">
                <a16:creationId xmlns:a16="http://schemas.microsoft.com/office/drawing/2014/main" id="{A4EA6EBB-DB22-DE69-5A82-8AE36FF6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29550"/>
            <a:ext cx="11477297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 Repository Link</a:t>
            </a:r>
            <a:br>
              <a:rPr lang="en-IN" sz="2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28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Google Shape;348;p2">
            <a:extLst>
              <a:ext uri="{FF2B5EF4-FFF2-40B4-BE49-F238E27FC236}">
                <a16:creationId xmlns:a16="http://schemas.microsoft.com/office/drawing/2014/main" id="{043E84EA-1268-70A0-4809-F6B461B3FF36}"/>
              </a:ext>
            </a:extLst>
          </p:cNvPr>
          <p:cNvSpPr txBox="1"/>
          <p:nvPr/>
        </p:nvSpPr>
        <p:spPr>
          <a:xfrm>
            <a:off x="280555" y="805550"/>
            <a:ext cx="2088572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IN" sz="1600" u="none" strike="noStrike" cap="none" dirty="0">
              <a:solidFill>
                <a:srgbClr val="000000"/>
              </a:solidFill>
              <a:latin typeface="Segoe UI" panose="020B0502040204020203" pitchFamily="34" charset="0"/>
              <a:ea typeface="Lato"/>
              <a:cs typeface="Segoe UI" panose="020B0502040204020203" pitchFamily="34" charset="0"/>
              <a:sym typeface="La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0F961D-E82F-1E6C-5D09-1720B4BBC8F9}"/>
              </a:ext>
            </a:extLst>
          </p:cNvPr>
          <p:cNvSpPr txBox="1"/>
          <p:nvPr/>
        </p:nvSpPr>
        <p:spPr>
          <a:xfrm>
            <a:off x="0" y="131121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GITHUB REPOSITORY LINK:</a:t>
            </a:r>
          </a:p>
          <a:p>
            <a:pPr marL="3028950" lvl="6" indent="-285750">
              <a:buFont typeface="Wingdings" panose="05000000000000000000" pitchFamily="2" charset="2"/>
              <a:buChar char="Ø"/>
            </a:pPr>
            <a:r>
              <a:rPr lang="en-IN" b="1" dirty="0">
                <a:hlinkClick r:id="rId2"/>
              </a:rPr>
              <a:t>CLICK HERE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1663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2539</Words>
  <Application>Microsoft Office PowerPoint</Application>
  <PresentationFormat>Widescreen</PresentationFormat>
  <Paragraphs>262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Rockwell Extra Bold</vt:lpstr>
      <vt:lpstr>Segoe UI</vt:lpstr>
      <vt:lpstr>Wingdings</vt:lpstr>
      <vt:lpstr>Office Theme</vt:lpstr>
      <vt:lpstr>PowerPoint Presentation</vt:lpstr>
      <vt:lpstr>Problem Statement?</vt:lpstr>
      <vt:lpstr>Pre Requisite</vt:lpstr>
      <vt:lpstr>Tools or resources</vt:lpstr>
      <vt:lpstr>Any Supporting Functional Documents</vt:lpstr>
      <vt:lpstr>PowerPoint Presentation</vt:lpstr>
      <vt:lpstr>Key Differentiators &amp; Adoption Plan</vt:lpstr>
      <vt:lpstr>Key Adoption Plan</vt:lpstr>
      <vt:lpstr>GitHub Repository Link </vt:lpstr>
      <vt:lpstr>GitHub Repository Link &amp; supporting diagrams, screenshots, if any </vt:lpstr>
      <vt:lpstr>Business Potential and Relevance </vt:lpstr>
      <vt:lpstr>Business Potential and Relevance </vt:lpstr>
      <vt:lpstr>Uniqueness of Approach and Solution </vt:lpstr>
      <vt:lpstr>User Experience</vt:lpstr>
      <vt:lpstr>Scalability</vt:lpstr>
      <vt:lpstr>Ease of Deployment and Maintenance</vt:lpstr>
      <vt:lpstr>Security Considerations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Avinash Rohit</dc:creator>
  <cp:lastModifiedBy>Sahil Ali</cp:lastModifiedBy>
  <cp:revision>18</cp:revision>
  <dcterms:created xsi:type="dcterms:W3CDTF">2024-06-09T08:34:46Z</dcterms:created>
  <dcterms:modified xsi:type="dcterms:W3CDTF">2024-06-28T16:49:18Z</dcterms:modified>
</cp:coreProperties>
</file>