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626"/>
  </p:normalViewPr>
  <p:slideViewPr>
    <p:cSldViewPr snapToGrid="0">
      <p:cViewPr varScale="1">
        <p:scale>
          <a:sx n="142" d="100"/>
          <a:sy n="142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7B5A1-1DBD-439C-B89E-3D8E5544203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468F9D-3D2D-4246-8AE6-8148D714C191}">
      <dgm:prSet/>
      <dgm:spPr/>
      <dgm:t>
        <a:bodyPr/>
        <a:lstStyle/>
        <a:p>
          <a:r>
            <a:rPr lang="en-US"/>
            <a:t>Define your job using Flink APIs</a:t>
          </a:r>
        </a:p>
      </dgm:t>
    </dgm:pt>
    <dgm:pt modelId="{EDC0DE91-2049-4695-B027-DA3AD5F79EF4}" type="parTrans" cxnId="{6E9AB51E-660A-40D4-8189-DBDFC724BBC2}">
      <dgm:prSet/>
      <dgm:spPr/>
      <dgm:t>
        <a:bodyPr/>
        <a:lstStyle/>
        <a:p>
          <a:endParaRPr lang="en-US"/>
        </a:p>
      </dgm:t>
    </dgm:pt>
    <dgm:pt modelId="{3E93115E-9430-4E50-A4B6-84B593E530E0}" type="sibTrans" cxnId="{6E9AB51E-660A-40D4-8189-DBDFC724BBC2}">
      <dgm:prSet/>
      <dgm:spPr/>
      <dgm:t>
        <a:bodyPr/>
        <a:lstStyle/>
        <a:p>
          <a:endParaRPr lang="en-US"/>
        </a:p>
      </dgm:t>
    </dgm:pt>
    <dgm:pt modelId="{8855B863-F312-4FF7-A214-CC1B9E3CC1FB}">
      <dgm:prSet/>
      <dgm:spPr/>
      <dgm:t>
        <a:bodyPr/>
        <a:lstStyle/>
        <a:p>
          <a:r>
            <a:rPr lang="en-US"/>
            <a:t>Submit the job to the cluster (standalone, YARN, Kubernetes)</a:t>
          </a:r>
        </a:p>
      </dgm:t>
    </dgm:pt>
    <dgm:pt modelId="{3AC3493A-7746-4034-87FE-C70FB3AA827A}" type="parTrans" cxnId="{62DA95AB-E979-4F53-8301-CA90D85DE577}">
      <dgm:prSet/>
      <dgm:spPr/>
      <dgm:t>
        <a:bodyPr/>
        <a:lstStyle/>
        <a:p>
          <a:endParaRPr lang="en-US"/>
        </a:p>
      </dgm:t>
    </dgm:pt>
    <dgm:pt modelId="{25D4810D-6525-414C-B25E-27D5A84C2258}" type="sibTrans" cxnId="{62DA95AB-E979-4F53-8301-CA90D85DE577}">
      <dgm:prSet/>
      <dgm:spPr/>
      <dgm:t>
        <a:bodyPr/>
        <a:lstStyle/>
        <a:p>
          <a:endParaRPr lang="en-US"/>
        </a:p>
      </dgm:t>
    </dgm:pt>
    <dgm:pt modelId="{4E0EB751-4D2D-47FC-922C-54164C9264E5}">
      <dgm:prSet/>
      <dgm:spPr/>
      <dgm:t>
        <a:bodyPr/>
        <a:lstStyle/>
        <a:p>
          <a:r>
            <a:rPr lang="en-US"/>
            <a:t>Flink splits job into parallel tasks</a:t>
          </a:r>
        </a:p>
      </dgm:t>
    </dgm:pt>
    <dgm:pt modelId="{4523C012-571E-441A-BC15-40A22945866D}" type="parTrans" cxnId="{F4C02C78-3E95-4C19-A74F-EC670BA8F5F6}">
      <dgm:prSet/>
      <dgm:spPr/>
      <dgm:t>
        <a:bodyPr/>
        <a:lstStyle/>
        <a:p>
          <a:endParaRPr lang="en-US"/>
        </a:p>
      </dgm:t>
    </dgm:pt>
    <dgm:pt modelId="{DC7388BE-E6B1-4631-BE00-5BD2414044BC}" type="sibTrans" cxnId="{F4C02C78-3E95-4C19-A74F-EC670BA8F5F6}">
      <dgm:prSet/>
      <dgm:spPr/>
      <dgm:t>
        <a:bodyPr/>
        <a:lstStyle/>
        <a:p>
          <a:endParaRPr lang="en-US"/>
        </a:p>
      </dgm:t>
    </dgm:pt>
    <dgm:pt modelId="{41AFE6DE-E255-4962-BF7A-658A9EB2F440}">
      <dgm:prSet/>
      <dgm:spPr/>
      <dgm:t>
        <a:bodyPr/>
        <a:lstStyle/>
        <a:p>
          <a:r>
            <a:rPr lang="en-US"/>
            <a:t>Tasks run on TaskManagers</a:t>
          </a:r>
        </a:p>
      </dgm:t>
    </dgm:pt>
    <dgm:pt modelId="{11632AE2-C44F-4EEB-B7FE-AF624594F96B}" type="parTrans" cxnId="{663B6FFA-F996-4132-8377-4F82E46176D6}">
      <dgm:prSet/>
      <dgm:spPr/>
      <dgm:t>
        <a:bodyPr/>
        <a:lstStyle/>
        <a:p>
          <a:endParaRPr lang="en-US"/>
        </a:p>
      </dgm:t>
    </dgm:pt>
    <dgm:pt modelId="{889D6871-3A37-4A82-BF47-53DA674371EA}" type="sibTrans" cxnId="{663B6FFA-F996-4132-8377-4F82E46176D6}">
      <dgm:prSet/>
      <dgm:spPr/>
      <dgm:t>
        <a:bodyPr/>
        <a:lstStyle/>
        <a:p>
          <a:endParaRPr lang="en-US"/>
        </a:p>
      </dgm:t>
    </dgm:pt>
    <dgm:pt modelId="{7C4F3E57-9A35-48B0-A9A8-5D83AB4F5995}">
      <dgm:prSet/>
      <dgm:spPr/>
      <dgm:t>
        <a:bodyPr/>
        <a:lstStyle/>
        <a:p>
          <a:r>
            <a:rPr lang="en-US"/>
            <a:t>Checkpoints and savepoints ensure resilience</a:t>
          </a:r>
        </a:p>
      </dgm:t>
    </dgm:pt>
    <dgm:pt modelId="{42A3C076-90C1-49E2-9ED5-679C2D66F948}" type="parTrans" cxnId="{90C48922-A6DA-4A4F-B1E7-0DFB5842BC1A}">
      <dgm:prSet/>
      <dgm:spPr/>
      <dgm:t>
        <a:bodyPr/>
        <a:lstStyle/>
        <a:p>
          <a:endParaRPr lang="en-US"/>
        </a:p>
      </dgm:t>
    </dgm:pt>
    <dgm:pt modelId="{8018C1B7-6B61-40DD-848A-350DE5058532}" type="sibTrans" cxnId="{90C48922-A6DA-4A4F-B1E7-0DFB5842BC1A}">
      <dgm:prSet/>
      <dgm:spPr/>
      <dgm:t>
        <a:bodyPr/>
        <a:lstStyle/>
        <a:p>
          <a:endParaRPr lang="en-US"/>
        </a:p>
      </dgm:t>
    </dgm:pt>
    <dgm:pt modelId="{053119B6-115D-47F7-BB59-632F27CB1809}" type="pres">
      <dgm:prSet presAssocID="{9DB7B5A1-1DBD-439C-B89E-3D8E5544203D}" presName="root" presStyleCnt="0">
        <dgm:presLayoutVars>
          <dgm:dir/>
          <dgm:resizeHandles val="exact"/>
        </dgm:presLayoutVars>
      </dgm:prSet>
      <dgm:spPr/>
    </dgm:pt>
    <dgm:pt modelId="{4860B7F9-A45F-4059-9B52-1854D5D0327D}" type="pres">
      <dgm:prSet presAssocID="{9DB7B5A1-1DBD-439C-B89E-3D8E5544203D}" presName="container" presStyleCnt="0">
        <dgm:presLayoutVars>
          <dgm:dir/>
          <dgm:resizeHandles val="exact"/>
        </dgm:presLayoutVars>
      </dgm:prSet>
      <dgm:spPr/>
    </dgm:pt>
    <dgm:pt modelId="{B78A8023-4CF8-44A9-B697-BDEB137CEA6A}" type="pres">
      <dgm:prSet presAssocID="{B7468F9D-3D2D-4246-8AE6-8148D714C191}" presName="compNode" presStyleCnt="0"/>
      <dgm:spPr/>
    </dgm:pt>
    <dgm:pt modelId="{69A2DD6D-12E9-4EB4-8C89-4773050126EF}" type="pres">
      <dgm:prSet presAssocID="{B7468F9D-3D2D-4246-8AE6-8148D714C191}" presName="iconBgRect" presStyleLbl="bgShp" presStyleIdx="0" presStyleCnt="5"/>
      <dgm:spPr/>
    </dgm:pt>
    <dgm:pt modelId="{4403CAB3-4DE5-47B0-BEF9-E657A7BB1F89}" type="pres">
      <dgm:prSet presAssocID="{B7468F9D-3D2D-4246-8AE6-8148D714C1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AE9E40-4B12-4C19-83A3-41EA157A5995}" type="pres">
      <dgm:prSet presAssocID="{B7468F9D-3D2D-4246-8AE6-8148D714C191}" presName="spaceRect" presStyleCnt="0"/>
      <dgm:spPr/>
    </dgm:pt>
    <dgm:pt modelId="{492DF47B-1521-4B82-B60F-FF71C752D328}" type="pres">
      <dgm:prSet presAssocID="{B7468F9D-3D2D-4246-8AE6-8148D714C191}" presName="textRect" presStyleLbl="revTx" presStyleIdx="0" presStyleCnt="5">
        <dgm:presLayoutVars>
          <dgm:chMax val="1"/>
          <dgm:chPref val="1"/>
        </dgm:presLayoutVars>
      </dgm:prSet>
      <dgm:spPr/>
    </dgm:pt>
    <dgm:pt modelId="{61D337EF-E52C-4369-BBD5-7BB647BA148C}" type="pres">
      <dgm:prSet presAssocID="{3E93115E-9430-4E50-A4B6-84B593E530E0}" presName="sibTrans" presStyleLbl="sibTrans2D1" presStyleIdx="0" presStyleCnt="0"/>
      <dgm:spPr/>
    </dgm:pt>
    <dgm:pt modelId="{8A1E23D2-9214-4F87-9F6E-356D0C17C788}" type="pres">
      <dgm:prSet presAssocID="{8855B863-F312-4FF7-A214-CC1B9E3CC1FB}" presName="compNode" presStyleCnt="0"/>
      <dgm:spPr/>
    </dgm:pt>
    <dgm:pt modelId="{98EB5A76-9391-47F4-B5DC-087A8D5FD41D}" type="pres">
      <dgm:prSet presAssocID="{8855B863-F312-4FF7-A214-CC1B9E3CC1FB}" presName="iconBgRect" presStyleLbl="bgShp" presStyleIdx="1" presStyleCnt="5"/>
      <dgm:spPr/>
    </dgm:pt>
    <dgm:pt modelId="{211CE22E-C5E5-4045-885A-ED0FD27389AA}" type="pres">
      <dgm:prSet presAssocID="{8855B863-F312-4FF7-A214-CC1B9E3CC1F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12CD4312-3154-4F09-BA82-977F755DD5CE}" type="pres">
      <dgm:prSet presAssocID="{8855B863-F312-4FF7-A214-CC1B9E3CC1FB}" presName="spaceRect" presStyleCnt="0"/>
      <dgm:spPr/>
    </dgm:pt>
    <dgm:pt modelId="{545B7BA5-CA51-4716-A5DA-1444004FE0BC}" type="pres">
      <dgm:prSet presAssocID="{8855B863-F312-4FF7-A214-CC1B9E3CC1FB}" presName="textRect" presStyleLbl="revTx" presStyleIdx="1" presStyleCnt="5">
        <dgm:presLayoutVars>
          <dgm:chMax val="1"/>
          <dgm:chPref val="1"/>
        </dgm:presLayoutVars>
      </dgm:prSet>
      <dgm:spPr/>
    </dgm:pt>
    <dgm:pt modelId="{8410967B-961F-4B1C-B8DA-C21F5AB1C420}" type="pres">
      <dgm:prSet presAssocID="{25D4810D-6525-414C-B25E-27D5A84C2258}" presName="sibTrans" presStyleLbl="sibTrans2D1" presStyleIdx="0" presStyleCnt="0"/>
      <dgm:spPr/>
    </dgm:pt>
    <dgm:pt modelId="{27E487ED-8CEC-4D32-91EF-94584263C962}" type="pres">
      <dgm:prSet presAssocID="{4E0EB751-4D2D-47FC-922C-54164C9264E5}" presName="compNode" presStyleCnt="0"/>
      <dgm:spPr/>
    </dgm:pt>
    <dgm:pt modelId="{CA1DFF63-9D03-47F6-87F2-8E62DDE47A69}" type="pres">
      <dgm:prSet presAssocID="{4E0EB751-4D2D-47FC-922C-54164C9264E5}" presName="iconBgRect" presStyleLbl="bgShp" presStyleIdx="2" presStyleCnt="5"/>
      <dgm:spPr/>
    </dgm:pt>
    <dgm:pt modelId="{21563D41-92B4-4FE7-9F95-5CCE6978EF88}" type="pres">
      <dgm:prSet presAssocID="{4E0EB751-4D2D-47FC-922C-54164C9264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D1D7DD-8DF2-487C-AED2-2D814CEC0DF9}" type="pres">
      <dgm:prSet presAssocID="{4E0EB751-4D2D-47FC-922C-54164C9264E5}" presName="spaceRect" presStyleCnt="0"/>
      <dgm:spPr/>
    </dgm:pt>
    <dgm:pt modelId="{C4BBE576-1B21-4E16-9C4A-D489E670C105}" type="pres">
      <dgm:prSet presAssocID="{4E0EB751-4D2D-47FC-922C-54164C9264E5}" presName="textRect" presStyleLbl="revTx" presStyleIdx="2" presStyleCnt="5">
        <dgm:presLayoutVars>
          <dgm:chMax val="1"/>
          <dgm:chPref val="1"/>
        </dgm:presLayoutVars>
      </dgm:prSet>
      <dgm:spPr/>
    </dgm:pt>
    <dgm:pt modelId="{CD47E691-202E-4F8C-A691-5319457A57C4}" type="pres">
      <dgm:prSet presAssocID="{DC7388BE-E6B1-4631-BE00-5BD2414044BC}" presName="sibTrans" presStyleLbl="sibTrans2D1" presStyleIdx="0" presStyleCnt="0"/>
      <dgm:spPr/>
    </dgm:pt>
    <dgm:pt modelId="{3B9811BD-53D3-46E4-8DF7-D8C65C68B3BC}" type="pres">
      <dgm:prSet presAssocID="{41AFE6DE-E255-4962-BF7A-658A9EB2F440}" presName="compNode" presStyleCnt="0"/>
      <dgm:spPr/>
    </dgm:pt>
    <dgm:pt modelId="{CCD6B028-A480-4EDE-A0C3-34E93B30C6DD}" type="pres">
      <dgm:prSet presAssocID="{41AFE6DE-E255-4962-BF7A-658A9EB2F440}" presName="iconBgRect" presStyleLbl="bgShp" presStyleIdx="3" presStyleCnt="5"/>
      <dgm:spPr/>
    </dgm:pt>
    <dgm:pt modelId="{5DE07DC7-4AE8-44AE-A3E3-973EBD6D9E92}" type="pres">
      <dgm:prSet presAssocID="{41AFE6DE-E255-4962-BF7A-658A9EB2F4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B31BDC3-3B82-48E5-8FF2-3E660EC89550}" type="pres">
      <dgm:prSet presAssocID="{41AFE6DE-E255-4962-BF7A-658A9EB2F440}" presName="spaceRect" presStyleCnt="0"/>
      <dgm:spPr/>
    </dgm:pt>
    <dgm:pt modelId="{A023C242-58F5-455D-AE48-55AFA10DBA7F}" type="pres">
      <dgm:prSet presAssocID="{41AFE6DE-E255-4962-BF7A-658A9EB2F440}" presName="textRect" presStyleLbl="revTx" presStyleIdx="3" presStyleCnt="5">
        <dgm:presLayoutVars>
          <dgm:chMax val="1"/>
          <dgm:chPref val="1"/>
        </dgm:presLayoutVars>
      </dgm:prSet>
      <dgm:spPr/>
    </dgm:pt>
    <dgm:pt modelId="{91778E6B-74FE-4F9F-A7E8-F97404ECFB99}" type="pres">
      <dgm:prSet presAssocID="{889D6871-3A37-4A82-BF47-53DA674371EA}" presName="sibTrans" presStyleLbl="sibTrans2D1" presStyleIdx="0" presStyleCnt="0"/>
      <dgm:spPr/>
    </dgm:pt>
    <dgm:pt modelId="{9C009EAF-81C1-4E96-881F-25E675568D20}" type="pres">
      <dgm:prSet presAssocID="{7C4F3E57-9A35-48B0-A9A8-5D83AB4F5995}" presName="compNode" presStyleCnt="0"/>
      <dgm:spPr/>
    </dgm:pt>
    <dgm:pt modelId="{F56DFF46-8F80-49C7-9EF6-4A84CD89EE20}" type="pres">
      <dgm:prSet presAssocID="{7C4F3E57-9A35-48B0-A9A8-5D83AB4F5995}" presName="iconBgRect" presStyleLbl="bgShp" presStyleIdx="4" presStyleCnt="5"/>
      <dgm:spPr/>
    </dgm:pt>
    <dgm:pt modelId="{F28D0404-9D14-4219-BA6E-C293B2329389}" type="pres">
      <dgm:prSet presAssocID="{7C4F3E57-9A35-48B0-A9A8-5D83AB4F59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F7235877-9AB5-4272-861B-2EE0639FC983}" type="pres">
      <dgm:prSet presAssocID="{7C4F3E57-9A35-48B0-A9A8-5D83AB4F5995}" presName="spaceRect" presStyleCnt="0"/>
      <dgm:spPr/>
    </dgm:pt>
    <dgm:pt modelId="{01A3DE1C-F9D0-4EF0-B211-2CC4C02A0BA2}" type="pres">
      <dgm:prSet presAssocID="{7C4F3E57-9A35-48B0-A9A8-5D83AB4F59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4421C03-4E8B-4677-844A-7A832A2B2F17}" type="presOf" srcId="{41AFE6DE-E255-4962-BF7A-658A9EB2F440}" destId="{A023C242-58F5-455D-AE48-55AFA10DBA7F}" srcOrd="0" destOrd="0" presId="urn:microsoft.com/office/officeart/2018/2/layout/IconCircleList"/>
    <dgm:cxn modelId="{D8F50B1D-E4FD-4026-90C7-B2B1196C250E}" type="presOf" srcId="{4E0EB751-4D2D-47FC-922C-54164C9264E5}" destId="{C4BBE576-1B21-4E16-9C4A-D489E670C105}" srcOrd="0" destOrd="0" presId="urn:microsoft.com/office/officeart/2018/2/layout/IconCircleList"/>
    <dgm:cxn modelId="{6E9AB51E-660A-40D4-8189-DBDFC724BBC2}" srcId="{9DB7B5A1-1DBD-439C-B89E-3D8E5544203D}" destId="{B7468F9D-3D2D-4246-8AE6-8148D714C191}" srcOrd="0" destOrd="0" parTransId="{EDC0DE91-2049-4695-B027-DA3AD5F79EF4}" sibTransId="{3E93115E-9430-4E50-A4B6-84B593E530E0}"/>
    <dgm:cxn modelId="{A5CBA71F-C11D-4B23-8699-AD3E4E9FD0CB}" type="presOf" srcId="{8855B863-F312-4FF7-A214-CC1B9E3CC1FB}" destId="{545B7BA5-CA51-4716-A5DA-1444004FE0BC}" srcOrd="0" destOrd="0" presId="urn:microsoft.com/office/officeart/2018/2/layout/IconCircleList"/>
    <dgm:cxn modelId="{90C48922-A6DA-4A4F-B1E7-0DFB5842BC1A}" srcId="{9DB7B5A1-1DBD-439C-B89E-3D8E5544203D}" destId="{7C4F3E57-9A35-48B0-A9A8-5D83AB4F5995}" srcOrd="4" destOrd="0" parTransId="{42A3C076-90C1-49E2-9ED5-679C2D66F948}" sibTransId="{8018C1B7-6B61-40DD-848A-350DE5058532}"/>
    <dgm:cxn modelId="{81EAC84F-B6FB-4A31-A4F1-B8EEE2514E99}" type="presOf" srcId="{B7468F9D-3D2D-4246-8AE6-8148D714C191}" destId="{492DF47B-1521-4B82-B60F-FF71C752D328}" srcOrd="0" destOrd="0" presId="urn:microsoft.com/office/officeart/2018/2/layout/IconCircleList"/>
    <dgm:cxn modelId="{E2F8E656-B111-44B3-A3F3-D4C4A247DC41}" type="presOf" srcId="{25D4810D-6525-414C-B25E-27D5A84C2258}" destId="{8410967B-961F-4B1C-B8DA-C21F5AB1C420}" srcOrd="0" destOrd="0" presId="urn:microsoft.com/office/officeart/2018/2/layout/IconCircleList"/>
    <dgm:cxn modelId="{8803E359-A54F-4201-8138-D6500969288A}" type="presOf" srcId="{3E93115E-9430-4E50-A4B6-84B593E530E0}" destId="{61D337EF-E52C-4369-BBD5-7BB647BA148C}" srcOrd="0" destOrd="0" presId="urn:microsoft.com/office/officeart/2018/2/layout/IconCircleList"/>
    <dgm:cxn modelId="{F980BF65-2A87-46DC-85ED-BA9C2EC759C4}" type="presOf" srcId="{DC7388BE-E6B1-4631-BE00-5BD2414044BC}" destId="{CD47E691-202E-4F8C-A691-5319457A57C4}" srcOrd="0" destOrd="0" presId="urn:microsoft.com/office/officeart/2018/2/layout/IconCircleList"/>
    <dgm:cxn modelId="{F4C02C78-3E95-4C19-A74F-EC670BA8F5F6}" srcId="{9DB7B5A1-1DBD-439C-B89E-3D8E5544203D}" destId="{4E0EB751-4D2D-47FC-922C-54164C9264E5}" srcOrd="2" destOrd="0" parTransId="{4523C012-571E-441A-BC15-40A22945866D}" sibTransId="{DC7388BE-E6B1-4631-BE00-5BD2414044BC}"/>
    <dgm:cxn modelId="{5F80B889-4B65-49FF-B091-B36D04370C2E}" type="presOf" srcId="{889D6871-3A37-4A82-BF47-53DA674371EA}" destId="{91778E6B-74FE-4F9F-A7E8-F97404ECFB99}" srcOrd="0" destOrd="0" presId="urn:microsoft.com/office/officeart/2018/2/layout/IconCircleList"/>
    <dgm:cxn modelId="{8ED42392-FE6D-4291-A959-8D172784C451}" type="presOf" srcId="{9DB7B5A1-1DBD-439C-B89E-3D8E5544203D}" destId="{053119B6-115D-47F7-BB59-632F27CB1809}" srcOrd="0" destOrd="0" presId="urn:microsoft.com/office/officeart/2018/2/layout/IconCircleList"/>
    <dgm:cxn modelId="{E1E98BA6-3B25-43B1-8807-8B7C8D0EA90C}" type="presOf" srcId="{7C4F3E57-9A35-48B0-A9A8-5D83AB4F5995}" destId="{01A3DE1C-F9D0-4EF0-B211-2CC4C02A0BA2}" srcOrd="0" destOrd="0" presId="urn:microsoft.com/office/officeart/2018/2/layout/IconCircleList"/>
    <dgm:cxn modelId="{62DA95AB-E979-4F53-8301-CA90D85DE577}" srcId="{9DB7B5A1-1DBD-439C-B89E-3D8E5544203D}" destId="{8855B863-F312-4FF7-A214-CC1B9E3CC1FB}" srcOrd="1" destOrd="0" parTransId="{3AC3493A-7746-4034-87FE-C70FB3AA827A}" sibTransId="{25D4810D-6525-414C-B25E-27D5A84C2258}"/>
    <dgm:cxn modelId="{663B6FFA-F996-4132-8377-4F82E46176D6}" srcId="{9DB7B5A1-1DBD-439C-B89E-3D8E5544203D}" destId="{41AFE6DE-E255-4962-BF7A-658A9EB2F440}" srcOrd="3" destOrd="0" parTransId="{11632AE2-C44F-4EEB-B7FE-AF624594F96B}" sibTransId="{889D6871-3A37-4A82-BF47-53DA674371EA}"/>
    <dgm:cxn modelId="{C4E278A2-5D96-4A7B-A9F0-7F3B97600305}" type="presParOf" srcId="{053119B6-115D-47F7-BB59-632F27CB1809}" destId="{4860B7F9-A45F-4059-9B52-1854D5D0327D}" srcOrd="0" destOrd="0" presId="urn:microsoft.com/office/officeart/2018/2/layout/IconCircleList"/>
    <dgm:cxn modelId="{47402B76-B571-4C62-9089-EB62B8054020}" type="presParOf" srcId="{4860B7F9-A45F-4059-9B52-1854D5D0327D}" destId="{B78A8023-4CF8-44A9-B697-BDEB137CEA6A}" srcOrd="0" destOrd="0" presId="urn:microsoft.com/office/officeart/2018/2/layout/IconCircleList"/>
    <dgm:cxn modelId="{7D3CA770-0F91-4F4F-BADA-DA0E71BA0C42}" type="presParOf" srcId="{B78A8023-4CF8-44A9-B697-BDEB137CEA6A}" destId="{69A2DD6D-12E9-4EB4-8C89-4773050126EF}" srcOrd="0" destOrd="0" presId="urn:microsoft.com/office/officeart/2018/2/layout/IconCircleList"/>
    <dgm:cxn modelId="{3E54B0B1-371C-41E8-913A-FFF831188BFD}" type="presParOf" srcId="{B78A8023-4CF8-44A9-B697-BDEB137CEA6A}" destId="{4403CAB3-4DE5-47B0-BEF9-E657A7BB1F89}" srcOrd="1" destOrd="0" presId="urn:microsoft.com/office/officeart/2018/2/layout/IconCircleList"/>
    <dgm:cxn modelId="{8F69A794-7ECC-42AF-BDE5-FBA350232E85}" type="presParOf" srcId="{B78A8023-4CF8-44A9-B697-BDEB137CEA6A}" destId="{02AE9E40-4B12-4C19-83A3-41EA157A5995}" srcOrd="2" destOrd="0" presId="urn:microsoft.com/office/officeart/2018/2/layout/IconCircleList"/>
    <dgm:cxn modelId="{30E4A165-DF06-4A16-AEE2-700F6003C168}" type="presParOf" srcId="{B78A8023-4CF8-44A9-B697-BDEB137CEA6A}" destId="{492DF47B-1521-4B82-B60F-FF71C752D328}" srcOrd="3" destOrd="0" presId="urn:microsoft.com/office/officeart/2018/2/layout/IconCircleList"/>
    <dgm:cxn modelId="{3DB4515F-0961-4327-B321-06478984B870}" type="presParOf" srcId="{4860B7F9-A45F-4059-9B52-1854D5D0327D}" destId="{61D337EF-E52C-4369-BBD5-7BB647BA148C}" srcOrd="1" destOrd="0" presId="urn:microsoft.com/office/officeart/2018/2/layout/IconCircleList"/>
    <dgm:cxn modelId="{46B86FFC-3997-4E51-8DF9-79747BB1C3FF}" type="presParOf" srcId="{4860B7F9-A45F-4059-9B52-1854D5D0327D}" destId="{8A1E23D2-9214-4F87-9F6E-356D0C17C788}" srcOrd="2" destOrd="0" presId="urn:microsoft.com/office/officeart/2018/2/layout/IconCircleList"/>
    <dgm:cxn modelId="{9E8E8115-516A-4056-AE59-93C678191D40}" type="presParOf" srcId="{8A1E23D2-9214-4F87-9F6E-356D0C17C788}" destId="{98EB5A76-9391-47F4-B5DC-087A8D5FD41D}" srcOrd="0" destOrd="0" presId="urn:microsoft.com/office/officeart/2018/2/layout/IconCircleList"/>
    <dgm:cxn modelId="{ED6F96E8-96DA-4EBE-8C08-6A772EFE064A}" type="presParOf" srcId="{8A1E23D2-9214-4F87-9F6E-356D0C17C788}" destId="{211CE22E-C5E5-4045-885A-ED0FD27389AA}" srcOrd="1" destOrd="0" presId="urn:microsoft.com/office/officeart/2018/2/layout/IconCircleList"/>
    <dgm:cxn modelId="{79191D8E-24AB-4E08-AC96-91E41FD1DBEA}" type="presParOf" srcId="{8A1E23D2-9214-4F87-9F6E-356D0C17C788}" destId="{12CD4312-3154-4F09-BA82-977F755DD5CE}" srcOrd="2" destOrd="0" presId="urn:microsoft.com/office/officeart/2018/2/layout/IconCircleList"/>
    <dgm:cxn modelId="{35F46665-8116-4A4D-90C4-8BB0292AE631}" type="presParOf" srcId="{8A1E23D2-9214-4F87-9F6E-356D0C17C788}" destId="{545B7BA5-CA51-4716-A5DA-1444004FE0BC}" srcOrd="3" destOrd="0" presId="urn:microsoft.com/office/officeart/2018/2/layout/IconCircleList"/>
    <dgm:cxn modelId="{2BC68E20-46F1-4FE7-88B7-4254F120ABD8}" type="presParOf" srcId="{4860B7F9-A45F-4059-9B52-1854D5D0327D}" destId="{8410967B-961F-4B1C-B8DA-C21F5AB1C420}" srcOrd="3" destOrd="0" presId="urn:microsoft.com/office/officeart/2018/2/layout/IconCircleList"/>
    <dgm:cxn modelId="{5C9BD788-4E71-4224-96CB-ED13AC41990C}" type="presParOf" srcId="{4860B7F9-A45F-4059-9B52-1854D5D0327D}" destId="{27E487ED-8CEC-4D32-91EF-94584263C962}" srcOrd="4" destOrd="0" presId="urn:microsoft.com/office/officeart/2018/2/layout/IconCircleList"/>
    <dgm:cxn modelId="{8853CC34-BCBD-4EE1-9B57-DA0DF944E50B}" type="presParOf" srcId="{27E487ED-8CEC-4D32-91EF-94584263C962}" destId="{CA1DFF63-9D03-47F6-87F2-8E62DDE47A69}" srcOrd="0" destOrd="0" presId="urn:microsoft.com/office/officeart/2018/2/layout/IconCircleList"/>
    <dgm:cxn modelId="{DB94FE32-A648-4CE0-86D7-133BDB560C71}" type="presParOf" srcId="{27E487ED-8CEC-4D32-91EF-94584263C962}" destId="{21563D41-92B4-4FE7-9F95-5CCE6978EF88}" srcOrd="1" destOrd="0" presId="urn:microsoft.com/office/officeart/2018/2/layout/IconCircleList"/>
    <dgm:cxn modelId="{06171080-B206-442F-AD0D-6BDCC02C1A51}" type="presParOf" srcId="{27E487ED-8CEC-4D32-91EF-94584263C962}" destId="{CFD1D7DD-8DF2-487C-AED2-2D814CEC0DF9}" srcOrd="2" destOrd="0" presId="urn:microsoft.com/office/officeart/2018/2/layout/IconCircleList"/>
    <dgm:cxn modelId="{95E3E436-1C34-4AB3-9873-1D7AAF6A51A7}" type="presParOf" srcId="{27E487ED-8CEC-4D32-91EF-94584263C962}" destId="{C4BBE576-1B21-4E16-9C4A-D489E670C105}" srcOrd="3" destOrd="0" presId="urn:microsoft.com/office/officeart/2018/2/layout/IconCircleList"/>
    <dgm:cxn modelId="{F5E2CB08-886C-4D0C-B69C-2C97671A9839}" type="presParOf" srcId="{4860B7F9-A45F-4059-9B52-1854D5D0327D}" destId="{CD47E691-202E-4F8C-A691-5319457A57C4}" srcOrd="5" destOrd="0" presId="urn:microsoft.com/office/officeart/2018/2/layout/IconCircleList"/>
    <dgm:cxn modelId="{0CB0AB74-4FBE-47A8-9D7D-AC6C5EBF55FB}" type="presParOf" srcId="{4860B7F9-A45F-4059-9B52-1854D5D0327D}" destId="{3B9811BD-53D3-46E4-8DF7-D8C65C68B3BC}" srcOrd="6" destOrd="0" presId="urn:microsoft.com/office/officeart/2018/2/layout/IconCircleList"/>
    <dgm:cxn modelId="{35A6A33D-13FA-4040-AE6C-A2656ED0E763}" type="presParOf" srcId="{3B9811BD-53D3-46E4-8DF7-D8C65C68B3BC}" destId="{CCD6B028-A480-4EDE-A0C3-34E93B30C6DD}" srcOrd="0" destOrd="0" presId="urn:microsoft.com/office/officeart/2018/2/layout/IconCircleList"/>
    <dgm:cxn modelId="{A5F734AC-40FB-43DC-9A23-956A0959B37C}" type="presParOf" srcId="{3B9811BD-53D3-46E4-8DF7-D8C65C68B3BC}" destId="{5DE07DC7-4AE8-44AE-A3E3-973EBD6D9E92}" srcOrd="1" destOrd="0" presId="urn:microsoft.com/office/officeart/2018/2/layout/IconCircleList"/>
    <dgm:cxn modelId="{7D6BC4E9-87AF-4B87-A380-42128139A37F}" type="presParOf" srcId="{3B9811BD-53D3-46E4-8DF7-D8C65C68B3BC}" destId="{BB31BDC3-3B82-48E5-8FF2-3E660EC89550}" srcOrd="2" destOrd="0" presId="urn:microsoft.com/office/officeart/2018/2/layout/IconCircleList"/>
    <dgm:cxn modelId="{7D2EAC55-D79D-45E8-99F8-FF44E195E9AA}" type="presParOf" srcId="{3B9811BD-53D3-46E4-8DF7-D8C65C68B3BC}" destId="{A023C242-58F5-455D-AE48-55AFA10DBA7F}" srcOrd="3" destOrd="0" presId="urn:microsoft.com/office/officeart/2018/2/layout/IconCircleList"/>
    <dgm:cxn modelId="{6DF3793E-D7E8-4853-AC52-A9836459AFD3}" type="presParOf" srcId="{4860B7F9-A45F-4059-9B52-1854D5D0327D}" destId="{91778E6B-74FE-4F9F-A7E8-F97404ECFB99}" srcOrd="7" destOrd="0" presId="urn:microsoft.com/office/officeart/2018/2/layout/IconCircleList"/>
    <dgm:cxn modelId="{7FE8A5D4-1457-4365-A396-8216CB361820}" type="presParOf" srcId="{4860B7F9-A45F-4059-9B52-1854D5D0327D}" destId="{9C009EAF-81C1-4E96-881F-25E675568D20}" srcOrd="8" destOrd="0" presId="urn:microsoft.com/office/officeart/2018/2/layout/IconCircleList"/>
    <dgm:cxn modelId="{6E21C981-72E0-4006-B98F-70381FA8CD19}" type="presParOf" srcId="{9C009EAF-81C1-4E96-881F-25E675568D20}" destId="{F56DFF46-8F80-49C7-9EF6-4A84CD89EE20}" srcOrd="0" destOrd="0" presId="urn:microsoft.com/office/officeart/2018/2/layout/IconCircleList"/>
    <dgm:cxn modelId="{BB92DC17-3823-4742-9ACC-49E4CC9D7E52}" type="presParOf" srcId="{9C009EAF-81C1-4E96-881F-25E675568D20}" destId="{F28D0404-9D14-4219-BA6E-C293B2329389}" srcOrd="1" destOrd="0" presId="urn:microsoft.com/office/officeart/2018/2/layout/IconCircleList"/>
    <dgm:cxn modelId="{18BF2CCE-8D20-4499-95D1-F02371F0D117}" type="presParOf" srcId="{9C009EAF-81C1-4E96-881F-25E675568D20}" destId="{F7235877-9AB5-4272-861B-2EE0639FC983}" srcOrd="2" destOrd="0" presId="urn:microsoft.com/office/officeart/2018/2/layout/IconCircleList"/>
    <dgm:cxn modelId="{90EA2067-E1FB-4686-A6BA-E00FA1E22751}" type="presParOf" srcId="{9C009EAF-81C1-4E96-881F-25E675568D20}" destId="{01A3DE1C-F9D0-4EF0-B211-2CC4C02A0B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2DD6D-12E9-4EB4-8C89-4773050126EF}">
      <dsp:nvSpPr>
        <dsp:cNvPr id="0" name=""/>
        <dsp:cNvSpPr/>
      </dsp:nvSpPr>
      <dsp:spPr>
        <a:xfrm>
          <a:off x="28876" y="796631"/>
          <a:ext cx="890937" cy="89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3CAB3-4DE5-47B0-BEF9-E657A7BB1F89}">
      <dsp:nvSpPr>
        <dsp:cNvPr id="0" name=""/>
        <dsp:cNvSpPr/>
      </dsp:nvSpPr>
      <dsp:spPr>
        <a:xfrm>
          <a:off x="215973" y="983728"/>
          <a:ext cx="516743" cy="516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DF47B-1521-4B82-B60F-FF71C752D328}">
      <dsp:nvSpPr>
        <dsp:cNvPr id="0" name=""/>
        <dsp:cNvSpPr/>
      </dsp:nvSpPr>
      <dsp:spPr>
        <a:xfrm>
          <a:off x="1110728" y="796631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your job using Flink APIs</a:t>
          </a:r>
        </a:p>
      </dsp:txBody>
      <dsp:txXfrm>
        <a:off x="1110728" y="796631"/>
        <a:ext cx="2100066" cy="890937"/>
      </dsp:txXfrm>
    </dsp:sp>
    <dsp:sp modelId="{98EB5A76-9391-47F4-B5DC-087A8D5FD41D}">
      <dsp:nvSpPr>
        <dsp:cNvPr id="0" name=""/>
        <dsp:cNvSpPr/>
      </dsp:nvSpPr>
      <dsp:spPr>
        <a:xfrm>
          <a:off x="3576715" y="796631"/>
          <a:ext cx="890937" cy="89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CE22E-C5E5-4045-885A-ED0FD27389AA}">
      <dsp:nvSpPr>
        <dsp:cNvPr id="0" name=""/>
        <dsp:cNvSpPr/>
      </dsp:nvSpPr>
      <dsp:spPr>
        <a:xfrm>
          <a:off x="3763812" y="983728"/>
          <a:ext cx="516743" cy="516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B7BA5-CA51-4716-A5DA-1444004FE0BC}">
      <dsp:nvSpPr>
        <dsp:cNvPr id="0" name=""/>
        <dsp:cNvSpPr/>
      </dsp:nvSpPr>
      <dsp:spPr>
        <a:xfrm>
          <a:off x="4658568" y="796631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Submit the job to the cluster (standalone, YARN, Kubernetes)</a:t>
          </a:r>
        </a:p>
      </dsp:txBody>
      <dsp:txXfrm>
        <a:off x="4658568" y="796631"/>
        <a:ext cx="2100066" cy="890937"/>
      </dsp:txXfrm>
    </dsp:sp>
    <dsp:sp modelId="{CA1DFF63-9D03-47F6-87F2-8E62DDE47A69}">
      <dsp:nvSpPr>
        <dsp:cNvPr id="0" name=""/>
        <dsp:cNvSpPr/>
      </dsp:nvSpPr>
      <dsp:spPr>
        <a:xfrm>
          <a:off x="7124555" y="796631"/>
          <a:ext cx="890937" cy="89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63D41-92B4-4FE7-9F95-5CCE6978EF88}">
      <dsp:nvSpPr>
        <dsp:cNvPr id="0" name=""/>
        <dsp:cNvSpPr/>
      </dsp:nvSpPr>
      <dsp:spPr>
        <a:xfrm>
          <a:off x="7311651" y="983728"/>
          <a:ext cx="516743" cy="516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BE576-1B21-4E16-9C4A-D489E670C105}">
      <dsp:nvSpPr>
        <dsp:cNvPr id="0" name=""/>
        <dsp:cNvSpPr/>
      </dsp:nvSpPr>
      <dsp:spPr>
        <a:xfrm>
          <a:off x="8206407" y="796631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Flink splits job into parallel tasks</a:t>
          </a:r>
        </a:p>
      </dsp:txBody>
      <dsp:txXfrm>
        <a:off x="8206407" y="796631"/>
        <a:ext cx="2100066" cy="890937"/>
      </dsp:txXfrm>
    </dsp:sp>
    <dsp:sp modelId="{CCD6B028-A480-4EDE-A0C3-34E93B30C6DD}">
      <dsp:nvSpPr>
        <dsp:cNvPr id="0" name=""/>
        <dsp:cNvSpPr/>
      </dsp:nvSpPr>
      <dsp:spPr>
        <a:xfrm>
          <a:off x="28876" y="2378862"/>
          <a:ext cx="890937" cy="89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07DC7-4AE8-44AE-A3E3-973EBD6D9E92}">
      <dsp:nvSpPr>
        <dsp:cNvPr id="0" name=""/>
        <dsp:cNvSpPr/>
      </dsp:nvSpPr>
      <dsp:spPr>
        <a:xfrm>
          <a:off x="215973" y="2565958"/>
          <a:ext cx="516743" cy="516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3C242-58F5-455D-AE48-55AFA10DBA7F}">
      <dsp:nvSpPr>
        <dsp:cNvPr id="0" name=""/>
        <dsp:cNvSpPr/>
      </dsp:nvSpPr>
      <dsp:spPr>
        <a:xfrm>
          <a:off x="1110728" y="2378862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Tasks run on TaskManagers</a:t>
          </a:r>
        </a:p>
      </dsp:txBody>
      <dsp:txXfrm>
        <a:off x="1110728" y="2378862"/>
        <a:ext cx="2100066" cy="890937"/>
      </dsp:txXfrm>
    </dsp:sp>
    <dsp:sp modelId="{F56DFF46-8F80-49C7-9EF6-4A84CD89EE20}">
      <dsp:nvSpPr>
        <dsp:cNvPr id="0" name=""/>
        <dsp:cNvSpPr/>
      </dsp:nvSpPr>
      <dsp:spPr>
        <a:xfrm>
          <a:off x="3576715" y="2378862"/>
          <a:ext cx="890937" cy="890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D0404-9D14-4219-BA6E-C293B2329389}">
      <dsp:nvSpPr>
        <dsp:cNvPr id="0" name=""/>
        <dsp:cNvSpPr/>
      </dsp:nvSpPr>
      <dsp:spPr>
        <a:xfrm>
          <a:off x="3763812" y="2565958"/>
          <a:ext cx="516743" cy="5167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3DE1C-F9D0-4EF0-B211-2CC4C02A0BA2}">
      <dsp:nvSpPr>
        <dsp:cNvPr id="0" name=""/>
        <dsp:cNvSpPr/>
      </dsp:nvSpPr>
      <dsp:spPr>
        <a:xfrm>
          <a:off x="4658568" y="2378862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Checkpoints and savepoints ensure resilience</a:t>
          </a:r>
        </a:p>
      </dsp:txBody>
      <dsp:txXfrm>
        <a:off x="4658568" y="2378862"/>
        <a:ext cx="2100066" cy="890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9DF6C-3CE4-9E4C-96A8-14A376E45A43}" type="datetimeFigureOut">
              <a:rPr lang="en-AZ" smtClean="0"/>
              <a:t>27.10.25</a:t>
            </a:fld>
            <a:endParaRPr lang="e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36535-CB4A-8C45-9885-68D8ED61BE52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3311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36535-CB4A-8C45-9885-68D8ED61BE52}" type="slidenum">
              <a:rPr lang="en-AZ" smtClean="0"/>
              <a:t>8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26168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4" name="Picture 33" descr="Network Technology Background">
            <a:extLst>
              <a:ext uri="{FF2B5EF4-FFF2-40B4-BE49-F238E27FC236}">
                <a16:creationId xmlns:a16="http://schemas.microsoft.com/office/drawing/2014/main" id="{95291F07-70DF-86B6-F7EB-B47D983A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3ADE2-5937-FB09-A1C7-6F9B79C4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242" y="2263140"/>
            <a:ext cx="8201790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/>
              <a:t>Introduction to Apache Flink</a:t>
            </a:r>
            <a:endParaRPr lang="en-A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BDF0-3E7B-5582-E838-8450FD7FD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66" y="3108510"/>
            <a:ext cx="5648134" cy="685798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Stream Processing for Real-Time Applications</a:t>
            </a:r>
          </a:p>
        </p:txBody>
      </p:sp>
      <p:pic>
        <p:nvPicPr>
          <p:cNvPr id="8" name="Picture 7" descr="A cartoon of a squirrel with colorful tail&#10;&#10;AI-generated content may be incorrect.">
            <a:extLst>
              <a:ext uri="{FF2B5EF4-FFF2-40B4-BE49-F238E27FC236}">
                <a16:creationId xmlns:a16="http://schemas.microsoft.com/office/drawing/2014/main" id="{27DD1750-64E0-A8BE-1AFE-A5270858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43" y="1966142"/>
            <a:ext cx="4297315" cy="429731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61DBB2-61D6-183D-59DB-28B4D53D4A9F}"/>
              </a:ext>
            </a:extLst>
          </p:cNvPr>
          <p:cNvSpPr txBox="1"/>
          <p:nvPr/>
        </p:nvSpPr>
        <p:spPr>
          <a:xfrm>
            <a:off x="447242" y="3699298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/>
              <a:t> Author: Sahil Appayev</a:t>
            </a:r>
          </a:p>
        </p:txBody>
      </p:sp>
    </p:spTree>
    <p:extLst>
      <p:ext uri="{BB962C8B-B14F-4D97-AF65-F5344CB8AC3E}">
        <p14:creationId xmlns:p14="http://schemas.microsoft.com/office/powerpoint/2010/main" val="1020783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B0FA-F488-4001-074F-A6606413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n-US" dirty="0"/>
              <a:t>What is Apache Flink?</a:t>
            </a:r>
            <a:endParaRPr lang="en-AZ" dirty="0"/>
          </a:p>
        </p:txBody>
      </p:sp>
      <p:pic>
        <p:nvPicPr>
          <p:cNvPr id="6" name="Picture 5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40A55977-F502-83BC-95CC-75A560D9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38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B8E4-69B7-F25F-30DF-B30DF724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Open-source stream processing framework</a:t>
            </a:r>
          </a:p>
          <a:p>
            <a:pPr>
              <a:lnSpc>
                <a:spcPct val="110000"/>
              </a:lnSpc>
            </a:pPr>
            <a:r>
              <a:rPr lang="en-US" sz="1100"/>
              <a:t>Designed for high-throughput, low-latency data processing</a:t>
            </a:r>
          </a:p>
          <a:p>
            <a:pPr>
              <a:lnSpc>
                <a:spcPct val="110000"/>
              </a:lnSpc>
            </a:pPr>
            <a:r>
              <a:rPr lang="en-US" sz="1100"/>
              <a:t>Supports both batch and stream processing (unified API)</a:t>
            </a:r>
          </a:p>
          <a:p>
            <a:pPr>
              <a:lnSpc>
                <a:spcPct val="110000"/>
              </a:lnSpc>
            </a:pPr>
            <a:r>
              <a:rPr lang="en-US" sz="1100"/>
              <a:t>Distributed and fault-tolerant</a:t>
            </a:r>
          </a:p>
          <a:p>
            <a:pPr>
              <a:lnSpc>
                <a:spcPct val="110000"/>
              </a:lnSpc>
            </a:pPr>
            <a:r>
              <a:rPr lang="en-US" sz="1100"/>
              <a:t>Ideal for real-time analytics and event-driven applications</a:t>
            </a:r>
          </a:p>
          <a:p>
            <a:pPr>
              <a:lnSpc>
                <a:spcPct val="110000"/>
              </a:lnSpc>
            </a:pPr>
            <a:endParaRPr lang="en-AZ" sz="1100"/>
          </a:p>
        </p:txBody>
      </p:sp>
    </p:spTree>
    <p:extLst>
      <p:ext uri="{BB962C8B-B14F-4D97-AF65-F5344CB8AC3E}">
        <p14:creationId xmlns:p14="http://schemas.microsoft.com/office/powerpoint/2010/main" val="42725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6B329-2887-582D-0343-6095E77C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Apache Flink Architecture</a:t>
            </a:r>
            <a:endParaRPr lang="en-AZ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899FEA6-0E2A-98EA-6EC9-BE58FE711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90" y="1299227"/>
            <a:ext cx="6752995" cy="48643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2555-77FB-9A58-D072-6DB757C4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176" y="1792224"/>
            <a:ext cx="4807995" cy="4517136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JobManager</a:t>
            </a:r>
            <a:r>
              <a:rPr lang="en-US" sz="1800" dirty="0"/>
              <a:t>: Coordinates distributed execution</a:t>
            </a:r>
          </a:p>
          <a:p>
            <a:r>
              <a:rPr lang="en-US" sz="1800" dirty="0" err="1"/>
              <a:t>TaskManagers</a:t>
            </a:r>
            <a:r>
              <a:rPr lang="en-US" sz="1800" dirty="0"/>
              <a:t>: Execute tasks and manage state</a:t>
            </a:r>
          </a:p>
          <a:p>
            <a:r>
              <a:rPr lang="en-US" sz="1800" dirty="0"/>
              <a:t>Checkpointing: Ensures fault tolerance</a:t>
            </a:r>
          </a:p>
          <a:p>
            <a:r>
              <a:rPr lang="en-US" sz="1800" dirty="0"/>
              <a:t>State Backend (</a:t>
            </a:r>
            <a:r>
              <a:rPr lang="en-US" sz="1800" dirty="0" err="1"/>
              <a:t>RocksDB</a:t>
            </a:r>
            <a:r>
              <a:rPr lang="en-US" sz="1800" dirty="0"/>
              <a:t>, memory): Manages application state</a:t>
            </a:r>
          </a:p>
          <a:p>
            <a:r>
              <a:rPr lang="en-US" sz="1800" dirty="0"/>
              <a:t>Connectors: Kafka, JDBC, Filesystems, etc.</a:t>
            </a:r>
          </a:p>
          <a:p>
            <a:endParaRPr lang="en-AZ" sz="1800" dirty="0"/>
          </a:p>
        </p:txBody>
      </p:sp>
    </p:spTree>
    <p:extLst>
      <p:ext uri="{BB962C8B-B14F-4D97-AF65-F5344CB8AC3E}">
        <p14:creationId xmlns:p14="http://schemas.microsoft.com/office/powerpoint/2010/main" val="6509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6D14-11AA-1CFC-2D62-74E6381B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  <a:endParaRPr lang="en-A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CC98-4366-5561-7481-C4BEE399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680898"/>
            <a:ext cx="4417866" cy="4628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/>
              <a:t>DataStream API: For real-time stream processing</a:t>
            </a:r>
          </a:p>
          <a:p>
            <a:pPr>
              <a:lnSpc>
                <a:spcPct val="110000"/>
              </a:lnSpc>
            </a:pPr>
            <a:r>
              <a:rPr lang="en-US" sz="1800"/>
              <a:t>DataSet API (legacy): For batch processing</a:t>
            </a:r>
          </a:p>
          <a:p>
            <a:pPr>
              <a:lnSpc>
                <a:spcPct val="110000"/>
              </a:lnSpc>
            </a:pPr>
            <a:r>
              <a:rPr lang="en-US" sz="1800"/>
              <a:t>Table &amp; SQL API: Declarative processing</a:t>
            </a:r>
          </a:p>
          <a:p>
            <a:pPr>
              <a:lnSpc>
                <a:spcPct val="110000"/>
              </a:lnSpc>
            </a:pPr>
            <a:r>
              <a:rPr lang="en-US" sz="1800"/>
              <a:t>CEP (Complex Event Processing): Pattern detection</a:t>
            </a:r>
          </a:p>
          <a:p>
            <a:pPr>
              <a:lnSpc>
                <a:spcPct val="110000"/>
              </a:lnSpc>
            </a:pPr>
            <a:r>
              <a:rPr lang="en-US" sz="1800"/>
              <a:t>Flink ML: Machine learning on streams</a:t>
            </a:r>
          </a:p>
          <a:p>
            <a:pPr>
              <a:lnSpc>
                <a:spcPct val="110000"/>
              </a:lnSpc>
            </a:pPr>
            <a:r>
              <a:rPr lang="en-US" sz="1800"/>
              <a:t>Stateful Functions: Event-driven microservices</a:t>
            </a:r>
            <a:endParaRPr lang="en-US" sz="1800" dirty="0"/>
          </a:p>
        </p:txBody>
      </p:sp>
      <p:pic>
        <p:nvPicPr>
          <p:cNvPr id="5" name="Picture 4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7841EE05-5BA1-FF9A-69C2-7CF4AFA26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37" y="548640"/>
            <a:ext cx="5307105" cy="314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diagram of a squirrel&#10;&#10;AI-generated content may be incorrect.">
            <a:extLst>
              <a:ext uri="{FF2B5EF4-FFF2-40B4-BE49-F238E27FC236}">
                <a16:creationId xmlns:a16="http://schemas.microsoft.com/office/drawing/2014/main" id="{6846FF84-DC6B-F9F2-9EA5-E46A284E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71" y="3875769"/>
            <a:ext cx="6282872" cy="2828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10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5CEC9-D733-FC10-DF5D-AC000EBD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6188"/>
            <a:ext cx="4255188" cy="850569"/>
          </a:xfrm>
        </p:spPr>
        <p:txBody>
          <a:bodyPr anchor="b">
            <a:normAutofit/>
          </a:bodyPr>
          <a:lstStyle/>
          <a:p>
            <a:r>
              <a:rPr lang="en-US" dirty="0"/>
              <a:t>Fault Tolerance</a:t>
            </a:r>
            <a:endParaRPr lang="en-A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67CB-53C9-981E-CD72-A373CB2A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77" y="1146405"/>
            <a:ext cx="5223376" cy="2737250"/>
          </a:xfrm>
        </p:spPr>
        <p:txBody>
          <a:bodyPr>
            <a:normAutofit/>
          </a:bodyPr>
          <a:lstStyle/>
          <a:p>
            <a:r>
              <a:rPr lang="en-AZ" sz="1800" dirty="0"/>
              <a:t>Checkpoints</a:t>
            </a:r>
          </a:p>
          <a:p>
            <a:pPr marL="0" indent="0">
              <a:buNone/>
            </a:pPr>
            <a:r>
              <a:rPr lang="en-US" sz="1800" dirty="0"/>
              <a:t>Automatically created (based on configuration)</a:t>
            </a:r>
          </a:p>
          <a:p>
            <a:pPr marL="0" indent="0">
              <a:buNone/>
            </a:pPr>
            <a:r>
              <a:rPr lang="en-US" sz="1800" dirty="0"/>
              <a:t>Used for fault recovery</a:t>
            </a:r>
          </a:p>
          <a:p>
            <a:pPr marL="0" indent="0">
              <a:buNone/>
            </a:pPr>
            <a:r>
              <a:rPr lang="en-US" sz="1800" dirty="0"/>
              <a:t>Temporarily stored</a:t>
            </a:r>
          </a:p>
          <a:p>
            <a:pPr marL="0" indent="0">
              <a:buNone/>
            </a:pPr>
            <a:r>
              <a:rPr lang="en-US" sz="1800" dirty="0"/>
              <a:t>Design goal: To return the job to the correct state during failover</a:t>
            </a:r>
            <a:endParaRPr lang="en-AZ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51422-6ED4-8BBF-7704-ADEC8EEB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337777"/>
            <a:ext cx="6150666" cy="2091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BDE8B-9C51-784B-E9EA-1F7539639AB7}"/>
              </a:ext>
            </a:extLst>
          </p:cNvPr>
          <p:cNvSpPr txBox="1">
            <a:spLocks/>
          </p:cNvSpPr>
          <p:nvPr/>
        </p:nvSpPr>
        <p:spPr>
          <a:xfrm>
            <a:off x="415424" y="3886718"/>
            <a:ext cx="5223376" cy="249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Z" sz="1800" dirty="0"/>
              <a:t>Savepoints</a:t>
            </a:r>
          </a:p>
          <a:p>
            <a:pPr marL="0" indent="0">
              <a:buNone/>
            </a:pPr>
            <a:r>
              <a:rPr lang="en-US" sz="1800" dirty="0"/>
              <a:t>Manually triggered</a:t>
            </a:r>
          </a:p>
          <a:p>
            <a:pPr marL="0" indent="0">
              <a:buNone/>
            </a:pPr>
            <a:r>
              <a:rPr lang="en-US" sz="1800" dirty="0"/>
              <a:t>Long-term storage</a:t>
            </a:r>
          </a:p>
          <a:p>
            <a:pPr marL="0" indent="0">
              <a:buNone/>
            </a:pPr>
            <a:r>
              <a:rPr lang="en-US" sz="1800" dirty="0"/>
              <a:t>Can be used for Flink version upgrade</a:t>
            </a:r>
          </a:p>
          <a:p>
            <a:pPr marL="0" indent="0">
              <a:buNone/>
            </a:pPr>
            <a:r>
              <a:rPr lang="en-US" sz="1800" dirty="0"/>
              <a:t>Used for job stop/restart</a:t>
            </a:r>
            <a:endParaRPr lang="en-AZ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CEE30-0131-BE4F-68FE-517EFB45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03" y="4019251"/>
            <a:ext cx="6935926" cy="2362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817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F2C4-4841-F094-E688-15F2A6A1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61595"/>
          </a:xfrm>
        </p:spPr>
        <p:txBody>
          <a:bodyPr/>
          <a:lstStyle/>
          <a:p>
            <a:r>
              <a:rPr lang="en-AZ" dirty="0"/>
              <a:t>Windowing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6A69-12B7-0368-D457-3DBFCF05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72988"/>
            <a:ext cx="3412815" cy="5036372"/>
          </a:xfrm>
        </p:spPr>
        <p:txBody>
          <a:bodyPr/>
          <a:lstStyle/>
          <a:p>
            <a:r>
              <a:rPr lang="en-US" b="1" dirty="0"/>
              <a:t>Time-based Windows </a:t>
            </a:r>
          </a:p>
          <a:p>
            <a:pPr marL="0" indent="0">
              <a:buNone/>
            </a:pPr>
            <a:r>
              <a:rPr lang="en-US" dirty="0"/>
              <a:t> - Tumbling Windows</a:t>
            </a:r>
          </a:p>
          <a:p>
            <a:pPr marL="0" indent="0">
              <a:buNone/>
            </a:pPr>
            <a:r>
              <a:rPr lang="en-US" dirty="0"/>
              <a:t> - Sliding Windows </a:t>
            </a:r>
          </a:p>
          <a:p>
            <a:pPr marL="0" indent="0">
              <a:buNone/>
            </a:pPr>
            <a:r>
              <a:rPr lang="en-US" dirty="0"/>
              <a:t> - Session Windows</a:t>
            </a:r>
          </a:p>
          <a:p>
            <a:r>
              <a:rPr lang="en-US" b="1" dirty="0"/>
              <a:t>Count-based Windows </a:t>
            </a:r>
            <a:endParaRPr lang="en-US" dirty="0"/>
          </a:p>
          <a:p>
            <a:r>
              <a:rPr lang="en-US" b="1" dirty="0"/>
              <a:t>Global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273EC-10E7-5B96-69F0-3634112D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41" y="65630"/>
            <a:ext cx="4981904" cy="2118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656D1-BFDC-8016-4113-4EE3D59E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33" y="1272988"/>
            <a:ext cx="4966496" cy="1795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3A508-DCD7-B685-728F-E963C264B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641" y="2915536"/>
            <a:ext cx="4614718" cy="2412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32CE5-2643-E858-3AC5-19336D31B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613" y="4288125"/>
            <a:ext cx="4204140" cy="1539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4643C-AA2B-5F25-BB7B-AA763675E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641" y="5672322"/>
            <a:ext cx="4639523" cy="1085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242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E53B5-C79D-EB94-7589-0B0ACFAD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7" y="55125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Use Cases of Apache Flink</a:t>
            </a:r>
            <a:endParaRPr lang="en-AZ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8EEB8F-2B3D-0B1B-2167-73074229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8" y="1911965"/>
            <a:ext cx="7430718" cy="35853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707E-CA80-A1E8-4B1F-DE87431B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473" y="2152974"/>
            <a:ext cx="4307527" cy="3103301"/>
          </a:xfrm>
        </p:spPr>
        <p:txBody>
          <a:bodyPr anchor="t">
            <a:normAutofit/>
          </a:bodyPr>
          <a:lstStyle/>
          <a:p>
            <a:r>
              <a:rPr lang="en-US" sz="1800" dirty="0"/>
              <a:t>Real-time monitoring (e.g., fraud detection, anomaly detection)</a:t>
            </a:r>
          </a:p>
          <a:p>
            <a:r>
              <a:rPr lang="en-US" sz="1800" dirty="0"/>
              <a:t>ETL pipelines and data enrichment</a:t>
            </a:r>
          </a:p>
          <a:p>
            <a:r>
              <a:rPr lang="en-US" sz="1800" dirty="0"/>
              <a:t>Event-driven applications</a:t>
            </a:r>
          </a:p>
          <a:p>
            <a:r>
              <a:rPr lang="en-US" sz="1800" dirty="0"/>
              <a:t>Real-time analytics and dashboards</a:t>
            </a:r>
          </a:p>
          <a:p>
            <a:r>
              <a:rPr lang="en-US" sz="1800" dirty="0"/>
              <a:t>Streaming machine learning</a:t>
            </a:r>
          </a:p>
          <a:p>
            <a:r>
              <a:rPr lang="en-US" sz="1800" dirty="0"/>
              <a:t>Log processing and alerting</a:t>
            </a:r>
          </a:p>
        </p:txBody>
      </p:sp>
    </p:spTree>
    <p:extLst>
      <p:ext uri="{BB962C8B-B14F-4D97-AF65-F5344CB8AC3E}">
        <p14:creationId xmlns:p14="http://schemas.microsoft.com/office/powerpoint/2010/main" val="429031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F629F-FA63-B33D-C479-CE05A0D1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How Flink Works</a:t>
            </a:r>
            <a:endParaRPr lang="en-AZ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2886DC-AF53-AFA4-E44C-A2CCB334D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83723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39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1B8E19-7D88-BAC5-CB04-1D77174A0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1AC8-DA91-4781-81EB-EED9D6D0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2" y="1720611"/>
            <a:ext cx="4900034" cy="34494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65924820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278</Words>
  <Application>Microsoft Macintosh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VanillaVTI</vt:lpstr>
      <vt:lpstr>Introduction to Apache Flink</vt:lpstr>
      <vt:lpstr>What is Apache Flink?</vt:lpstr>
      <vt:lpstr>Apache Flink Architecture</vt:lpstr>
      <vt:lpstr>Core Components</vt:lpstr>
      <vt:lpstr>Fault Tolerance</vt:lpstr>
      <vt:lpstr>Windowing</vt:lpstr>
      <vt:lpstr>Use Cases of Apache Flink</vt:lpstr>
      <vt:lpstr>How Flink Works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T. Appayev</dc:creator>
  <cp:lastModifiedBy>Sahil Appayev</cp:lastModifiedBy>
  <cp:revision>10</cp:revision>
  <dcterms:created xsi:type="dcterms:W3CDTF">2025-10-15T07:33:58Z</dcterms:created>
  <dcterms:modified xsi:type="dcterms:W3CDTF">2025-10-27T08:07:08Z</dcterms:modified>
</cp:coreProperties>
</file>