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PLPcl0mplpUTtFbjwcGpF8xje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15BC4C-268F-4E61-AADA-3F0E673AA548}">
  <a:tblStyle styleId="{F815BC4C-268F-4E61-AADA-3F0E673AA5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c9e1436b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c9e1436b1_0_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c9e1436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c9e1436b1_0_1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c9e1436b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c9e1436b1_0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c9e1436b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8c9e1436b1_0_1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8c9e1436b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8c9e1436b1_0_1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89" name="Google Shape;189;p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04" name="Google Shape;104;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8c9e1436b1_2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8c9e1436b1_2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8c9e1436b1_2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8c9e1436b1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8c9e1436b1_0_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14" name="Google Shape;114;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c9e1436b1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18c9e1436b1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18c9e1436b1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24" name="Google Shape;124;g18c9e1436b1_0_3: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c9e1436b1_0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c9e1436b1_0_3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8c9e1436b1_0_3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c9e1436b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8c9e1436b1_0_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c9e1436b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c9e1436b1_0_1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c9e1436b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c9e1436b1_0_1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18c9e1436b1_0_104"/>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g18c9e1436b1_0_104"/>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7" name="Google Shape;87;g18c9e1436b1_0_104"/>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88" name="Shape 88"/>
        <p:cNvGrpSpPr/>
        <p:nvPr/>
      </p:nvGrpSpPr>
      <p:grpSpPr>
        <a:xfrm>
          <a:off x="0" y="0"/>
          <a:ext cx="0" cy="0"/>
          <a:chOff x="0" y="0"/>
          <a:chExt cx="0" cy="0"/>
        </a:xfrm>
      </p:grpSpPr>
      <p:sp>
        <p:nvSpPr>
          <p:cNvPr id="89" name="Google Shape;89;g18c9e1436b1_0_246"/>
          <p:cNvSpPr txBox="1"/>
          <p:nvPr>
            <p:ph type="title"/>
          </p:nvPr>
        </p:nvSpPr>
        <p:spPr>
          <a:xfrm>
            <a:off x="415600" y="2867800"/>
            <a:ext cx="11360700" cy="1122300"/>
          </a:xfrm>
          <a:prstGeom prst="rect">
            <a:avLst/>
          </a:prstGeom>
        </p:spPr>
        <p:txBody>
          <a:bodyPr anchorCtr="0" anchor="ctr" bIns="45700" lIns="91425" spcFirstLastPara="1" rIns="91425" wrap="square" tIns="457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90" name="Google Shape;90;g18c9e1436b1_0_246"/>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IN" sz="4000"/>
              <a:t>CAPSTONE PROJECT </a:t>
            </a:r>
            <a:br>
              <a:rPr b="1" lang="en-IN" sz="4000"/>
            </a:br>
            <a:r>
              <a:rPr b="1" lang="en-IN" sz="4000"/>
              <a:t>REVIEW I</a:t>
            </a:r>
            <a:br>
              <a:rPr b="1" lang="en-IN" sz="4000"/>
            </a:br>
            <a:r>
              <a:rPr b="1" lang="en-IN" sz="4000"/>
              <a:t>Improving transparency and security of supply chain using Blockchain and Knowledge Graphs</a:t>
            </a:r>
            <a:endParaRPr/>
          </a:p>
        </p:txBody>
      </p:sp>
      <p:sp>
        <p:nvSpPr>
          <p:cNvPr id="96" name="Google Shape;96;p1"/>
          <p:cNvSpPr txBox="1"/>
          <p:nvPr>
            <p:ph idx="1" type="subTitle"/>
          </p:nvPr>
        </p:nvSpPr>
        <p:spPr>
          <a:xfrm>
            <a:off x="281940" y="4079708"/>
            <a:ext cx="11628120" cy="22461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a:t>Name : Sahil Arora	</a:t>
            </a:r>
            <a:endParaRPr/>
          </a:p>
          <a:p>
            <a:pPr indent="0" lvl="0" marL="0" rtl="0" algn="l">
              <a:lnSpc>
                <a:spcPct val="90000"/>
              </a:lnSpc>
              <a:spcBef>
                <a:spcPts val="1000"/>
              </a:spcBef>
              <a:spcAft>
                <a:spcPts val="0"/>
              </a:spcAft>
              <a:buClr>
                <a:schemeClr val="dk1"/>
              </a:buClr>
              <a:buSzPts val="2400"/>
              <a:buNone/>
            </a:pPr>
            <a:r>
              <a:rPr lang="en-IN"/>
              <a:t>Register No: 19BCE1366</a:t>
            </a:r>
            <a:endParaRPr/>
          </a:p>
          <a:p>
            <a:pPr indent="0" lvl="0" marL="0" rtl="0" algn="l">
              <a:lnSpc>
                <a:spcPct val="90000"/>
              </a:lnSpc>
              <a:spcBef>
                <a:spcPts val="1000"/>
              </a:spcBef>
              <a:spcAft>
                <a:spcPts val="0"/>
              </a:spcAft>
              <a:buClr>
                <a:schemeClr val="dk1"/>
              </a:buClr>
              <a:buSzPts val="2400"/>
              <a:buNone/>
            </a:pPr>
            <a:r>
              <a:rPr lang="en-IN"/>
              <a:t>Programme &amp; Specialization : B.Tech CSE</a:t>
            </a:r>
            <a:endParaRPr/>
          </a:p>
          <a:p>
            <a:pPr indent="0" lvl="0" marL="0" rtl="0" algn="l">
              <a:lnSpc>
                <a:spcPct val="90000"/>
              </a:lnSpc>
              <a:spcBef>
                <a:spcPts val="1000"/>
              </a:spcBef>
              <a:spcAft>
                <a:spcPts val="0"/>
              </a:spcAft>
              <a:buClr>
                <a:schemeClr val="dk1"/>
              </a:buClr>
              <a:buSzPts val="2400"/>
              <a:buNone/>
            </a:pPr>
            <a:r>
              <a:rPr lang="en-IN"/>
              <a:t>                                                                                                                                              Guide Name:</a:t>
            </a:r>
            <a:endParaRPr/>
          </a:p>
          <a:p>
            <a:pPr indent="0" lvl="0" marL="0" rtl="0" algn="r">
              <a:lnSpc>
                <a:spcPct val="90000"/>
              </a:lnSpc>
              <a:spcBef>
                <a:spcPts val="1000"/>
              </a:spcBef>
              <a:spcAft>
                <a:spcPts val="0"/>
              </a:spcAft>
              <a:buClr>
                <a:schemeClr val="dk1"/>
              </a:buClr>
              <a:buSzPts val="2400"/>
              <a:buNone/>
            </a:pPr>
            <a:r>
              <a:rPr lang="en-IN"/>
              <a:t>Dr.D.Jeya Mala</a:t>
            </a:r>
            <a:endParaRPr/>
          </a:p>
        </p:txBody>
      </p:sp>
      <p:pic>
        <p:nvPicPr>
          <p:cNvPr id="97" name="Google Shape;97;p1"/>
          <p:cNvPicPr preferRelativeResize="0"/>
          <p:nvPr/>
        </p:nvPicPr>
        <p:blipFill rotWithShape="1">
          <a:blip r:embed="rId3">
            <a:alphaModFix/>
          </a:blip>
          <a:srcRect b="0" l="0" r="0" t="0"/>
          <a:stretch/>
        </p:blipFill>
        <p:spPr>
          <a:xfrm>
            <a:off x="3886199" y="23812"/>
            <a:ext cx="3840481" cy="1340168"/>
          </a:xfrm>
          <a:prstGeom prst="rect">
            <a:avLst/>
          </a:prstGeom>
          <a:noFill/>
          <a:ln>
            <a:noFill/>
          </a:ln>
        </p:spPr>
      </p:pic>
      <p:sp>
        <p:nvSpPr>
          <p:cNvPr id="98" name="Google Shape;98;p1"/>
          <p:cNvSpPr txBox="1"/>
          <p:nvPr>
            <p:ph idx="11" type="ftr"/>
          </p:nvPr>
        </p:nvSpPr>
        <p:spPr>
          <a:xfrm>
            <a:off x="2758439" y="6448424"/>
            <a:ext cx="6096000" cy="30353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99" name="Google Shape;99;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aphicFrame>
        <p:nvGraphicFramePr>
          <p:cNvPr id="164" name="Google Shape;164;g18c9e1436b1_0_181"/>
          <p:cNvGraphicFramePr/>
          <p:nvPr/>
        </p:nvGraphicFramePr>
        <p:xfrm>
          <a:off x="1270000" y="102533"/>
          <a:ext cx="3000000" cy="3000000"/>
        </p:xfrm>
        <a:graphic>
          <a:graphicData uri="http://schemas.openxmlformats.org/drawingml/2006/table">
            <a:tbl>
              <a:tblPr>
                <a:noFill/>
                <a:tableStyleId>{F815BC4C-268F-4E61-AADA-3F0E673AA548}</a:tableStyleId>
              </a:tblPr>
              <a:tblGrid>
                <a:gridCol w="1930400"/>
                <a:gridCol w="1930400"/>
                <a:gridCol w="1930400"/>
                <a:gridCol w="1930400"/>
                <a:gridCol w="1930400"/>
              </a:tblGrid>
              <a:tr h="508000">
                <a:tc>
                  <a:txBody>
                    <a:bodyPr/>
                    <a:lstStyle/>
                    <a:p>
                      <a:pPr indent="0" lvl="0" marL="0" rtl="0" algn="l">
                        <a:spcBef>
                          <a:spcPts val="0"/>
                        </a:spcBef>
                        <a:spcAft>
                          <a:spcPts val="0"/>
                        </a:spcAft>
                        <a:buNone/>
                      </a:pPr>
                      <a:r>
                        <a:rPr lang="en-IN" sz="1100">
                          <a:latin typeface="Calibri"/>
                          <a:ea typeface="Calibri"/>
                          <a:cs typeface="Calibri"/>
                          <a:sym typeface="Calibri"/>
                        </a:rPr>
                        <a:t>S.no</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Paper</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Summary</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Algorithm / Technologies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Pros and Cons</a:t>
                      </a:r>
                      <a:endParaRPr sz="1100">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[6]</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Application of machine learning techniques for supply chain demand forecasting</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In this study, they examine the viability of using advanced machine learning methods, such as support vector machines, recurrent neural networks, and neural networks, to estimate distorted demand at the end of a supply chain.</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Naïve Forecast, Average, Moving Average, Multiple Linear Regression, Neural Networks, Recurrent Neural Networks, Support Vector Machines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solidFill>
                            <a:schemeClr val="dk1"/>
                          </a:solidFill>
                          <a:latin typeface="Calibri"/>
                          <a:ea typeface="Calibri"/>
                          <a:cs typeface="Calibri"/>
                          <a:sym typeface="Calibri"/>
                        </a:rPr>
                        <a:t>Combination of supervised learning, unsupervised learning and machine learning to find results was effective.</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IN" sz="1100">
                          <a:solidFill>
                            <a:schemeClr val="dk1"/>
                          </a:solidFill>
                          <a:latin typeface="Calibri"/>
                          <a:ea typeface="Calibri"/>
                          <a:cs typeface="Calibri"/>
                          <a:sym typeface="Calibri"/>
                        </a:rPr>
                        <a:t>Better pattern recognition can be used for route prediction. </a:t>
                      </a:r>
                      <a:endParaRPr sz="1100">
                        <a:solidFill>
                          <a:schemeClr val="dk1"/>
                        </a:solidFill>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[7]</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Predicting supply chain risks using machine learning: The trade-off between performance and interpretability</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They suggest a paradigm for predicting supply chain risks based on the collaboration of supply chain specialists and data-driven AI.</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SVM, Decision Trees, ANN</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solidFill>
                            <a:schemeClr val="dk1"/>
                          </a:solidFill>
                          <a:latin typeface="Calibri"/>
                          <a:ea typeface="Calibri"/>
                          <a:cs typeface="Calibri"/>
                          <a:sym typeface="Calibri"/>
                        </a:rPr>
                        <a:t>The applicability of the framework is demonstrated through</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IN" sz="1100">
                          <a:solidFill>
                            <a:schemeClr val="dk1"/>
                          </a:solidFill>
                          <a:latin typeface="Calibri"/>
                          <a:ea typeface="Calibri"/>
                          <a:cs typeface="Calibri"/>
                          <a:sym typeface="Calibri"/>
                        </a:rPr>
                        <a:t>a real-world case study of a multi-tier aerospace manufacturing supply chain affected by the risk of delayed deliveries</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IN" sz="1100">
                          <a:solidFill>
                            <a:schemeClr val="dk1"/>
                          </a:solidFill>
                          <a:latin typeface="Calibri"/>
                          <a:ea typeface="Calibri"/>
                          <a:cs typeface="Calibri"/>
                          <a:sym typeface="Calibri"/>
                        </a:rPr>
                        <a:t>Extracting knowledge through data-driven techniques and using it to derive managerial insights and influence supply chain decision-making process </a:t>
                      </a:r>
                      <a:endParaRPr sz="1100">
                        <a:solidFill>
                          <a:schemeClr val="dk1"/>
                        </a:solidFill>
                        <a:latin typeface="Calibri"/>
                        <a:ea typeface="Calibri"/>
                        <a:cs typeface="Calibri"/>
                        <a:sym typeface="Calibri"/>
                      </a:endParaRPr>
                    </a:p>
                  </a:txBody>
                  <a:tcPr marT="121900" marB="121900" marR="121900" marL="1219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aphicFrame>
        <p:nvGraphicFramePr>
          <p:cNvPr id="169" name="Google Shape;169;g18c9e1436b1_0_185"/>
          <p:cNvGraphicFramePr/>
          <p:nvPr/>
        </p:nvGraphicFramePr>
        <p:xfrm>
          <a:off x="1270000" y="102533"/>
          <a:ext cx="3000000" cy="3000000"/>
        </p:xfrm>
        <a:graphic>
          <a:graphicData uri="http://schemas.openxmlformats.org/drawingml/2006/table">
            <a:tbl>
              <a:tblPr>
                <a:noFill/>
                <a:tableStyleId>{F815BC4C-268F-4E61-AADA-3F0E673AA548}</a:tableStyleId>
              </a:tblPr>
              <a:tblGrid>
                <a:gridCol w="1930400"/>
                <a:gridCol w="1930400"/>
                <a:gridCol w="1930400"/>
                <a:gridCol w="1930400"/>
                <a:gridCol w="1930400"/>
              </a:tblGrid>
              <a:tr h="508000">
                <a:tc>
                  <a:txBody>
                    <a:bodyPr/>
                    <a:lstStyle/>
                    <a:p>
                      <a:pPr indent="0" lvl="0" marL="0" rtl="0" algn="l">
                        <a:spcBef>
                          <a:spcPts val="0"/>
                        </a:spcBef>
                        <a:spcAft>
                          <a:spcPts val="0"/>
                        </a:spcAft>
                        <a:buNone/>
                      </a:pPr>
                      <a:r>
                        <a:rPr lang="en-IN" sz="1100">
                          <a:latin typeface="Calibri"/>
                          <a:ea typeface="Calibri"/>
                          <a:cs typeface="Calibri"/>
                          <a:sym typeface="Calibri"/>
                        </a:rPr>
                        <a:t>S.no</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Paper</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Summary</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Algorithm / Technologies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Pros and Cons</a:t>
                      </a:r>
                      <a:endParaRPr sz="1100">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[8]</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The Performance Evaluation and Resilience Analysis of Supply Chain Based on Logistics Network</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This study models and analyzes the supply chain using complex networks as a theoretical research tool, and it develops a supply chain network evaluation system that includes static and dynamic measurement indexes in accordance with the statistical properties of complex networks.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anyLogistix model</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lang="en-IN" sz="1100">
                          <a:solidFill>
                            <a:schemeClr val="dk1"/>
                          </a:solidFill>
                          <a:latin typeface="Calibri"/>
                          <a:ea typeface="Calibri"/>
                          <a:cs typeface="Calibri"/>
                          <a:sym typeface="Calibri"/>
                        </a:rPr>
                        <a:t>This study can support decision makers in a wide range of decisions in the context of</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IN" sz="1100">
                          <a:solidFill>
                            <a:schemeClr val="dk1"/>
                          </a:solidFill>
                          <a:latin typeface="Calibri"/>
                          <a:ea typeface="Calibri"/>
                          <a:cs typeface="Calibri"/>
                          <a:sym typeface="Calibri"/>
                        </a:rPr>
                        <a:t>supply prepositioning to prepare for and respond to disasters.</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rPr lang="en-IN" sz="1100">
                          <a:solidFill>
                            <a:schemeClr val="dk1"/>
                          </a:solidFill>
                          <a:latin typeface="Calibri"/>
                          <a:ea typeface="Calibri"/>
                          <a:cs typeface="Calibri"/>
                          <a:sym typeface="Calibri"/>
                        </a:rPr>
                        <a:t>his paper used a case study approach, which</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IN" sz="1100">
                          <a:solidFill>
                            <a:schemeClr val="dk1"/>
                          </a:solidFill>
                          <a:latin typeface="Calibri"/>
                          <a:ea typeface="Calibri"/>
                          <a:cs typeface="Calibri"/>
                          <a:sym typeface="Calibri"/>
                        </a:rPr>
                        <a:t>restricts the immediate generalizability of insights</a:t>
                      </a:r>
                      <a:endParaRPr sz="1100">
                        <a:solidFill>
                          <a:schemeClr val="dk1"/>
                        </a:solidFill>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[9]</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Using Neo4j for Mining Protein Graphs: A Case Study</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solidFill>
                            <a:schemeClr val="dk1"/>
                          </a:solidFill>
                          <a:latin typeface="Calibri"/>
                          <a:ea typeface="Calibri"/>
                          <a:cs typeface="Calibri"/>
                          <a:sym typeface="Calibri"/>
                        </a:rPr>
                        <a:t>Given a protein structure, the aim of the PPI identification task is to pinpoint the amino acids that are necessary for the structure to bind to other proteins.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lang="en-IN" sz="1100">
                          <a:latin typeface="Calibri"/>
                          <a:ea typeface="Calibri"/>
                          <a:cs typeface="Calibri"/>
                          <a:sym typeface="Calibri"/>
                        </a:rPr>
                        <a:t>SVM, Random Decision Forests, Conditional</a:t>
                      </a:r>
                      <a:endParaRPr sz="1100">
                        <a:latin typeface="Calibri"/>
                        <a:ea typeface="Calibri"/>
                        <a:cs typeface="Calibri"/>
                        <a:sym typeface="Calibri"/>
                      </a:endParaRPr>
                    </a:p>
                    <a:p>
                      <a:pPr indent="0" lvl="0" marL="0" rtl="0" algn="l">
                        <a:spcBef>
                          <a:spcPts val="0"/>
                        </a:spcBef>
                        <a:spcAft>
                          <a:spcPts val="0"/>
                        </a:spcAft>
                        <a:buNone/>
                      </a:pPr>
                      <a:r>
                        <a:rPr lang="en-IN" sz="1100">
                          <a:latin typeface="Calibri"/>
                          <a:ea typeface="Calibri"/>
                          <a:cs typeface="Calibri"/>
                          <a:sym typeface="Calibri"/>
                        </a:rPr>
                        <a:t>Random Field</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solidFill>
                            <a:schemeClr val="dk1"/>
                          </a:solidFill>
                          <a:latin typeface="Calibri"/>
                          <a:ea typeface="Calibri"/>
                          <a:cs typeface="Calibri"/>
                          <a:sym typeface="Calibri"/>
                        </a:rPr>
                        <a:t>The use case described in this paper is quite a data intensive one operating over a relatively large graph.</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IN" sz="1100">
                          <a:solidFill>
                            <a:schemeClr val="dk1"/>
                          </a:solidFill>
                          <a:latin typeface="Calibri"/>
                          <a:ea typeface="Calibri"/>
                          <a:cs typeface="Calibri"/>
                          <a:sym typeface="Calibri"/>
                        </a:rPr>
                        <a:t>Lack of any substantial results, mostly a comparison between databases</a:t>
                      </a:r>
                      <a:endParaRPr sz="1100">
                        <a:solidFill>
                          <a:schemeClr val="dk1"/>
                        </a:solidFill>
                        <a:latin typeface="Calibri"/>
                        <a:ea typeface="Calibri"/>
                        <a:cs typeface="Calibri"/>
                        <a:sym typeface="Calibri"/>
                      </a:endParaRPr>
                    </a:p>
                  </a:txBody>
                  <a:tcPr marT="121900" marB="121900" marR="121900" marL="1219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g18c9e1436b1_0_189"/>
          <p:cNvGraphicFramePr/>
          <p:nvPr/>
        </p:nvGraphicFramePr>
        <p:xfrm>
          <a:off x="1270000" y="102533"/>
          <a:ext cx="3000000" cy="3000000"/>
        </p:xfrm>
        <a:graphic>
          <a:graphicData uri="http://schemas.openxmlformats.org/drawingml/2006/table">
            <a:tbl>
              <a:tblPr>
                <a:noFill/>
                <a:tableStyleId>{F815BC4C-268F-4E61-AADA-3F0E673AA548}</a:tableStyleId>
              </a:tblPr>
              <a:tblGrid>
                <a:gridCol w="1930400"/>
                <a:gridCol w="1930400"/>
                <a:gridCol w="1930400"/>
                <a:gridCol w="1930400"/>
                <a:gridCol w="1930400"/>
              </a:tblGrid>
              <a:tr h="508000">
                <a:tc>
                  <a:txBody>
                    <a:bodyPr/>
                    <a:lstStyle/>
                    <a:p>
                      <a:pPr indent="0" lvl="0" marL="0" rtl="0" algn="l">
                        <a:spcBef>
                          <a:spcPts val="0"/>
                        </a:spcBef>
                        <a:spcAft>
                          <a:spcPts val="0"/>
                        </a:spcAft>
                        <a:buNone/>
                      </a:pPr>
                      <a:r>
                        <a:rPr lang="en-IN" sz="1100">
                          <a:latin typeface="Calibri"/>
                          <a:ea typeface="Calibri"/>
                          <a:cs typeface="Calibri"/>
                          <a:sym typeface="Calibri"/>
                        </a:rPr>
                        <a:t>S.no</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Paper</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Summary</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Algorithm / Technologies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Pros and Cons</a:t>
                      </a:r>
                      <a:endParaRPr sz="1100">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[10]</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Decentid: Decentralized and privacy-preserving identity storage system using smart contracts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This paper suggests DecentID, an entirely decentralised identity storage solution that doesn't need a centralised trusted third party. As a trust anchor, a public blockchain is employed instead.</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Smart Contracts, Blockchain</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This method is reusable and reliable, with the use of ethereum smart contracts</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IN" sz="1100">
                          <a:latin typeface="Calibri"/>
                          <a:ea typeface="Calibri"/>
                          <a:cs typeface="Calibri"/>
                          <a:sym typeface="Calibri"/>
                        </a:rPr>
                        <a:t>Interface is not defined, a random structure is prepared and used for authentication of the user. </a:t>
                      </a:r>
                      <a:endParaRPr sz="1100">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[11]</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Dstore: a distributed cloud storage system based on smart contracts and blockchain</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In this article, we suggest a peer-to-peer networking environment for building the DStore client-side encrypted distributed cloud storage system.</a:t>
                      </a:r>
                      <a:endParaRPr sz="1100">
                        <a:latin typeface="Calibri"/>
                        <a:ea typeface="Calibri"/>
                        <a:cs typeface="Calibri"/>
                        <a:sym typeface="Calibri"/>
                      </a:endParaRPr>
                    </a:p>
                    <a:p>
                      <a:pPr indent="0" lvl="0" marL="0" rtl="0" algn="l">
                        <a:spcBef>
                          <a:spcPts val="0"/>
                        </a:spcBef>
                        <a:spcAft>
                          <a:spcPts val="0"/>
                        </a:spcAft>
                        <a:buNone/>
                      </a:pPr>
                      <a:r>
                        <a:rPr lang="en-IN" sz="1100">
                          <a:latin typeface="Calibri"/>
                          <a:ea typeface="Calibri"/>
                          <a:cs typeface="Calibri"/>
                          <a:sym typeface="Calibri"/>
                        </a:rPr>
                        <a:t>Without relying on centralised management by vetted third parties, DStore enables data owners to rent the local idle discs of other peers to store personal data in a distributed manner.</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AES Encryption, Smart Contracts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Reliable file storage which allows for files to be stored in blocks which AES encrypted.</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IN" sz="1100">
                          <a:latin typeface="Calibri"/>
                          <a:ea typeface="Calibri"/>
                          <a:cs typeface="Calibri"/>
                          <a:sym typeface="Calibri"/>
                        </a:rPr>
                        <a:t>No standardization of the file storage smart contract, which was written in solidity.</a:t>
                      </a:r>
                      <a:endParaRPr sz="1100">
                        <a:latin typeface="Calibri"/>
                        <a:ea typeface="Calibri"/>
                        <a:cs typeface="Calibri"/>
                        <a:sym typeface="Calibri"/>
                      </a:endParaRPr>
                    </a:p>
                  </a:txBody>
                  <a:tcPr marT="121900" marB="121900" marR="121900" marL="1219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aphicFrame>
        <p:nvGraphicFramePr>
          <p:cNvPr id="179" name="Google Shape;179;g18c9e1436b1_0_193"/>
          <p:cNvGraphicFramePr/>
          <p:nvPr/>
        </p:nvGraphicFramePr>
        <p:xfrm>
          <a:off x="1270000" y="102533"/>
          <a:ext cx="3000000" cy="3000000"/>
        </p:xfrm>
        <a:graphic>
          <a:graphicData uri="http://schemas.openxmlformats.org/drawingml/2006/table">
            <a:tbl>
              <a:tblPr>
                <a:noFill/>
                <a:tableStyleId>{F815BC4C-268F-4E61-AADA-3F0E673AA548}</a:tableStyleId>
              </a:tblPr>
              <a:tblGrid>
                <a:gridCol w="1930400"/>
                <a:gridCol w="1930400"/>
                <a:gridCol w="1930400"/>
                <a:gridCol w="1930400"/>
                <a:gridCol w="1930400"/>
              </a:tblGrid>
              <a:tr h="508000">
                <a:tc>
                  <a:txBody>
                    <a:bodyPr/>
                    <a:lstStyle/>
                    <a:p>
                      <a:pPr indent="0" lvl="0" marL="0" rtl="0" algn="l">
                        <a:spcBef>
                          <a:spcPts val="0"/>
                        </a:spcBef>
                        <a:spcAft>
                          <a:spcPts val="0"/>
                        </a:spcAft>
                        <a:buNone/>
                      </a:pPr>
                      <a:r>
                        <a:rPr lang="en-IN" sz="1100">
                          <a:latin typeface="Calibri"/>
                          <a:ea typeface="Calibri"/>
                          <a:cs typeface="Calibri"/>
                          <a:sym typeface="Calibri"/>
                        </a:rPr>
                        <a:t>S.no</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Paper</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Summary</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Algorithm / Technologies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Pros and Cons</a:t>
                      </a:r>
                      <a:endParaRPr sz="1100">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[12]</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Machine Learning Model for Smart Contracts Security Analysis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They presented a machine learning predictive model in this paper that recognises patterns of security flaws in smart contracts. More than 1000 smart contracts that were confirmed and used on the Ethereum platform were labelled using two static code analyzers that we modified.</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Random Forest, SVM, Neural Network</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Useful in finding out the standard issue of smart contracts</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IN" sz="1100">
                          <a:latin typeface="Calibri"/>
                          <a:ea typeface="Calibri"/>
                          <a:cs typeface="Calibri"/>
                          <a:sym typeface="Calibri"/>
                        </a:rPr>
                        <a:t>This is mostly code analysis, Models are trained to tell if some patterns are visible in the solidity code or not. Cases of false positives are visible.</a:t>
                      </a:r>
                      <a:endParaRPr sz="1100">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[13]</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Route planning on GTFS using Neo4j</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The purpose of this study is to analyse how Neo4j, a database management system, can enable public transportation route planning systems using GTFS (General </a:t>
                      </a:r>
                      <a:r>
                        <a:rPr lang="en-IN" sz="1100">
                          <a:latin typeface="Calibri"/>
                          <a:ea typeface="Calibri"/>
                          <a:cs typeface="Calibri"/>
                          <a:sym typeface="Calibri"/>
                        </a:rPr>
                        <a:t>Transit</a:t>
                      </a:r>
                      <a:r>
                        <a:rPr lang="en-IN" sz="1100">
                          <a:latin typeface="Calibri"/>
                          <a:ea typeface="Calibri"/>
                          <a:cs typeface="Calibri"/>
                          <a:sym typeface="Calibri"/>
                        </a:rPr>
                        <a:t> Feed Specification)  inputs.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K shortest path, A* algorithm, shortest path</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lang="en-IN" sz="1100">
                          <a:latin typeface="Calibri"/>
                          <a:ea typeface="Calibri"/>
                          <a:cs typeface="Calibri"/>
                          <a:sym typeface="Calibri"/>
                        </a:rPr>
                        <a:t>T</a:t>
                      </a:r>
                      <a:r>
                        <a:rPr lang="en-IN" sz="1100">
                          <a:latin typeface="Calibri"/>
                          <a:ea typeface="Calibri"/>
                          <a:cs typeface="Calibri"/>
                          <a:sym typeface="Calibri"/>
                        </a:rPr>
                        <a:t>he graph database model is particularly useful when data connectivity of the data</a:t>
                      </a:r>
                      <a:endParaRPr sz="1100">
                        <a:latin typeface="Calibri"/>
                        <a:ea typeface="Calibri"/>
                        <a:cs typeface="Calibri"/>
                        <a:sym typeface="Calibri"/>
                      </a:endParaRPr>
                    </a:p>
                    <a:p>
                      <a:pPr indent="0" lvl="0" marL="0" rtl="0" algn="l">
                        <a:spcBef>
                          <a:spcPts val="0"/>
                        </a:spcBef>
                        <a:spcAft>
                          <a:spcPts val="0"/>
                        </a:spcAft>
                        <a:buNone/>
                      </a:pPr>
                      <a:r>
                        <a:rPr lang="en-IN" sz="1100">
                          <a:latin typeface="Calibri"/>
                          <a:ea typeface="Calibri"/>
                          <a:cs typeface="Calibri"/>
                          <a:sym typeface="Calibri"/>
                        </a:rPr>
                        <a:t>is as important as the data itself.</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IN" sz="1100">
                          <a:latin typeface="Calibri"/>
                          <a:ea typeface="Calibri"/>
                          <a:cs typeface="Calibri"/>
                          <a:sym typeface="Calibri"/>
                        </a:rPr>
                        <a:t>The graph is not densely connected. There could have been a better model for the graph.</a:t>
                      </a:r>
                      <a:endParaRPr sz="1100">
                        <a:latin typeface="Calibri"/>
                        <a:ea typeface="Calibri"/>
                        <a:cs typeface="Calibri"/>
                        <a:sym typeface="Calibri"/>
                      </a:endParaRPr>
                    </a:p>
                  </a:txBody>
                  <a:tcPr marT="121900" marB="121900" marR="121900" marL="1219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aphicFrame>
        <p:nvGraphicFramePr>
          <p:cNvPr id="184" name="Google Shape;184;g18c9e1436b1_0_197"/>
          <p:cNvGraphicFramePr/>
          <p:nvPr/>
        </p:nvGraphicFramePr>
        <p:xfrm>
          <a:off x="1270000" y="102533"/>
          <a:ext cx="3000000" cy="3000000"/>
        </p:xfrm>
        <a:graphic>
          <a:graphicData uri="http://schemas.openxmlformats.org/drawingml/2006/table">
            <a:tbl>
              <a:tblPr>
                <a:noFill/>
                <a:tableStyleId>{F815BC4C-268F-4E61-AADA-3F0E673AA548}</a:tableStyleId>
              </a:tblPr>
              <a:tblGrid>
                <a:gridCol w="1930400"/>
                <a:gridCol w="1930400"/>
                <a:gridCol w="1930400"/>
                <a:gridCol w="1930400"/>
                <a:gridCol w="1930400"/>
              </a:tblGrid>
              <a:tr h="508000">
                <a:tc>
                  <a:txBody>
                    <a:bodyPr/>
                    <a:lstStyle/>
                    <a:p>
                      <a:pPr indent="0" lvl="0" marL="0" rtl="0" algn="l">
                        <a:spcBef>
                          <a:spcPts val="0"/>
                        </a:spcBef>
                        <a:spcAft>
                          <a:spcPts val="0"/>
                        </a:spcAft>
                        <a:buNone/>
                      </a:pPr>
                      <a:r>
                        <a:rPr lang="en-IN" sz="1100">
                          <a:latin typeface="Calibri"/>
                          <a:ea typeface="Calibri"/>
                          <a:cs typeface="Calibri"/>
                          <a:sym typeface="Calibri"/>
                        </a:rPr>
                        <a:t>S.no</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Paper</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Summary</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Algorithm / Technologies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Pros and Cons</a:t>
                      </a:r>
                      <a:endParaRPr sz="1100">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[14]</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Representing temporal knowledge in conceptual graphs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This research was conducted as part of the lengthy GENTEXT (Generation of Text) project, which aims to create a system that can produce writings in the French language starting with knowledge structures expressed in a manner similar to Sowa's conceptual graphs.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CGs models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his work has highlighted a number of interesting problems</a:t>
                      </a:r>
                      <a:endParaRPr sz="1100">
                        <a:latin typeface="Calibri"/>
                        <a:ea typeface="Calibri"/>
                        <a:cs typeface="Calibri"/>
                        <a:sym typeface="Calibri"/>
                      </a:endParaRPr>
                    </a:p>
                    <a:p>
                      <a:pPr indent="0" lvl="0" marL="0" rtl="0" algn="l">
                        <a:spcBef>
                          <a:spcPts val="0"/>
                        </a:spcBef>
                        <a:spcAft>
                          <a:spcPts val="0"/>
                        </a:spcAft>
                        <a:buNone/>
                      </a:pPr>
                      <a:r>
                        <a:rPr lang="en-IN" sz="1100">
                          <a:latin typeface="Calibri"/>
                          <a:ea typeface="Calibri"/>
                          <a:cs typeface="Calibri"/>
                          <a:sym typeface="Calibri"/>
                        </a:rPr>
                        <a:t>concerning the underlying theory and its implementation</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rPr lang="en-IN" sz="1100">
                          <a:latin typeface="Calibri"/>
                          <a:ea typeface="Calibri"/>
                          <a:cs typeface="Calibri"/>
                          <a:sym typeface="Calibri"/>
                        </a:rPr>
                        <a:t>the temporal structure</a:t>
                      </a:r>
                      <a:endParaRPr sz="1100">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rPr lang="en-IN" sz="1100">
                          <a:latin typeface="Calibri"/>
                          <a:ea typeface="Calibri"/>
                          <a:cs typeface="Calibri"/>
                          <a:sym typeface="Calibri"/>
                        </a:rPr>
                        <a:t>and logic of the meta-level components of a CGs model, e.g. of the inheritance</a:t>
                      </a:r>
                      <a:endParaRPr sz="1100">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rPr lang="en-IN" sz="1100">
                          <a:latin typeface="Calibri"/>
                          <a:ea typeface="Calibri"/>
                          <a:cs typeface="Calibri"/>
                          <a:sym typeface="Calibri"/>
                        </a:rPr>
                        <a:t>hierarchies, definitions and the canonical models will require further intensive study.</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[15]</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Analyzing Open Shortest Path First (OSPF) Networks with Neo4j and Cypher</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This system analyses OSPF using Neo4j and finding the best route possible</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OSPF, Dijkstra Algorithm</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lang="en-IN" sz="1100">
                          <a:latin typeface="Calibri"/>
                          <a:ea typeface="Calibri"/>
                          <a:cs typeface="Calibri"/>
                          <a:sym typeface="Calibri"/>
                        </a:rPr>
                        <a:t>Neo4j effortlessly produces a competent</a:t>
                      </a:r>
                      <a:endParaRPr sz="1100">
                        <a:latin typeface="Calibri"/>
                        <a:ea typeface="Calibri"/>
                        <a:cs typeface="Calibri"/>
                        <a:sym typeface="Calibri"/>
                      </a:endParaRPr>
                    </a:p>
                    <a:p>
                      <a:pPr indent="0" lvl="0" marL="0" rtl="0" algn="l">
                        <a:spcBef>
                          <a:spcPts val="0"/>
                        </a:spcBef>
                        <a:spcAft>
                          <a:spcPts val="0"/>
                        </a:spcAft>
                        <a:buNone/>
                      </a:pPr>
                      <a:r>
                        <a:rPr lang="en-IN" sz="1100">
                          <a:latin typeface="Calibri"/>
                          <a:ea typeface="Calibri"/>
                          <a:cs typeface="Calibri"/>
                          <a:sym typeface="Calibri"/>
                        </a:rPr>
                        <a:t>network diagram</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rPr lang="en-IN" sz="1100">
                          <a:latin typeface="Calibri"/>
                          <a:ea typeface="Calibri"/>
                          <a:cs typeface="Calibri"/>
                          <a:sym typeface="Calibri"/>
                        </a:rPr>
                        <a:t>diagram is missing many details that a network technician would ordinarily</a:t>
                      </a:r>
                      <a:endParaRPr sz="1100">
                        <a:latin typeface="Calibri"/>
                        <a:ea typeface="Calibri"/>
                        <a:cs typeface="Calibri"/>
                        <a:sym typeface="Calibri"/>
                      </a:endParaRPr>
                    </a:p>
                    <a:p>
                      <a:pPr indent="0" lvl="0" marL="0" rtl="0" algn="l">
                        <a:spcBef>
                          <a:spcPts val="0"/>
                        </a:spcBef>
                        <a:spcAft>
                          <a:spcPts val="0"/>
                        </a:spcAft>
                        <a:buNone/>
                      </a:pPr>
                      <a:r>
                        <a:rPr lang="en-IN" sz="1100">
                          <a:latin typeface="Calibri"/>
                          <a:ea typeface="Calibri"/>
                          <a:cs typeface="Calibri"/>
                          <a:sym typeface="Calibri"/>
                        </a:rPr>
                        <a:t>need</a:t>
                      </a:r>
                      <a:endParaRPr sz="1100">
                        <a:latin typeface="Calibri"/>
                        <a:ea typeface="Calibri"/>
                        <a:cs typeface="Calibri"/>
                        <a:sym typeface="Calibri"/>
                      </a:endParaRPr>
                    </a:p>
                  </a:txBody>
                  <a:tcPr marT="121900" marB="121900" marR="121900" marL="1219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Research Gap</a:t>
            </a:r>
            <a:endParaRPr b="1"/>
          </a:p>
        </p:txBody>
      </p:sp>
      <p:sp>
        <p:nvSpPr>
          <p:cNvPr id="192" name="Google Shape;19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Blockchain and the data stored in it exist only in the digital realm. Interfacing the data tracked in the blocks to the physical goods being traced requires other technologies.</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By implementing blockchain technologies, stakeholders can better manage the supply chain by keeping track of information such as price, date, location, quality, certification, and other pertinent details.</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The availability of this data within blockchain can improve visibility and compliance over outsourced contract manufacturing, increase traceability of the material supply chain, reduce losses from gray market and counterfeit products, and possibly strengthen an organization's position as a pioneer in ethical manufacturing.</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Businesses can improve their supply chain management through more transparent and accurate end-to-end tracking. We hope to deliver the optimal routes based on a variety of parameters, improving logistical efficiency, using Neo4j and knowledge graphs</a:t>
            </a:r>
            <a:endParaRPr sz="1800">
              <a:latin typeface="Arial"/>
              <a:ea typeface="Arial"/>
              <a:cs typeface="Arial"/>
              <a:sym typeface="Arial"/>
            </a:endParaRPr>
          </a:p>
          <a:p>
            <a:pPr indent="0" lvl="0" marL="0" rtl="0" algn="l">
              <a:lnSpc>
                <a:spcPct val="115000"/>
              </a:lnSpc>
              <a:spcBef>
                <a:spcPts val="1200"/>
              </a:spcBef>
              <a:spcAft>
                <a:spcPts val="1200"/>
              </a:spcAft>
              <a:buNone/>
            </a:pPr>
            <a:r>
              <a:t/>
            </a:r>
            <a:endParaRPr sz="1800">
              <a:solidFill>
                <a:srgbClr val="595959"/>
              </a:solidFill>
              <a:latin typeface="Arial"/>
              <a:ea typeface="Arial"/>
              <a:cs typeface="Arial"/>
              <a:sym typeface="Arial"/>
            </a:endParaRPr>
          </a:p>
        </p:txBody>
      </p:sp>
      <p:sp>
        <p:nvSpPr>
          <p:cNvPr id="193" name="Google Shape;193;p7"/>
          <p:cNvSpPr txBox="1"/>
          <p:nvPr>
            <p:ph idx="11" type="ftr"/>
          </p:nvPr>
        </p:nvSpPr>
        <p:spPr>
          <a:xfrm>
            <a:off x="2769358" y="6356349"/>
            <a:ext cx="704338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194" name="Google Shape;19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Problem Statement</a:t>
            </a:r>
            <a:endParaRPr b="1"/>
          </a:p>
        </p:txBody>
      </p:sp>
      <p:sp>
        <p:nvSpPr>
          <p:cNvPr id="200" name="Google Shape;20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Blockchain and the data stored in it exist only in the digital realm. Interfacing the data tracked in the blocks to the physical goods being traced requires other technologies. </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By implementing blockchain technologies, stakeholders can better manage the supply chain by keeping track of information such as price, date, location, quality, certification, and other pertinent details. </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The availability of this data within blockchain can improve visibility and compliance over outsourced contract manufacturing, increase traceability of the material supply chain, reduce losses from gray market and counterfeit products, and possibly strengthen an organization's position as a pioneer in ethical manufacturing. </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Businesses can improve their supply chain management through more transparent and accurate end-to-end tracking. We hope to deliver the optimal routes based on a variety of parameters, improving logistical efficiency, using Neo4j and knowledge graphs</a:t>
            </a:r>
            <a:endParaRPr/>
          </a:p>
        </p:txBody>
      </p:sp>
      <p:sp>
        <p:nvSpPr>
          <p:cNvPr id="201" name="Google Shape;201;p8"/>
          <p:cNvSpPr txBox="1"/>
          <p:nvPr>
            <p:ph idx="11" type="ftr"/>
          </p:nvPr>
        </p:nvSpPr>
        <p:spPr>
          <a:xfrm>
            <a:off x="4038600" y="6356350"/>
            <a:ext cx="5241878"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202" name="Google Shape;20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Research Motivation</a:t>
            </a:r>
            <a:endParaRPr b="1"/>
          </a:p>
        </p:txBody>
      </p:sp>
      <p:sp>
        <p:nvSpPr>
          <p:cNvPr id="208" name="Google Shape;20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SzPts val="1800"/>
              <a:buFont typeface="Arial"/>
              <a:buChar char="•"/>
            </a:pPr>
            <a:r>
              <a:rPr lang="en-IN" sz="1800">
                <a:latin typeface="Arial"/>
                <a:ea typeface="Arial"/>
                <a:cs typeface="Arial"/>
                <a:sym typeface="Arial"/>
              </a:rPr>
              <a:t>Graphs and Blockchain and both technologies that are new and upcoming and also less researched upon.</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IN" sz="1800">
                <a:latin typeface="Arial"/>
                <a:ea typeface="Arial"/>
                <a:cs typeface="Arial"/>
                <a:sym typeface="Arial"/>
              </a:rPr>
              <a:t>The application of graphs in real world use cases is currently pretty limited.</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IN" sz="1800">
                <a:latin typeface="Arial"/>
                <a:ea typeface="Arial"/>
                <a:cs typeface="Arial"/>
                <a:sym typeface="Arial"/>
              </a:rPr>
              <a:t>Studying graphs through a framework provides answers to many arrangement, networking, optimization, matching and operational problems.</a:t>
            </a:r>
            <a:endParaRPr sz="1800">
              <a:latin typeface="Arial"/>
              <a:ea typeface="Arial"/>
              <a:cs typeface="Arial"/>
              <a:sym typeface="Arial"/>
            </a:endParaRPr>
          </a:p>
        </p:txBody>
      </p:sp>
      <p:sp>
        <p:nvSpPr>
          <p:cNvPr id="209" name="Google Shape;209;p9"/>
          <p:cNvSpPr txBox="1"/>
          <p:nvPr>
            <p:ph idx="11" type="ftr"/>
          </p:nvPr>
        </p:nvSpPr>
        <p:spPr>
          <a:xfrm>
            <a:off x="4038599" y="6356350"/>
            <a:ext cx="48187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210" name="Google Shape;2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Research Challenges</a:t>
            </a:r>
            <a:endParaRPr/>
          </a:p>
        </p:txBody>
      </p:sp>
      <p:sp>
        <p:nvSpPr>
          <p:cNvPr id="216" name="Google Shape;216;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SzPts val="1800"/>
              <a:buFont typeface="Arial"/>
              <a:buChar char="•"/>
            </a:pPr>
            <a:r>
              <a:rPr lang="en-IN" sz="1800">
                <a:latin typeface="Arial"/>
                <a:ea typeface="Arial"/>
                <a:cs typeface="Arial"/>
                <a:sym typeface="Arial"/>
              </a:rPr>
              <a:t>Why use graph </a:t>
            </a:r>
            <a:r>
              <a:rPr lang="en-IN" sz="1800">
                <a:latin typeface="Arial"/>
                <a:ea typeface="Arial"/>
                <a:cs typeface="Arial"/>
                <a:sym typeface="Arial"/>
              </a:rPr>
              <a:t>databases rather than using a normal relations database?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IN" sz="1800">
                <a:latin typeface="Arial"/>
                <a:ea typeface="Arial"/>
                <a:cs typeface="Arial"/>
                <a:sym typeface="Arial"/>
              </a:rPr>
              <a:t>What novel idea does it provide that is not provided by relational databases?</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IN" sz="1800">
                <a:latin typeface="Arial"/>
                <a:ea typeface="Arial"/>
                <a:cs typeface="Arial"/>
                <a:sym typeface="Arial"/>
              </a:rPr>
              <a:t>Why use smart contracts to store information rather than using a inhouse database?</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IN" sz="1800">
                <a:latin typeface="Arial"/>
                <a:ea typeface="Arial"/>
                <a:cs typeface="Arial"/>
                <a:sym typeface="Arial"/>
              </a:rPr>
              <a:t>What are the security concerns of such a system?</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IN" sz="1800">
                <a:latin typeface="Arial"/>
                <a:ea typeface="Arial"/>
                <a:cs typeface="Arial"/>
                <a:sym typeface="Arial"/>
              </a:rPr>
              <a:t>What are the upkeep requirements and costs of such a system?</a:t>
            </a:r>
            <a:endParaRPr sz="1800">
              <a:latin typeface="Arial"/>
              <a:ea typeface="Arial"/>
              <a:cs typeface="Arial"/>
              <a:sym typeface="Arial"/>
            </a:endParaRPr>
          </a:p>
        </p:txBody>
      </p:sp>
      <p:sp>
        <p:nvSpPr>
          <p:cNvPr id="217" name="Google Shape;21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218" name="Google Shape;21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Research objectives</a:t>
            </a:r>
            <a:endParaRPr b="1"/>
          </a:p>
        </p:txBody>
      </p:sp>
      <p:sp>
        <p:nvSpPr>
          <p:cNvPr id="224" name="Google Shape;224;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Increase traceability of goods in supply chain to ensure corporate standards are met</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Lower losses from counterfeit/gray market trading</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Improve visibility and compliance over outsourced contract manufacturing</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Reduce paperwork and administrative hurdles</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Availability of this data within blockchain can improve visibility and compliance over outsourced contract manufacturing, increase traceability of the material supply chain</a:t>
            </a:r>
            <a:endParaRPr sz="1800">
              <a:latin typeface="Arial"/>
              <a:ea typeface="Arial"/>
              <a:cs typeface="Arial"/>
              <a:sym typeface="Arial"/>
            </a:endParaRPr>
          </a:p>
          <a:p>
            <a:pPr indent="-50800" lvl="0" marL="228600" rtl="0" algn="l">
              <a:lnSpc>
                <a:spcPct val="90000"/>
              </a:lnSpc>
              <a:spcBef>
                <a:spcPts val="1200"/>
              </a:spcBef>
              <a:spcAft>
                <a:spcPts val="0"/>
              </a:spcAft>
              <a:buClr>
                <a:schemeClr val="dk1"/>
              </a:buClr>
              <a:buSzPts val="2800"/>
              <a:buNone/>
            </a:pPr>
            <a:r>
              <a:t/>
            </a:r>
            <a:endParaRPr/>
          </a:p>
        </p:txBody>
      </p:sp>
      <p:sp>
        <p:nvSpPr>
          <p:cNvPr id="225" name="Google Shape;2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226" name="Google Shape;2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Outline</a:t>
            </a:r>
            <a:endParaRPr b="1"/>
          </a:p>
        </p:txBody>
      </p:sp>
      <p:sp>
        <p:nvSpPr>
          <p:cNvPr id="107" name="Google Shape;107;p2"/>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fontScale="77500" lnSpcReduction="10000"/>
          </a:bodyPr>
          <a:lstStyle/>
          <a:p>
            <a:pPr indent="-228600" lvl="0" marL="228600" rtl="0" algn="l">
              <a:lnSpc>
                <a:spcPct val="90000"/>
              </a:lnSpc>
              <a:spcBef>
                <a:spcPts val="0"/>
              </a:spcBef>
              <a:spcAft>
                <a:spcPts val="0"/>
              </a:spcAft>
              <a:buClr>
                <a:schemeClr val="dk1"/>
              </a:buClr>
              <a:buSzPct val="100000"/>
              <a:buChar char="•"/>
            </a:pPr>
            <a:r>
              <a:rPr lang="en-IN"/>
              <a:t>Introduction</a:t>
            </a:r>
            <a:endParaRPr/>
          </a:p>
          <a:p>
            <a:pPr indent="-228600" lvl="0" marL="228600" rtl="0" algn="l">
              <a:lnSpc>
                <a:spcPct val="90000"/>
              </a:lnSpc>
              <a:spcBef>
                <a:spcPts val="1000"/>
              </a:spcBef>
              <a:spcAft>
                <a:spcPts val="0"/>
              </a:spcAft>
              <a:buClr>
                <a:schemeClr val="dk1"/>
              </a:buClr>
              <a:buSzPct val="100000"/>
              <a:buChar char="•"/>
            </a:pPr>
            <a:r>
              <a:rPr lang="en-IN"/>
              <a:t>Literature Review (15 Latest Papers – Minimum - from Reputed Journals/Conferences)</a:t>
            </a:r>
            <a:endParaRPr/>
          </a:p>
          <a:p>
            <a:pPr indent="-228600" lvl="0" marL="228600" rtl="0" algn="l">
              <a:lnSpc>
                <a:spcPct val="90000"/>
              </a:lnSpc>
              <a:spcBef>
                <a:spcPts val="1000"/>
              </a:spcBef>
              <a:spcAft>
                <a:spcPts val="0"/>
              </a:spcAft>
              <a:buClr>
                <a:schemeClr val="dk1"/>
              </a:buClr>
              <a:buSzPct val="100000"/>
              <a:buChar char="•"/>
            </a:pPr>
            <a:r>
              <a:rPr lang="en-IN"/>
              <a:t>Research Gap</a:t>
            </a:r>
            <a:endParaRPr/>
          </a:p>
          <a:p>
            <a:pPr indent="-228600" lvl="0" marL="228600" rtl="0" algn="l">
              <a:lnSpc>
                <a:spcPct val="90000"/>
              </a:lnSpc>
              <a:spcBef>
                <a:spcPts val="1000"/>
              </a:spcBef>
              <a:spcAft>
                <a:spcPts val="0"/>
              </a:spcAft>
              <a:buClr>
                <a:schemeClr val="dk1"/>
              </a:buClr>
              <a:buSzPct val="100000"/>
              <a:buChar char="•"/>
            </a:pPr>
            <a:r>
              <a:rPr lang="en-IN"/>
              <a:t>Problem Statement </a:t>
            </a:r>
            <a:endParaRPr/>
          </a:p>
          <a:p>
            <a:pPr indent="-228600" lvl="0" marL="228600" rtl="0" algn="l">
              <a:lnSpc>
                <a:spcPct val="90000"/>
              </a:lnSpc>
              <a:spcBef>
                <a:spcPts val="1000"/>
              </a:spcBef>
              <a:spcAft>
                <a:spcPts val="0"/>
              </a:spcAft>
              <a:buClr>
                <a:schemeClr val="dk1"/>
              </a:buClr>
              <a:buSzPct val="100000"/>
              <a:buChar char="•"/>
            </a:pPr>
            <a:r>
              <a:rPr lang="en-IN"/>
              <a:t>Research Motivation</a:t>
            </a:r>
            <a:endParaRPr/>
          </a:p>
          <a:p>
            <a:pPr indent="-228600" lvl="0" marL="228600" rtl="0" algn="l">
              <a:lnSpc>
                <a:spcPct val="90000"/>
              </a:lnSpc>
              <a:spcBef>
                <a:spcPts val="1000"/>
              </a:spcBef>
              <a:spcAft>
                <a:spcPts val="0"/>
              </a:spcAft>
              <a:buClr>
                <a:schemeClr val="dk1"/>
              </a:buClr>
              <a:buSzPct val="100000"/>
              <a:buChar char="•"/>
            </a:pPr>
            <a:r>
              <a:rPr lang="en-IN"/>
              <a:t> Research Challenges</a:t>
            </a:r>
            <a:endParaRPr/>
          </a:p>
          <a:p>
            <a:pPr indent="-228600" lvl="0" marL="228600" rtl="0" algn="l">
              <a:lnSpc>
                <a:spcPct val="90000"/>
              </a:lnSpc>
              <a:spcBef>
                <a:spcPts val="1000"/>
              </a:spcBef>
              <a:spcAft>
                <a:spcPts val="0"/>
              </a:spcAft>
              <a:buClr>
                <a:schemeClr val="dk1"/>
              </a:buClr>
              <a:buSzPct val="100000"/>
              <a:buChar char="•"/>
            </a:pPr>
            <a:r>
              <a:rPr lang="en-IN"/>
              <a:t>Research Objective </a:t>
            </a:r>
            <a:endParaRPr/>
          </a:p>
          <a:p>
            <a:pPr indent="-228600" lvl="0" marL="228600" rtl="0" algn="l">
              <a:lnSpc>
                <a:spcPct val="90000"/>
              </a:lnSpc>
              <a:spcBef>
                <a:spcPts val="1000"/>
              </a:spcBef>
              <a:spcAft>
                <a:spcPts val="0"/>
              </a:spcAft>
              <a:buClr>
                <a:schemeClr val="dk1"/>
              </a:buClr>
              <a:buSzPct val="100000"/>
              <a:buChar char="•"/>
            </a:pPr>
            <a:r>
              <a:rPr lang="en-IN"/>
              <a:t>What is to be done next</a:t>
            </a:r>
            <a:endParaRPr/>
          </a:p>
          <a:p>
            <a:pPr indent="-228600" lvl="0" marL="228600" rtl="0" algn="l">
              <a:lnSpc>
                <a:spcPct val="90000"/>
              </a:lnSpc>
              <a:spcBef>
                <a:spcPts val="1000"/>
              </a:spcBef>
              <a:spcAft>
                <a:spcPts val="0"/>
              </a:spcAft>
              <a:buClr>
                <a:schemeClr val="dk1"/>
              </a:buClr>
              <a:buSzPct val="100000"/>
              <a:buChar char="•"/>
            </a:pPr>
            <a:r>
              <a:rPr lang="en-IN"/>
              <a:t>Research Paper Status</a:t>
            </a:r>
            <a:endParaRPr/>
          </a:p>
          <a:p>
            <a:pPr indent="-228600" lvl="0" marL="228600" rtl="0" algn="l">
              <a:lnSpc>
                <a:spcPct val="90000"/>
              </a:lnSpc>
              <a:spcBef>
                <a:spcPts val="1000"/>
              </a:spcBef>
              <a:spcAft>
                <a:spcPts val="0"/>
              </a:spcAft>
              <a:buClr>
                <a:schemeClr val="dk1"/>
              </a:buClr>
              <a:buSzPct val="100000"/>
              <a:buChar char="•"/>
            </a:pPr>
            <a:r>
              <a:rPr lang="en-IN"/>
              <a:t>Guide Approval mail snapshot</a:t>
            </a:r>
            <a:endParaRPr/>
          </a:p>
          <a:p>
            <a:pPr indent="-228600" lvl="0" marL="228600" rtl="0" algn="l">
              <a:lnSpc>
                <a:spcPct val="90000"/>
              </a:lnSpc>
              <a:spcBef>
                <a:spcPts val="1000"/>
              </a:spcBef>
              <a:spcAft>
                <a:spcPts val="0"/>
              </a:spcAft>
              <a:buClr>
                <a:schemeClr val="dk1"/>
              </a:buClr>
              <a:buSzPct val="100000"/>
              <a:buChar char="•"/>
            </a:pPr>
            <a:r>
              <a:rPr lang="en-IN"/>
              <a:t>References</a:t>
            </a:r>
            <a:endParaRPr/>
          </a:p>
        </p:txBody>
      </p:sp>
      <p:sp>
        <p:nvSpPr>
          <p:cNvPr id="108" name="Google Shape;108;p2"/>
          <p:cNvSpPr txBox="1"/>
          <p:nvPr>
            <p:ph idx="11" type="ftr"/>
          </p:nvPr>
        </p:nvSpPr>
        <p:spPr>
          <a:xfrm>
            <a:off x="4038600" y="6356350"/>
            <a:ext cx="648382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109" name="Google Shape;10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Work to be Completed</a:t>
            </a:r>
            <a:endParaRPr>
              <a:solidFill>
                <a:srgbClr val="FF0000"/>
              </a:solidFill>
            </a:endParaRPr>
          </a:p>
        </p:txBody>
      </p:sp>
      <p:sp>
        <p:nvSpPr>
          <p:cNvPr id="232" name="Google Shape;23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Finding the best route between airports still require better approach</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Connecting smart contracts and Neo4j together</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lang="en-IN" sz="1800">
                <a:latin typeface="Arial"/>
                <a:ea typeface="Arial"/>
                <a:cs typeface="Arial"/>
                <a:sym typeface="Arial"/>
              </a:rPr>
              <a:t>Finding the trend results generated form embedding and documenting them</a:t>
            </a:r>
            <a:endParaRPr/>
          </a:p>
        </p:txBody>
      </p:sp>
      <p:sp>
        <p:nvSpPr>
          <p:cNvPr id="233" name="Google Shape;23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234" name="Google Shape;23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Guide Approval Snapshot</a:t>
            </a:r>
            <a:endParaRPr b="1"/>
          </a:p>
        </p:txBody>
      </p:sp>
      <p:sp>
        <p:nvSpPr>
          <p:cNvPr id="240" name="Google Shape;24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241" name="Google Shape;24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Current Progress</a:t>
            </a:r>
            <a:endParaRPr/>
          </a:p>
        </p:txBody>
      </p:sp>
      <p:sp>
        <p:nvSpPr>
          <p:cNvPr id="247" name="Google Shape;2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248" name="Google Shape;2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49" name="Google Shape;249;p14"/>
          <p:cNvPicPr preferRelativeResize="0"/>
          <p:nvPr/>
        </p:nvPicPr>
        <p:blipFill>
          <a:blip r:embed="rId3">
            <a:alphaModFix/>
          </a:blip>
          <a:stretch>
            <a:fillRect/>
          </a:stretch>
        </p:blipFill>
        <p:spPr>
          <a:xfrm>
            <a:off x="2838338" y="1401913"/>
            <a:ext cx="6764374" cy="4360862"/>
          </a:xfrm>
          <a:prstGeom prst="rect">
            <a:avLst/>
          </a:prstGeom>
          <a:noFill/>
          <a:ln>
            <a:noFill/>
          </a:ln>
        </p:spPr>
      </p:pic>
      <p:sp>
        <p:nvSpPr>
          <p:cNvPr id="250" name="Google Shape;250;p14"/>
          <p:cNvSpPr txBox="1"/>
          <p:nvPr/>
        </p:nvSpPr>
        <p:spPr>
          <a:xfrm>
            <a:off x="4351975" y="5956150"/>
            <a:ext cx="373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latin typeface="Calibri"/>
                <a:ea typeface="Calibri"/>
                <a:cs typeface="Calibri"/>
                <a:sym typeface="Calibri"/>
              </a:rPr>
              <a:t>Graph Schema</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8c9e1436b1_2_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Dataset</a:t>
            </a:r>
            <a:r>
              <a:rPr lang="en-IN"/>
              <a:t> Information</a:t>
            </a:r>
            <a:endParaRPr/>
          </a:p>
        </p:txBody>
      </p:sp>
      <p:sp>
        <p:nvSpPr>
          <p:cNvPr id="257" name="Google Shape;257;g18c9e1436b1_2_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IN">
                <a:latin typeface="Arial"/>
                <a:ea typeface="Arial"/>
                <a:cs typeface="Arial"/>
                <a:sym typeface="Arial"/>
              </a:rPr>
              <a:t>  "Continent": 6,</a:t>
            </a:r>
            <a:endParaRPr>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a:latin typeface="Arial"/>
                <a:ea typeface="Arial"/>
                <a:cs typeface="Arial"/>
                <a:sym typeface="Arial"/>
              </a:rPr>
              <a:t>  "Airport": 3503,</a:t>
            </a:r>
            <a:endParaRPr>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a:latin typeface="Arial"/>
                <a:ea typeface="Arial"/>
                <a:cs typeface="Arial"/>
                <a:sym typeface="Arial"/>
              </a:rPr>
              <a:t>  "Region": 1527,</a:t>
            </a:r>
            <a:endParaRPr>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a:latin typeface="Arial"/>
                <a:ea typeface="Arial"/>
                <a:cs typeface="Arial"/>
                <a:sym typeface="Arial"/>
              </a:rPr>
              <a:t>  "Country": 232,</a:t>
            </a:r>
            <a:endParaRPr>
              <a:latin typeface="Arial"/>
              <a:ea typeface="Arial"/>
              <a:cs typeface="Arial"/>
              <a:sym typeface="Arial"/>
            </a:endParaRPr>
          </a:p>
          <a:p>
            <a:pPr indent="0" lvl="0" marL="0" rtl="0" algn="l">
              <a:spcBef>
                <a:spcPts val="1000"/>
              </a:spcBef>
              <a:spcAft>
                <a:spcPts val="0"/>
              </a:spcAft>
              <a:buNone/>
            </a:pPr>
            <a:r>
              <a:rPr lang="en-IN">
                <a:latin typeface="Arial"/>
                <a:ea typeface="Arial"/>
                <a:cs typeface="Arial"/>
                <a:sym typeface="Arial"/>
              </a:rPr>
              <a:t>  "City": 3359</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rPr lang="en-IN">
                <a:latin typeface="Arial"/>
                <a:ea typeface="Arial"/>
                <a:cs typeface="Arial"/>
                <a:sym typeface="Arial"/>
              </a:rPr>
              <a:t>  "Routes": 9355</a:t>
            </a:r>
            <a:endParaRPr>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a:latin typeface="Arial"/>
                <a:ea typeface="Arial"/>
                <a:cs typeface="Arial"/>
                <a:sym typeface="Arial"/>
              </a:rPr>
              <a:t>  "Total relations": 73954</a:t>
            </a:r>
            <a:endParaRPr>
              <a:latin typeface="Arial"/>
              <a:ea typeface="Arial"/>
              <a:cs typeface="Arial"/>
              <a:sym typeface="Arial"/>
            </a:endParaRPr>
          </a:p>
          <a:p>
            <a:pPr indent="0" lvl="0" marL="0" rtl="0" algn="l">
              <a:spcBef>
                <a:spcPts val="1000"/>
              </a:spcBef>
              <a:spcAft>
                <a:spcPts val="0"/>
              </a:spcAft>
              <a:buNone/>
            </a:pPr>
            <a:r>
              <a:rPr lang="en-IN">
                <a:latin typeface="Arial"/>
                <a:ea typeface="Arial"/>
                <a:cs typeface="Arial"/>
                <a:sym typeface="Arial"/>
              </a:rPr>
              <a:t> </a:t>
            </a:r>
            <a:endParaRPr>
              <a:latin typeface="Arial"/>
              <a:ea typeface="Arial"/>
              <a:cs typeface="Arial"/>
              <a:sym typeface="Arial"/>
            </a:endParaRPr>
          </a:p>
        </p:txBody>
      </p:sp>
      <p:sp>
        <p:nvSpPr>
          <p:cNvPr id="258" name="Google Shape;258;g18c9e1436b1_2_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8c9e1436b1_0_252"/>
          <p:cNvSpPr txBox="1"/>
          <p:nvPr>
            <p:ph type="title"/>
          </p:nvPr>
        </p:nvSpPr>
        <p:spPr>
          <a:xfrm>
            <a:off x="415608" y="6"/>
            <a:ext cx="151476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References</a:t>
            </a:r>
            <a:endParaRPr/>
          </a:p>
        </p:txBody>
      </p:sp>
      <p:sp>
        <p:nvSpPr>
          <p:cNvPr id="264" name="Google Shape;264;g18c9e1436b1_0_252"/>
          <p:cNvSpPr txBox="1"/>
          <p:nvPr>
            <p:ph idx="1" type="body"/>
          </p:nvPr>
        </p:nvSpPr>
        <p:spPr>
          <a:xfrm>
            <a:off x="337775" y="721267"/>
            <a:ext cx="11360700" cy="455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SzPts val="900"/>
              <a:buNone/>
            </a:pPr>
            <a:r>
              <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Queiroz, M.M., Telles, R., &amp; Bonilla, S.H. (2019). Blockchain and supply chain management integration: a systematic review of the literature. </a:t>
            </a:r>
            <a:r>
              <a:rPr i="1" lang="en-IN" sz="1100">
                <a:solidFill>
                  <a:schemeClr val="dk1"/>
                </a:solidFill>
              </a:rPr>
              <a:t>Supply Chain Management: An International Journal</a:t>
            </a:r>
            <a:r>
              <a:rPr lang="en-IN" sz="1100">
                <a:solidFill>
                  <a:schemeClr val="dk1"/>
                </a:solidFill>
              </a:rPr>
              <a:t>.</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Korpela, K., Hallikas, J., &amp; Dahlberg, T. (2017). Digital Supply Chain Transformation toward Blockchain Integration. </a:t>
            </a:r>
            <a:r>
              <a:rPr i="1" lang="en-IN" sz="1100">
                <a:solidFill>
                  <a:schemeClr val="dk1"/>
                </a:solidFill>
              </a:rPr>
              <a:t>HICSS</a:t>
            </a:r>
            <a:r>
              <a:rPr lang="en-IN" sz="1100">
                <a:solidFill>
                  <a:schemeClr val="dk1"/>
                </a:solidFill>
              </a:rPr>
              <a:t>.</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Singh, S., Kumar, R., Panchal, R., &amp; Tiwari, M.K. (2021). Impact of COVID-19 on logistics systems and disruptions in food supply chain. </a:t>
            </a:r>
            <a:r>
              <a:rPr i="1" lang="en-IN" sz="1100">
                <a:solidFill>
                  <a:schemeClr val="dk1"/>
                </a:solidFill>
              </a:rPr>
              <a:t>International Journal of Production Research, 59</a:t>
            </a:r>
            <a:r>
              <a:rPr lang="en-IN" sz="1100">
                <a:solidFill>
                  <a:schemeClr val="dk1"/>
                </a:solidFill>
              </a:rPr>
              <a:t>, 1993 - 2008.</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Sardar, S.K., Sarkar, B., &amp; Kim, B. (2021). Integrating Machine Learning, Radio Frequency Identification, and Consignment Policy for Reducing Unreliability in Smart Supply Chain Management. </a:t>
            </a:r>
            <a:r>
              <a:rPr i="1" lang="en-IN" sz="1100">
                <a:solidFill>
                  <a:schemeClr val="dk1"/>
                </a:solidFill>
              </a:rPr>
              <a:t>Processes</a:t>
            </a:r>
            <a:r>
              <a:rPr lang="en-IN" sz="1100">
                <a:solidFill>
                  <a:schemeClr val="dk1"/>
                </a:solidFill>
              </a:rPr>
              <a:t>.</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Ali, N., Ahmed, A., Anum, L., Ghazal, T. M., Abbas, S., Khan, M. A., ... &amp; Ahmad, M. (2021). Modelling supply chain information collaboration empowered with machine learning technique.</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Carbonneau, R., Laframboise, K., &amp; Vahidov, R. (2008). Application of machine learning techniques for supply chain demand forecasting. </a:t>
            </a:r>
            <a:r>
              <a:rPr i="1" lang="en-IN" sz="1100">
                <a:solidFill>
                  <a:schemeClr val="dk1"/>
                </a:solidFill>
              </a:rPr>
              <a:t>European Journal of Operational Research</a:t>
            </a:r>
            <a:r>
              <a:rPr lang="en-IN" sz="1100">
                <a:solidFill>
                  <a:schemeClr val="dk1"/>
                </a:solidFill>
              </a:rPr>
              <a:t>, </a:t>
            </a:r>
            <a:r>
              <a:rPr i="1" lang="en-IN" sz="1100">
                <a:solidFill>
                  <a:schemeClr val="dk1"/>
                </a:solidFill>
              </a:rPr>
              <a:t>184</a:t>
            </a:r>
            <a:r>
              <a:rPr lang="en-IN" sz="1100">
                <a:solidFill>
                  <a:schemeClr val="dk1"/>
                </a:solidFill>
              </a:rPr>
              <a:t>(3), 1140-1154.</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Baryannis, G., Dani, S., &amp; Antoniou, G. (2019). Predicting supply chain risks using machine learning: The trade-off between performance and interpretability. </a:t>
            </a:r>
            <a:r>
              <a:rPr i="1" lang="en-IN" sz="1100">
                <a:solidFill>
                  <a:schemeClr val="dk1"/>
                </a:solidFill>
              </a:rPr>
              <a:t>Future Generation Computer Systems</a:t>
            </a:r>
            <a:r>
              <a:rPr lang="en-IN" sz="1100">
                <a:solidFill>
                  <a:schemeClr val="dk1"/>
                </a:solidFill>
              </a:rPr>
              <a:t>, </a:t>
            </a:r>
            <a:r>
              <a:rPr i="1" lang="en-IN" sz="1100">
                <a:solidFill>
                  <a:schemeClr val="dk1"/>
                </a:solidFill>
              </a:rPr>
              <a:t>101</a:t>
            </a:r>
            <a:r>
              <a:rPr lang="en-IN" sz="1100">
                <a:solidFill>
                  <a:schemeClr val="dk1"/>
                </a:solidFill>
              </a:rPr>
              <a:t>, 993-1004.</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Sun, W., Li, Y., &amp; Shi, L. (2020, July). The Performance Evaluation and Resilience Analysis of Supply Chain Based on Logistics Network. In 2020 39th Chinese Control Conference (CCC) (pp. 5772-5777). IEEE.</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Hoksza, D., &amp; Jelínek, J. (2015, September). Using Neo4j for mining protein graphs: a case study. In 2015 26th International Workshop on Database and Expert Systems Applications (DEXA) (pp. 230-234). IEEE.</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Friebe, S., Sobik, I., &amp; Zitterbart, M. (2018, August). Decentid: Decentralized and privacy-preserving identity storage system using smart contracts. In 2018 17th IEEE International Conference On Trust, Security And Privacy In Computing And Communications/12th IEEE International Conference On Big Data Science And Engineering (TrustCom/BigDataSE) (pp. 37-42). IEEE.</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Xue, J., Xu, C., Zhang, Y., &amp; Bai, L. (2018, November). Dstore: a distributed cloud storage system based on smart contracts and blockchain. In International Conference on Algorithms and Architectures for Parallel Processing (pp. 385-401). Springer, Cham.</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Momeni, P., Wang, Y., &amp; Samavi, R. (2019, August). Machine learning model for smart contracts security analysis. In </a:t>
            </a:r>
            <a:r>
              <a:rPr i="1" lang="en-IN" sz="1100">
                <a:solidFill>
                  <a:schemeClr val="dk1"/>
                </a:solidFill>
              </a:rPr>
              <a:t>2019 17th International Conference on Privacy, Security and Trust (PST)</a:t>
            </a:r>
            <a:r>
              <a:rPr lang="en-IN" sz="1100">
                <a:solidFill>
                  <a:schemeClr val="dk1"/>
                </a:solidFill>
              </a:rPr>
              <a:t> (pp. 1-6). IEEE.</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Vágner, A. (2021). Route planning on GTFS using Neo4j. In Annales Mathematicae et Informaticae (Vol. 54, pp. 163-179). Eszterházy Károly Egyetem Líceum Kiadó.</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Moulin, B., &amp; Côté, D. (1991). Representing temporal knowledge in conceptual graphs. Knowledge-Based Systems, 4(4), 197-208.</a:t>
            </a:r>
            <a:endParaRPr sz="1100">
              <a:solidFill>
                <a:schemeClr val="dk1"/>
              </a:solidFill>
            </a:endParaRPr>
          </a:p>
          <a:p>
            <a:pPr indent="-374650" lvl="0" marL="609600" rtl="0" algn="l">
              <a:spcBef>
                <a:spcPts val="1000"/>
              </a:spcBef>
              <a:spcAft>
                <a:spcPts val="0"/>
              </a:spcAft>
              <a:buClr>
                <a:schemeClr val="dk1"/>
              </a:buClr>
              <a:buSzPts val="1100"/>
              <a:buAutoNum type="arabicPeriod"/>
            </a:pPr>
            <a:r>
              <a:rPr lang="en-IN" sz="1100">
                <a:solidFill>
                  <a:schemeClr val="dk1"/>
                </a:solidFill>
              </a:rPr>
              <a:t>Holden, W. J. Analyzing Open Shortest Path First (OSPF) Networks with Neo4j and Cypher.</a:t>
            </a:r>
            <a:endParaRPr sz="1100">
              <a:solidFill>
                <a:schemeClr val="dk1"/>
              </a:solidFill>
            </a:endParaRPr>
          </a:p>
          <a:p>
            <a:pPr indent="0" lvl="0" marL="609600" rtl="0" algn="l">
              <a:spcBef>
                <a:spcPts val="1000"/>
              </a:spcBef>
              <a:spcAft>
                <a:spcPts val="0"/>
              </a:spcAft>
              <a:buSzPts val="900"/>
              <a:buNone/>
            </a:pPr>
            <a:r>
              <a:t/>
            </a:r>
            <a:endParaRPr sz="11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IN"/>
              <a:t>Thank You </a:t>
            </a:r>
            <a:endParaRPr b="1"/>
          </a:p>
        </p:txBody>
      </p:sp>
      <p:sp>
        <p:nvSpPr>
          <p:cNvPr id="270" name="Google Shape;270;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271" name="Google Shape;27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272" name="Google Shape;27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Introduction</a:t>
            </a:r>
            <a:endParaRPr b="1">
              <a:solidFill>
                <a:srgbClr val="FF0000"/>
              </a:solidFill>
            </a:endParaRPr>
          </a:p>
        </p:txBody>
      </p:sp>
      <p:sp>
        <p:nvSpPr>
          <p:cNvPr id="117" name="Google Shape;11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just">
              <a:lnSpc>
                <a:spcPct val="90000"/>
              </a:lnSpc>
              <a:spcBef>
                <a:spcPts val="1000"/>
              </a:spcBef>
              <a:spcAft>
                <a:spcPts val="0"/>
              </a:spcAft>
              <a:buSzPts val="1800"/>
              <a:buChar char="•"/>
            </a:pPr>
            <a:r>
              <a:rPr lang="en-IN"/>
              <a:t>The current supply chain system is riddled with disruptions and inefficiencies. The Covid-19 outbreak demonstrated to us how simple it is to completely disrupt the supply chain, leading to the downfall of entire economies.</a:t>
            </a:r>
            <a:endParaRPr/>
          </a:p>
          <a:p>
            <a:pPr indent="0" lvl="0" marL="228600" rtl="0" algn="just">
              <a:lnSpc>
                <a:spcPct val="90000"/>
              </a:lnSpc>
              <a:spcBef>
                <a:spcPts val="1000"/>
              </a:spcBef>
              <a:spcAft>
                <a:spcPts val="0"/>
              </a:spcAft>
              <a:buNone/>
            </a:pPr>
            <a:r>
              <a:t/>
            </a:r>
            <a:endParaRPr/>
          </a:p>
          <a:p>
            <a:pPr indent="-228600" lvl="0" marL="228600" rtl="0" algn="just">
              <a:lnSpc>
                <a:spcPct val="90000"/>
              </a:lnSpc>
              <a:spcBef>
                <a:spcPts val="1000"/>
              </a:spcBef>
              <a:spcAft>
                <a:spcPts val="0"/>
              </a:spcAft>
              <a:buSzPts val="1800"/>
              <a:buChar char="•"/>
            </a:pPr>
            <a:r>
              <a:rPr lang="en-IN"/>
              <a:t>A shipping company transporting goods across multiple transit points would require active tracking, review and approval causing lots of paperworks in the process.</a:t>
            </a:r>
            <a:endParaRPr/>
          </a:p>
          <a:p>
            <a:pPr indent="0" lvl="0" marL="228600" rtl="0" algn="just">
              <a:lnSpc>
                <a:spcPct val="90000"/>
              </a:lnSpc>
              <a:spcBef>
                <a:spcPts val="1000"/>
              </a:spcBef>
              <a:spcAft>
                <a:spcPts val="0"/>
              </a:spcAft>
              <a:buNone/>
            </a:pPr>
            <a:r>
              <a:t/>
            </a:r>
            <a:endParaRPr/>
          </a:p>
          <a:p>
            <a:pPr indent="-228600" lvl="0" marL="228600" rtl="0" algn="just">
              <a:lnSpc>
                <a:spcPct val="90000"/>
              </a:lnSpc>
              <a:spcBef>
                <a:spcPts val="1000"/>
              </a:spcBef>
              <a:spcAft>
                <a:spcPts val="0"/>
              </a:spcAft>
              <a:buSzPts val="1800"/>
              <a:buChar char="•"/>
            </a:pPr>
            <a:r>
              <a:rPr lang="en-IN"/>
              <a:t>Each of these approval documents / paperworks creates a point of fault, each of these points are susceptible to fraud.</a:t>
            </a:r>
            <a:endParaRPr/>
          </a:p>
          <a:p>
            <a:pPr indent="0" lvl="0" marL="228600" rtl="0" algn="just">
              <a:lnSpc>
                <a:spcPct val="90000"/>
              </a:lnSpc>
              <a:spcBef>
                <a:spcPts val="1000"/>
              </a:spcBef>
              <a:spcAft>
                <a:spcPts val="0"/>
              </a:spcAft>
              <a:buNone/>
            </a:pPr>
            <a:r>
              <a:t/>
            </a:r>
            <a:endParaRPr/>
          </a:p>
        </p:txBody>
      </p:sp>
      <p:sp>
        <p:nvSpPr>
          <p:cNvPr id="118" name="Google Shape;118;p3"/>
          <p:cNvSpPr txBox="1"/>
          <p:nvPr>
            <p:ph idx="11" type="ftr"/>
          </p:nvPr>
        </p:nvSpPr>
        <p:spPr>
          <a:xfrm>
            <a:off x="3581400" y="6356350"/>
            <a:ext cx="6006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119" name="Google Shape;1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8c9e1436b1_0_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Introduction</a:t>
            </a:r>
            <a:endParaRPr b="1">
              <a:solidFill>
                <a:srgbClr val="FF0000"/>
              </a:solidFill>
            </a:endParaRPr>
          </a:p>
        </p:txBody>
      </p:sp>
      <p:sp>
        <p:nvSpPr>
          <p:cNvPr id="127" name="Google Shape;127;g18c9e1436b1_0_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IN"/>
              <a:t>By executing smart contracts at each stage to automate the management of products and freight, we hope to reduce this process through blockchain and the ledger.</a:t>
            </a:r>
            <a:endParaRPr/>
          </a:p>
          <a:p>
            <a:pPr indent="0" lvl="0" marL="0" rtl="0" algn="just">
              <a:lnSpc>
                <a:spcPct val="90000"/>
              </a:lnSpc>
              <a:spcBef>
                <a:spcPts val="1000"/>
              </a:spcBef>
              <a:spcAft>
                <a:spcPts val="0"/>
              </a:spcAft>
              <a:buNone/>
            </a:pPr>
            <a:r>
              <a:t/>
            </a:r>
            <a:endParaRPr/>
          </a:p>
          <a:p>
            <a:pPr indent="-342900" lvl="0" marL="457200" rtl="0" algn="just">
              <a:lnSpc>
                <a:spcPct val="90000"/>
              </a:lnSpc>
              <a:spcBef>
                <a:spcPts val="1000"/>
              </a:spcBef>
              <a:spcAft>
                <a:spcPts val="0"/>
              </a:spcAft>
              <a:buSzPts val="1800"/>
              <a:buChar char="•"/>
            </a:pPr>
            <a:r>
              <a:rPr lang="en-IN"/>
              <a:t> Blockchain possibly reduces communication or data transfer errors by giving all participants in a given supply chain access to the same information.</a:t>
            </a:r>
            <a:endParaRPr/>
          </a:p>
          <a:p>
            <a:pPr indent="0" lvl="0" marL="228600" rtl="0" algn="just">
              <a:lnSpc>
                <a:spcPct val="90000"/>
              </a:lnSpc>
              <a:spcBef>
                <a:spcPts val="1000"/>
              </a:spcBef>
              <a:spcAft>
                <a:spcPts val="0"/>
              </a:spcAft>
              <a:buClr>
                <a:schemeClr val="dk1"/>
              </a:buClr>
              <a:buSzPts val="1100"/>
              <a:buFont typeface="Arial"/>
              <a:buNone/>
            </a:pPr>
            <a:r>
              <a:t/>
            </a:r>
            <a:endParaRPr/>
          </a:p>
          <a:p>
            <a:pPr indent="0" lvl="0" marL="228600" rtl="0" algn="just">
              <a:lnSpc>
                <a:spcPct val="90000"/>
              </a:lnSpc>
              <a:spcBef>
                <a:spcPts val="1000"/>
              </a:spcBef>
              <a:spcAft>
                <a:spcPts val="0"/>
              </a:spcAft>
              <a:buNone/>
            </a:pPr>
            <a:r>
              <a:t/>
            </a:r>
            <a:endParaRPr/>
          </a:p>
        </p:txBody>
      </p:sp>
      <p:sp>
        <p:nvSpPr>
          <p:cNvPr id="128" name="Google Shape;128;g18c9e1436b1_0_3"/>
          <p:cNvSpPr txBox="1"/>
          <p:nvPr>
            <p:ph idx="11" type="ftr"/>
          </p:nvPr>
        </p:nvSpPr>
        <p:spPr>
          <a:xfrm>
            <a:off x="4038600" y="6356350"/>
            <a:ext cx="6006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129" name="Google Shape;129;g18c9e1436b1_0_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Background Work, Challenges</a:t>
            </a:r>
            <a:endParaRPr>
              <a:solidFill>
                <a:srgbClr val="FF0000"/>
              </a:solidFill>
            </a:endParaRPr>
          </a:p>
        </p:txBody>
      </p:sp>
      <p:sp>
        <p:nvSpPr>
          <p:cNvPr id="135" name="Google Shape;13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115000"/>
              </a:lnSpc>
              <a:spcBef>
                <a:spcPts val="0"/>
              </a:spcBef>
              <a:spcAft>
                <a:spcPts val="0"/>
              </a:spcAft>
              <a:buSzPts val="2800"/>
              <a:buChar char="•"/>
            </a:pPr>
            <a:r>
              <a:rPr lang="en-IN"/>
              <a:t>Working with Neo4j and Cypher queries.</a:t>
            </a:r>
            <a:endParaRPr/>
          </a:p>
          <a:p>
            <a:pPr indent="-406400" lvl="0" marL="457200" rtl="0" algn="l">
              <a:lnSpc>
                <a:spcPct val="115000"/>
              </a:lnSpc>
              <a:spcBef>
                <a:spcPts val="0"/>
              </a:spcBef>
              <a:spcAft>
                <a:spcPts val="0"/>
              </a:spcAft>
              <a:buSzPts val="2800"/>
              <a:buChar char="•"/>
            </a:pPr>
            <a:r>
              <a:rPr lang="en-IN"/>
              <a:t>Learning how to use the Bolt protocol and Neo4j protocol to connect various </a:t>
            </a:r>
            <a:r>
              <a:rPr lang="en-IN"/>
              <a:t>tools</a:t>
            </a:r>
            <a:r>
              <a:rPr lang="en-IN"/>
              <a:t> to the Neo4j graph </a:t>
            </a:r>
            <a:r>
              <a:rPr lang="en-IN"/>
              <a:t>database.</a:t>
            </a:r>
            <a:endParaRPr/>
          </a:p>
          <a:p>
            <a:pPr indent="-406400" lvl="0" marL="457200" rtl="0" algn="l">
              <a:lnSpc>
                <a:spcPct val="115000"/>
              </a:lnSpc>
              <a:spcBef>
                <a:spcPts val="0"/>
              </a:spcBef>
              <a:spcAft>
                <a:spcPts val="0"/>
              </a:spcAft>
              <a:buSzPts val="2800"/>
              <a:buChar char="•"/>
            </a:pPr>
            <a:r>
              <a:rPr lang="en-IN"/>
              <a:t>Learning how to configure and use Neo4j command line for importing and exporting data between instances.</a:t>
            </a:r>
            <a:endParaRPr/>
          </a:p>
          <a:p>
            <a:pPr indent="-406400" lvl="0" marL="457200" rtl="0" algn="l">
              <a:lnSpc>
                <a:spcPct val="115000"/>
              </a:lnSpc>
              <a:spcBef>
                <a:spcPts val="0"/>
              </a:spcBef>
              <a:spcAft>
                <a:spcPts val="0"/>
              </a:spcAft>
              <a:buSzPts val="2800"/>
              <a:buChar char="•"/>
            </a:pPr>
            <a:r>
              <a:rPr lang="en-IN"/>
              <a:t>Learning how to use Neo4j’s in hour Graph Data Science tool (GDS).</a:t>
            </a:r>
            <a:endParaRPr/>
          </a:p>
        </p:txBody>
      </p:sp>
      <p:sp>
        <p:nvSpPr>
          <p:cNvPr id="136" name="Google Shape;136;p4"/>
          <p:cNvSpPr txBox="1"/>
          <p:nvPr>
            <p:ph idx="11" type="ftr"/>
          </p:nvPr>
        </p:nvSpPr>
        <p:spPr>
          <a:xfrm>
            <a:off x="2634018" y="6356350"/>
            <a:ext cx="776557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School of Computer Science and Engineering           19BCE1366</a:t>
            </a:r>
            <a:endParaRPr/>
          </a:p>
        </p:txBody>
      </p:sp>
      <p:sp>
        <p:nvSpPr>
          <p:cNvPr id="137" name="Google Shape;13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8c9e1436b1_0_303"/>
          <p:cNvSpPr txBox="1"/>
          <p:nvPr>
            <p:ph idx="1" type="body"/>
          </p:nvPr>
        </p:nvSpPr>
        <p:spPr>
          <a:xfrm>
            <a:off x="792775" y="897800"/>
            <a:ext cx="10515600" cy="43512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SzPts val="2800"/>
              <a:buFont typeface="Calibri"/>
              <a:buChar char="•"/>
            </a:pPr>
            <a:r>
              <a:rPr lang="en-IN"/>
              <a:t>Learning Emblaze and embedding creation. Understanding the semantics and use cases for each function it provides.</a:t>
            </a:r>
            <a:endParaRPr/>
          </a:p>
          <a:p>
            <a:pPr indent="-406400" lvl="0" marL="457200" rtl="0" algn="l">
              <a:lnSpc>
                <a:spcPct val="115000"/>
              </a:lnSpc>
              <a:spcBef>
                <a:spcPts val="0"/>
              </a:spcBef>
              <a:spcAft>
                <a:spcPts val="0"/>
              </a:spcAft>
              <a:buSzPts val="2800"/>
              <a:buFont typeface="Calibri"/>
              <a:buChar char="•"/>
            </a:pPr>
            <a:r>
              <a:rPr lang="en-IN"/>
              <a:t>Learning how to use on machine Blockchain deployment system (Ganache). </a:t>
            </a:r>
            <a:endParaRPr/>
          </a:p>
          <a:p>
            <a:pPr indent="-406400" lvl="0" marL="457200" rtl="0" algn="l">
              <a:lnSpc>
                <a:spcPct val="115000"/>
              </a:lnSpc>
              <a:spcBef>
                <a:spcPts val="0"/>
              </a:spcBef>
              <a:spcAft>
                <a:spcPts val="0"/>
              </a:spcAft>
              <a:buSzPts val="2800"/>
              <a:buFont typeface="Calibri"/>
              <a:buChar char="•"/>
            </a:pPr>
            <a:r>
              <a:rPr lang="en-IN"/>
              <a:t>Learning how to implement smart contracts and writing smart contracts in solidity.</a:t>
            </a:r>
            <a:endParaRPr/>
          </a:p>
          <a:p>
            <a:pPr indent="-406400" lvl="0" marL="457200" rtl="0" algn="l">
              <a:lnSpc>
                <a:spcPct val="115000"/>
              </a:lnSpc>
              <a:spcBef>
                <a:spcPts val="0"/>
              </a:spcBef>
              <a:spcAft>
                <a:spcPts val="0"/>
              </a:spcAft>
              <a:buSzPts val="2800"/>
              <a:buFont typeface="Calibri"/>
              <a:buChar char="•"/>
            </a:pPr>
            <a:r>
              <a:rPr lang="en-IN"/>
              <a:t>Learning how to create a storage system with solidity and handling addition and retrieval of data.</a:t>
            </a:r>
            <a:endParaRPr/>
          </a:p>
          <a:p>
            <a:pPr indent="-406400" lvl="0" marL="457200" rtl="0" algn="l">
              <a:lnSpc>
                <a:spcPct val="115000"/>
              </a:lnSpc>
              <a:spcBef>
                <a:spcPts val="0"/>
              </a:spcBef>
              <a:spcAft>
                <a:spcPts val="0"/>
              </a:spcAft>
              <a:buSzPts val="2800"/>
              <a:buFont typeface="Calibri"/>
              <a:buChar char="•"/>
            </a:pPr>
            <a:r>
              <a:rPr lang="en-IN"/>
              <a:t>Finding the best routes available for supply chain using multiple predefined algorithms and connecting them to the blockchain and smart contracts</a:t>
            </a:r>
            <a:endParaRPr/>
          </a:p>
        </p:txBody>
      </p:sp>
      <p:sp>
        <p:nvSpPr>
          <p:cNvPr id="144" name="Google Shape;144;g18c9e1436b1_0_30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8c9e1436b1_0_169"/>
          <p:cNvSpPr txBox="1"/>
          <p:nvPr>
            <p:ph type="title"/>
          </p:nvPr>
        </p:nvSpPr>
        <p:spPr>
          <a:xfrm>
            <a:off x="415600" y="2867800"/>
            <a:ext cx="11360700" cy="1122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Literature Review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g18c9e1436b1_0_173"/>
          <p:cNvGraphicFramePr/>
          <p:nvPr/>
        </p:nvGraphicFramePr>
        <p:xfrm>
          <a:off x="1270000" y="102533"/>
          <a:ext cx="3000000" cy="3000000"/>
        </p:xfrm>
        <a:graphic>
          <a:graphicData uri="http://schemas.openxmlformats.org/drawingml/2006/table">
            <a:tbl>
              <a:tblPr>
                <a:noFill/>
                <a:tableStyleId>{F815BC4C-268F-4E61-AADA-3F0E673AA548}</a:tableStyleId>
              </a:tblPr>
              <a:tblGrid>
                <a:gridCol w="1930400"/>
                <a:gridCol w="1930400"/>
                <a:gridCol w="1930400"/>
                <a:gridCol w="1930400"/>
                <a:gridCol w="1930400"/>
              </a:tblGrid>
              <a:tr h="508000">
                <a:tc>
                  <a:txBody>
                    <a:bodyPr/>
                    <a:lstStyle/>
                    <a:p>
                      <a:pPr indent="0" lvl="0" marL="0" rtl="0" algn="l">
                        <a:spcBef>
                          <a:spcPts val="0"/>
                        </a:spcBef>
                        <a:spcAft>
                          <a:spcPts val="0"/>
                        </a:spcAft>
                        <a:buNone/>
                      </a:pPr>
                      <a:r>
                        <a:rPr lang="en-IN" sz="1100">
                          <a:latin typeface="Calibri"/>
                          <a:ea typeface="Calibri"/>
                          <a:cs typeface="Calibri"/>
                          <a:sym typeface="Calibri"/>
                        </a:rPr>
                        <a:t>S.no</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Paper</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Summary</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Algorithm / Technologies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Pros and Cons</a:t>
                      </a:r>
                      <a:endParaRPr sz="1100">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[1]</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Blockchain and supply chain management integration: a systematic review of the literature</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The goal of this study, which analyzes 106 review papers, is to examine the existing state, possible uses, and future development of blockchain technologies. </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Smart Contracts, Blockchain</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lang="en-IN" sz="1100">
                          <a:solidFill>
                            <a:schemeClr val="dk1"/>
                          </a:solidFill>
                          <a:latin typeface="Calibri"/>
                          <a:ea typeface="Calibri"/>
                          <a:cs typeface="Calibri"/>
                          <a:sym typeface="Calibri"/>
                        </a:rPr>
                        <a:t>It gives us a better understanding of the people working to develop blockchain technology and make them resilient to the future.</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rPr lang="en-IN" sz="1100">
                          <a:solidFill>
                            <a:schemeClr val="dk1"/>
                          </a:solidFill>
                          <a:latin typeface="Calibri"/>
                          <a:ea typeface="Calibri"/>
                          <a:cs typeface="Calibri"/>
                          <a:sym typeface="Calibri"/>
                        </a:rPr>
                        <a:t>No implementation or simulation</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t/>
                      </a:r>
                      <a:endParaRPr sz="1100">
                        <a:solidFill>
                          <a:schemeClr val="dk1"/>
                        </a:solidFill>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[2]</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Digital Supply Chain Transformation toward Blockchain Integration</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lang="en-IN" sz="1100">
                          <a:solidFill>
                            <a:schemeClr val="dk1"/>
                          </a:solidFill>
                          <a:latin typeface="Calibri"/>
                          <a:ea typeface="Calibri"/>
                          <a:cs typeface="Calibri"/>
                          <a:sym typeface="Calibri"/>
                        </a:rPr>
                        <a:t>The purpose of this study is to comprehend how blockchain integration functions in business-to-business interactions where service deliveries need to be tracked to give supply chain insight.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lang="en-IN" sz="1100">
                          <a:solidFill>
                            <a:schemeClr val="dk1"/>
                          </a:solidFill>
                          <a:latin typeface="Calibri"/>
                          <a:ea typeface="Calibri"/>
                          <a:cs typeface="Calibri"/>
                          <a:sym typeface="Calibri"/>
                        </a:rPr>
                        <a:t>Blockchain, Smart Contracts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lang="en-IN" sz="1100">
                          <a:solidFill>
                            <a:schemeClr val="dk1"/>
                          </a:solidFill>
                          <a:latin typeface="Calibri"/>
                          <a:ea typeface="Calibri"/>
                          <a:cs typeface="Calibri"/>
                          <a:sym typeface="Calibri"/>
                        </a:rPr>
                        <a:t>They look into the specifications and capabilities of such a supply chain integration.</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rPr lang="en-IN" sz="1100">
                          <a:solidFill>
                            <a:schemeClr val="dk1"/>
                          </a:solidFill>
                          <a:latin typeface="Calibri"/>
                          <a:ea typeface="Calibri"/>
                          <a:cs typeface="Calibri"/>
                          <a:sym typeface="Calibri"/>
                        </a:rPr>
                        <a:t>Issues relating to openness of the blockchain were not talked about. Aspect of security was left without much discussion</a:t>
                      </a:r>
                      <a:endParaRPr sz="1100">
                        <a:solidFill>
                          <a:schemeClr val="dk1"/>
                        </a:solidFill>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[3]</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Impact of COVID-19 on logistics systems and disruptions in food supply chain</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lang="en-IN" sz="1100">
                          <a:solidFill>
                            <a:schemeClr val="dk1"/>
                          </a:solidFill>
                          <a:latin typeface="Calibri"/>
                          <a:ea typeface="Calibri"/>
                          <a:cs typeface="Calibri"/>
                          <a:sym typeface="Calibri"/>
                        </a:rPr>
                        <a:t>Every type of unit from various sectors is experiencing COVID-19's effects.</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rPr lang="en-IN" sz="1100">
                          <a:solidFill>
                            <a:schemeClr val="dk1"/>
                          </a:solidFill>
                          <a:latin typeface="Calibri"/>
                          <a:ea typeface="Calibri"/>
                          <a:cs typeface="Calibri"/>
                          <a:sym typeface="Calibri"/>
                        </a:rPr>
                        <a:t>A simulation model of the public distribution system (PDS) network is created in this study with three different scenarios to show how the food supply chain can be disrupted.</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anyLogistix model</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Logistical Impact and re-routing were specifically noted in this study</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IN" sz="1100">
                          <a:latin typeface="Calibri"/>
                          <a:ea typeface="Calibri"/>
                          <a:cs typeface="Calibri"/>
                          <a:sym typeface="Calibri"/>
                        </a:rPr>
                        <a:t>Required additional factors for re-routing protocols and how it is managed. The rerouting currently is linear in nature.</a:t>
                      </a:r>
                      <a:endParaRPr sz="1100">
                        <a:latin typeface="Calibri"/>
                        <a:ea typeface="Calibri"/>
                        <a:cs typeface="Calibri"/>
                        <a:sym typeface="Calibri"/>
                      </a:endParaRPr>
                    </a:p>
                  </a:txBody>
                  <a:tcPr marT="121900" marB="121900" marR="121900" marL="1219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aphicFrame>
        <p:nvGraphicFramePr>
          <p:cNvPr id="159" name="Google Shape;159;g18c9e1436b1_0_177"/>
          <p:cNvGraphicFramePr/>
          <p:nvPr/>
        </p:nvGraphicFramePr>
        <p:xfrm>
          <a:off x="1270000" y="102533"/>
          <a:ext cx="3000000" cy="3000000"/>
        </p:xfrm>
        <a:graphic>
          <a:graphicData uri="http://schemas.openxmlformats.org/drawingml/2006/table">
            <a:tbl>
              <a:tblPr>
                <a:noFill/>
                <a:tableStyleId>{F815BC4C-268F-4E61-AADA-3F0E673AA548}</a:tableStyleId>
              </a:tblPr>
              <a:tblGrid>
                <a:gridCol w="1930400"/>
                <a:gridCol w="1930400"/>
                <a:gridCol w="1930400"/>
                <a:gridCol w="1930400"/>
                <a:gridCol w="1930400"/>
              </a:tblGrid>
              <a:tr h="508000">
                <a:tc>
                  <a:txBody>
                    <a:bodyPr/>
                    <a:lstStyle/>
                    <a:p>
                      <a:pPr indent="0" lvl="0" marL="0" rtl="0" algn="l">
                        <a:spcBef>
                          <a:spcPts val="0"/>
                        </a:spcBef>
                        <a:spcAft>
                          <a:spcPts val="0"/>
                        </a:spcAft>
                        <a:buNone/>
                      </a:pPr>
                      <a:r>
                        <a:rPr lang="en-IN" sz="1100">
                          <a:latin typeface="Calibri"/>
                          <a:ea typeface="Calibri"/>
                          <a:cs typeface="Calibri"/>
                          <a:sym typeface="Calibri"/>
                        </a:rPr>
                        <a:t>S.no</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Paper</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Summary</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Algorithm / Technologies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Pros and Cons</a:t>
                      </a:r>
                      <a:endParaRPr sz="1100">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[4]</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Integrating Machine Learning, Radio Frequency Identification, and Consignment Policy for Reducing Unreliability in Smart Supply Chain Management</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lang="en-IN" sz="1100">
                          <a:latin typeface="Calibri"/>
                          <a:ea typeface="Calibri"/>
                          <a:cs typeface="Calibri"/>
                          <a:sym typeface="Calibri"/>
                        </a:rPr>
                        <a:t>In the context of smart supply chain management, this study suggests a machine learning (ML) approach for on-demand forecasting.</a:t>
                      </a:r>
                      <a:endParaRPr sz="1100">
                        <a:latin typeface="Calibri"/>
                        <a:ea typeface="Calibri"/>
                        <a:cs typeface="Calibri"/>
                        <a:sym typeface="Calibri"/>
                      </a:endParaRPr>
                    </a:p>
                    <a:p>
                      <a:pPr indent="0" lvl="0" marL="0" rtl="0" algn="l">
                        <a:spcBef>
                          <a:spcPts val="0"/>
                        </a:spcBef>
                        <a:spcAft>
                          <a:spcPts val="0"/>
                        </a:spcAft>
                        <a:buNone/>
                      </a:pPr>
                      <a:r>
                        <a:rPr lang="en-IN" sz="1100">
                          <a:latin typeface="Calibri"/>
                          <a:ea typeface="Calibri"/>
                          <a:cs typeface="Calibri"/>
                          <a:sym typeface="Calibri"/>
                        </a:rPr>
                        <a:t>In order to reduce overstock or understock, the demand is projected using Long-Short-Term Memory (LSTM) to obtain precise demand information.</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LSTM</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solidFill>
                            <a:schemeClr val="dk1"/>
                          </a:solidFill>
                          <a:latin typeface="Calibri"/>
                          <a:ea typeface="Calibri"/>
                          <a:cs typeface="Calibri"/>
                          <a:sym typeface="Calibri"/>
                        </a:rPr>
                        <a:t>This handles inventory control really well for items, this research provides a holistic approach for a complete supply chain solution</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IN" sz="1100">
                          <a:solidFill>
                            <a:schemeClr val="dk1"/>
                          </a:solidFill>
                          <a:latin typeface="Calibri"/>
                          <a:ea typeface="Calibri"/>
                          <a:cs typeface="Calibri"/>
                          <a:sym typeface="Calibri"/>
                        </a:rPr>
                        <a:t>The degree of unreliability was not taken into account, which is a current limitation of this research, even though the unreliability was reduced in the proposed model and a higher yield was produced.</a:t>
                      </a:r>
                      <a:endParaRPr sz="1100">
                        <a:solidFill>
                          <a:schemeClr val="dk1"/>
                        </a:solidFill>
                        <a:latin typeface="Calibri"/>
                        <a:ea typeface="Calibri"/>
                        <a:cs typeface="Calibri"/>
                        <a:sym typeface="Calibri"/>
                      </a:endParaRPr>
                    </a:p>
                  </a:txBody>
                  <a:tcPr marT="121900" marB="121900" marR="121900" marL="121900"/>
                </a:tc>
              </a:tr>
              <a:tr h="508000">
                <a:tc>
                  <a:txBody>
                    <a:bodyPr/>
                    <a:lstStyle/>
                    <a:p>
                      <a:pPr indent="0" lvl="0" marL="0" rtl="0" algn="l">
                        <a:spcBef>
                          <a:spcPts val="0"/>
                        </a:spcBef>
                        <a:spcAft>
                          <a:spcPts val="0"/>
                        </a:spcAft>
                        <a:buNone/>
                      </a:pPr>
                      <a:r>
                        <a:rPr lang="en-IN" sz="1100">
                          <a:latin typeface="Calibri"/>
                          <a:ea typeface="Calibri"/>
                          <a:cs typeface="Calibri"/>
                          <a:sym typeface="Calibri"/>
                        </a:rPr>
                        <a:t>[5]</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Modelling Supply Chain Information Collaboration Empowered with Machine Learning Technique</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This paper talks about collaborating supply chains and model them using SVMs</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latin typeface="Calibri"/>
                          <a:ea typeface="Calibri"/>
                          <a:cs typeface="Calibri"/>
                          <a:sym typeface="Calibri"/>
                        </a:rPr>
                        <a:t>SVM</a:t>
                      </a:r>
                      <a:endParaRPr sz="1100">
                        <a:latin typeface="Calibri"/>
                        <a:ea typeface="Calibri"/>
                        <a:cs typeface="Calibri"/>
                        <a:sym typeface="Calibri"/>
                      </a:endParaRPr>
                    </a:p>
                  </a:txBody>
                  <a:tcPr marT="121900" marB="121900" marR="121900" marL="121900"/>
                </a:tc>
                <a:tc>
                  <a:txBody>
                    <a:bodyPr/>
                    <a:lstStyle/>
                    <a:p>
                      <a:pPr indent="0" lvl="0" marL="0" rtl="0" algn="l">
                        <a:spcBef>
                          <a:spcPts val="0"/>
                        </a:spcBef>
                        <a:spcAft>
                          <a:spcPts val="0"/>
                        </a:spcAft>
                        <a:buNone/>
                      </a:pPr>
                      <a:r>
                        <a:rPr lang="en-IN" sz="1100">
                          <a:solidFill>
                            <a:schemeClr val="dk1"/>
                          </a:solidFill>
                          <a:latin typeface="Calibri"/>
                          <a:ea typeface="Calibri"/>
                          <a:cs typeface="Calibri"/>
                          <a:sym typeface="Calibri"/>
                        </a:rPr>
                        <a:t>Handles multiple B2B supply chain well, with multiple conflict handling.</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500"/>
                        <a:buFont typeface="Arial"/>
                        <a:buNone/>
                      </a:pPr>
                      <a:r>
                        <a:rPr lang="en-IN" sz="1100">
                          <a:solidFill>
                            <a:schemeClr val="dk1"/>
                          </a:solidFill>
                          <a:latin typeface="Calibri"/>
                          <a:ea typeface="Calibri"/>
                          <a:cs typeface="Calibri"/>
                          <a:sym typeface="Calibri"/>
                        </a:rPr>
                        <a:t>unreliable set of features in social media, social events, and location-based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IN" sz="1100">
                          <a:solidFill>
                            <a:schemeClr val="dk1"/>
                          </a:solidFill>
                          <a:latin typeface="Calibri"/>
                          <a:ea typeface="Calibri"/>
                          <a:cs typeface="Calibri"/>
                          <a:sym typeface="Calibri"/>
                        </a:rPr>
                        <a:t>store demographic data</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txBody>
                  <a:tcPr marT="121900" marB="121900" marR="121900" marL="1219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2022-11-10T08:22:53Z</dcterms:created>
  <dc:creator>Dr.R.Priyadarshini</dc:creator>
</cp:coreProperties>
</file>