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4"/>
  </p:notesMasterIdLst>
  <p:sldIdLst>
    <p:sldId id="256" r:id="rId3"/>
    <p:sldId id="258" r:id="rId4"/>
    <p:sldId id="289" r:id="rId5"/>
    <p:sldId id="266" r:id="rId6"/>
    <p:sldId id="257" r:id="rId7"/>
    <p:sldId id="268" r:id="rId8"/>
    <p:sldId id="290" r:id="rId9"/>
    <p:sldId id="291" r:id="rId10"/>
    <p:sldId id="292" r:id="rId11"/>
    <p:sldId id="293" r:id="rId12"/>
    <p:sldId id="294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8A32"/>
    <a:srgbClr val="94D0E3"/>
    <a:srgbClr val="B6E5EE"/>
    <a:srgbClr val="00D7F3"/>
    <a:srgbClr val="00C3F4"/>
    <a:srgbClr val="008EF6"/>
    <a:srgbClr val="AAE6F0"/>
    <a:srgbClr val="A0D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3D5E5-CF29-4CA9-B90D-0DF9A5F905F8}">
  <a:tblStyle styleId="{6E23D5E5-CF29-4CA9-B90D-0DF9A5F905F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93"/>
    <p:restoredTop sz="94686"/>
  </p:normalViewPr>
  <p:slideViewPr>
    <p:cSldViewPr snapToGrid="0">
      <p:cViewPr varScale="1">
        <p:scale>
          <a:sx n="136" d="100"/>
          <a:sy n="136" d="100"/>
        </p:scale>
        <p:origin x="208" y="3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0" name="Google Shape;46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Correct spelling of Scrapre in subsequent slides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4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0" name="Google Shape;46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Correct spelling of Scrapre in subsequent slides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1178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Review: Chinmayee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Goals: Aditi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 Flow: Ailly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Analysis: Yerin/Vatsal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Impact: Kylene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Recommendations: Sarah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Scaling: Thibault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REALLY BRIEF REVIEW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0438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0" name="Google Shape;39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REALLY BRIEF REVIEW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0" name="Google Shape;46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Correct spelling of Scrapre in subsequent slides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0" name="Google Shape;46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Correct spelling of Scrapre in subsequent slides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0485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0" name="Google Shape;46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Correct spelling of Scrapre in subsequent slides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579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0" name="Google Shape;46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Correct spelling of Scrapre in subsequent slides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2922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5500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6" descr="https://lh6.googleusercontent.com/b43g2EVaOBlXLeUC572OBH_PxAc2fq-YonTahmWpu9T_5oo0KqZmiObDcHUaKmX4JSPaKG3qBo9JXTsHY2frIcpAu2DS_vYlXr7ojb5yD5k6NoVF5C5UfqwFm6XQabap8dApP3qAhheeODlre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49792" y="5079"/>
            <a:ext cx="794208" cy="79420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5500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>
  <p:cSld name="标题幻灯片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>
            <a:off x="8619405" y="0"/>
            <a:ext cx="524700" cy="52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E5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8"/>
          <p:cNvSpPr/>
          <p:nvPr/>
        </p:nvSpPr>
        <p:spPr>
          <a:xfrm>
            <a:off x="8672153" y="52747"/>
            <a:ext cx="4191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FFE51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400" b="0" i="0" u="none" strike="noStrike" cap="none">
              <a:solidFill>
                <a:srgbClr val="FFE5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 descr="https://lh6.googleusercontent.com/b43g2EVaOBlXLeUC572OBH_PxAc2fq-YonTahmWpu9T_5oo0KqZmiObDcHUaKmX4JSPaKG3qBo9JXTsHY2frIcpAu2DS_vYlXr7ojb5yD5k6NoVF5C5UfqwFm6XQabap8dApP3qAhheeODlre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49792" y="5079"/>
            <a:ext cx="794208" cy="79420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>
  <p:cSld name="标题幻灯片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8619405" y="0"/>
            <a:ext cx="524700" cy="52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E5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"/>
          <p:cNvSpPr/>
          <p:nvPr/>
        </p:nvSpPr>
        <p:spPr>
          <a:xfrm>
            <a:off x="8672153" y="52747"/>
            <a:ext cx="4191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FFE51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400" b="0" i="0" u="none" strike="noStrike" cap="none">
              <a:solidFill>
                <a:srgbClr val="FFE5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56DE20-0C07-4047-A92E-04CFF8C25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4" y="1"/>
            <a:ext cx="7586566" cy="5143500"/>
          </a:xfrm>
          <a:prstGeom prst="rect">
            <a:avLst/>
          </a:prstGeom>
        </p:spPr>
      </p:pic>
      <p:grpSp>
        <p:nvGrpSpPr>
          <p:cNvPr id="121" name="Google Shape;121;p29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122" name="Google Shape;122;p2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3" name="Google Shape;123;p2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4" name="Google Shape;124;p29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</p:sp>
        <p:sp>
          <p:nvSpPr>
            <p:cNvPr id="125" name="Google Shape;125;p29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26" name="Google Shape;126;p2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9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4DAA">
                <a:alpha val="69019"/>
              </a:srgbClr>
            </a:solidFill>
            <a:ln>
              <a:noFill/>
            </a:ln>
          </p:spPr>
        </p:sp>
        <p:sp>
          <p:nvSpPr>
            <p:cNvPr id="128" name="Google Shape;128;p29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DB4DC">
                <a:alpha val="69019"/>
              </a:srgbClr>
            </a:solidFill>
            <a:ln>
              <a:noFill/>
            </a:ln>
          </p:spPr>
        </p:sp>
        <p:sp>
          <p:nvSpPr>
            <p:cNvPr id="129" name="Google Shape;129;p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921"/>
              </a:schemeClr>
            </a:solidFill>
            <a:ln>
              <a:noFill/>
            </a:ln>
          </p:spPr>
        </p:sp>
        <p:sp>
          <p:nvSpPr>
            <p:cNvPr id="130" name="Google Shape;130;p2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29"/>
          <p:cNvSpPr/>
          <p:nvPr/>
        </p:nvSpPr>
        <p:spPr>
          <a:xfrm>
            <a:off x="4648223" y="24555"/>
            <a:ext cx="4495777" cy="5149850"/>
          </a:xfrm>
          <a:custGeom>
            <a:avLst/>
            <a:gdLst/>
            <a:ahLst/>
            <a:cxnLst/>
            <a:rect l="l" t="t" r="r" b="b"/>
            <a:pathLst>
              <a:path w="5994369" h="6866467" extrusionOk="0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A0DCE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5" name="Google Shape;135;p29"/>
          <p:cNvSpPr txBox="1"/>
          <p:nvPr/>
        </p:nvSpPr>
        <p:spPr>
          <a:xfrm>
            <a:off x="5469438" y="793406"/>
            <a:ext cx="3384600" cy="16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Data Science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 dirty="0">
                <a:latin typeface="Trebuchet MS"/>
                <a:ea typeface="Trebuchet MS"/>
                <a:cs typeface="Trebuchet MS"/>
                <a:sym typeface="Trebuchet MS"/>
              </a:rPr>
              <a:t>Hackathons</a:t>
            </a:r>
            <a:endParaRPr sz="2700" b="1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09/30/18</a:t>
            </a:r>
            <a:endParaRPr sz="1800" b="1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7" name="Google Shape;137;p29" descr="https://lh6.googleusercontent.com/b43g2EVaOBlXLeUC572OBH_PxAc2fq-YonTahmWpu9T_5oo0KqZmiObDcHUaKmX4JSPaKG3qBo9JXTsHY2frIcpAu2DS_vYlXr7ojb5yD5k6NoVF5C5UfqwFm6XQabap8dApP3qAhheeODlre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80680" y="24555"/>
            <a:ext cx="816746" cy="81674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9"/>
          <p:cNvSpPr txBox="1"/>
          <p:nvPr/>
        </p:nvSpPr>
        <p:spPr>
          <a:xfrm>
            <a:off x="5448488" y="2212901"/>
            <a:ext cx="3508188" cy="21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1" dirty="0">
                <a:latin typeface="Trebuchet MS"/>
              </a:rPr>
              <a:t>Bas Roger Leo </a:t>
            </a:r>
            <a:r>
              <a:rPr lang="en-US" b="1" dirty="0" err="1">
                <a:latin typeface="Trebuchet MS"/>
              </a:rPr>
              <a:t>Joep</a:t>
            </a:r>
            <a:r>
              <a:rPr lang="en-US" b="1" dirty="0">
                <a:latin typeface="Trebuchet MS"/>
              </a:rPr>
              <a:t> </a:t>
            </a:r>
            <a:br>
              <a:rPr lang="en-US" b="1" dirty="0">
                <a:latin typeface="Trebuchet MS"/>
              </a:rPr>
            </a:br>
            <a:r>
              <a:rPr lang="en-US" b="1" dirty="0">
                <a:latin typeface="Trebuchet MS"/>
              </a:rPr>
              <a:t>Sahil Arora</a:t>
            </a:r>
          </a:p>
          <a:p>
            <a:pPr marL="0" marR="0" lvl="0" indent="0" algn="ctr" rtl="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1" dirty="0" err="1">
                <a:latin typeface="Trebuchet MS"/>
              </a:rPr>
              <a:t>Sanketh</a:t>
            </a:r>
            <a:r>
              <a:rPr lang="en-US" b="1" dirty="0">
                <a:latin typeface="Trebuchet MS"/>
              </a:rPr>
              <a:t> Saravanan</a:t>
            </a:r>
          </a:p>
          <a:p>
            <a:pPr algn="ctr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" b="1" dirty="0">
                <a:latin typeface="Trebuchet MS"/>
                <a:sym typeface="Trebuchet MS"/>
              </a:rPr>
              <a:t>Xiaoran Cai</a:t>
            </a:r>
          </a:p>
          <a:p>
            <a:pPr marL="0" marR="0" lvl="0" indent="0" algn="ctr" rtl="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b="1" dirty="0">
              <a:latin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br>
              <a:rPr lang="en" sz="1400" b="1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400" b="1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1"/>
          <p:cNvSpPr/>
          <p:nvPr/>
        </p:nvSpPr>
        <p:spPr>
          <a:xfrm>
            <a:off x="4593655" y="668494"/>
            <a:ext cx="3949288" cy="3935626"/>
          </a:xfrm>
          <a:prstGeom prst="rect">
            <a:avLst/>
          </a:prstGeom>
          <a:solidFill>
            <a:srgbClr val="94D0E3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41"/>
          <p:cNvSpPr txBox="1">
            <a:spLocks noGrp="1"/>
          </p:cNvSpPr>
          <p:nvPr>
            <p:ph type="title"/>
          </p:nvPr>
        </p:nvSpPr>
        <p:spPr>
          <a:xfrm>
            <a:off x="631948" y="122365"/>
            <a:ext cx="6447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-US" sz="27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Combine the Dataset and Preprocessing</a:t>
            </a:r>
            <a:endParaRPr sz="27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4" name="Google Shape;464;p41"/>
          <p:cNvSpPr/>
          <p:nvPr/>
        </p:nvSpPr>
        <p:spPr>
          <a:xfrm rot="10800000">
            <a:off x="147" y="115"/>
            <a:ext cx="631800" cy="4249500"/>
          </a:xfrm>
          <a:prstGeom prst="triangle">
            <a:avLst>
              <a:gd name="adj" fmla="val 10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41"/>
          <p:cNvSpPr/>
          <p:nvPr/>
        </p:nvSpPr>
        <p:spPr>
          <a:xfrm flipH="1">
            <a:off x="8807400" y="3009900"/>
            <a:ext cx="336600" cy="2133600"/>
          </a:xfrm>
          <a:prstGeom prst="triangle">
            <a:avLst>
              <a:gd name="adj" fmla="val 0"/>
            </a:avLst>
          </a:prstGeom>
          <a:solidFill>
            <a:srgbClr val="A4C2F4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41"/>
          <p:cNvSpPr txBox="1"/>
          <p:nvPr/>
        </p:nvSpPr>
        <p:spPr>
          <a:xfrm>
            <a:off x="8891975" y="4833500"/>
            <a:ext cx="252000" cy="2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41"/>
          <p:cNvSpPr/>
          <p:nvPr/>
        </p:nvSpPr>
        <p:spPr>
          <a:xfrm>
            <a:off x="708867" y="668494"/>
            <a:ext cx="3508483" cy="482607"/>
          </a:xfrm>
          <a:prstGeom prst="rect">
            <a:avLst/>
          </a:prstGeom>
          <a:solidFill>
            <a:srgbClr val="94D0E3"/>
          </a:solidFill>
          <a:ln w="25400" cap="flat" cmpd="sng">
            <a:solidFill>
              <a:srgbClr val="C1D3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400"/>
            </a:pPr>
            <a:endParaRPr>
              <a:solidFill>
                <a:schemeClr val="lt1"/>
              </a:solidFill>
            </a:endParaRPr>
          </a:p>
        </p:txBody>
      </p:sp>
      <p:cxnSp>
        <p:nvCxnSpPr>
          <p:cNvPr id="469" name="Google Shape;469;p41"/>
          <p:cNvCxnSpPr/>
          <p:nvPr/>
        </p:nvCxnSpPr>
        <p:spPr>
          <a:xfrm>
            <a:off x="2324040" y="1140329"/>
            <a:ext cx="979" cy="188329"/>
          </a:xfrm>
          <a:prstGeom prst="straightConnector1">
            <a:avLst/>
          </a:prstGeom>
          <a:noFill/>
          <a:ln w="28575" cap="flat" cmpd="sng">
            <a:solidFill>
              <a:srgbClr val="C1D3F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0" name="Google Shape;470;p41"/>
          <p:cNvSpPr/>
          <p:nvPr/>
        </p:nvSpPr>
        <p:spPr>
          <a:xfrm>
            <a:off x="728832" y="1319733"/>
            <a:ext cx="3508482" cy="520676"/>
          </a:xfrm>
          <a:prstGeom prst="rect">
            <a:avLst/>
          </a:prstGeom>
          <a:solidFill>
            <a:srgbClr val="94D0E3"/>
          </a:solidFill>
          <a:ln w="25400" cap="flat" cmpd="sng">
            <a:solidFill>
              <a:srgbClr val="C1D3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400"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71" name="Google Shape;471;p41"/>
          <p:cNvSpPr txBox="1"/>
          <p:nvPr/>
        </p:nvSpPr>
        <p:spPr>
          <a:xfrm>
            <a:off x="923783" y="752513"/>
            <a:ext cx="31219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1300"/>
            </a:pPr>
            <a:r>
              <a:rPr lang="en-US" sz="1300" dirty="0"/>
              <a:t>Set up the Foundation Dataset</a:t>
            </a:r>
            <a:endParaRPr sz="1300" dirty="0"/>
          </a:p>
        </p:txBody>
      </p:sp>
      <p:sp>
        <p:nvSpPr>
          <p:cNvPr id="472" name="Google Shape;472;p41"/>
          <p:cNvSpPr txBox="1"/>
          <p:nvPr/>
        </p:nvSpPr>
        <p:spPr>
          <a:xfrm>
            <a:off x="880129" y="1441541"/>
            <a:ext cx="3646355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the </a:t>
            </a:r>
            <a:r>
              <a:rPr lang="en-US" dirty="0"/>
              <a:t>Dimension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 Dataset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3" name="Google Shape;473;p41"/>
          <p:cNvCxnSpPr/>
          <p:nvPr/>
        </p:nvCxnSpPr>
        <p:spPr>
          <a:xfrm>
            <a:off x="2324040" y="1860654"/>
            <a:ext cx="979" cy="188329"/>
          </a:xfrm>
          <a:prstGeom prst="straightConnector1">
            <a:avLst/>
          </a:prstGeom>
          <a:noFill/>
          <a:ln w="28575" cap="flat" cmpd="sng">
            <a:solidFill>
              <a:srgbClr val="C1D3F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4" name="Google Shape;474;p41"/>
          <p:cNvSpPr/>
          <p:nvPr/>
        </p:nvSpPr>
        <p:spPr>
          <a:xfrm>
            <a:off x="728832" y="2018415"/>
            <a:ext cx="3508482" cy="520676"/>
          </a:xfrm>
          <a:prstGeom prst="rect">
            <a:avLst/>
          </a:prstGeom>
          <a:solidFill>
            <a:srgbClr val="94D0E3"/>
          </a:solidFill>
          <a:ln w="25400" cap="flat" cmpd="sng">
            <a:solidFill>
              <a:srgbClr val="C1D3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400"/>
            </a:pPr>
            <a:endParaRPr>
              <a:solidFill>
                <a:schemeClr val="lt1"/>
              </a:solidFill>
            </a:endParaRPr>
          </a:p>
        </p:txBody>
      </p:sp>
      <p:cxnSp>
        <p:nvCxnSpPr>
          <p:cNvPr id="475" name="Google Shape;475;p41"/>
          <p:cNvCxnSpPr/>
          <p:nvPr/>
        </p:nvCxnSpPr>
        <p:spPr>
          <a:xfrm>
            <a:off x="2327062" y="2558112"/>
            <a:ext cx="979" cy="188329"/>
          </a:xfrm>
          <a:prstGeom prst="straightConnector1">
            <a:avLst/>
          </a:prstGeom>
          <a:noFill/>
          <a:ln w="28575" cap="flat" cmpd="sng">
            <a:solidFill>
              <a:srgbClr val="C1D3F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6" name="Google Shape;476;p41"/>
          <p:cNvSpPr/>
          <p:nvPr/>
        </p:nvSpPr>
        <p:spPr>
          <a:xfrm>
            <a:off x="728832" y="2716936"/>
            <a:ext cx="3508482" cy="520676"/>
          </a:xfrm>
          <a:prstGeom prst="rect">
            <a:avLst/>
          </a:prstGeom>
          <a:solidFill>
            <a:srgbClr val="94D0E3"/>
          </a:solidFill>
          <a:ln w="25400" cap="flat" cmpd="sng">
            <a:solidFill>
              <a:srgbClr val="C1D3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400"/>
            </a:pPr>
            <a:endParaRPr>
              <a:solidFill>
                <a:schemeClr val="lt1"/>
              </a:solidFill>
            </a:endParaRPr>
          </a:p>
        </p:txBody>
      </p:sp>
      <p:cxnSp>
        <p:nvCxnSpPr>
          <p:cNvPr id="477" name="Google Shape;477;p41"/>
          <p:cNvCxnSpPr/>
          <p:nvPr/>
        </p:nvCxnSpPr>
        <p:spPr>
          <a:xfrm>
            <a:off x="2327062" y="3249060"/>
            <a:ext cx="979" cy="188329"/>
          </a:xfrm>
          <a:prstGeom prst="straightConnector1">
            <a:avLst/>
          </a:prstGeom>
          <a:noFill/>
          <a:ln w="28575" cap="flat" cmpd="sng">
            <a:solidFill>
              <a:srgbClr val="C1D3F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8" name="Google Shape;478;p41"/>
          <p:cNvSpPr/>
          <p:nvPr/>
        </p:nvSpPr>
        <p:spPr>
          <a:xfrm>
            <a:off x="726167" y="3415585"/>
            <a:ext cx="3508482" cy="520676"/>
          </a:xfrm>
          <a:prstGeom prst="rect">
            <a:avLst/>
          </a:prstGeom>
          <a:solidFill>
            <a:srgbClr val="94D0E3"/>
          </a:solidFill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400"/>
            </a:pPr>
            <a:endParaRPr>
              <a:solidFill>
                <a:schemeClr val="lt1"/>
              </a:solidFill>
            </a:endParaRPr>
          </a:p>
        </p:txBody>
      </p:sp>
      <p:cxnSp>
        <p:nvCxnSpPr>
          <p:cNvPr id="479" name="Google Shape;479;p41"/>
          <p:cNvCxnSpPr/>
          <p:nvPr/>
        </p:nvCxnSpPr>
        <p:spPr>
          <a:xfrm>
            <a:off x="2324040" y="3915231"/>
            <a:ext cx="979" cy="188329"/>
          </a:xfrm>
          <a:prstGeom prst="straightConnector1">
            <a:avLst/>
          </a:prstGeom>
          <a:noFill/>
          <a:ln w="28575" cap="flat" cmpd="sng">
            <a:solidFill>
              <a:srgbClr val="C1D3F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80" name="Google Shape;480;p41"/>
          <p:cNvSpPr/>
          <p:nvPr/>
        </p:nvSpPr>
        <p:spPr>
          <a:xfrm>
            <a:off x="726167" y="4083444"/>
            <a:ext cx="3508482" cy="520676"/>
          </a:xfrm>
          <a:prstGeom prst="rect">
            <a:avLst/>
          </a:prstGeom>
          <a:solidFill>
            <a:srgbClr val="94D0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41"/>
          <p:cNvSpPr txBox="1"/>
          <p:nvPr/>
        </p:nvSpPr>
        <p:spPr>
          <a:xfrm>
            <a:off x="54425" y="2024844"/>
            <a:ext cx="453923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41"/>
          <p:cNvSpPr txBox="1"/>
          <p:nvPr/>
        </p:nvSpPr>
        <p:spPr>
          <a:xfrm>
            <a:off x="923783" y="2746441"/>
            <a:ext cx="321670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SzPts val="1300"/>
              <a:buNone/>
            </a:lvl1pPr>
          </a:lstStyle>
          <a:p>
            <a:endParaRPr dirty="0"/>
          </a:p>
        </p:txBody>
      </p:sp>
      <p:sp>
        <p:nvSpPr>
          <p:cNvPr id="484" name="Google Shape;484;p41"/>
          <p:cNvSpPr txBox="1"/>
          <p:nvPr/>
        </p:nvSpPr>
        <p:spPr>
          <a:xfrm>
            <a:off x="559574" y="4200973"/>
            <a:ext cx="3845369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Preprocessing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41"/>
          <p:cNvSpPr/>
          <p:nvPr/>
        </p:nvSpPr>
        <p:spPr>
          <a:xfrm>
            <a:off x="4309535" y="668494"/>
            <a:ext cx="216949" cy="393562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C8B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41"/>
          <p:cNvSpPr/>
          <p:nvPr/>
        </p:nvSpPr>
        <p:spPr>
          <a:xfrm>
            <a:off x="4386399" y="682970"/>
            <a:ext cx="65831" cy="2554642"/>
          </a:xfrm>
          <a:prstGeom prst="rect">
            <a:avLst/>
          </a:prstGeom>
          <a:solidFill>
            <a:srgbClr val="EF8600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75;p31">
            <a:extLst>
              <a:ext uri="{FF2B5EF4-FFF2-40B4-BE49-F238E27FC236}">
                <a16:creationId xmlns:a16="http://schemas.microsoft.com/office/drawing/2014/main" id="{463CAA42-F5D5-FF46-B597-C538A52F51E3}"/>
              </a:ext>
            </a:extLst>
          </p:cNvPr>
          <p:cNvSpPr/>
          <p:nvPr/>
        </p:nvSpPr>
        <p:spPr>
          <a:xfrm rot="10800000">
            <a:off x="0" y="0"/>
            <a:ext cx="631947" cy="4249616"/>
          </a:xfrm>
          <a:prstGeom prst="triangle">
            <a:avLst>
              <a:gd name="adj" fmla="val 100000"/>
            </a:avLst>
          </a:prstGeom>
          <a:solidFill>
            <a:srgbClr val="94D0E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176;p31">
            <a:extLst>
              <a:ext uri="{FF2B5EF4-FFF2-40B4-BE49-F238E27FC236}">
                <a16:creationId xmlns:a16="http://schemas.microsoft.com/office/drawing/2014/main" id="{A9427215-1D10-C146-9083-CC8F82F54EB5}"/>
              </a:ext>
            </a:extLst>
          </p:cNvPr>
          <p:cNvSpPr/>
          <p:nvPr/>
        </p:nvSpPr>
        <p:spPr>
          <a:xfrm flipH="1">
            <a:off x="8798588" y="3009900"/>
            <a:ext cx="336600" cy="2133600"/>
          </a:xfrm>
          <a:prstGeom prst="triangle">
            <a:avLst>
              <a:gd name="adj" fmla="val 0"/>
            </a:avLst>
          </a:prstGeom>
          <a:solidFill>
            <a:srgbClr val="94D0E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>
              <a:buSzPts val="1600"/>
            </a:pPr>
            <a:endParaRPr sz="1600"/>
          </a:p>
        </p:txBody>
      </p:sp>
      <p:sp>
        <p:nvSpPr>
          <p:cNvPr id="29" name="Google Shape;472;p41">
            <a:extLst>
              <a:ext uri="{FF2B5EF4-FFF2-40B4-BE49-F238E27FC236}">
                <a16:creationId xmlns:a16="http://schemas.microsoft.com/office/drawing/2014/main" id="{6BC38EC5-2097-114C-A51B-25EF121ED4CC}"/>
              </a:ext>
            </a:extLst>
          </p:cNvPr>
          <p:cNvSpPr txBox="1"/>
          <p:nvPr/>
        </p:nvSpPr>
        <p:spPr>
          <a:xfrm>
            <a:off x="1355873" y="2117881"/>
            <a:ext cx="3646355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dirty="0"/>
              <a:t>Adding Grants Dataset</a:t>
            </a:r>
            <a:endParaRPr sz="1300" dirty="0"/>
          </a:p>
        </p:txBody>
      </p:sp>
      <p:sp>
        <p:nvSpPr>
          <p:cNvPr id="30" name="Google Shape;467;p41">
            <a:extLst>
              <a:ext uri="{FF2B5EF4-FFF2-40B4-BE49-F238E27FC236}">
                <a16:creationId xmlns:a16="http://schemas.microsoft.com/office/drawing/2014/main" id="{A2FFB7AD-12D6-A549-B1DB-19FFC9C5C1C0}"/>
              </a:ext>
            </a:extLst>
          </p:cNvPr>
          <p:cNvSpPr txBox="1"/>
          <p:nvPr/>
        </p:nvSpPr>
        <p:spPr>
          <a:xfrm>
            <a:off x="4688011" y="867934"/>
            <a:ext cx="3760576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SzPts val="1400"/>
              <a:buFontTx/>
              <a:buChar char="-"/>
            </a:pPr>
            <a:r>
              <a:rPr lang="en-US" sz="1300" dirty="0"/>
              <a:t>Used the keys to add in the Claims Dataset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300" dirty="0"/>
              <a:t>Issues: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combined dataset have three times more rows than each of the original dataset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3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300" dirty="0"/>
              <a:t>This is because for one invention, there could be more than one investor and companies;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FF0000"/>
                </a:solidFill>
              </a:rPr>
              <a:t>Sin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472;p41">
            <a:extLst>
              <a:ext uri="{FF2B5EF4-FFF2-40B4-BE49-F238E27FC236}">
                <a16:creationId xmlns:a16="http://schemas.microsoft.com/office/drawing/2014/main" id="{980E505D-8161-7642-BD3A-A43FA7E31274}"/>
              </a:ext>
            </a:extLst>
          </p:cNvPr>
          <p:cNvSpPr txBox="1"/>
          <p:nvPr/>
        </p:nvSpPr>
        <p:spPr>
          <a:xfrm>
            <a:off x="1193004" y="2837124"/>
            <a:ext cx="3646355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dirty="0"/>
              <a:t>Adding Inventors Dataset</a:t>
            </a:r>
            <a:endParaRPr sz="1300" b="1" dirty="0"/>
          </a:p>
        </p:txBody>
      </p:sp>
      <p:sp>
        <p:nvSpPr>
          <p:cNvPr id="32" name="Google Shape;472;p41">
            <a:extLst>
              <a:ext uri="{FF2B5EF4-FFF2-40B4-BE49-F238E27FC236}">
                <a16:creationId xmlns:a16="http://schemas.microsoft.com/office/drawing/2014/main" id="{279DECC8-0D22-2A40-AB3A-EDC355B77F52}"/>
              </a:ext>
            </a:extLst>
          </p:cNvPr>
          <p:cNvSpPr txBox="1"/>
          <p:nvPr/>
        </p:nvSpPr>
        <p:spPr>
          <a:xfrm>
            <a:off x="1198754" y="3498416"/>
            <a:ext cx="3646355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dirty="0">
                <a:solidFill>
                  <a:schemeClr val="tx1"/>
                </a:solidFill>
              </a:rPr>
              <a:t>Adding Claims Dataset</a:t>
            </a:r>
            <a:endParaRPr sz="13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7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1"/>
          <p:cNvSpPr/>
          <p:nvPr/>
        </p:nvSpPr>
        <p:spPr>
          <a:xfrm>
            <a:off x="4593655" y="668494"/>
            <a:ext cx="3949288" cy="3935626"/>
          </a:xfrm>
          <a:prstGeom prst="rect">
            <a:avLst/>
          </a:prstGeom>
          <a:solidFill>
            <a:srgbClr val="94D0E3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41"/>
          <p:cNvSpPr txBox="1">
            <a:spLocks noGrp="1"/>
          </p:cNvSpPr>
          <p:nvPr>
            <p:ph type="title"/>
          </p:nvPr>
        </p:nvSpPr>
        <p:spPr>
          <a:xfrm>
            <a:off x="631948" y="122365"/>
            <a:ext cx="6447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-US" sz="27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Combine the Dataset and Preprocessing</a:t>
            </a:r>
            <a:endParaRPr sz="27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4" name="Google Shape;464;p41"/>
          <p:cNvSpPr/>
          <p:nvPr/>
        </p:nvSpPr>
        <p:spPr>
          <a:xfrm rot="10800000">
            <a:off x="147" y="115"/>
            <a:ext cx="631800" cy="4249500"/>
          </a:xfrm>
          <a:prstGeom prst="triangle">
            <a:avLst>
              <a:gd name="adj" fmla="val 10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41"/>
          <p:cNvSpPr/>
          <p:nvPr/>
        </p:nvSpPr>
        <p:spPr>
          <a:xfrm flipH="1">
            <a:off x="8807400" y="3009900"/>
            <a:ext cx="336600" cy="2133600"/>
          </a:xfrm>
          <a:prstGeom prst="triangle">
            <a:avLst>
              <a:gd name="adj" fmla="val 0"/>
            </a:avLst>
          </a:prstGeom>
          <a:solidFill>
            <a:srgbClr val="A4C2F4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41"/>
          <p:cNvSpPr txBox="1"/>
          <p:nvPr/>
        </p:nvSpPr>
        <p:spPr>
          <a:xfrm>
            <a:off x="8891975" y="4833500"/>
            <a:ext cx="252000" cy="2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41"/>
          <p:cNvSpPr/>
          <p:nvPr/>
        </p:nvSpPr>
        <p:spPr>
          <a:xfrm>
            <a:off x="708867" y="668494"/>
            <a:ext cx="3508483" cy="482607"/>
          </a:xfrm>
          <a:prstGeom prst="rect">
            <a:avLst/>
          </a:prstGeom>
          <a:solidFill>
            <a:srgbClr val="94D0E3"/>
          </a:solidFill>
          <a:ln w="25400" cap="flat" cmpd="sng">
            <a:solidFill>
              <a:srgbClr val="C1D3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400"/>
            </a:pPr>
            <a:endParaRPr>
              <a:solidFill>
                <a:schemeClr val="lt1"/>
              </a:solidFill>
            </a:endParaRPr>
          </a:p>
        </p:txBody>
      </p:sp>
      <p:cxnSp>
        <p:nvCxnSpPr>
          <p:cNvPr id="469" name="Google Shape;469;p41"/>
          <p:cNvCxnSpPr/>
          <p:nvPr/>
        </p:nvCxnSpPr>
        <p:spPr>
          <a:xfrm>
            <a:off x="2324040" y="1140329"/>
            <a:ext cx="979" cy="188329"/>
          </a:xfrm>
          <a:prstGeom prst="straightConnector1">
            <a:avLst/>
          </a:prstGeom>
          <a:noFill/>
          <a:ln w="28575" cap="flat" cmpd="sng">
            <a:solidFill>
              <a:srgbClr val="C1D3F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0" name="Google Shape;470;p41"/>
          <p:cNvSpPr/>
          <p:nvPr/>
        </p:nvSpPr>
        <p:spPr>
          <a:xfrm>
            <a:off x="728832" y="1319733"/>
            <a:ext cx="3508482" cy="520676"/>
          </a:xfrm>
          <a:prstGeom prst="rect">
            <a:avLst/>
          </a:prstGeom>
          <a:solidFill>
            <a:srgbClr val="94D0E3"/>
          </a:solidFill>
          <a:ln w="25400" cap="flat" cmpd="sng">
            <a:solidFill>
              <a:srgbClr val="C1D3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400"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71" name="Google Shape;471;p41"/>
          <p:cNvSpPr txBox="1"/>
          <p:nvPr/>
        </p:nvSpPr>
        <p:spPr>
          <a:xfrm>
            <a:off x="923783" y="752513"/>
            <a:ext cx="31219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1300"/>
            </a:pPr>
            <a:r>
              <a:rPr lang="en-US" sz="1300" dirty="0"/>
              <a:t>Set up the Foundation Dataset</a:t>
            </a:r>
            <a:endParaRPr sz="1300" dirty="0"/>
          </a:p>
        </p:txBody>
      </p:sp>
      <p:sp>
        <p:nvSpPr>
          <p:cNvPr id="472" name="Google Shape;472;p41"/>
          <p:cNvSpPr txBox="1"/>
          <p:nvPr/>
        </p:nvSpPr>
        <p:spPr>
          <a:xfrm>
            <a:off x="880129" y="1441541"/>
            <a:ext cx="3646355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the </a:t>
            </a:r>
            <a:r>
              <a:rPr lang="en-US" dirty="0"/>
              <a:t>Dimension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 Dataset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3" name="Google Shape;473;p41"/>
          <p:cNvCxnSpPr/>
          <p:nvPr/>
        </p:nvCxnSpPr>
        <p:spPr>
          <a:xfrm>
            <a:off x="2324040" y="1860654"/>
            <a:ext cx="979" cy="188329"/>
          </a:xfrm>
          <a:prstGeom prst="straightConnector1">
            <a:avLst/>
          </a:prstGeom>
          <a:noFill/>
          <a:ln w="28575" cap="flat" cmpd="sng">
            <a:solidFill>
              <a:srgbClr val="C1D3F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4" name="Google Shape;474;p41"/>
          <p:cNvSpPr/>
          <p:nvPr/>
        </p:nvSpPr>
        <p:spPr>
          <a:xfrm>
            <a:off x="728832" y="2018415"/>
            <a:ext cx="3508482" cy="520676"/>
          </a:xfrm>
          <a:prstGeom prst="rect">
            <a:avLst/>
          </a:prstGeom>
          <a:solidFill>
            <a:srgbClr val="94D0E3"/>
          </a:solidFill>
          <a:ln w="25400" cap="flat" cmpd="sng">
            <a:solidFill>
              <a:srgbClr val="C1D3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400"/>
            </a:pPr>
            <a:endParaRPr>
              <a:solidFill>
                <a:schemeClr val="lt1"/>
              </a:solidFill>
            </a:endParaRPr>
          </a:p>
        </p:txBody>
      </p:sp>
      <p:cxnSp>
        <p:nvCxnSpPr>
          <p:cNvPr id="475" name="Google Shape;475;p41"/>
          <p:cNvCxnSpPr/>
          <p:nvPr/>
        </p:nvCxnSpPr>
        <p:spPr>
          <a:xfrm>
            <a:off x="2327062" y="2558112"/>
            <a:ext cx="979" cy="188329"/>
          </a:xfrm>
          <a:prstGeom prst="straightConnector1">
            <a:avLst/>
          </a:prstGeom>
          <a:noFill/>
          <a:ln w="28575" cap="flat" cmpd="sng">
            <a:solidFill>
              <a:srgbClr val="C1D3F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6" name="Google Shape;476;p41"/>
          <p:cNvSpPr/>
          <p:nvPr/>
        </p:nvSpPr>
        <p:spPr>
          <a:xfrm>
            <a:off x="728832" y="2716936"/>
            <a:ext cx="3508482" cy="520676"/>
          </a:xfrm>
          <a:prstGeom prst="rect">
            <a:avLst/>
          </a:prstGeom>
          <a:solidFill>
            <a:srgbClr val="94D0E3"/>
          </a:solidFill>
          <a:ln w="25400" cap="flat" cmpd="sng">
            <a:solidFill>
              <a:srgbClr val="C1D3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400"/>
            </a:pPr>
            <a:endParaRPr>
              <a:solidFill>
                <a:schemeClr val="lt1"/>
              </a:solidFill>
            </a:endParaRPr>
          </a:p>
        </p:txBody>
      </p:sp>
      <p:cxnSp>
        <p:nvCxnSpPr>
          <p:cNvPr id="477" name="Google Shape;477;p41"/>
          <p:cNvCxnSpPr/>
          <p:nvPr/>
        </p:nvCxnSpPr>
        <p:spPr>
          <a:xfrm>
            <a:off x="2327062" y="3249060"/>
            <a:ext cx="979" cy="188329"/>
          </a:xfrm>
          <a:prstGeom prst="straightConnector1">
            <a:avLst/>
          </a:prstGeom>
          <a:noFill/>
          <a:ln w="28575" cap="flat" cmpd="sng">
            <a:solidFill>
              <a:srgbClr val="C1D3F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8" name="Google Shape;478;p41"/>
          <p:cNvSpPr/>
          <p:nvPr/>
        </p:nvSpPr>
        <p:spPr>
          <a:xfrm>
            <a:off x="726167" y="3415585"/>
            <a:ext cx="3508482" cy="520676"/>
          </a:xfrm>
          <a:prstGeom prst="rect">
            <a:avLst/>
          </a:prstGeom>
          <a:solidFill>
            <a:srgbClr val="94D0E3"/>
          </a:solidFill>
          <a:ln w="25400" cap="flat" cmpd="sng">
            <a:solidFill>
              <a:srgbClr val="C1D3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400"/>
            </a:pPr>
            <a:endParaRPr>
              <a:solidFill>
                <a:schemeClr val="lt1"/>
              </a:solidFill>
            </a:endParaRPr>
          </a:p>
        </p:txBody>
      </p:sp>
      <p:cxnSp>
        <p:nvCxnSpPr>
          <p:cNvPr id="479" name="Google Shape;479;p41"/>
          <p:cNvCxnSpPr/>
          <p:nvPr/>
        </p:nvCxnSpPr>
        <p:spPr>
          <a:xfrm>
            <a:off x="2324040" y="3915231"/>
            <a:ext cx="979" cy="188329"/>
          </a:xfrm>
          <a:prstGeom prst="straightConnector1">
            <a:avLst/>
          </a:prstGeom>
          <a:noFill/>
          <a:ln w="28575" cap="flat" cmpd="sng">
            <a:solidFill>
              <a:srgbClr val="C1D3F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80" name="Google Shape;480;p41"/>
          <p:cNvSpPr/>
          <p:nvPr/>
        </p:nvSpPr>
        <p:spPr>
          <a:xfrm>
            <a:off x="726167" y="4083444"/>
            <a:ext cx="3508482" cy="520676"/>
          </a:xfrm>
          <a:prstGeom prst="rect">
            <a:avLst/>
          </a:prstGeom>
          <a:solidFill>
            <a:srgbClr val="94D0E3"/>
          </a:solidFill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400"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81" name="Google Shape;481;p41"/>
          <p:cNvSpPr txBox="1"/>
          <p:nvPr/>
        </p:nvSpPr>
        <p:spPr>
          <a:xfrm>
            <a:off x="54425" y="2024844"/>
            <a:ext cx="453923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41"/>
          <p:cNvSpPr txBox="1"/>
          <p:nvPr/>
        </p:nvSpPr>
        <p:spPr>
          <a:xfrm>
            <a:off x="923783" y="2746441"/>
            <a:ext cx="321670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SzPts val="1300"/>
              <a:buNone/>
            </a:lvl1pPr>
          </a:lstStyle>
          <a:p>
            <a:endParaRPr dirty="0"/>
          </a:p>
        </p:txBody>
      </p:sp>
      <p:sp>
        <p:nvSpPr>
          <p:cNvPr id="484" name="Google Shape;484;p41"/>
          <p:cNvSpPr txBox="1"/>
          <p:nvPr/>
        </p:nvSpPr>
        <p:spPr>
          <a:xfrm>
            <a:off x="559574" y="4200973"/>
            <a:ext cx="3845369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Preprocessing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41"/>
          <p:cNvSpPr/>
          <p:nvPr/>
        </p:nvSpPr>
        <p:spPr>
          <a:xfrm>
            <a:off x="4309535" y="668494"/>
            <a:ext cx="216949" cy="393562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28A32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75;p31">
            <a:extLst>
              <a:ext uri="{FF2B5EF4-FFF2-40B4-BE49-F238E27FC236}">
                <a16:creationId xmlns:a16="http://schemas.microsoft.com/office/drawing/2014/main" id="{463CAA42-F5D5-FF46-B597-C538A52F51E3}"/>
              </a:ext>
            </a:extLst>
          </p:cNvPr>
          <p:cNvSpPr/>
          <p:nvPr/>
        </p:nvSpPr>
        <p:spPr>
          <a:xfrm rot="10800000">
            <a:off x="0" y="0"/>
            <a:ext cx="631947" cy="4249616"/>
          </a:xfrm>
          <a:prstGeom prst="triangle">
            <a:avLst>
              <a:gd name="adj" fmla="val 100000"/>
            </a:avLst>
          </a:prstGeom>
          <a:solidFill>
            <a:srgbClr val="94D0E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176;p31">
            <a:extLst>
              <a:ext uri="{FF2B5EF4-FFF2-40B4-BE49-F238E27FC236}">
                <a16:creationId xmlns:a16="http://schemas.microsoft.com/office/drawing/2014/main" id="{A9427215-1D10-C146-9083-CC8F82F54EB5}"/>
              </a:ext>
            </a:extLst>
          </p:cNvPr>
          <p:cNvSpPr/>
          <p:nvPr/>
        </p:nvSpPr>
        <p:spPr>
          <a:xfrm flipH="1">
            <a:off x="8798588" y="3009900"/>
            <a:ext cx="336600" cy="2133600"/>
          </a:xfrm>
          <a:prstGeom prst="triangle">
            <a:avLst>
              <a:gd name="adj" fmla="val 0"/>
            </a:avLst>
          </a:prstGeom>
          <a:solidFill>
            <a:srgbClr val="94D0E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>
              <a:buSzPts val="1600"/>
            </a:pPr>
            <a:endParaRPr sz="1600"/>
          </a:p>
        </p:txBody>
      </p:sp>
      <p:sp>
        <p:nvSpPr>
          <p:cNvPr id="29" name="Google Shape;472;p41">
            <a:extLst>
              <a:ext uri="{FF2B5EF4-FFF2-40B4-BE49-F238E27FC236}">
                <a16:creationId xmlns:a16="http://schemas.microsoft.com/office/drawing/2014/main" id="{6BC38EC5-2097-114C-A51B-25EF121ED4CC}"/>
              </a:ext>
            </a:extLst>
          </p:cNvPr>
          <p:cNvSpPr txBox="1"/>
          <p:nvPr/>
        </p:nvSpPr>
        <p:spPr>
          <a:xfrm>
            <a:off x="1355873" y="2117881"/>
            <a:ext cx="3646355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dirty="0"/>
              <a:t>Adding Grants Dataset</a:t>
            </a:r>
            <a:endParaRPr sz="1300" dirty="0"/>
          </a:p>
        </p:txBody>
      </p:sp>
      <p:sp>
        <p:nvSpPr>
          <p:cNvPr id="30" name="Google Shape;467;p41">
            <a:extLst>
              <a:ext uri="{FF2B5EF4-FFF2-40B4-BE49-F238E27FC236}">
                <a16:creationId xmlns:a16="http://schemas.microsoft.com/office/drawing/2014/main" id="{A2FFB7AD-12D6-A549-B1DB-19FFC9C5C1C0}"/>
              </a:ext>
            </a:extLst>
          </p:cNvPr>
          <p:cNvSpPr txBox="1"/>
          <p:nvPr/>
        </p:nvSpPr>
        <p:spPr>
          <a:xfrm>
            <a:off x="4688011" y="867934"/>
            <a:ext cx="3760576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SzPts val="1400"/>
              <a:buFontTx/>
              <a:buChar char="-"/>
            </a:pPr>
            <a:r>
              <a:rPr lang="en-US" sz="1300" dirty="0"/>
              <a:t>Used the keys to add in the Claims Dataset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300" dirty="0"/>
              <a:t>Issues: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combined dataset have three times more rows than each of the original dataset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3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300" dirty="0"/>
              <a:t>This is because for one invention, there could be more than one investor and companies;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FF0000"/>
                </a:solidFill>
              </a:rPr>
              <a:t>Sin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472;p41">
            <a:extLst>
              <a:ext uri="{FF2B5EF4-FFF2-40B4-BE49-F238E27FC236}">
                <a16:creationId xmlns:a16="http://schemas.microsoft.com/office/drawing/2014/main" id="{980E505D-8161-7642-BD3A-A43FA7E31274}"/>
              </a:ext>
            </a:extLst>
          </p:cNvPr>
          <p:cNvSpPr txBox="1"/>
          <p:nvPr/>
        </p:nvSpPr>
        <p:spPr>
          <a:xfrm>
            <a:off x="1355872" y="2845832"/>
            <a:ext cx="3646355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dirty="0"/>
              <a:t>Adding Inventors Dataset</a:t>
            </a:r>
            <a:endParaRPr sz="1300" dirty="0"/>
          </a:p>
        </p:txBody>
      </p:sp>
      <p:sp>
        <p:nvSpPr>
          <p:cNvPr id="32" name="Google Shape;472;p41">
            <a:extLst>
              <a:ext uri="{FF2B5EF4-FFF2-40B4-BE49-F238E27FC236}">
                <a16:creationId xmlns:a16="http://schemas.microsoft.com/office/drawing/2014/main" id="{279DECC8-0D22-2A40-AB3A-EDC355B77F52}"/>
              </a:ext>
            </a:extLst>
          </p:cNvPr>
          <p:cNvSpPr txBox="1"/>
          <p:nvPr/>
        </p:nvSpPr>
        <p:spPr>
          <a:xfrm>
            <a:off x="1355872" y="3505933"/>
            <a:ext cx="3646355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dirty="0">
                <a:solidFill>
                  <a:schemeClr val="tx1"/>
                </a:solidFill>
              </a:rPr>
              <a:t>Adding Claims Dataset</a:t>
            </a:r>
            <a:endParaRPr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23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/>
          <p:nvPr/>
        </p:nvSpPr>
        <p:spPr>
          <a:xfrm>
            <a:off x="0" y="152400"/>
            <a:ext cx="9144000" cy="5143500"/>
          </a:xfrm>
          <a:prstGeom prst="rect">
            <a:avLst/>
          </a:prstGeom>
          <a:grpFill/>
          <a:ln>
            <a:noFill/>
          </a:ln>
        </p:spPr>
        <p:txBody>
          <a:bodyPr spcFirstLastPara="1" wrap="square" lIns="190850" tIns="0" rIns="190850" bIns="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1100"/>
            </a:pPr>
            <a:endParaRPr sz="1600" b="1">
              <a:solidFill>
                <a:schemeClr val="lt1"/>
              </a:solidFill>
              <a:latin typeface="Trebuchet MS"/>
              <a:sym typeface="Trebuchet MS"/>
            </a:endParaRPr>
          </a:p>
        </p:txBody>
      </p:sp>
      <p:sp>
        <p:nvSpPr>
          <p:cNvPr id="175" name="Google Shape;175;p31"/>
          <p:cNvSpPr/>
          <p:nvPr/>
        </p:nvSpPr>
        <p:spPr>
          <a:xfrm rot="10800000">
            <a:off x="0" y="0"/>
            <a:ext cx="631947" cy="4249616"/>
          </a:xfrm>
          <a:prstGeom prst="triangle">
            <a:avLst>
              <a:gd name="adj" fmla="val 100000"/>
            </a:avLst>
          </a:prstGeom>
          <a:solidFill>
            <a:srgbClr val="94D0E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1"/>
          <p:cNvSpPr/>
          <p:nvPr/>
        </p:nvSpPr>
        <p:spPr>
          <a:xfrm flipH="1">
            <a:off x="8798588" y="3009900"/>
            <a:ext cx="336600" cy="2133600"/>
          </a:xfrm>
          <a:prstGeom prst="triangle">
            <a:avLst>
              <a:gd name="adj" fmla="val 0"/>
            </a:avLst>
          </a:prstGeom>
          <a:solidFill>
            <a:srgbClr val="94D0E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>
              <a:buSzPts val="1600"/>
            </a:pPr>
            <a:endParaRPr sz="1600"/>
          </a:p>
        </p:txBody>
      </p:sp>
      <p:sp>
        <p:nvSpPr>
          <p:cNvPr id="201" name="Google Shape;201;p31"/>
          <p:cNvSpPr txBox="1">
            <a:spLocks noGrp="1"/>
          </p:cNvSpPr>
          <p:nvPr>
            <p:ph type="title"/>
          </p:nvPr>
        </p:nvSpPr>
        <p:spPr>
          <a:xfrm>
            <a:off x="494942" y="587244"/>
            <a:ext cx="64476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Trebuchet MS"/>
              <a:buNone/>
            </a:pPr>
            <a:r>
              <a:rPr lang="en" sz="27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   Agenda</a:t>
            </a:r>
            <a:endParaRPr sz="27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123C45-583D-F146-8114-8222F6C4FEE2}"/>
              </a:ext>
            </a:extLst>
          </p:cNvPr>
          <p:cNvGrpSpPr/>
          <p:nvPr/>
        </p:nvGrpSpPr>
        <p:grpSpPr>
          <a:xfrm>
            <a:off x="849514" y="1521744"/>
            <a:ext cx="7213600" cy="2013227"/>
            <a:chOff x="965200" y="1266563"/>
            <a:chExt cx="7213600" cy="2013227"/>
          </a:xfrm>
        </p:grpSpPr>
        <p:grpSp>
          <p:nvGrpSpPr>
            <p:cNvPr id="177" name="Google Shape;177;p31"/>
            <p:cNvGrpSpPr/>
            <p:nvPr/>
          </p:nvGrpSpPr>
          <p:grpSpPr>
            <a:xfrm>
              <a:off x="965200" y="1266563"/>
              <a:ext cx="7213600" cy="1462044"/>
              <a:chOff x="0" y="56849"/>
              <a:chExt cx="9618133" cy="1949392"/>
            </a:xfrm>
            <a:solidFill>
              <a:srgbClr val="B6E5EE"/>
            </a:solidFill>
          </p:grpSpPr>
          <p:sp>
            <p:nvSpPr>
              <p:cNvPr id="178" name="Google Shape;178;p31"/>
              <p:cNvSpPr/>
              <p:nvPr/>
            </p:nvSpPr>
            <p:spPr>
              <a:xfrm>
                <a:off x="0" y="267441"/>
                <a:ext cx="9618133" cy="3780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190850" tIns="0" rIns="190850" bIns="0" anchor="ctr" anchorCtr="0">
                <a:noAutofit/>
              </a:bodyPr>
              <a:lstStyle/>
              <a:p>
                <a:pPr>
                  <a:lnSpc>
                    <a:spcPct val="90000"/>
                  </a:lnSpc>
                  <a:buClr>
                    <a:schemeClr val="lt1"/>
                  </a:buClr>
                  <a:buSzPts val="1100"/>
                </a:pPr>
                <a:endParaRPr sz="1600" b="1">
                  <a:solidFill>
                    <a:schemeClr val="lt1"/>
                  </a:solidFill>
                  <a:latin typeface="Trebuchet MS"/>
                </a:endParaRPr>
              </a:p>
            </p:txBody>
          </p:sp>
          <p:sp>
            <p:nvSpPr>
              <p:cNvPr id="180" name="Google Shape;180;p31"/>
              <p:cNvSpPr txBox="1"/>
              <p:nvPr/>
            </p:nvSpPr>
            <p:spPr>
              <a:xfrm>
                <a:off x="480907" y="56849"/>
                <a:ext cx="6689461" cy="399568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190850" tIns="0" rIns="19085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indent="0">
                  <a:lnSpc>
                    <a:spcPct val="90000"/>
                  </a:lnSpc>
                  <a:buClr>
                    <a:schemeClr val="lt1"/>
                  </a:buClr>
                  <a:buSzPts val="1100"/>
                  <a:buFont typeface="Trebuchet MS"/>
                  <a:buNone/>
                  <a:defRPr sz="1600" b="1">
                    <a:solidFill>
                      <a:schemeClr val="lt1"/>
                    </a:solidFill>
                    <a:latin typeface="Trebuchet MS"/>
                    <a:ea typeface="Trebuchet MS"/>
                    <a:cs typeface="Trebuchet MS"/>
                  </a:defRPr>
                </a:lvl1pPr>
              </a:lstStyle>
              <a:p>
                <a:r>
                  <a:rPr lang="e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Trebuchet MS"/>
                  </a:rPr>
                  <a:t>01 Combine Dataset</a:t>
                </a:r>
                <a:endParaRPr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Trebuchet MS"/>
                </a:endParaRPr>
              </a:p>
            </p:txBody>
          </p:sp>
          <p:sp>
            <p:nvSpPr>
              <p:cNvPr id="181" name="Google Shape;181;p31"/>
              <p:cNvSpPr/>
              <p:nvPr/>
            </p:nvSpPr>
            <p:spPr>
              <a:xfrm>
                <a:off x="0" y="947841"/>
                <a:ext cx="9618133" cy="3780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190850" tIns="0" rIns="190850" bIns="0" anchor="ctr" anchorCtr="0">
                <a:noAutofit/>
              </a:bodyPr>
              <a:lstStyle/>
              <a:p>
                <a:pPr>
                  <a:lnSpc>
                    <a:spcPct val="90000"/>
                  </a:lnSpc>
                  <a:buClr>
                    <a:schemeClr val="lt1"/>
                  </a:buClr>
                  <a:buSzPts val="1100"/>
                </a:pPr>
                <a:endParaRPr sz="1600" b="1">
                  <a:solidFill>
                    <a:schemeClr val="lt1"/>
                  </a:solidFill>
                  <a:latin typeface="Trebuchet MS"/>
                </a:endParaRPr>
              </a:p>
            </p:txBody>
          </p:sp>
          <p:sp>
            <p:nvSpPr>
              <p:cNvPr id="183" name="Google Shape;183;p31"/>
              <p:cNvSpPr txBox="1"/>
              <p:nvPr/>
            </p:nvSpPr>
            <p:spPr>
              <a:xfrm>
                <a:off x="502553" y="762280"/>
                <a:ext cx="6689400" cy="3996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190850" tIns="0" rIns="19085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indent="0">
                  <a:lnSpc>
                    <a:spcPct val="90000"/>
                  </a:lnSpc>
                  <a:buClr>
                    <a:schemeClr val="lt1"/>
                  </a:buClr>
                  <a:buSzPts val="1100"/>
                  <a:buFont typeface="Trebuchet MS"/>
                  <a:buNone/>
                  <a:defRPr sz="1600" b="1">
                    <a:solidFill>
                      <a:schemeClr val="lt1"/>
                    </a:solidFill>
                    <a:latin typeface="Trebuchet MS"/>
                    <a:ea typeface="Trebuchet MS"/>
                    <a:cs typeface="Trebuchet MS"/>
                  </a:defRPr>
                </a:lvl1pPr>
              </a:lstStyle>
              <a:p>
                <a:r>
                  <a:rPr lang="e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Trebuchet MS"/>
                  </a:rPr>
                  <a:t>02 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Trebuchet MS"/>
                  </a:rPr>
                  <a:t>Prepressing</a:t>
                </a:r>
                <a:r>
                  <a:rPr lang="e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Trebuchet MS"/>
                  </a:rPr>
                  <a:t> the Dataset</a:t>
                </a:r>
                <a:endParaRPr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Trebuchet MS"/>
                </a:endParaRPr>
              </a:p>
            </p:txBody>
          </p:sp>
          <p:sp>
            <p:nvSpPr>
              <p:cNvPr id="184" name="Google Shape;184;p31"/>
              <p:cNvSpPr/>
              <p:nvPr/>
            </p:nvSpPr>
            <p:spPr>
              <a:xfrm>
                <a:off x="0" y="1628241"/>
                <a:ext cx="9618133" cy="3780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190850" tIns="0" rIns="190850" bIns="0" anchor="ctr" anchorCtr="0">
                <a:noAutofit/>
              </a:bodyPr>
              <a:lstStyle/>
              <a:p>
                <a:pPr>
                  <a:lnSpc>
                    <a:spcPct val="90000"/>
                  </a:lnSpc>
                  <a:buClr>
                    <a:schemeClr val="lt1"/>
                  </a:buClr>
                  <a:buSzPts val="1100"/>
                </a:pPr>
                <a:endParaRPr sz="1600" b="1">
                  <a:solidFill>
                    <a:schemeClr val="lt1"/>
                  </a:solidFill>
                  <a:latin typeface="Trebuchet MS"/>
                </a:endParaRPr>
              </a:p>
            </p:txBody>
          </p:sp>
        </p:grpSp>
        <p:sp>
          <p:nvSpPr>
            <p:cNvPr id="35" name="Google Shape;183;p31">
              <a:extLst>
                <a:ext uri="{FF2B5EF4-FFF2-40B4-BE49-F238E27FC236}">
                  <a16:creationId xmlns:a16="http://schemas.microsoft.com/office/drawing/2014/main" id="{53DD084B-D06C-7A4F-A0C9-274CC8BEFB09}"/>
                </a:ext>
              </a:extLst>
            </p:cNvPr>
            <p:cNvSpPr txBox="1"/>
            <p:nvPr/>
          </p:nvSpPr>
          <p:spPr>
            <a:xfrm>
              <a:off x="1325880" y="2287157"/>
              <a:ext cx="5017050" cy="299700"/>
            </a:xfrm>
            <a:prstGeom prst="rect">
              <a:avLst/>
            </a:prstGeom>
            <a:solidFill>
              <a:srgbClr val="B6E5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190850" tIns="0" rIns="19085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>
                <a:lnSpc>
                  <a:spcPct val="90000"/>
                </a:lnSpc>
                <a:buClr>
                  <a:schemeClr val="lt1"/>
                </a:buClr>
                <a:buSzPts val="1100"/>
                <a:buFont typeface="Trebuchet MS"/>
                <a:buNone/>
                <a:defRPr sz="1600" b="1">
                  <a:solidFill>
                    <a:schemeClr val="bg1"/>
                  </a:solidFill>
                  <a:latin typeface="Trebuchet MS"/>
                  <a:ea typeface="Trebuchet MS"/>
                  <a:cs typeface="Trebuchet MS"/>
                </a:defRPr>
              </a:lvl1pPr>
            </a:lstStyle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Trebuchet MS"/>
                </a:rPr>
                <a:t>03 Build up the Models</a:t>
              </a:r>
              <a:endParaRPr dirty="0">
                <a:solidFill>
                  <a:schemeClr val="tx1">
                    <a:lumMod val="65000"/>
                    <a:lumOff val="35000"/>
                  </a:schemeClr>
                </a:solidFill>
                <a:sym typeface="Trebuchet MS"/>
              </a:endParaRPr>
            </a:p>
          </p:txBody>
        </p:sp>
        <p:sp>
          <p:nvSpPr>
            <p:cNvPr id="37" name="Google Shape;178;p31">
              <a:extLst>
                <a:ext uri="{FF2B5EF4-FFF2-40B4-BE49-F238E27FC236}">
                  <a16:creationId xmlns:a16="http://schemas.microsoft.com/office/drawing/2014/main" id="{E7B4DAD0-5F32-4643-B820-ADA227888AFD}"/>
                </a:ext>
              </a:extLst>
            </p:cNvPr>
            <p:cNvSpPr/>
            <p:nvPr/>
          </p:nvSpPr>
          <p:spPr>
            <a:xfrm>
              <a:off x="965200" y="2996290"/>
              <a:ext cx="7213600" cy="283500"/>
            </a:xfrm>
            <a:prstGeom prst="rect">
              <a:avLst/>
            </a:prstGeom>
            <a:solidFill>
              <a:srgbClr val="B6E5EE"/>
            </a:solidFill>
            <a:ln>
              <a:noFill/>
            </a:ln>
          </p:spPr>
          <p:txBody>
            <a:bodyPr spcFirstLastPara="1" wrap="square" lIns="190850" tIns="0" rIns="190850" bIns="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chemeClr val="lt1"/>
                </a:buClr>
                <a:buSzPts val="1100"/>
              </a:pPr>
              <a:endParaRPr sz="1600" b="1">
                <a:solidFill>
                  <a:schemeClr val="lt1"/>
                </a:solidFill>
                <a:latin typeface="Trebuchet MS"/>
              </a:endParaRPr>
            </a:p>
          </p:txBody>
        </p:sp>
        <p:sp>
          <p:nvSpPr>
            <p:cNvPr id="38" name="Google Shape;180;p31">
              <a:extLst>
                <a:ext uri="{FF2B5EF4-FFF2-40B4-BE49-F238E27FC236}">
                  <a16:creationId xmlns:a16="http://schemas.microsoft.com/office/drawing/2014/main" id="{78F90FB7-059D-5F46-88BF-11E0DAB3E5B5}"/>
                </a:ext>
              </a:extLst>
            </p:cNvPr>
            <p:cNvSpPr txBox="1"/>
            <p:nvPr/>
          </p:nvSpPr>
          <p:spPr>
            <a:xfrm>
              <a:off x="1325880" y="2838346"/>
              <a:ext cx="5017096" cy="299676"/>
            </a:xfrm>
            <a:prstGeom prst="rect">
              <a:avLst/>
            </a:prstGeom>
            <a:solidFill>
              <a:srgbClr val="B6E5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190850" tIns="0" rIns="19085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>
                <a:lnSpc>
                  <a:spcPct val="90000"/>
                </a:lnSpc>
                <a:buClr>
                  <a:schemeClr val="lt1"/>
                </a:buClr>
                <a:buSzPts val="1100"/>
                <a:buFont typeface="Trebuchet MS"/>
                <a:buNone/>
                <a:defRPr sz="1600" b="1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</a:defRPr>
              </a:lvl1pPr>
            </a:lstStyle>
            <a:p>
              <a:r>
                <a:rPr lang="en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Trebuchet MS"/>
                </a:rPr>
                <a:t>04 Evaluate and Improve the Models</a:t>
              </a:r>
              <a:endParaRPr dirty="0">
                <a:solidFill>
                  <a:schemeClr val="tx1">
                    <a:lumMod val="65000"/>
                    <a:lumOff val="35000"/>
                  </a:schemeClr>
                </a:solidFill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75;p31">
            <a:extLst>
              <a:ext uri="{FF2B5EF4-FFF2-40B4-BE49-F238E27FC236}">
                <a16:creationId xmlns:a16="http://schemas.microsoft.com/office/drawing/2014/main" id="{540DA0B9-6632-4041-AD47-23C187EE344F}"/>
              </a:ext>
            </a:extLst>
          </p:cNvPr>
          <p:cNvSpPr/>
          <p:nvPr/>
        </p:nvSpPr>
        <p:spPr>
          <a:xfrm rot="10800000">
            <a:off x="0" y="0"/>
            <a:ext cx="631947" cy="4249616"/>
          </a:xfrm>
          <a:prstGeom prst="triangle">
            <a:avLst>
              <a:gd name="adj" fmla="val 100000"/>
            </a:avLst>
          </a:prstGeom>
          <a:solidFill>
            <a:srgbClr val="94D0E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176;p31">
            <a:extLst>
              <a:ext uri="{FF2B5EF4-FFF2-40B4-BE49-F238E27FC236}">
                <a16:creationId xmlns:a16="http://schemas.microsoft.com/office/drawing/2014/main" id="{0E4A54EA-4FF8-5149-B98A-1845392D73D3}"/>
              </a:ext>
            </a:extLst>
          </p:cNvPr>
          <p:cNvSpPr/>
          <p:nvPr/>
        </p:nvSpPr>
        <p:spPr>
          <a:xfrm flipH="1">
            <a:off x="8798588" y="3009900"/>
            <a:ext cx="336600" cy="2133600"/>
          </a:xfrm>
          <a:prstGeom prst="triangle">
            <a:avLst>
              <a:gd name="adj" fmla="val 0"/>
            </a:avLst>
          </a:prstGeom>
          <a:solidFill>
            <a:srgbClr val="94D0E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>
              <a:buSzPts val="1600"/>
            </a:pPr>
            <a:endParaRPr sz="1600"/>
          </a:p>
        </p:txBody>
      </p:sp>
      <p:sp>
        <p:nvSpPr>
          <p:cNvPr id="45" name="Google Shape;392;p39">
            <a:extLst>
              <a:ext uri="{FF2B5EF4-FFF2-40B4-BE49-F238E27FC236}">
                <a16:creationId xmlns:a16="http://schemas.microsoft.com/office/drawing/2014/main" id="{9D3E3BCD-65B3-FA46-B3D4-1211A54334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1948" y="237184"/>
            <a:ext cx="6447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-US" sz="27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Data Exploration</a:t>
            </a:r>
            <a:endParaRPr sz="27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76C830-DD42-CB4A-AE64-E3C6541E61B1}"/>
              </a:ext>
            </a:extLst>
          </p:cNvPr>
          <p:cNvSpPr txBox="1"/>
          <p:nvPr/>
        </p:nvSpPr>
        <p:spPr>
          <a:xfrm>
            <a:off x="1706252" y="1197204"/>
            <a:ext cx="6165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Possible Questions to be answered by the data</a:t>
            </a:r>
          </a:p>
        </p:txBody>
      </p:sp>
    </p:spTree>
    <p:extLst>
      <p:ext uri="{BB962C8B-B14F-4D97-AF65-F5344CB8AC3E}">
        <p14:creationId xmlns:p14="http://schemas.microsoft.com/office/powerpoint/2010/main" val="244972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9"/>
          <p:cNvSpPr txBox="1">
            <a:spLocks noGrp="1"/>
          </p:cNvSpPr>
          <p:nvPr>
            <p:ph type="title"/>
          </p:nvPr>
        </p:nvSpPr>
        <p:spPr>
          <a:xfrm>
            <a:off x="675922" y="213307"/>
            <a:ext cx="6447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sz="27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Purpose Overview</a:t>
            </a:r>
            <a:endParaRPr sz="27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5" name="Google Shape;395;p39"/>
          <p:cNvSpPr txBox="1"/>
          <p:nvPr/>
        </p:nvSpPr>
        <p:spPr>
          <a:xfrm>
            <a:off x="8891975" y="4833500"/>
            <a:ext cx="252000" cy="2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175;p31">
            <a:extLst>
              <a:ext uri="{FF2B5EF4-FFF2-40B4-BE49-F238E27FC236}">
                <a16:creationId xmlns:a16="http://schemas.microsoft.com/office/drawing/2014/main" id="{445BFF56-F059-D245-897A-1B525FD3E025}"/>
              </a:ext>
            </a:extLst>
          </p:cNvPr>
          <p:cNvSpPr/>
          <p:nvPr/>
        </p:nvSpPr>
        <p:spPr>
          <a:xfrm rot="10800000">
            <a:off x="0" y="0"/>
            <a:ext cx="631947" cy="4249616"/>
          </a:xfrm>
          <a:prstGeom prst="triangle">
            <a:avLst>
              <a:gd name="adj" fmla="val 100000"/>
            </a:avLst>
          </a:prstGeom>
          <a:solidFill>
            <a:srgbClr val="94D0E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176;p31">
            <a:extLst>
              <a:ext uri="{FF2B5EF4-FFF2-40B4-BE49-F238E27FC236}">
                <a16:creationId xmlns:a16="http://schemas.microsoft.com/office/drawing/2014/main" id="{8DD1F9C2-2441-AC45-AFDD-C096EA977C9E}"/>
              </a:ext>
            </a:extLst>
          </p:cNvPr>
          <p:cNvSpPr/>
          <p:nvPr/>
        </p:nvSpPr>
        <p:spPr>
          <a:xfrm flipH="1">
            <a:off x="8798588" y="3009900"/>
            <a:ext cx="336600" cy="2133600"/>
          </a:xfrm>
          <a:prstGeom prst="triangle">
            <a:avLst>
              <a:gd name="adj" fmla="val 0"/>
            </a:avLst>
          </a:prstGeom>
          <a:solidFill>
            <a:srgbClr val="94D0E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>
              <a:buSzPts val="1600"/>
            </a:pPr>
            <a:endParaRPr sz="16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632FC1-9617-694B-8FB1-7EFAEA3185B5}"/>
              </a:ext>
            </a:extLst>
          </p:cNvPr>
          <p:cNvGrpSpPr/>
          <p:nvPr/>
        </p:nvGrpSpPr>
        <p:grpSpPr>
          <a:xfrm>
            <a:off x="5297214" y="1220897"/>
            <a:ext cx="3413234" cy="1279501"/>
            <a:chOff x="2046929" y="3397403"/>
            <a:chExt cx="4816550" cy="1036078"/>
          </a:xfrm>
        </p:grpSpPr>
        <p:sp>
          <p:nvSpPr>
            <p:cNvPr id="24" name="Google Shape;407;p39">
              <a:extLst>
                <a:ext uri="{FF2B5EF4-FFF2-40B4-BE49-F238E27FC236}">
                  <a16:creationId xmlns:a16="http://schemas.microsoft.com/office/drawing/2014/main" id="{8775B182-059B-0444-8CB2-538449D380B2}"/>
                </a:ext>
              </a:extLst>
            </p:cNvPr>
            <p:cNvSpPr/>
            <p:nvPr/>
          </p:nvSpPr>
          <p:spPr>
            <a:xfrm>
              <a:off x="2046929" y="3397403"/>
              <a:ext cx="4816550" cy="1036078"/>
            </a:xfrm>
            <a:prstGeom prst="rect">
              <a:avLst/>
            </a:prstGeom>
            <a:solidFill>
              <a:srgbClr val="A9C2F0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408;p39">
              <a:extLst>
                <a:ext uri="{FF2B5EF4-FFF2-40B4-BE49-F238E27FC236}">
                  <a16:creationId xmlns:a16="http://schemas.microsoft.com/office/drawing/2014/main" id="{BF466B75-6313-DE48-B838-C32B7CC12AEC}"/>
                </a:ext>
              </a:extLst>
            </p:cNvPr>
            <p:cNvSpPr/>
            <p:nvPr/>
          </p:nvSpPr>
          <p:spPr>
            <a:xfrm>
              <a:off x="2288822" y="3492800"/>
              <a:ext cx="4332767" cy="845284"/>
            </a:xfrm>
            <a:prstGeom prst="rect">
              <a:avLst/>
            </a:prstGeom>
            <a:solidFill>
              <a:srgbClr val="94D0E3">
                <a:alpha val="7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D2D952D-C29B-6046-BA32-42E39BA1CDFD}"/>
                </a:ext>
              </a:extLst>
            </p:cNvPr>
            <p:cNvSpPr txBox="1"/>
            <p:nvPr/>
          </p:nvSpPr>
          <p:spPr>
            <a:xfrm>
              <a:off x="2478996" y="3541503"/>
              <a:ext cx="4290219" cy="747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Win 2: </a:t>
              </a:r>
              <a:r>
                <a:rPr 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/>
                  <a:sym typeface="Trebuchet MS"/>
                </a:rPr>
                <a:t>factors affect the success of agreements</a:t>
              </a:r>
            </a:p>
            <a:p>
              <a:endPara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30F31E3-E0D6-2D43-AD19-6F50423A4179}"/>
              </a:ext>
            </a:extLst>
          </p:cNvPr>
          <p:cNvGrpSpPr/>
          <p:nvPr/>
        </p:nvGrpSpPr>
        <p:grpSpPr>
          <a:xfrm>
            <a:off x="795642" y="1220768"/>
            <a:ext cx="3500461" cy="1482889"/>
            <a:chOff x="2046929" y="3397403"/>
            <a:chExt cx="4816550" cy="1200772"/>
          </a:xfrm>
        </p:grpSpPr>
        <p:sp>
          <p:nvSpPr>
            <p:cNvPr id="30" name="Google Shape;407;p39">
              <a:extLst>
                <a:ext uri="{FF2B5EF4-FFF2-40B4-BE49-F238E27FC236}">
                  <a16:creationId xmlns:a16="http://schemas.microsoft.com/office/drawing/2014/main" id="{74A9ECA3-6EA0-E348-965E-A5AB1F85C70E}"/>
                </a:ext>
              </a:extLst>
            </p:cNvPr>
            <p:cNvSpPr/>
            <p:nvPr/>
          </p:nvSpPr>
          <p:spPr>
            <a:xfrm>
              <a:off x="2046929" y="3397403"/>
              <a:ext cx="4816550" cy="1036078"/>
            </a:xfrm>
            <a:prstGeom prst="rect">
              <a:avLst/>
            </a:prstGeom>
            <a:solidFill>
              <a:srgbClr val="A9C2F0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408;p39">
              <a:extLst>
                <a:ext uri="{FF2B5EF4-FFF2-40B4-BE49-F238E27FC236}">
                  <a16:creationId xmlns:a16="http://schemas.microsoft.com/office/drawing/2014/main" id="{087CA467-9943-9844-98A6-39F54CCA1588}"/>
                </a:ext>
              </a:extLst>
            </p:cNvPr>
            <p:cNvSpPr/>
            <p:nvPr/>
          </p:nvSpPr>
          <p:spPr>
            <a:xfrm>
              <a:off x="2288822" y="3492800"/>
              <a:ext cx="4332767" cy="845284"/>
            </a:xfrm>
            <a:prstGeom prst="rect">
              <a:avLst/>
            </a:prstGeom>
            <a:solidFill>
              <a:srgbClr val="94D0E3">
                <a:alpha val="7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602DC4F-2CD5-0844-9D03-BF5F7231BCAB}"/>
                </a:ext>
              </a:extLst>
            </p:cNvPr>
            <p:cNvSpPr txBox="1"/>
            <p:nvPr/>
          </p:nvSpPr>
          <p:spPr>
            <a:xfrm>
              <a:off x="2429314" y="3518144"/>
              <a:ext cx="4290219" cy="1080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Win 1: </a:t>
              </a:r>
              <a:r>
                <a:rPr 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/>
                  <a:sym typeface="Trebuchet MS"/>
                </a:rPr>
                <a:t>factors affect the success of application of patents</a:t>
              </a:r>
            </a:p>
            <a:p>
              <a:endPara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7A6F83-1245-1E45-8932-F71E7FAE4B6A}"/>
              </a:ext>
            </a:extLst>
          </p:cNvPr>
          <p:cNvGrpSpPr/>
          <p:nvPr/>
        </p:nvGrpSpPr>
        <p:grpSpPr>
          <a:xfrm>
            <a:off x="2617597" y="3350612"/>
            <a:ext cx="3875556" cy="1279501"/>
            <a:chOff x="2046929" y="3397403"/>
            <a:chExt cx="4816550" cy="1036078"/>
          </a:xfrm>
        </p:grpSpPr>
        <p:sp>
          <p:nvSpPr>
            <p:cNvPr id="39" name="Google Shape;407;p39">
              <a:extLst>
                <a:ext uri="{FF2B5EF4-FFF2-40B4-BE49-F238E27FC236}">
                  <a16:creationId xmlns:a16="http://schemas.microsoft.com/office/drawing/2014/main" id="{81DC0C2B-29A7-B148-96F6-E794EA30A665}"/>
                </a:ext>
              </a:extLst>
            </p:cNvPr>
            <p:cNvSpPr/>
            <p:nvPr/>
          </p:nvSpPr>
          <p:spPr>
            <a:xfrm>
              <a:off x="2046929" y="3397403"/>
              <a:ext cx="4816550" cy="1036078"/>
            </a:xfrm>
            <a:prstGeom prst="rect">
              <a:avLst/>
            </a:prstGeom>
            <a:solidFill>
              <a:srgbClr val="A9C2F0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8;p39">
              <a:extLst>
                <a:ext uri="{FF2B5EF4-FFF2-40B4-BE49-F238E27FC236}">
                  <a16:creationId xmlns:a16="http://schemas.microsoft.com/office/drawing/2014/main" id="{078CB463-053C-D94F-B52E-5255BC24FF96}"/>
                </a:ext>
              </a:extLst>
            </p:cNvPr>
            <p:cNvSpPr/>
            <p:nvPr/>
          </p:nvSpPr>
          <p:spPr>
            <a:xfrm>
              <a:off x="2288822" y="3492800"/>
              <a:ext cx="4332767" cy="845284"/>
            </a:xfrm>
            <a:prstGeom prst="rect">
              <a:avLst/>
            </a:prstGeom>
            <a:solidFill>
              <a:srgbClr val="94D0E3">
                <a:alpha val="7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067FA2C-52EB-8248-B3E5-82D07BDEAD8F}"/>
                </a:ext>
              </a:extLst>
            </p:cNvPr>
            <p:cNvSpPr txBox="1"/>
            <p:nvPr/>
          </p:nvSpPr>
          <p:spPr>
            <a:xfrm>
              <a:off x="2640832" y="3641332"/>
              <a:ext cx="3780569" cy="523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Win 3: </a:t>
              </a:r>
              <a:r>
                <a:rPr 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/>
                  <a:sym typeface="Trebuchet MS"/>
                </a:rPr>
                <a:t>factors affect the level of revenue</a:t>
              </a:r>
              <a:endPara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826546-7E13-C148-A7FC-645685A4E142}"/>
              </a:ext>
            </a:extLst>
          </p:cNvPr>
          <p:cNvCxnSpPr>
            <a:cxnSpLocks/>
          </p:cNvCxnSpPr>
          <p:nvPr/>
        </p:nvCxnSpPr>
        <p:spPr>
          <a:xfrm>
            <a:off x="2761164" y="2531567"/>
            <a:ext cx="893159" cy="788960"/>
          </a:xfrm>
          <a:prstGeom prst="straightConnector1">
            <a:avLst/>
          </a:prstGeom>
          <a:ln w="28575">
            <a:solidFill>
              <a:srgbClr val="94D0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CEBFFB-02AB-8643-B9C6-B9B12D3A9936}"/>
              </a:ext>
            </a:extLst>
          </p:cNvPr>
          <p:cNvCxnSpPr>
            <a:cxnSpLocks/>
          </p:cNvCxnSpPr>
          <p:nvPr/>
        </p:nvCxnSpPr>
        <p:spPr>
          <a:xfrm flipH="1">
            <a:off x="5422310" y="2514998"/>
            <a:ext cx="715132" cy="805529"/>
          </a:xfrm>
          <a:prstGeom prst="straightConnector1">
            <a:avLst/>
          </a:prstGeom>
          <a:ln w="28575">
            <a:solidFill>
              <a:srgbClr val="94D0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AD2F7398-2443-4C48-A376-D7C2B88B2CA8}"/>
              </a:ext>
            </a:extLst>
          </p:cNvPr>
          <p:cNvSpPr/>
          <p:nvPr/>
        </p:nvSpPr>
        <p:spPr>
          <a:xfrm flipV="1">
            <a:off x="4381704" y="1899744"/>
            <a:ext cx="810896" cy="49647"/>
          </a:xfrm>
          <a:prstGeom prst="leftRightArrow">
            <a:avLst/>
          </a:prstGeom>
          <a:solidFill>
            <a:srgbClr val="94D0E3"/>
          </a:solidFill>
          <a:ln>
            <a:solidFill>
              <a:srgbClr val="94D0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1967049-62C1-E947-82D1-E4D90535091E}"/>
              </a:ext>
            </a:extLst>
          </p:cNvPr>
          <p:cNvGrpSpPr/>
          <p:nvPr/>
        </p:nvGrpSpPr>
        <p:grpSpPr>
          <a:xfrm>
            <a:off x="935738" y="816941"/>
            <a:ext cx="6395704" cy="3670287"/>
            <a:chOff x="946371" y="507440"/>
            <a:chExt cx="6395704" cy="367028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124FDB4-C8F2-EF4E-A170-496F8E9342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6240" y="1706744"/>
              <a:ext cx="1073559" cy="1585712"/>
            </a:xfrm>
            <a:prstGeom prst="straightConnector1">
              <a:avLst/>
            </a:prstGeom>
            <a:ln w="38100">
              <a:solidFill>
                <a:schemeClr val="accent1">
                  <a:shade val="95000"/>
                  <a:satMod val="105000"/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C810EA2-6A21-F946-AE96-81CB2EBD143B}"/>
                </a:ext>
              </a:extLst>
            </p:cNvPr>
            <p:cNvCxnSpPr>
              <a:cxnSpLocks/>
            </p:cNvCxnSpPr>
            <p:nvPr/>
          </p:nvCxnSpPr>
          <p:spPr>
            <a:xfrm>
              <a:off x="4481293" y="1706744"/>
              <a:ext cx="1090315" cy="1575080"/>
            </a:xfrm>
            <a:prstGeom prst="straightConnector1">
              <a:avLst/>
            </a:prstGeom>
            <a:ln w="38100">
              <a:solidFill>
                <a:schemeClr val="accent1">
                  <a:shade val="95000"/>
                  <a:satMod val="105000"/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48F4BB1-2EED-004F-9E98-DF8FDF3330E1}"/>
                </a:ext>
              </a:extLst>
            </p:cNvPr>
            <p:cNvCxnSpPr>
              <a:cxnSpLocks/>
            </p:cNvCxnSpPr>
            <p:nvPr/>
          </p:nvCxnSpPr>
          <p:spPr>
            <a:xfrm>
              <a:off x="3296239" y="3398782"/>
              <a:ext cx="2275369" cy="0"/>
            </a:xfrm>
            <a:prstGeom prst="straightConnector1">
              <a:avLst/>
            </a:prstGeom>
            <a:ln w="38100">
              <a:headEnd type="triangle" w="med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EB80143-B397-054E-81E7-FD2CAC8DA826}"/>
                </a:ext>
              </a:extLst>
            </p:cNvPr>
            <p:cNvSpPr txBox="1"/>
            <p:nvPr/>
          </p:nvSpPr>
          <p:spPr>
            <a:xfrm>
              <a:off x="3455874" y="507440"/>
              <a:ext cx="38862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Trebuchet MS" panose="020B0703020202090204" pitchFamily="34" charset="0"/>
                </a:rPr>
                <a:t>Invention </a:t>
              </a:r>
              <a:r>
                <a:rPr lang="en-US" sz="1500" dirty="0">
                  <a:latin typeface="Trebuchet MS" panose="020B0703020202090204" pitchFamily="34" charset="0"/>
                </a:rPr>
                <a:t>(Less important)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1500" dirty="0">
                  <a:latin typeface="Trebuchet MS" panose="020B0703020202090204" pitchFamily="34" charset="0"/>
                </a:rPr>
                <a:t>Invention key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1500" dirty="0">
                  <a:latin typeface="Trebuchet MS" panose="020B0703020202090204" pitchFamily="34" charset="0"/>
                </a:rPr>
                <a:t>Data submitted date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F6D8271-2880-E34A-96BF-6F511710F22C}"/>
                </a:ext>
              </a:extLst>
            </p:cNvPr>
            <p:cNvSpPr txBox="1"/>
            <p:nvPr/>
          </p:nvSpPr>
          <p:spPr>
            <a:xfrm>
              <a:off x="946371" y="2700399"/>
              <a:ext cx="271130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Trebuchet MS" panose="020B0703020202090204" pitchFamily="34" charset="0"/>
                </a:rPr>
                <a:t>Application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1500" dirty="0">
                  <a:latin typeface="Trebuchet MS" panose="020B0703020202090204" pitchFamily="34" charset="0"/>
                </a:rPr>
                <a:t>Agreements key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1500" dirty="0">
                  <a:latin typeface="Trebuchet MS" panose="020B0703020202090204" pitchFamily="34" charset="0"/>
                </a:rPr>
                <a:t>Type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1500" dirty="0" err="1">
                  <a:latin typeface="Trebuchet MS" panose="020B0703020202090204" pitchFamily="34" charset="0"/>
                </a:rPr>
                <a:t>dataExecuted</a:t>
              </a:r>
              <a:endParaRPr lang="en-US" sz="1500" dirty="0">
                <a:latin typeface="Trebuchet MS" panose="020B070302020209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15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Revenue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031DF5F-B8B4-C540-9C97-656F6C0E9401}"/>
              </a:ext>
            </a:extLst>
          </p:cNvPr>
          <p:cNvSpPr txBox="1"/>
          <p:nvPr/>
        </p:nvSpPr>
        <p:spPr>
          <a:xfrm>
            <a:off x="5975791" y="2888326"/>
            <a:ext cx="27113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rebuchet MS" panose="020B0703020202090204" pitchFamily="34" charset="0"/>
              </a:rPr>
              <a:t>Agreements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>
                <a:latin typeface="Trebuchet MS" panose="020B0703020202090204" pitchFamily="34" charset="0"/>
              </a:rPr>
              <a:t>Applicationskey</a:t>
            </a:r>
            <a:endParaRPr lang="en-US" sz="1500" dirty="0"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>
                <a:latin typeface="Trebuchet MS" panose="020B0703020202090204" pitchFamily="34" charset="0"/>
              </a:rPr>
              <a:t>ApplicationNo</a:t>
            </a:r>
            <a:endParaRPr lang="en-US" sz="1500" dirty="0"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>
                <a:latin typeface="Trebuchet MS" panose="020B0703020202090204" pitchFamily="34" charset="0"/>
              </a:rPr>
              <a:t>Countrycode</a:t>
            </a:r>
            <a:endParaRPr lang="en-US" sz="1500" dirty="0"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>
                <a:latin typeface="Trebuchet MS" panose="020B0703020202090204" pitchFamily="34" charset="0"/>
              </a:rPr>
              <a:t>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>
                <a:latin typeface="Trebuchet MS" panose="020B0703020202090204" pitchFamily="34" charset="0"/>
              </a:rPr>
              <a:t>datafiled</a:t>
            </a:r>
            <a:endParaRPr lang="en-US" sz="1500" dirty="0"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>
                <a:latin typeface="Trebuchet MS" panose="020B0703020202090204" pitchFamily="34" charset="0"/>
              </a:rPr>
              <a:t>dataissue</a:t>
            </a:r>
            <a:r>
              <a:rPr lang="en-US" sz="1500" dirty="0">
                <a:latin typeface="Trebuchet MS" panose="020B0703020202090204" pitchFamily="34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>
                <a:latin typeface="Trebuchet MS" panose="020B0703020202090204" pitchFamily="34" charset="0"/>
              </a:rPr>
              <a:t>dataDead</a:t>
            </a:r>
            <a:endParaRPr lang="en-US" sz="1500" dirty="0"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Trebuchet MS" panose="020B0703020202090204" pitchFamily="34" charset="0"/>
            </a:endParaRPr>
          </a:p>
          <a:p>
            <a:endParaRPr lang="en-US" sz="3000" dirty="0">
              <a:latin typeface="Trebuchet MS" panose="020B0703020202090204" pitchFamily="34" charset="0"/>
            </a:endParaRPr>
          </a:p>
        </p:txBody>
      </p:sp>
      <p:sp>
        <p:nvSpPr>
          <p:cNvPr id="43" name="Google Shape;175;p31">
            <a:extLst>
              <a:ext uri="{FF2B5EF4-FFF2-40B4-BE49-F238E27FC236}">
                <a16:creationId xmlns:a16="http://schemas.microsoft.com/office/drawing/2014/main" id="{540DA0B9-6632-4041-AD47-23C187EE344F}"/>
              </a:ext>
            </a:extLst>
          </p:cNvPr>
          <p:cNvSpPr/>
          <p:nvPr/>
        </p:nvSpPr>
        <p:spPr>
          <a:xfrm rot="10800000">
            <a:off x="0" y="0"/>
            <a:ext cx="631947" cy="4249616"/>
          </a:xfrm>
          <a:prstGeom prst="triangle">
            <a:avLst>
              <a:gd name="adj" fmla="val 100000"/>
            </a:avLst>
          </a:prstGeom>
          <a:solidFill>
            <a:srgbClr val="94D0E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176;p31">
            <a:extLst>
              <a:ext uri="{FF2B5EF4-FFF2-40B4-BE49-F238E27FC236}">
                <a16:creationId xmlns:a16="http://schemas.microsoft.com/office/drawing/2014/main" id="{0E4A54EA-4FF8-5149-B98A-1845392D73D3}"/>
              </a:ext>
            </a:extLst>
          </p:cNvPr>
          <p:cNvSpPr/>
          <p:nvPr/>
        </p:nvSpPr>
        <p:spPr>
          <a:xfrm flipH="1">
            <a:off x="8798588" y="3009900"/>
            <a:ext cx="336600" cy="2133600"/>
          </a:xfrm>
          <a:prstGeom prst="triangle">
            <a:avLst>
              <a:gd name="adj" fmla="val 0"/>
            </a:avLst>
          </a:prstGeom>
          <a:solidFill>
            <a:srgbClr val="94D0E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>
              <a:buSzPts val="1600"/>
            </a:pPr>
            <a:endParaRPr sz="1600"/>
          </a:p>
        </p:txBody>
      </p:sp>
      <p:sp>
        <p:nvSpPr>
          <p:cNvPr id="45" name="Google Shape;392;p39">
            <a:extLst>
              <a:ext uri="{FF2B5EF4-FFF2-40B4-BE49-F238E27FC236}">
                <a16:creationId xmlns:a16="http://schemas.microsoft.com/office/drawing/2014/main" id="{9D3E3BCD-65B3-FA46-B3D4-1211A54334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1948" y="237184"/>
            <a:ext cx="6447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sz="27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Dataset Overview-Foundation</a:t>
            </a:r>
            <a:endParaRPr sz="27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1"/>
          <p:cNvSpPr/>
          <p:nvPr/>
        </p:nvSpPr>
        <p:spPr>
          <a:xfrm>
            <a:off x="4593655" y="668494"/>
            <a:ext cx="3949288" cy="3935626"/>
          </a:xfrm>
          <a:prstGeom prst="rect">
            <a:avLst/>
          </a:prstGeom>
          <a:solidFill>
            <a:srgbClr val="94D0E3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41"/>
          <p:cNvSpPr txBox="1">
            <a:spLocks noGrp="1"/>
          </p:cNvSpPr>
          <p:nvPr>
            <p:ph type="title"/>
          </p:nvPr>
        </p:nvSpPr>
        <p:spPr>
          <a:xfrm>
            <a:off x="631948" y="122365"/>
            <a:ext cx="6447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en-US" dirty="0"/>
              <a:t>Combine the Dataset and Preprocessing</a:t>
            </a:r>
            <a:br>
              <a:rPr lang="en-US" dirty="0"/>
            </a:br>
            <a:endParaRPr sz="27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4" name="Google Shape;464;p41"/>
          <p:cNvSpPr/>
          <p:nvPr/>
        </p:nvSpPr>
        <p:spPr>
          <a:xfrm rot="10800000">
            <a:off x="147" y="115"/>
            <a:ext cx="631800" cy="4249500"/>
          </a:xfrm>
          <a:prstGeom prst="triangle">
            <a:avLst>
              <a:gd name="adj" fmla="val 10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41"/>
          <p:cNvSpPr/>
          <p:nvPr/>
        </p:nvSpPr>
        <p:spPr>
          <a:xfrm flipH="1">
            <a:off x="8807400" y="3009900"/>
            <a:ext cx="336600" cy="2133600"/>
          </a:xfrm>
          <a:prstGeom prst="triangle">
            <a:avLst>
              <a:gd name="adj" fmla="val 0"/>
            </a:avLst>
          </a:prstGeom>
          <a:solidFill>
            <a:srgbClr val="A4C2F4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41"/>
          <p:cNvSpPr txBox="1"/>
          <p:nvPr/>
        </p:nvSpPr>
        <p:spPr>
          <a:xfrm>
            <a:off x="8891975" y="4833500"/>
            <a:ext cx="252000" cy="2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41"/>
          <p:cNvSpPr txBox="1"/>
          <p:nvPr/>
        </p:nvSpPr>
        <p:spPr>
          <a:xfrm>
            <a:off x="4647934" y="737929"/>
            <a:ext cx="3760576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3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LinkAgreementsToInventions.csv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3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LinkedApplication</a:t>
            </a:r>
            <a:r>
              <a:rPr lang="en-US" sz="1300" dirty="0" err="1"/>
              <a:t>sToInvention.csv</a:t>
            </a:r>
            <a:r>
              <a:rPr lang="en-US" sz="1300" dirty="0"/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/>
              <a:t>to combine the datasets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Agreement</a:t>
            </a:r>
            <a:r>
              <a:rPr lang="en-US" sz="1300" dirty="0"/>
              <a:t>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Applications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300" dirty="0"/>
              <a:t>Inventions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300" dirty="0"/>
              <a:t>Issue: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combined dataset have more rows than each of the original dataset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300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Solution: keep the result dataset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/>
              <a:t>This result is explainable.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invention </a:t>
            </a:r>
            <a:r>
              <a:rPr lang="en-US" sz="1300" dirty="0"/>
              <a:t>can apply for patent multiple times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invention can apply for agreement multiple times</a:t>
            </a:r>
          </a:p>
        </p:txBody>
      </p:sp>
      <p:sp>
        <p:nvSpPr>
          <p:cNvPr id="468" name="Google Shape;468;p41"/>
          <p:cNvSpPr/>
          <p:nvPr/>
        </p:nvSpPr>
        <p:spPr>
          <a:xfrm>
            <a:off x="708867" y="668494"/>
            <a:ext cx="3508483" cy="482607"/>
          </a:xfrm>
          <a:prstGeom prst="rect">
            <a:avLst/>
          </a:prstGeom>
          <a:solidFill>
            <a:srgbClr val="94D0E3"/>
          </a:solidFill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9" name="Google Shape;469;p41"/>
          <p:cNvCxnSpPr/>
          <p:nvPr/>
        </p:nvCxnSpPr>
        <p:spPr>
          <a:xfrm>
            <a:off x="2324040" y="1140329"/>
            <a:ext cx="979" cy="188329"/>
          </a:xfrm>
          <a:prstGeom prst="straightConnector1">
            <a:avLst/>
          </a:prstGeom>
          <a:noFill/>
          <a:ln w="28575" cap="flat" cmpd="sng">
            <a:solidFill>
              <a:srgbClr val="C1D3F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0" name="Google Shape;470;p41"/>
          <p:cNvSpPr/>
          <p:nvPr/>
        </p:nvSpPr>
        <p:spPr>
          <a:xfrm>
            <a:off x="728832" y="1319733"/>
            <a:ext cx="3508482" cy="520676"/>
          </a:xfrm>
          <a:prstGeom prst="rect">
            <a:avLst/>
          </a:prstGeom>
          <a:solidFill>
            <a:srgbClr val="94D0E3"/>
          </a:solidFill>
          <a:ln w="25400" cap="flat" cmpd="sng">
            <a:solidFill>
              <a:srgbClr val="C1D3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41"/>
          <p:cNvSpPr txBox="1"/>
          <p:nvPr/>
        </p:nvSpPr>
        <p:spPr>
          <a:xfrm>
            <a:off x="983753" y="743427"/>
            <a:ext cx="31219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 dirty="0"/>
              <a:t>Set up the Foundation Dataset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41"/>
          <p:cNvSpPr txBox="1"/>
          <p:nvPr/>
        </p:nvSpPr>
        <p:spPr>
          <a:xfrm>
            <a:off x="758588" y="1432577"/>
            <a:ext cx="3646355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the </a:t>
            </a:r>
            <a:r>
              <a:rPr lang="en-US" dirty="0"/>
              <a:t>Dimension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 Dataset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3" name="Google Shape;473;p41"/>
          <p:cNvCxnSpPr/>
          <p:nvPr/>
        </p:nvCxnSpPr>
        <p:spPr>
          <a:xfrm>
            <a:off x="2324040" y="1860654"/>
            <a:ext cx="979" cy="188329"/>
          </a:xfrm>
          <a:prstGeom prst="straightConnector1">
            <a:avLst/>
          </a:prstGeom>
          <a:noFill/>
          <a:ln w="28575" cap="flat" cmpd="sng">
            <a:solidFill>
              <a:srgbClr val="C1D3F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4" name="Google Shape;474;p41"/>
          <p:cNvSpPr/>
          <p:nvPr/>
        </p:nvSpPr>
        <p:spPr>
          <a:xfrm>
            <a:off x="728832" y="2018415"/>
            <a:ext cx="3508482" cy="520676"/>
          </a:xfrm>
          <a:prstGeom prst="rect">
            <a:avLst/>
          </a:prstGeom>
          <a:solidFill>
            <a:srgbClr val="94D0E3"/>
          </a:solidFill>
          <a:ln w="25400" cap="flat" cmpd="sng">
            <a:solidFill>
              <a:srgbClr val="C1D3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5" name="Google Shape;475;p41"/>
          <p:cNvCxnSpPr/>
          <p:nvPr/>
        </p:nvCxnSpPr>
        <p:spPr>
          <a:xfrm>
            <a:off x="2327062" y="2558112"/>
            <a:ext cx="979" cy="188329"/>
          </a:xfrm>
          <a:prstGeom prst="straightConnector1">
            <a:avLst/>
          </a:prstGeom>
          <a:noFill/>
          <a:ln w="28575" cap="flat" cmpd="sng">
            <a:solidFill>
              <a:srgbClr val="C1D3F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6" name="Google Shape;476;p41"/>
          <p:cNvSpPr/>
          <p:nvPr/>
        </p:nvSpPr>
        <p:spPr>
          <a:xfrm>
            <a:off x="728832" y="2716936"/>
            <a:ext cx="3508482" cy="520676"/>
          </a:xfrm>
          <a:prstGeom prst="rect">
            <a:avLst/>
          </a:prstGeom>
          <a:solidFill>
            <a:srgbClr val="94D0E3"/>
          </a:solidFill>
          <a:ln w="25400" cap="flat" cmpd="sng">
            <a:solidFill>
              <a:srgbClr val="C1D3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7" name="Google Shape;477;p41"/>
          <p:cNvCxnSpPr/>
          <p:nvPr/>
        </p:nvCxnSpPr>
        <p:spPr>
          <a:xfrm>
            <a:off x="2327062" y="3249060"/>
            <a:ext cx="979" cy="188329"/>
          </a:xfrm>
          <a:prstGeom prst="straightConnector1">
            <a:avLst/>
          </a:prstGeom>
          <a:noFill/>
          <a:ln w="28575" cap="flat" cmpd="sng">
            <a:solidFill>
              <a:srgbClr val="C1D3F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8" name="Google Shape;478;p41"/>
          <p:cNvSpPr/>
          <p:nvPr/>
        </p:nvSpPr>
        <p:spPr>
          <a:xfrm>
            <a:off x="726167" y="3415585"/>
            <a:ext cx="3508482" cy="520676"/>
          </a:xfrm>
          <a:prstGeom prst="rect">
            <a:avLst/>
          </a:prstGeom>
          <a:solidFill>
            <a:srgbClr val="94D0E3"/>
          </a:solidFill>
          <a:ln w="25400" cap="flat" cmpd="sng">
            <a:solidFill>
              <a:srgbClr val="C1D3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9" name="Google Shape;479;p41"/>
          <p:cNvCxnSpPr/>
          <p:nvPr/>
        </p:nvCxnSpPr>
        <p:spPr>
          <a:xfrm>
            <a:off x="2324040" y="3915231"/>
            <a:ext cx="979" cy="188329"/>
          </a:xfrm>
          <a:prstGeom prst="straightConnector1">
            <a:avLst/>
          </a:prstGeom>
          <a:noFill/>
          <a:ln w="28575" cap="flat" cmpd="sng">
            <a:solidFill>
              <a:srgbClr val="C1D3F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80" name="Google Shape;480;p41"/>
          <p:cNvSpPr/>
          <p:nvPr/>
        </p:nvSpPr>
        <p:spPr>
          <a:xfrm>
            <a:off x="726167" y="4083444"/>
            <a:ext cx="3508482" cy="520676"/>
          </a:xfrm>
          <a:prstGeom prst="rect">
            <a:avLst/>
          </a:prstGeom>
          <a:solidFill>
            <a:srgbClr val="94D0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41"/>
          <p:cNvSpPr txBox="1"/>
          <p:nvPr/>
        </p:nvSpPr>
        <p:spPr>
          <a:xfrm>
            <a:off x="1376952" y="2137601"/>
            <a:ext cx="453923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300"/>
            </a:pPr>
            <a:r>
              <a:rPr lang="en-US" dirty="0"/>
              <a:t>Adding Grants Dataset</a:t>
            </a:r>
          </a:p>
          <a:p>
            <a:pPr lvl="0">
              <a:buSzPts val="1300"/>
            </a:pPr>
            <a:endParaRPr lang="en-US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41"/>
          <p:cNvSpPr txBox="1"/>
          <p:nvPr/>
        </p:nvSpPr>
        <p:spPr>
          <a:xfrm>
            <a:off x="1376952" y="2802869"/>
            <a:ext cx="321670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300"/>
            </a:pPr>
            <a:r>
              <a:rPr lang="en-US" dirty="0"/>
              <a:t>Adding Inventors Dataset</a:t>
            </a:r>
          </a:p>
          <a:p>
            <a:pPr>
              <a:buSzPts val="1300"/>
            </a:pPr>
            <a:endParaRPr lang="en-US" dirty="0"/>
          </a:p>
          <a:p>
            <a:pPr lvl="0">
              <a:buSzPts val="1300"/>
            </a:pPr>
            <a:endParaRPr lang="en-US" b="1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41"/>
          <p:cNvSpPr txBox="1"/>
          <p:nvPr/>
        </p:nvSpPr>
        <p:spPr>
          <a:xfrm>
            <a:off x="54425" y="3496689"/>
            <a:ext cx="4539230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1300"/>
            </a:pPr>
            <a:r>
              <a:rPr lang="en-US" dirty="0"/>
              <a:t>Adding Claims Dataset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41"/>
          <p:cNvSpPr txBox="1"/>
          <p:nvPr/>
        </p:nvSpPr>
        <p:spPr>
          <a:xfrm>
            <a:off x="559574" y="4200973"/>
            <a:ext cx="3845369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1300"/>
            </a:pPr>
            <a:r>
              <a:rPr lang="en-US" dirty="0"/>
              <a:t>Data Preprocessing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41"/>
          <p:cNvSpPr/>
          <p:nvPr/>
        </p:nvSpPr>
        <p:spPr>
          <a:xfrm>
            <a:off x="4309535" y="668494"/>
            <a:ext cx="216949" cy="393562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C8B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41"/>
          <p:cNvSpPr/>
          <p:nvPr/>
        </p:nvSpPr>
        <p:spPr>
          <a:xfrm>
            <a:off x="4380591" y="682972"/>
            <a:ext cx="85083" cy="443574"/>
          </a:xfrm>
          <a:prstGeom prst="rect">
            <a:avLst/>
          </a:prstGeom>
          <a:solidFill>
            <a:srgbClr val="EF8600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75;p31">
            <a:extLst>
              <a:ext uri="{FF2B5EF4-FFF2-40B4-BE49-F238E27FC236}">
                <a16:creationId xmlns:a16="http://schemas.microsoft.com/office/drawing/2014/main" id="{463CAA42-F5D5-FF46-B597-C538A52F51E3}"/>
              </a:ext>
            </a:extLst>
          </p:cNvPr>
          <p:cNvSpPr/>
          <p:nvPr/>
        </p:nvSpPr>
        <p:spPr>
          <a:xfrm rot="10800000">
            <a:off x="0" y="0"/>
            <a:ext cx="631947" cy="4249616"/>
          </a:xfrm>
          <a:prstGeom prst="triangle">
            <a:avLst>
              <a:gd name="adj" fmla="val 100000"/>
            </a:avLst>
          </a:prstGeom>
          <a:solidFill>
            <a:srgbClr val="94D0E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176;p31">
            <a:extLst>
              <a:ext uri="{FF2B5EF4-FFF2-40B4-BE49-F238E27FC236}">
                <a16:creationId xmlns:a16="http://schemas.microsoft.com/office/drawing/2014/main" id="{A9427215-1D10-C146-9083-CC8F82F54EB5}"/>
              </a:ext>
            </a:extLst>
          </p:cNvPr>
          <p:cNvSpPr/>
          <p:nvPr/>
        </p:nvSpPr>
        <p:spPr>
          <a:xfrm flipH="1">
            <a:off x="8798588" y="3009900"/>
            <a:ext cx="336600" cy="2133600"/>
          </a:xfrm>
          <a:prstGeom prst="triangle">
            <a:avLst>
              <a:gd name="adj" fmla="val 0"/>
            </a:avLst>
          </a:prstGeom>
          <a:solidFill>
            <a:srgbClr val="94D0E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>
              <a:buSzPts val="1600"/>
            </a:pP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1"/>
          <p:cNvSpPr/>
          <p:nvPr/>
        </p:nvSpPr>
        <p:spPr>
          <a:xfrm>
            <a:off x="4593655" y="668494"/>
            <a:ext cx="3949288" cy="3935626"/>
          </a:xfrm>
          <a:prstGeom prst="rect">
            <a:avLst/>
          </a:prstGeom>
          <a:solidFill>
            <a:srgbClr val="94D0E3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41"/>
          <p:cNvSpPr txBox="1">
            <a:spLocks noGrp="1"/>
          </p:cNvSpPr>
          <p:nvPr>
            <p:ph type="title"/>
          </p:nvPr>
        </p:nvSpPr>
        <p:spPr>
          <a:xfrm>
            <a:off x="631948" y="122365"/>
            <a:ext cx="6447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en-US" dirty="0"/>
              <a:t>Combine the Dataset and Preprocessing</a:t>
            </a:r>
            <a:endParaRPr sz="27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4" name="Google Shape;464;p41"/>
          <p:cNvSpPr/>
          <p:nvPr/>
        </p:nvSpPr>
        <p:spPr>
          <a:xfrm rot="10800000">
            <a:off x="147" y="115"/>
            <a:ext cx="631800" cy="4249500"/>
          </a:xfrm>
          <a:prstGeom prst="triangle">
            <a:avLst>
              <a:gd name="adj" fmla="val 10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41"/>
          <p:cNvSpPr/>
          <p:nvPr/>
        </p:nvSpPr>
        <p:spPr>
          <a:xfrm flipH="1">
            <a:off x="8807400" y="3009900"/>
            <a:ext cx="336600" cy="2133600"/>
          </a:xfrm>
          <a:prstGeom prst="triangle">
            <a:avLst>
              <a:gd name="adj" fmla="val 0"/>
            </a:avLst>
          </a:prstGeom>
          <a:solidFill>
            <a:srgbClr val="A4C2F4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41"/>
          <p:cNvSpPr txBox="1"/>
          <p:nvPr/>
        </p:nvSpPr>
        <p:spPr>
          <a:xfrm>
            <a:off x="8891975" y="4833500"/>
            <a:ext cx="252000" cy="2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41"/>
          <p:cNvSpPr txBox="1"/>
          <p:nvPr/>
        </p:nvSpPr>
        <p:spPr>
          <a:xfrm>
            <a:off x="4627690" y="819033"/>
            <a:ext cx="3760576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300" dirty="0"/>
              <a:t>Used the keys to join the agreements and application data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endParaRPr lang="en-US" sz="13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300" dirty="0"/>
              <a:t>Reasons: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300" dirty="0"/>
              <a:t>Only two variables in the dataset: the invention keys and data submitted;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300" dirty="0"/>
              <a:t>These tow variables are not important to our focus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endParaRPr lang="en-US" sz="1300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41"/>
          <p:cNvSpPr/>
          <p:nvPr/>
        </p:nvSpPr>
        <p:spPr>
          <a:xfrm>
            <a:off x="708867" y="668494"/>
            <a:ext cx="3508483" cy="482607"/>
          </a:xfrm>
          <a:prstGeom prst="rect">
            <a:avLst/>
          </a:prstGeom>
          <a:solidFill>
            <a:srgbClr val="94D0E3"/>
          </a:solidFill>
          <a:ln w="25400" cap="flat" cmpd="sng">
            <a:solidFill>
              <a:srgbClr val="C1D3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400"/>
            </a:pPr>
            <a:endParaRPr>
              <a:solidFill>
                <a:schemeClr val="lt1"/>
              </a:solidFill>
            </a:endParaRPr>
          </a:p>
        </p:txBody>
      </p:sp>
      <p:cxnSp>
        <p:nvCxnSpPr>
          <p:cNvPr id="469" name="Google Shape;469;p41"/>
          <p:cNvCxnSpPr/>
          <p:nvPr/>
        </p:nvCxnSpPr>
        <p:spPr>
          <a:xfrm>
            <a:off x="2324040" y="1140329"/>
            <a:ext cx="979" cy="188329"/>
          </a:xfrm>
          <a:prstGeom prst="straightConnector1">
            <a:avLst/>
          </a:prstGeom>
          <a:noFill/>
          <a:ln w="28575" cap="flat" cmpd="sng">
            <a:solidFill>
              <a:srgbClr val="C1D3F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0" name="Google Shape;470;p41"/>
          <p:cNvSpPr/>
          <p:nvPr/>
        </p:nvSpPr>
        <p:spPr>
          <a:xfrm>
            <a:off x="728832" y="1319733"/>
            <a:ext cx="3508482" cy="520676"/>
          </a:xfrm>
          <a:prstGeom prst="rect">
            <a:avLst/>
          </a:prstGeom>
          <a:solidFill>
            <a:srgbClr val="94D0E3"/>
          </a:solidFill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400"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71" name="Google Shape;471;p41"/>
          <p:cNvSpPr txBox="1"/>
          <p:nvPr/>
        </p:nvSpPr>
        <p:spPr>
          <a:xfrm>
            <a:off x="923783" y="752513"/>
            <a:ext cx="31219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1300"/>
            </a:pPr>
            <a:r>
              <a:rPr lang="en-US" sz="1300" dirty="0"/>
              <a:t>Set up the Foundation Dataset</a:t>
            </a:r>
            <a:endParaRPr sz="1300" dirty="0"/>
          </a:p>
        </p:txBody>
      </p:sp>
      <p:sp>
        <p:nvSpPr>
          <p:cNvPr id="472" name="Google Shape;472;p41"/>
          <p:cNvSpPr txBox="1"/>
          <p:nvPr/>
        </p:nvSpPr>
        <p:spPr>
          <a:xfrm>
            <a:off x="826658" y="1441541"/>
            <a:ext cx="3646355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the </a:t>
            </a:r>
            <a:r>
              <a:rPr lang="en-US" b="1" dirty="0"/>
              <a:t>Dimension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 Dataset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3" name="Google Shape;473;p41"/>
          <p:cNvCxnSpPr/>
          <p:nvPr/>
        </p:nvCxnSpPr>
        <p:spPr>
          <a:xfrm>
            <a:off x="2324040" y="1860654"/>
            <a:ext cx="979" cy="188329"/>
          </a:xfrm>
          <a:prstGeom prst="straightConnector1">
            <a:avLst/>
          </a:prstGeom>
          <a:noFill/>
          <a:ln w="28575" cap="flat" cmpd="sng">
            <a:solidFill>
              <a:srgbClr val="C1D3F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4" name="Google Shape;474;p41"/>
          <p:cNvSpPr/>
          <p:nvPr/>
        </p:nvSpPr>
        <p:spPr>
          <a:xfrm>
            <a:off x="728832" y="2018415"/>
            <a:ext cx="3508482" cy="520676"/>
          </a:xfrm>
          <a:prstGeom prst="rect">
            <a:avLst/>
          </a:prstGeom>
          <a:solidFill>
            <a:srgbClr val="94D0E3"/>
          </a:solidFill>
          <a:ln w="25400" cap="flat" cmpd="sng">
            <a:solidFill>
              <a:srgbClr val="C1D3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5" name="Google Shape;475;p41"/>
          <p:cNvCxnSpPr/>
          <p:nvPr/>
        </p:nvCxnSpPr>
        <p:spPr>
          <a:xfrm>
            <a:off x="2327062" y="2558112"/>
            <a:ext cx="979" cy="188329"/>
          </a:xfrm>
          <a:prstGeom prst="straightConnector1">
            <a:avLst/>
          </a:prstGeom>
          <a:noFill/>
          <a:ln w="28575" cap="flat" cmpd="sng">
            <a:solidFill>
              <a:srgbClr val="C1D3F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6" name="Google Shape;476;p41"/>
          <p:cNvSpPr/>
          <p:nvPr/>
        </p:nvSpPr>
        <p:spPr>
          <a:xfrm>
            <a:off x="728832" y="2716936"/>
            <a:ext cx="3508482" cy="520676"/>
          </a:xfrm>
          <a:prstGeom prst="rect">
            <a:avLst/>
          </a:prstGeom>
          <a:solidFill>
            <a:srgbClr val="94D0E3"/>
          </a:solidFill>
          <a:ln w="25400" cap="flat" cmpd="sng">
            <a:solidFill>
              <a:srgbClr val="C1D3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7" name="Google Shape;477;p41"/>
          <p:cNvCxnSpPr/>
          <p:nvPr/>
        </p:nvCxnSpPr>
        <p:spPr>
          <a:xfrm>
            <a:off x="2327062" y="3249060"/>
            <a:ext cx="979" cy="188329"/>
          </a:xfrm>
          <a:prstGeom prst="straightConnector1">
            <a:avLst/>
          </a:prstGeom>
          <a:noFill/>
          <a:ln w="28575" cap="flat" cmpd="sng">
            <a:solidFill>
              <a:srgbClr val="C1D3F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8" name="Google Shape;478;p41"/>
          <p:cNvSpPr/>
          <p:nvPr/>
        </p:nvSpPr>
        <p:spPr>
          <a:xfrm>
            <a:off x="726167" y="3415585"/>
            <a:ext cx="3508482" cy="520676"/>
          </a:xfrm>
          <a:prstGeom prst="rect">
            <a:avLst/>
          </a:prstGeom>
          <a:solidFill>
            <a:srgbClr val="94D0E3"/>
          </a:solidFill>
          <a:ln w="25400" cap="flat" cmpd="sng">
            <a:solidFill>
              <a:srgbClr val="C1D3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9" name="Google Shape;479;p41"/>
          <p:cNvCxnSpPr/>
          <p:nvPr/>
        </p:nvCxnSpPr>
        <p:spPr>
          <a:xfrm>
            <a:off x="2324040" y="3915231"/>
            <a:ext cx="979" cy="188329"/>
          </a:xfrm>
          <a:prstGeom prst="straightConnector1">
            <a:avLst/>
          </a:prstGeom>
          <a:noFill/>
          <a:ln w="28575" cap="flat" cmpd="sng">
            <a:solidFill>
              <a:srgbClr val="C1D3F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80" name="Google Shape;480;p41"/>
          <p:cNvSpPr/>
          <p:nvPr/>
        </p:nvSpPr>
        <p:spPr>
          <a:xfrm>
            <a:off x="726167" y="4083444"/>
            <a:ext cx="3508482" cy="520676"/>
          </a:xfrm>
          <a:prstGeom prst="rect">
            <a:avLst/>
          </a:prstGeom>
          <a:solidFill>
            <a:srgbClr val="94D0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41"/>
          <p:cNvSpPr txBox="1"/>
          <p:nvPr/>
        </p:nvSpPr>
        <p:spPr>
          <a:xfrm>
            <a:off x="54425" y="2024844"/>
            <a:ext cx="453923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41"/>
          <p:cNvSpPr txBox="1"/>
          <p:nvPr/>
        </p:nvSpPr>
        <p:spPr>
          <a:xfrm>
            <a:off x="1376952" y="2803658"/>
            <a:ext cx="321670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300"/>
            </a:pPr>
            <a:r>
              <a:rPr lang="en-US" sz="1300" dirty="0"/>
              <a:t>Adding Inventors Dataset</a:t>
            </a:r>
          </a:p>
          <a:p>
            <a:pPr>
              <a:buSzPts val="1300"/>
            </a:pPr>
            <a:endParaRPr lang="en-US" sz="1300" dirty="0"/>
          </a:p>
          <a:p>
            <a:pPr lvl="0">
              <a:buSzPts val="1300"/>
            </a:pPr>
            <a:endParaRPr lang="en-US" sz="1300" b="1" dirty="0"/>
          </a:p>
        </p:txBody>
      </p:sp>
      <p:sp>
        <p:nvSpPr>
          <p:cNvPr id="483" name="Google Shape;483;p41"/>
          <p:cNvSpPr txBox="1"/>
          <p:nvPr/>
        </p:nvSpPr>
        <p:spPr>
          <a:xfrm>
            <a:off x="1376952" y="3553059"/>
            <a:ext cx="4539230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300"/>
            </a:pPr>
            <a:r>
              <a:rPr lang="en-US" sz="1300" dirty="0"/>
              <a:t>Adding Claims Dataset</a:t>
            </a:r>
          </a:p>
        </p:txBody>
      </p:sp>
      <p:sp>
        <p:nvSpPr>
          <p:cNvPr id="484" name="Google Shape;484;p41"/>
          <p:cNvSpPr txBox="1"/>
          <p:nvPr/>
        </p:nvSpPr>
        <p:spPr>
          <a:xfrm>
            <a:off x="559574" y="4200973"/>
            <a:ext cx="3845369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1300"/>
            </a:pPr>
            <a:r>
              <a:rPr lang="en-US" dirty="0"/>
              <a:t>Data Preprocessing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41"/>
          <p:cNvSpPr/>
          <p:nvPr/>
        </p:nvSpPr>
        <p:spPr>
          <a:xfrm>
            <a:off x="4309535" y="668494"/>
            <a:ext cx="216949" cy="393562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C8B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41"/>
          <p:cNvSpPr/>
          <p:nvPr/>
        </p:nvSpPr>
        <p:spPr>
          <a:xfrm>
            <a:off x="4370163" y="682971"/>
            <a:ext cx="102850" cy="1142224"/>
          </a:xfrm>
          <a:prstGeom prst="rect">
            <a:avLst/>
          </a:prstGeom>
          <a:solidFill>
            <a:srgbClr val="EF8600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75;p31">
            <a:extLst>
              <a:ext uri="{FF2B5EF4-FFF2-40B4-BE49-F238E27FC236}">
                <a16:creationId xmlns:a16="http://schemas.microsoft.com/office/drawing/2014/main" id="{463CAA42-F5D5-FF46-B597-C538A52F51E3}"/>
              </a:ext>
            </a:extLst>
          </p:cNvPr>
          <p:cNvSpPr/>
          <p:nvPr/>
        </p:nvSpPr>
        <p:spPr>
          <a:xfrm rot="10800000">
            <a:off x="0" y="0"/>
            <a:ext cx="631947" cy="4249616"/>
          </a:xfrm>
          <a:prstGeom prst="triangle">
            <a:avLst>
              <a:gd name="adj" fmla="val 100000"/>
            </a:avLst>
          </a:prstGeom>
          <a:solidFill>
            <a:srgbClr val="94D0E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176;p31">
            <a:extLst>
              <a:ext uri="{FF2B5EF4-FFF2-40B4-BE49-F238E27FC236}">
                <a16:creationId xmlns:a16="http://schemas.microsoft.com/office/drawing/2014/main" id="{A9427215-1D10-C146-9083-CC8F82F54EB5}"/>
              </a:ext>
            </a:extLst>
          </p:cNvPr>
          <p:cNvSpPr/>
          <p:nvPr/>
        </p:nvSpPr>
        <p:spPr>
          <a:xfrm flipH="1">
            <a:off x="8798588" y="3009900"/>
            <a:ext cx="336600" cy="2133600"/>
          </a:xfrm>
          <a:prstGeom prst="triangle">
            <a:avLst>
              <a:gd name="adj" fmla="val 0"/>
            </a:avLst>
          </a:prstGeom>
          <a:solidFill>
            <a:srgbClr val="94D0E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>
              <a:buSzPts val="1600"/>
            </a:pPr>
            <a:endParaRPr sz="1600"/>
          </a:p>
        </p:txBody>
      </p:sp>
      <p:sp>
        <p:nvSpPr>
          <p:cNvPr id="29" name="Google Shape;472;p41">
            <a:extLst>
              <a:ext uri="{FF2B5EF4-FFF2-40B4-BE49-F238E27FC236}">
                <a16:creationId xmlns:a16="http://schemas.microsoft.com/office/drawing/2014/main" id="{6BC38EC5-2097-114C-A51B-25EF121ED4CC}"/>
              </a:ext>
            </a:extLst>
          </p:cNvPr>
          <p:cNvSpPr txBox="1"/>
          <p:nvPr/>
        </p:nvSpPr>
        <p:spPr>
          <a:xfrm>
            <a:off x="1355873" y="2117881"/>
            <a:ext cx="3646355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300"/>
            </a:pPr>
            <a:r>
              <a:rPr lang="en-US" sz="1300" dirty="0"/>
              <a:t>Adding Grants Dataset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3311356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1"/>
          <p:cNvSpPr/>
          <p:nvPr/>
        </p:nvSpPr>
        <p:spPr>
          <a:xfrm>
            <a:off x="4593655" y="668494"/>
            <a:ext cx="3949288" cy="3935626"/>
          </a:xfrm>
          <a:prstGeom prst="rect">
            <a:avLst/>
          </a:prstGeom>
          <a:solidFill>
            <a:srgbClr val="94D0E3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41"/>
          <p:cNvSpPr txBox="1">
            <a:spLocks noGrp="1"/>
          </p:cNvSpPr>
          <p:nvPr>
            <p:ph type="title"/>
          </p:nvPr>
        </p:nvSpPr>
        <p:spPr>
          <a:xfrm>
            <a:off x="631948" y="122365"/>
            <a:ext cx="6447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en-US" dirty="0"/>
              <a:t>Combine the Dataset and Preprocessing</a:t>
            </a:r>
            <a:endParaRPr sz="27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4" name="Google Shape;464;p41"/>
          <p:cNvSpPr/>
          <p:nvPr/>
        </p:nvSpPr>
        <p:spPr>
          <a:xfrm rot="10800000">
            <a:off x="147" y="115"/>
            <a:ext cx="631800" cy="4249500"/>
          </a:xfrm>
          <a:prstGeom prst="triangle">
            <a:avLst>
              <a:gd name="adj" fmla="val 10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41"/>
          <p:cNvSpPr/>
          <p:nvPr/>
        </p:nvSpPr>
        <p:spPr>
          <a:xfrm flipH="1">
            <a:off x="8807400" y="3009900"/>
            <a:ext cx="336600" cy="2133600"/>
          </a:xfrm>
          <a:prstGeom prst="triangle">
            <a:avLst>
              <a:gd name="adj" fmla="val 0"/>
            </a:avLst>
          </a:prstGeom>
          <a:solidFill>
            <a:srgbClr val="A4C2F4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41"/>
          <p:cNvSpPr txBox="1"/>
          <p:nvPr/>
        </p:nvSpPr>
        <p:spPr>
          <a:xfrm>
            <a:off x="8891975" y="4833500"/>
            <a:ext cx="252000" cy="2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41"/>
          <p:cNvSpPr/>
          <p:nvPr/>
        </p:nvSpPr>
        <p:spPr>
          <a:xfrm>
            <a:off x="708867" y="668494"/>
            <a:ext cx="3508483" cy="482607"/>
          </a:xfrm>
          <a:prstGeom prst="rect">
            <a:avLst/>
          </a:prstGeom>
          <a:solidFill>
            <a:srgbClr val="94D0E3"/>
          </a:solidFill>
          <a:ln w="25400" cap="flat" cmpd="sng">
            <a:solidFill>
              <a:srgbClr val="C1D3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400"/>
            </a:pPr>
            <a:endParaRPr>
              <a:solidFill>
                <a:schemeClr val="lt1"/>
              </a:solidFill>
            </a:endParaRPr>
          </a:p>
        </p:txBody>
      </p:sp>
      <p:cxnSp>
        <p:nvCxnSpPr>
          <p:cNvPr id="469" name="Google Shape;469;p41"/>
          <p:cNvCxnSpPr/>
          <p:nvPr/>
        </p:nvCxnSpPr>
        <p:spPr>
          <a:xfrm>
            <a:off x="2324040" y="1140329"/>
            <a:ext cx="979" cy="188329"/>
          </a:xfrm>
          <a:prstGeom prst="straightConnector1">
            <a:avLst/>
          </a:prstGeom>
          <a:noFill/>
          <a:ln w="28575" cap="flat" cmpd="sng">
            <a:solidFill>
              <a:srgbClr val="C1D3F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0" name="Google Shape;470;p41"/>
          <p:cNvSpPr/>
          <p:nvPr/>
        </p:nvSpPr>
        <p:spPr>
          <a:xfrm>
            <a:off x="728832" y="1319733"/>
            <a:ext cx="3508482" cy="520676"/>
          </a:xfrm>
          <a:prstGeom prst="rect">
            <a:avLst/>
          </a:prstGeom>
          <a:solidFill>
            <a:srgbClr val="94D0E3"/>
          </a:solidFill>
          <a:ln w="25400" cap="flat" cmpd="sng">
            <a:solidFill>
              <a:srgbClr val="C1D3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400"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71" name="Google Shape;471;p41"/>
          <p:cNvSpPr txBox="1"/>
          <p:nvPr/>
        </p:nvSpPr>
        <p:spPr>
          <a:xfrm>
            <a:off x="923783" y="752513"/>
            <a:ext cx="31219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1300"/>
            </a:pPr>
            <a:r>
              <a:rPr lang="en-US" sz="1300" dirty="0"/>
              <a:t>Set up the Foundation Dataset</a:t>
            </a:r>
            <a:endParaRPr sz="1300" dirty="0"/>
          </a:p>
        </p:txBody>
      </p:sp>
      <p:sp>
        <p:nvSpPr>
          <p:cNvPr id="472" name="Google Shape;472;p41"/>
          <p:cNvSpPr txBox="1"/>
          <p:nvPr/>
        </p:nvSpPr>
        <p:spPr>
          <a:xfrm>
            <a:off x="880129" y="1441541"/>
            <a:ext cx="3646355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the </a:t>
            </a:r>
            <a:r>
              <a:rPr lang="en-US" dirty="0"/>
              <a:t>Dimension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 Dataset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3" name="Google Shape;473;p41"/>
          <p:cNvCxnSpPr/>
          <p:nvPr/>
        </p:nvCxnSpPr>
        <p:spPr>
          <a:xfrm>
            <a:off x="2324040" y="1860654"/>
            <a:ext cx="979" cy="188329"/>
          </a:xfrm>
          <a:prstGeom prst="straightConnector1">
            <a:avLst/>
          </a:prstGeom>
          <a:noFill/>
          <a:ln w="28575" cap="flat" cmpd="sng">
            <a:solidFill>
              <a:srgbClr val="C1D3F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4" name="Google Shape;474;p41"/>
          <p:cNvSpPr/>
          <p:nvPr/>
        </p:nvSpPr>
        <p:spPr>
          <a:xfrm>
            <a:off x="728832" y="2018415"/>
            <a:ext cx="3508482" cy="520676"/>
          </a:xfrm>
          <a:prstGeom prst="rect">
            <a:avLst/>
          </a:prstGeom>
          <a:solidFill>
            <a:srgbClr val="94D0E3"/>
          </a:solidFill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400"/>
            </a:pPr>
            <a:endParaRPr>
              <a:solidFill>
                <a:schemeClr val="lt1"/>
              </a:solidFill>
            </a:endParaRPr>
          </a:p>
        </p:txBody>
      </p:sp>
      <p:cxnSp>
        <p:nvCxnSpPr>
          <p:cNvPr id="475" name="Google Shape;475;p41"/>
          <p:cNvCxnSpPr/>
          <p:nvPr/>
        </p:nvCxnSpPr>
        <p:spPr>
          <a:xfrm>
            <a:off x="2327062" y="2558112"/>
            <a:ext cx="979" cy="188329"/>
          </a:xfrm>
          <a:prstGeom prst="straightConnector1">
            <a:avLst/>
          </a:prstGeom>
          <a:noFill/>
          <a:ln w="28575" cap="flat" cmpd="sng">
            <a:solidFill>
              <a:srgbClr val="C1D3F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6" name="Google Shape;476;p41"/>
          <p:cNvSpPr/>
          <p:nvPr/>
        </p:nvSpPr>
        <p:spPr>
          <a:xfrm>
            <a:off x="728832" y="2716936"/>
            <a:ext cx="3508482" cy="520676"/>
          </a:xfrm>
          <a:prstGeom prst="rect">
            <a:avLst/>
          </a:prstGeom>
          <a:solidFill>
            <a:srgbClr val="94D0E3"/>
          </a:solidFill>
          <a:ln w="25400" cap="flat" cmpd="sng">
            <a:solidFill>
              <a:srgbClr val="C1D3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7" name="Google Shape;477;p41"/>
          <p:cNvCxnSpPr/>
          <p:nvPr/>
        </p:nvCxnSpPr>
        <p:spPr>
          <a:xfrm>
            <a:off x="2327062" y="3249060"/>
            <a:ext cx="979" cy="188329"/>
          </a:xfrm>
          <a:prstGeom prst="straightConnector1">
            <a:avLst/>
          </a:prstGeom>
          <a:noFill/>
          <a:ln w="28575" cap="flat" cmpd="sng">
            <a:solidFill>
              <a:srgbClr val="C1D3F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8" name="Google Shape;478;p41"/>
          <p:cNvSpPr/>
          <p:nvPr/>
        </p:nvSpPr>
        <p:spPr>
          <a:xfrm>
            <a:off x="726167" y="3415585"/>
            <a:ext cx="3508482" cy="520676"/>
          </a:xfrm>
          <a:prstGeom prst="rect">
            <a:avLst/>
          </a:prstGeom>
          <a:solidFill>
            <a:srgbClr val="94D0E3"/>
          </a:solidFill>
          <a:ln w="25400" cap="flat" cmpd="sng">
            <a:solidFill>
              <a:srgbClr val="C1D3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9" name="Google Shape;479;p41"/>
          <p:cNvCxnSpPr/>
          <p:nvPr/>
        </p:nvCxnSpPr>
        <p:spPr>
          <a:xfrm>
            <a:off x="2324040" y="3915231"/>
            <a:ext cx="979" cy="188329"/>
          </a:xfrm>
          <a:prstGeom prst="straightConnector1">
            <a:avLst/>
          </a:prstGeom>
          <a:noFill/>
          <a:ln w="28575" cap="flat" cmpd="sng">
            <a:solidFill>
              <a:srgbClr val="C1D3F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80" name="Google Shape;480;p41"/>
          <p:cNvSpPr/>
          <p:nvPr/>
        </p:nvSpPr>
        <p:spPr>
          <a:xfrm>
            <a:off x="726167" y="4083444"/>
            <a:ext cx="3508482" cy="520676"/>
          </a:xfrm>
          <a:prstGeom prst="rect">
            <a:avLst/>
          </a:prstGeom>
          <a:solidFill>
            <a:srgbClr val="94D0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41"/>
          <p:cNvSpPr txBox="1"/>
          <p:nvPr/>
        </p:nvSpPr>
        <p:spPr>
          <a:xfrm>
            <a:off x="54425" y="2024844"/>
            <a:ext cx="453923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41"/>
          <p:cNvSpPr txBox="1"/>
          <p:nvPr/>
        </p:nvSpPr>
        <p:spPr>
          <a:xfrm>
            <a:off x="923783" y="2746441"/>
            <a:ext cx="321670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41"/>
          <p:cNvSpPr txBox="1"/>
          <p:nvPr/>
        </p:nvSpPr>
        <p:spPr>
          <a:xfrm>
            <a:off x="1355873" y="3507632"/>
            <a:ext cx="4539230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300"/>
            </a:pPr>
            <a:r>
              <a:rPr lang="en-US" sz="1300" dirty="0"/>
              <a:t>Adding Claims Dataset</a:t>
            </a:r>
          </a:p>
        </p:txBody>
      </p:sp>
      <p:sp>
        <p:nvSpPr>
          <p:cNvPr id="484" name="Google Shape;484;p41"/>
          <p:cNvSpPr txBox="1"/>
          <p:nvPr/>
        </p:nvSpPr>
        <p:spPr>
          <a:xfrm>
            <a:off x="559574" y="4200973"/>
            <a:ext cx="3845369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1300"/>
            </a:pPr>
            <a:r>
              <a:rPr lang="en-US" dirty="0"/>
              <a:t>Data Preprocessing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41"/>
          <p:cNvSpPr/>
          <p:nvPr/>
        </p:nvSpPr>
        <p:spPr>
          <a:xfrm>
            <a:off x="4309535" y="668494"/>
            <a:ext cx="216949" cy="393562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C8B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41"/>
          <p:cNvSpPr/>
          <p:nvPr/>
        </p:nvSpPr>
        <p:spPr>
          <a:xfrm>
            <a:off x="4386399" y="682971"/>
            <a:ext cx="86614" cy="1834316"/>
          </a:xfrm>
          <a:prstGeom prst="rect">
            <a:avLst/>
          </a:prstGeom>
          <a:solidFill>
            <a:srgbClr val="EF8600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75;p31">
            <a:extLst>
              <a:ext uri="{FF2B5EF4-FFF2-40B4-BE49-F238E27FC236}">
                <a16:creationId xmlns:a16="http://schemas.microsoft.com/office/drawing/2014/main" id="{463CAA42-F5D5-FF46-B597-C538A52F51E3}"/>
              </a:ext>
            </a:extLst>
          </p:cNvPr>
          <p:cNvSpPr/>
          <p:nvPr/>
        </p:nvSpPr>
        <p:spPr>
          <a:xfrm rot="10800000">
            <a:off x="0" y="0"/>
            <a:ext cx="631947" cy="4249616"/>
          </a:xfrm>
          <a:prstGeom prst="triangle">
            <a:avLst>
              <a:gd name="adj" fmla="val 100000"/>
            </a:avLst>
          </a:prstGeom>
          <a:solidFill>
            <a:srgbClr val="94D0E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176;p31">
            <a:extLst>
              <a:ext uri="{FF2B5EF4-FFF2-40B4-BE49-F238E27FC236}">
                <a16:creationId xmlns:a16="http://schemas.microsoft.com/office/drawing/2014/main" id="{A9427215-1D10-C146-9083-CC8F82F54EB5}"/>
              </a:ext>
            </a:extLst>
          </p:cNvPr>
          <p:cNvSpPr/>
          <p:nvPr/>
        </p:nvSpPr>
        <p:spPr>
          <a:xfrm flipH="1">
            <a:off x="8798588" y="3009900"/>
            <a:ext cx="336600" cy="2133600"/>
          </a:xfrm>
          <a:prstGeom prst="triangle">
            <a:avLst>
              <a:gd name="adj" fmla="val 0"/>
            </a:avLst>
          </a:prstGeom>
          <a:solidFill>
            <a:srgbClr val="94D0E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>
              <a:buSzPts val="1600"/>
            </a:pPr>
            <a:endParaRPr sz="1600"/>
          </a:p>
        </p:txBody>
      </p:sp>
      <p:sp>
        <p:nvSpPr>
          <p:cNvPr id="29" name="Google Shape;472;p41">
            <a:extLst>
              <a:ext uri="{FF2B5EF4-FFF2-40B4-BE49-F238E27FC236}">
                <a16:creationId xmlns:a16="http://schemas.microsoft.com/office/drawing/2014/main" id="{6BC38EC5-2097-114C-A51B-25EF121ED4CC}"/>
              </a:ext>
            </a:extLst>
          </p:cNvPr>
          <p:cNvSpPr txBox="1"/>
          <p:nvPr/>
        </p:nvSpPr>
        <p:spPr>
          <a:xfrm>
            <a:off x="1355873" y="2117881"/>
            <a:ext cx="3646355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dirty="0"/>
              <a:t>Adding Grants Dataset</a:t>
            </a:r>
            <a:endParaRPr sz="1300" b="1" dirty="0"/>
          </a:p>
        </p:txBody>
      </p:sp>
      <p:sp>
        <p:nvSpPr>
          <p:cNvPr id="30" name="Google Shape;467;p41">
            <a:extLst>
              <a:ext uri="{FF2B5EF4-FFF2-40B4-BE49-F238E27FC236}">
                <a16:creationId xmlns:a16="http://schemas.microsoft.com/office/drawing/2014/main" id="{A2FFB7AD-12D6-A549-B1DB-19FFC9C5C1C0}"/>
              </a:ext>
            </a:extLst>
          </p:cNvPr>
          <p:cNvSpPr txBox="1"/>
          <p:nvPr/>
        </p:nvSpPr>
        <p:spPr>
          <a:xfrm>
            <a:off x="4688011" y="867934"/>
            <a:ext cx="3760576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SzPts val="1400"/>
              <a:buFontTx/>
              <a:buChar char="-"/>
            </a:pPr>
            <a:r>
              <a:rPr lang="en-US" sz="1300" dirty="0"/>
              <a:t>Used the keys to add in the Grants Dataset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300" dirty="0"/>
              <a:t>Issues: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combined dataset have more rows than each of the original dataset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3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/>
              <a:t>For each row, if it only differ in the funding amount, the funding amount is added up and combine the rows into one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472;p41">
            <a:extLst>
              <a:ext uri="{FF2B5EF4-FFF2-40B4-BE49-F238E27FC236}">
                <a16:creationId xmlns:a16="http://schemas.microsoft.com/office/drawing/2014/main" id="{980E505D-8161-7642-BD3A-A43FA7E31274}"/>
              </a:ext>
            </a:extLst>
          </p:cNvPr>
          <p:cNvSpPr txBox="1"/>
          <p:nvPr/>
        </p:nvSpPr>
        <p:spPr>
          <a:xfrm>
            <a:off x="1355873" y="2837682"/>
            <a:ext cx="3646355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300"/>
            </a:pPr>
            <a:r>
              <a:rPr lang="en-US" sz="1300" dirty="0"/>
              <a:t>Adding Inventors Dataset</a:t>
            </a:r>
          </a:p>
          <a:p>
            <a:pPr>
              <a:buSzPts val="1300"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01576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1"/>
          <p:cNvSpPr/>
          <p:nvPr/>
        </p:nvSpPr>
        <p:spPr>
          <a:xfrm>
            <a:off x="4593655" y="668494"/>
            <a:ext cx="3949288" cy="3935626"/>
          </a:xfrm>
          <a:prstGeom prst="rect">
            <a:avLst/>
          </a:prstGeom>
          <a:solidFill>
            <a:srgbClr val="94D0E3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41"/>
          <p:cNvSpPr txBox="1">
            <a:spLocks noGrp="1"/>
          </p:cNvSpPr>
          <p:nvPr>
            <p:ph type="title"/>
          </p:nvPr>
        </p:nvSpPr>
        <p:spPr>
          <a:xfrm>
            <a:off x="631948" y="122365"/>
            <a:ext cx="6447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en-US" dirty="0"/>
              <a:t>Combine the Dataset and Preprocessing</a:t>
            </a:r>
            <a:endParaRPr sz="27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4" name="Google Shape;464;p41"/>
          <p:cNvSpPr/>
          <p:nvPr/>
        </p:nvSpPr>
        <p:spPr>
          <a:xfrm rot="10800000">
            <a:off x="147" y="115"/>
            <a:ext cx="631800" cy="4249500"/>
          </a:xfrm>
          <a:prstGeom prst="triangle">
            <a:avLst>
              <a:gd name="adj" fmla="val 10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41"/>
          <p:cNvSpPr/>
          <p:nvPr/>
        </p:nvSpPr>
        <p:spPr>
          <a:xfrm flipH="1">
            <a:off x="8807400" y="3009900"/>
            <a:ext cx="336600" cy="2133600"/>
          </a:xfrm>
          <a:prstGeom prst="triangle">
            <a:avLst>
              <a:gd name="adj" fmla="val 0"/>
            </a:avLst>
          </a:prstGeom>
          <a:solidFill>
            <a:srgbClr val="A4C2F4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41"/>
          <p:cNvSpPr txBox="1"/>
          <p:nvPr/>
        </p:nvSpPr>
        <p:spPr>
          <a:xfrm>
            <a:off x="8891975" y="4833500"/>
            <a:ext cx="252000" cy="2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41"/>
          <p:cNvSpPr/>
          <p:nvPr/>
        </p:nvSpPr>
        <p:spPr>
          <a:xfrm>
            <a:off x="708867" y="668494"/>
            <a:ext cx="3508483" cy="482607"/>
          </a:xfrm>
          <a:prstGeom prst="rect">
            <a:avLst/>
          </a:prstGeom>
          <a:solidFill>
            <a:srgbClr val="94D0E3"/>
          </a:solidFill>
          <a:ln w="25400" cap="flat" cmpd="sng">
            <a:solidFill>
              <a:srgbClr val="C1D3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400"/>
            </a:pPr>
            <a:endParaRPr>
              <a:solidFill>
                <a:schemeClr val="lt1"/>
              </a:solidFill>
            </a:endParaRPr>
          </a:p>
        </p:txBody>
      </p:sp>
      <p:cxnSp>
        <p:nvCxnSpPr>
          <p:cNvPr id="469" name="Google Shape;469;p41"/>
          <p:cNvCxnSpPr/>
          <p:nvPr/>
        </p:nvCxnSpPr>
        <p:spPr>
          <a:xfrm>
            <a:off x="2324040" y="1140329"/>
            <a:ext cx="979" cy="188329"/>
          </a:xfrm>
          <a:prstGeom prst="straightConnector1">
            <a:avLst/>
          </a:prstGeom>
          <a:noFill/>
          <a:ln w="28575" cap="flat" cmpd="sng">
            <a:solidFill>
              <a:srgbClr val="C1D3F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0" name="Google Shape;470;p41"/>
          <p:cNvSpPr/>
          <p:nvPr/>
        </p:nvSpPr>
        <p:spPr>
          <a:xfrm>
            <a:off x="728832" y="1319733"/>
            <a:ext cx="3508482" cy="520676"/>
          </a:xfrm>
          <a:prstGeom prst="rect">
            <a:avLst/>
          </a:prstGeom>
          <a:solidFill>
            <a:srgbClr val="94D0E3"/>
          </a:solidFill>
          <a:ln w="25400" cap="flat" cmpd="sng">
            <a:solidFill>
              <a:srgbClr val="C1D3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400"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71" name="Google Shape;471;p41"/>
          <p:cNvSpPr txBox="1"/>
          <p:nvPr/>
        </p:nvSpPr>
        <p:spPr>
          <a:xfrm>
            <a:off x="923783" y="752513"/>
            <a:ext cx="31219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1300"/>
            </a:pPr>
            <a:r>
              <a:rPr lang="en-US" sz="1300" dirty="0"/>
              <a:t>Set up the Foundation Dataset</a:t>
            </a:r>
            <a:endParaRPr sz="1300" dirty="0"/>
          </a:p>
        </p:txBody>
      </p:sp>
      <p:sp>
        <p:nvSpPr>
          <p:cNvPr id="472" name="Google Shape;472;p41"/>
          <p:cNvSpPr txBox="1"/>
          <p:nvPr/>
        </p:nvSpPr>
        <p:spPr>
          <a:xfrm>
            <a:off x="880129" y="1441541"/>
            <a:ext cx="3646355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the </a:t>
            </a:r>
            <a:r>
              <a:rPr lang="en-US" dirty="0"/>
              <a:t>Dimension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 Dataset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3" name="Google Shape;473;p41"/>
          <p:cNvCxnSpPr/>
          <p:nvPr/>
        </p:nvCxnSpPr>
        <p:spPr>
          <a:xfrm>
            <a:off x="2324040" y="1860654"/>
            <a:ext cx="979" cy="188329"/>
          </a:xfrm>
          <a:prstGeom prst="straightConnector1">
            <a:avLst/>
          </a:prstGeom>
          <a:noFill/>
          <a:ln w="28575" cap="flat" cmpd="sng">
            <a:solidFill>
              <a:srgbClr val="C1D3F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4" name="Google Shape;474;p41"/>
          <p:cNvSpPr/>
          <p:nvPr/>
        </p:nvSpPr>
        <p:spPr>
          <a:xfrm>
            <a:off x="728832" y="2018415"/>
            <a:ext cx="3508482" cy="520676"/>
          </a:xfrm>
          <a:prstGeom prst="rect">
            <a:avLst/>
          </a:prstGeom>
          <a:solidFill>
            <a:srgbClr val="94D0E3"/>
          </a:solidFill>
          <a:ln w="25400" cap="flat" cmpd="sng">
            <a:solidFill>
              <a:srgbClr val="C1D3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400"/>
            </a:pPr>
            <a:endParaRPr>
              <a:solidFill>
                <a:schemeClr val="lt1"/>
              </a:solidFill>
            </a:endParaRPr>
          </a:p>
        </p:txBody>
      </p:sp>
      <p:cxnSp>
        <p:nvCxnSpPr>
          <p:cNvPr id="475" name="Google Shape;475;p41"/>
          <p:cNvCxnSpPr/>
          <p:nvPr/>
        </p:nvCxnSpPr>
        <p:spPr>
          <a:xfrm>
            <a:off x="2327062" y="2558112"/>
            <a:ext cx="979" cy="188329"/>
          </a:xfrm>
          <a:prstGeom prst="straightConnector1">
            <a:avLst/>
          </a:prstGeom>
          <a:noFill/>
          <a:ln w="28575" cap="flat" cmpd="sng">
            <a:solidFill>
              <a:srgbClr val="C1D3F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6" name="Google Shape;476;p41"/>
          <p:cNvSpPr/>
          <p:nvPr/>
        </p:nvSpPr>
        <p:spPr>
          <a:xfrm>
            <a:off x="728832" y="2716936"/>
            <a:ext cx="3508482" cy="520676"/>
          </a:xfrm>
          <a:prstGeom prst="rect">
            <a:avLst/>
          </a:prstGeom>
          <a:solidFill>
            <a:srgbClr val="94D0E3"/>
          </a:solidFill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400"/>
            </a:pPr>
            <a:endParaRPr>
              <a:solidFill>
                <a:schemeClr val="lt1"/>
              </a:solidFill>
            </a:endParaRPr>
          </a:p>
        </p:txBody>
      </p:sp>
      <p:cxnSp>
        <p:nvCxnSpPr>
          <p:cNvPr id="477" name="Google Shape;477;p41"/>
          <p:cNvCxnSpPr/>
          <p:nvPr/>
        </p:nvCxnSpPr>
        <p:spPr>
          <a:xfrm>
            <a:off x="2327062" y="3249060"/>
            <a:ext cx="979" cy="188329"/>
          </a:xfrm>
          <a:prstGeom prst="straightConnector1">
            <a:avLst/>
          </a:prstGeom>
          <a:noFill/>
          <a:ln w="28575" cap="flat" cmpd="sng">
            <a:solidFill>
              <a:srgbClr val="C1D3F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8" name="Google Shape;478;p41"/>
          <p:cNvSpPr/>
          <p:nvPr/>
        </p:nvSpPr>
        <p:spPr>
          <a:xfrm>
            <a:off x="726167" y="3415585"/>
            <a:ext cx="3508482" cy="520676"/>
          </a:xfrm>
          <a:prstGeom prst="rect">
            <a:avLst/>
          </a:prstGeom>
          <a:solidFill>
            <a:srgbClr val="94D0E3"/>
          </a:solidFill>
          <a:ln w="25400" cap="flat" cmpd="sng">
            <a:solidFill>
              <a:srgbClr val="C1D3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9" name="Google Shape;479;p41"/>
          <p:cNvCxnSpPr/>
          <p:nvPr/>
        </p:nvCxnSpPr>
        <p:spPr>
          <a:xfrm>
            <a:off x="2324040" y="3915231"/>
            <a:ext cx="979" cy="188329"/>
          </a:xfrm>
          <a:prstGeom prst="straightConnector1">
            <a:avLst/>
          </a:prstGeom>
          <a:noFill/>
          <a:ln w="28575" cap="flat" cmpd="sng">
            <a:solidFill>
              <a:srgbClr val="C1D3F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80" name="Google Shape;480;p41"/>
          <p:cNvSpPr/>
          <p:nvPr/>
        </p:nvSpPr>
        <p:spPr>
          <a:xfrm>
            <a:off x="726167" y="4083444"/>
            <a:ext cx="3508482" cy="520676"/>
          </a:xfrm>
          <a:prstGeom prst="rect">
            <a:avLst/>
          </a:prstGeom>
          <a:solidFill>
            <a:srgbClr val="94D0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41"/>
          <p:cNvSpPr txBox="1"/>
          <p:nvPr/>
        </p:nvSpPr>
        <p:spPr>
          <a:xfrm>
            <a:off x="54425" y="2024844"/>
            <a:ext cx="453923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41"/>
          <p:cNvSpPr txBox="1"/>
          <p:nvPr/>
        </p:nvSpPr>
        <p:spPr>
          <a:xfrm>
            <a:off x="923783" y="2746441"/>
            <a:ext cx="321670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SzPts val="1300"/>
              <a:buNone/>
            </a:lvl1pPr>
          </a:lstStyle>
          <a:p>
            <a:endParaRPr dirty="0"/>
          </a:p>
        </p:txBody>
      </p:sp>
      <p:sp>
        <p:nvSpPr>
          <p:cNvPr id="484" name="Google Shape;484;p41"/>
          <p:cNvSpPr txBox="1"/>
          <p:nvPr/>
        </p:nvSpPr>
        <p:spPr>
          <a:xfrm>
            <a:off x="559574" y="4200973"/>
            <a:ext cx="3845369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1300"/>
            </a:pPr>
            <a:r>
              <a:rPr lang="en-US" dirty="0"/>
              <a:t>Data Preprocessing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41"/>
          <p:cNvSpPr/>
          <p:nvPr/>
        </p:nvSpPr>
        <p:spPr>
          <a:xfrm>
            <a:off x="4309535" y="668494"/>
            <a:ext cx="216949" cy="393562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C8B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41"/>
          <p:cNvSpPr/>
          <p:nvPr/>
        </p:nvSpPr>
        <p:spPr>
          <a:xfrm>
            <a:off x="4386399" y="682970"/>
            <a:ext cx="65831" cy="2554642"/>
          </a:xfrm>
          <a:prstGeom prst="rect">
            <a:avLst/>
          </a:prstGeom>
          <a:solidFill>
            <a:srgbClr val="EF8600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75;p31">
            <a:extLst>
              <a:ext uri="{FF2B5EF4-FFF2-40B4-BE49-F238E27FC236}">
                <a16:creationId xmlns:a16="http://schemas.microsoft.com/office/drawing/2014/main" id="{463CAA42-F5D5-FF46-B597-C538A52F51E3}"/>
              </a:ext>
            </a:extLst>
          </p:cNvPr>
          <p:cNvSpPr/>
          <p:nvPr/>
        </p:nvSpPr>
        <p:spPr>
          <a:xfrm rot="10800000">
            <a:off x="0" y="0"/>
            <a:ext cx="631947" cy="4249616"/>
          </a:xfrm>
          <a:prstGeom prst="triangle">
            <a:avLst>
              <a:gd name="adj" fmla="val 100000"/>
            </a:avLst>
          </a:prstGeom>
          <a:solidFill>
            <a:srgbClr val="94D0E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176;p31">
            <a:extLst>
              <a:ext uri="{FF2B5EF4-FFF2-40B4-BE49-F238E27FC236}">
                <a16:creationId xmlns:a16="http://schemas.microsoft.com/office/drawing/2014/main" id="{A9427215-1D10-C146-9083-CC8F82F54EB5}"/>
              </a:ext>
            </a:extLst>
          </p:cNvPr>
          <p:cNvSpPr/>
          <p:nvPr/>
        </p:nvSpPr>
        <p:spPr>
          <a:xfrm flipH="1">
            <a:off x="8798588" y="3009900"/>
            <a:ext cx="336600" cy="2133600"/>
          </a:xfrm>
          <a:prstGeom prst="triangle">
            <a:avLst>
              <a:gd name="adj" fmla="val 0"/>
            </a:avLst>
          </a:prstGeom>
          <a:solidFill>
            <a:srgbClr val="94D0E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>
              <a:buSzPts val="1600"/>
            </a:pPr>
            <a:endParaRPr sz="1600"/>
          </a:p>
        </p:txBody>
      </p:sp>
      <p:sp>
        <p:nvSpPr>
          <p:cNvPr id="29" name="Google Shape;472;p41">
            <a:extLst>
              <a:ext uri="{FF2B5EF4-FFF2-40B4-BE49-F238E27FC236}">
                <a16:creationId xmlns:a16="http://schemas.microsoft.com/office/drawing/2014/main" id="{6BC38EC5-2097-114C-A51B-25EF121ED4CC}"/>
              </a:ext>
            </a:extLst>
          </p:cNvPr>
          <p:cNvSpPr txBox="1"/>
          <p:nvPr/>
        </p:nvSpPr>
        <p:spPr>
          <a:xfrm>
            <a:off x="1355873" y="2117881"/>
            <a:ext cx="3646355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dirty="0"/>
              <a:t>Adding Grants Dataset</a:t>
            </a:r>
            <a:endParaRPr sz="1300" dirty="0"/>
          </a:p>
        </p:txBody>
      </p:sp>
      <p:sp>
        <p:nvSpPr>
          <p:cNvPr id="30" name="Google Shape;467;p41">
            <a:extLst>
              <a:ext uri="{FF2B5EF4-FFF2-40B4-BE49-F238E27FC236}">
                <a16:creationId xmlns:a16="http://schemas.microsoft.com/office/drawing/2014/main" id="{A2FFB7AD-12D6-A549-B1DB-19FFC9C5C1C0}"/>
              </a:ext>
            </a:extLst>
          </p:cNvPr>
          <p:cNvSpPr txBox="1"/>
          <p:nvPr/>
        </p:nvSpPr>
        <p:spPr>
          <a:xfrm>
            <a:off x="4688011" y="867934"/>
            <a:ext cx="3760576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SzPts val="1400"/>
              <a:buFontTx/>
              <a:buChar char="-"/>
            </a:pPr>
            <a:r>
              <a:rPr lang="en-US" sz="1300" dirty="0"/>
              <a:t>Used the keys to add in the Claims Dataset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300" dirty="0"/>
              <a:t>Issues: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combined dataset have three times more rows than each of the original dataset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3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300" dirty="0"/>
              <a:t>This is because for one invention, there could be more than one investor and companies;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FF0000"/>
                </a:solidFill>
              </a:rPr>
              <a:t>Sin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472;p41">
            <a:extLst>
              <a:ext uri="{FF2B5EF4-FFF2-40B4-BE49-F238E27FC236}">
                <a16:creationId xmlns:a16="http://schemas.microsoft.com/office/drawing/2014/main" id="{980E505D-8161-7642-BD3A-A43FA7E31274}"/>
              </a:ext>
            </a:extLst>
          </p:cNvPr>
          <p:cNvSpPr txBox="1"/>
          <p:nvPr/>
        </p:nvSpPr>
        <p:spPr>
          <a:xfrm>
            <a:off x="1193004" y="2837124"/>
            <a:ext cx="3646355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dirty="0"/>
              <a:t>Adding Inventors Dataset</a:t>
            </a:r>
            <a:endParaRPr sz="1300" b="1" dirty="0"/>
          </a:p>
        </p:txBody>
      </p:sp>
      <p:sp>
        <p:nvSpPr>
          <p:cNvPr id="32" name="Google Shape;472;p41">
            <a:extLst>
              <a:ext uri="{FF2B5EF4-FFF2-40B4-BE49-F238E27FC236}">
                <a16:creationId xmlns:a16="http://schemas.microsoft.com/office/drawing/2014/main" id="{279DECC8-0D22-2A40-AB3A-EDC355B77F52}"/>
              </a:ext>
            </a:extLst>
          </p:cNvPr>
          <p:cNvSpPr txBox="1"/>
          <p:nvPr/>
        </p:nvSpPr>
        <p:spPr>
          <a:xfrm>
            <a:off x="1355873" y="3498370"/>
            <a:ext cx="3646355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dirty="0"/>
              <a:t>Adding Claims Dataset</a:t>
            </a: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21796328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613</Words>
  <Application>Microsoft Macintosh PowerPoint</Application>
  <PresentationFormat>On-screen Show (16:9)</PresentationFormat>
  <Paragraphs>152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Noto Sans Symbols</vt:lpstr>
      <vt:lpstr>Trebuchet MS</vt:lpstr>
      <vt:lpstr>Arial</vt:lpstr>
      <vt:lpstr>Simple Light</vt:lpstr>
      <vt:lpstr>Simple Light</vt:lpstr>
      <vt:lpstr>PowerPoint Presentation</vt:lpstr>
      <vt:lpstr>    Agenda</vt:lpstr>
      <vt:lpstr>Data Exploration</vt:lpstr>
      <vt:lpstr>Purpose Overview</vt:lpstr>
      <vt:lpstr>Dataset Overview-Foundation</vt:lpstr>
      <vt:lpstr>Combine the Dataset and Preprocessing </vt:lpstr>
      <vt:lpstr>Combine the Dataset and Preprocessing</vt:lpstr>
      <vt:lpstr>Combine the Dataset and Preprocessing</vt:lpstr>
      <vt:lpstr>Combine the Dataset and Preprocessing</vt:lpstr>
      <vt:lpstr>Combine the Dataset and Preprocessing</vt:lpstr>
      <vt:lpstr>Combine the Dataset and Preprocessing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28</cp:revision>
  <dcterms:modified xsi:type="dcterms:W3CDTF">2018-09-30T11:45:22Z</dcterms:modified>
</cp:coreProperties>
</file>