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p:regular r:id="rId27"/>
      <p:bold r:id="rId28"/>
      <p:italic r:id="rId29"/>
      <p:boldItalic r:id="rId30"/>
    </p:embeddedFont>
    <p:embeddedFont>
      <p:font typeface="Helvetica Neue"/>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HelveticaNeue-italic.fntdata"/><Relationship Id="rId10" Type="http://schemas.openxmlformats.org/officeDocument/2006/relationships/slide" Target="slides/slide6.xml"/><Relationship Id="rId32" Type="http://schemas.openxmlformats.org/officeDocument/2006/relationships/font" Target="fonts/HelveticaNeue-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HelveticaNeue-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13885489e_2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13885489e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13885489e_2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13885489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13885489e_2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13885489e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13885489e_2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13885489e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8f005701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8f00570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13885489e_2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13885489e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8f005701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8f005701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13885489e_2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13885489e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13885489e_4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13885489e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13885489e_3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13885489e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g40c78749d_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40c78749d_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13885489e_3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13885489e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13885489e_3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13885489e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8f0057014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8f005701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56d3fd4bad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56d3fd4ba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6d3fd4bad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6d3fd4ba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13885489e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1388548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6d3fd4bad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6d3fd4ba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13885489e_1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13885489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Georgia"/>
                <a:ea typeface="Georgia"/>
                <a:cs typeface="Georgia"/>
                <a:sym typeface="Georgia"/>
              </a:rPr>
              <a:t>Possibly due to the open-sourced nature of CrunchBase, the company market presents a considerable degree of variability, with 520 different markets. Here are the top 30 invested ones</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6d3fd4bad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6d3fd4ba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6d3fd4bad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6d3fd4ba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583342"/>
            <a:ext cx="7772400" cy="1159856"/>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txBox="1"/>
          <p:nvPr>
            <p:ph idx="1" type="subTitle"/>
          </p:nvPr>
        </p:nvSpPr>
        <p:spPr>
          <a:xfrm>
            <a:off x="685800" y="2840054"/>
            <a:ext cx="7772400" cy="784738"/>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26"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26"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52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27" name="Google Shape;2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2.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8"/>
          <p:cNvSpPr txBox="1"/>
          <p:nvPr>
            <p:ph type="ctrTitle"/>
          </p:nvPr>
        </p:nvSpPr>
        <p:spPr>
          <a:xfrm>
            <a:off x="2413025" y="1908325"/>
            <a:ext cx="48213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Georgia"/>
                <a:ea typeface="Georgia"/>
                <a:cs typeface="Georgia"/>
                <a:sym typeface="Georgia"/>
              </a:rPr>
              <a:t>Startup: Success or Failure?</a:t>
            </a:r>
            <a:endParaRPr sz="2400">
              <a:latin typeface="Georgia"/>
              <a:ea typeface="Georgia"/>
              <a:cs typeface="Georgia"/>
              <a:sym typeface="Georgia"/>
            </a:endParaRPr>
          </a:p>
        </p:txBody>
      </p:sp>
      <p:sp>
        <p:nvSpPr>
          <p:cNvPr id="35" name="Google Shape;35;p8"/>
          <p:cNvSpPr txBox="1"/>
          <p:nvPr>
            <p:ph idx="1" type="subTitle"/>
          </p:nvPr>
        </p:nvSpPr>
        <p:spPr>
          <a:xfrm>
            <a:off x="1586975" y="3734263"/>
            <a:ext cx="6473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Namha Adukia- Sahil Arora- </a:t>
            </a:r>
            <a:r>
              <a:rPr lang="en" sz="1200"/>
              <a:t>Muskan Jain- Shazlie Khan- </a:t>
            </a:r>
            <a:r>
              <a:rPr lang="en" sz="1200"/>
              <a:t>Gary Huy Nyugen</a:t>
            </a:r>
            <a:endParaRPr sz="1200"/>
          </a:p>
        </p:txBody>
      </p:sp>
      <p:sp>
        <p:nvSpPr>
          <p:cNvPr id="36" name="Google Shape;36;p8"/>
          <p:cNvSpPr/>
          <p:nvPr/>
        </p:nvSpPr>
        <p:spPr>
          <a:xfrm>
            <a:off x="0" y="10400"/>
            <a:ext cx="9144000" cy="14340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p:nvPr/>
        </p:nvSpPr>
        <p:spPr>
          <a:xfrm>
            <a:off x="0" y="4769425"/>
            <a:ext cx="9144000" cy="3741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7"/>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txBox="1"/>
          <p:nvPr>
            <p:ph idx="1" type="body"/>
          </p:nvPr>
        </p:nvSpPr>
        <p:spPr>
          <a:xfrm>
            <a:off x="556499" y="839899"/>
            <a:ext cx="8229600" cy="3160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t>Forward stepwise selection:  We ran forward stepwise selection on all the features, and plotted the minimum RSS of each model containing (1… 30 ) number of features. We chose the n that minimised the RSS. The final number of features are and 8 features chosen are:</a:t>
            </a:r>
            <a:endParaRPr sz="1200"/>
          </a:p>
          <a:p>
            <a:pPr indent="0" lvl="0" marL="0" rtl="0" algn="l">
              <a:lnSpc>
                <a:spcPct val="115000"/>
              </a:lnSpc>
              <a:spcBef>
                <a:spcPts val="0"/>
              </a:spcBef>
              <a:spcAft>
                <a:spcPts val="0"/>
              </a:spcAft>
              <a:buNone/>
            </a:pPr>
            <a:r>
              <a:t/>
            </a:r>
            <a:endParaRPr sz="1100">
              <a:highlight>
                <a:srgbClr val="FFFF00"/>
              </a:highlight>
            </a:endParaRPr>
          </a:p>
          <a:p>
            <a:pPr indent="0" lvl="0" marL="0" rtl="0" algn="l">
              <a:lnSpc>
                <a:spcPct val="115000"/>
              </a:lnSpc>
              <a:spcBef>
                <a:spcPts val="0"/>
              </a:spcBef>
              <a:spcAft>
                <a:spcPts val="0"/>
              </a:spcAft>
              <a:buNone/>
            </a:pPr>
            <a:r>
              <a:t/>
            </a:r>
            <a:endParaRPr sz="1100">
              <a:highlight>
                <a:srgbClr val="FFFF00"/>
              </a:highlight>
            </a:endParaRPr>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1800"/>
          </a:p>
        </p:txBody>
      </p:sp>
      <p:sp>
        <p:nvSpPr>
          <p:cNvPr id="146" name="Google Shape;146;p17"/>
          <p:cNvSpPr/>
          <p:nvPr/>
        </p:nvSpPr>
        <p:spPr>
          <a:xfrm>
            <a:off x="-72750" y="-5988"/>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457200" rtl="0" algn="ctr">
              <a:spcBef>
                <a:spcPts val="0"/>
              </a:spcBef>
              <a:spcAft>
                <a:spcPts val="0"/>
              </a:spcAft>
              <a:buClr>
                <a:schemeClr val="dk1"/>
              </a:buClr>
              <a:buSzPts val="1100"/>
              <a:buFont typeface="Arial"/>
              <a:buNone/>
            </a:pPr>
            <a:r>
              <a:rPr b="1" lang="en" sz="2400">
                <a:solidFill>
                  <a:schemeClr val="lt1"/>
                </a:solidFill>
              </a:rPr>
              <a:t>Forward Stepwise Selection</a:t>
            </a:r>
            <a:endParaRPr b="1" sz="2400">
              <a:solidFill>
                <a:schemeClr val="lt1"/>
              </a:solidFill>
            </a:endParaRPr>
          </a:p>
        </p:txBody>
      </p:sp>
      <p:sp>
        <p:nvSpPr>
          <p:cNvPr id="147" name="Google Shape;14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17"/>
          <p:cNvSpPr txBox="1"/>
          <p:nvPr/>
        </p:nvSpPr>
        <p:spPr>
          <a:xfrm>
            <a:off x="2269496" y="3533342"/>
            <a:ext cx="1467000" cy="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rgbClr val="434343"/>
              </a:solidFill>
            </a:endParaRPr>
          </a:p>
        </p:txBody>
      </p:sp>
      <p:pic>
        <p:nvPicPr>
          <p:cNvPr id="149" name="Google Shape;149;p17"/>
          <p:cNvPicPr preferRelativeResize="0"/>
          <p:nvPr/>
        </p:nvPicPr>
        <p:blipFill>
          <a:blip r:embed="rId3">
            <a:alphaModFix/>
          </a:blip>
          <a:stretch>
            <a:fillRect/>
          </a:stretch>
        </p:blipFill>
        <p:spPr>
          <a:xfrm>
            <a:off x="703850" y="1627125"/>
            <a:ext cx="3123400" cy="2740349"/>
          </a:xfrm>
          <a:prstGeom prst="rect">
            <a:avLst/>
          </a:prstGeom>
          <a:noFill/>
          <a:ln>
            <a:noFill/>
          </a:ln>
        </p:spPr>
      </p:pic>
      <p:pic>
        <p:nvPicPr>
          <p:cNvPr id="150" name="Google Shape;150;p17"/>
          <p:cNvPicPr preferRelativeResize="0"/>
          <p:nvPr/>
        </p:nvPicPr>
        <p:blipFill>
          <a:blip r:embed="rId4">
            <a:alphaModFix/>
          </a:blip>
          <a:stretch>
            <a:fillRect/>
          </a:stretch>
        </p:blipFill>
        <p:spPr>
          <a:xfrm>
            <a:off x="5170575" y="1687000"/>
            <a:ext cx="2752225" cy="241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8"/>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txBox="1"/>
          <p:nvPr>
            <p:ph idx="1" type="body"/>
          </p:nvPr>
        </p:nvSpPr>
        <p:spPr>
          <a:xfrm>
            <a:off x="457200" y="845600"/>
            <a:ext cx="8229600" cy="351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We divided the model into 75-25% train test and ran random forest on it, using all the features in the dataset except target variable. We performed a Grid Search Cross Validation on the model, and got the the best score and the best parameters.</a:t>
            </a:r>
            <a:endParaRPr sz="1200"/>
          </a:p>
          <a:p>
            <a:pPr indent="0" lvl="0" marL="0" rtl="0" algn="l">
              <a:spcBef>
                <a:spcPts val="600"/>
              </a:spcBef>
              <a:spcAft>
                <a:spcPts val="0"/>
              </a:spcAft>
              <a:buNone/>
            </a:pPr>
            <a:r>
              <a:t/>
            </a:r>
            <a:endParaRPr b="1" sz="1100"/>
          </a:p>
          <a:p>
            <a:pPr indent="0" lvl="0" marL="0" rtl="0" algn="l">
              <a:spcBef>
                <a:spcPts val="600"/>
              </a:spcBef>
              <a:spcAft>
                <a:spcPts val="0"/>
              </a:spcAft>
              <a:buNone/>
            </a:pPr>
            <a:r>
              <a:t/>
            </a:r>
            <a:endParaRPr b="1" sz="1100"/>
          </a:p>
        </p:txBody>
      </p:sp>
      <p:sp>
        <p:nvSpPr>
          <p:cNvPr id="157" name="Google Shape;157;p18"/>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txBox="1"/>
          <p:nvPr>
            <p:ph type="title"/>
          </p:nvPr>
        </p:nvSpPr>
        <p:spPr>
          <a:xfrm>
            <a:off x="457200" y="-266697"/>
            <a:ext cx="8229600" cy="8574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sz="2400">
                <a:solidFill>
                  <a:srgbClr val="FFFFFF"/>
                </a:solidFill>
              </a:rPr>
              <a:t> Random Forest</a:t>
            </a:r>
            <a:endParaRPr sz="2400">
              <a:solidFill>
                <a:srgbClr val="FFFFFF"/>
              </a:solidFill>
            </a:endParaRPr>
          </a:p>
        </p:txBody>
      </p:sp>
      <p:sp>
        <p:nvSpPr>
          <p:cNvPr id="159" name="Google Shape;15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18"/>
          <p:cNvPicPr preferRelativeResize="0"/>
          <p:nvPr/>
        </p:nvPicPr>
        <p:blipFill>
          <a:blip r:embed="rId3">
            <a:alphaModFix/>
          </a:blip>
          <a:stretch>
            <a:fillRect/>
          </a:stretch>
        </p:blipFill>
        <p:spPr>
          <a:xfrm>
            <a:off x="4275225" y="1461850"/>
            <a:ext cx="4034824" cy="2941725"/>
          </a:xfrm>
          <a:prstGeom prst="rect">
            <a:avLst/>
          </a:prstGeom>
          <a:noFill/>
          <a:ln>
            <a:noFill/>
          </a:ln>
        </p:spPr>
      </p:pic>
      <p:pic>
        <p:nvPicPr>
          <p:cNvPr id="161" name="Google Shape;161;p18"/>
          <p:cNvPicPr preferRelativeResize="0"/>
          <p:nvPr/>
        </p:nvPicPr>
        <p:blipFill rotWithShape="1">
          <a:blip r:embed="rId4">
            <a:alphaModFix/>
          </a:blip>
          <a:srcRect b="0" l="0" r="39806" t="0"/>
          <a:stretch/>
        </p:blipFill>
        <p:spPr>
          <a:xfrm>
            <a:off x="497125" y="1922050"/>
            <a:ext cx="3755024" cy="393600"/>
          </a:xfrm>
          <a:prstGeom prst="rect">
            <a:avLst/>
          </a:prstGeom>
          <a:noFill/>
          <a:ln>
            <a:noFill/>
          </a:ln>
        </p:spPr>
      </p:pic>
      <p:pic>
        <p:nvPicPr>
          <p:cNvPr id="162" name="Google Shape;162;p18"/>
          <p:cNvPicPr preferRelativeResize="0"/>
          <p:nvPr/>
        </p:nvPicPr>
        <p:blipFill rotWithShape="1">
          <a:blip r:embed="rId5">
            <a:alphaModFix/>
          </a:blip>
          <a:srcRect b="0" l="59802" r="0" t="0"/>
          <a:stretch/>
        </p:blipFill>
        <p:spPr>
          <a:xfrm>
            <a:off x="351925" y="2241925"/>
            <a:ext cx="3438026" cy="266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txBox="1"/>
          <p:nvPr>
            <p:ph idx="1" type="body"/>
          </p:nvPr>
        </p:nvSpPr>
        <p:spPr>
          <a:xfrm>
            <a:off x="243650" y="1019675"/>
            <a:ext cx="8443200" cy="215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000000"/>
                </a:solidFill>
                <a:highlight>
                  <a:srgbClr val="FFFFFF"/>
                </a:highlight>
              </a:rPr>
              <a:t>XGBoost is an implementation of gradient boosted decision trees designed for speed and performance.</a:t>
            </a:r>
            <a:endParaRPr sz="1400">
              <a:solidFill>
                <a:srgbClr val="000000"/>
              </a:solidFill>
              <a:highlight>
                <a:srgbClr val="FFFFFF"/>
              </a:highlight>
            </a:endParaRPr>
          </a:p>
          <a:p>
            <a:pPr indent="0" lvl="0" marL="0" rtl="0" algn="l">
              <a:spcBef>
                <a:spcPts val="600"/>
              </a:spcBef>
              <a:spcAft>
                <a:spcPts val="0"/>
              </a:spcAft>
              <a:buNone/>
            </a:pPr>
            <a:r>
              <a:t/>
            </a:r>
            <a:endParaRPr sz="1400">
              <a:solidFill>
                <a:srgbClr val="000000"/>
              </a:solidFill>
              <a:highlight>
                <a:srgbClr val="FFFFFF"/>
              </a:highlight>
            </a:endParaRPr>
          </a:p>
          <a:p>
            <a:pPr indent="0" lvl="0" marL="0" rtl="0" algn="l">
              <a:spcBef>
                <a:spcPts val="600"/>
              </a:spcBef>
              <a:spcAft>
                <a:spcPts val="0"/>
              </a:spcAft>
              <a:buNone/>
            </a:pPr>
            <a:r>
              <a:rPr lang="en" sz="1400">
                <a:solidFill>
                  <a:srgbClr val="000000"/>
                </a:solidFill>
                <a:highlight>
                  <a:srgbClr val="FFFFFF"/>
                </a:highlight>
              </a:rPr>
              <a:t>The best scores and parameters obtained through this model are as follows</a:t>
            </a:r>
            <a:endParaRPr sz="1400">
              <a:solidFill>
                <a:srgbClr val="000000"/>
              </a:solidFill>
              <a:highlight>
                <a:srgbClr val="FFFFFF"/>
              </a:highlight>
            </a:endParaRPr>
          </a:p>
        </p:txBody>
      </p:sp>
      <p:sp>
        <p:nvSpPr>
          <p:cNvPr id="169" name="Google Shape;169;p19"/>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txBox="1"/>
          <p:nvPr>
            <p:ph type="title"/>
          </p:nvPr>
        </p:nvSpPr>
        <p:spPr>
          <a:xfrm>
            <a:off x="457200" y="-266697"/>
            <a:ext cx="8229600" cy="857400"/>
          </a:xfrm>
          <a:prstGeom prst="rect">
            <a:avLst/>
          </a:prstGeom>
        </p:spPr>
        <p:txBody>
          <a:bodyPr anchorCtr="0" anchor="b" bIns="91425" lIns="91425" spcFirstLastPara="1" rIns="91425" wrap="square" tIns="91425">
            <a:noAutofit/>
          </a:bodyPr>
          <a:lstStyle/>
          <a:p>
            <a:pPr indent="457200" lvl="0" marL="2743200" rtl="0" algn="l">
              <a:spcBef>
                <a:spcPts val="0"/>
              </a:spcBef>
              <a:spcAft>
                <a:spcPts val="0"/>
              </a:spcAft>
              <a:buNone/>
            </a:pPr>
            <a:r>
              <a:rPr lang="en" sz="2400">
                <a:solidFill>
                  <a:srgbClr val="FFFFFF"/>
                </a:solidFill>
              </a:rPr>
              <a:t> XGBoost</a:t>
            </a:r>
            <a:endParaRPr sz="2400">
              <a:solidFill>
                <a:srgbClr val="FFFFFF"/>
              </a:solidFill>
            </a:endParaRPr>
          </a:p>
        </p:txBody>
      </p:sp>
      <p:sp>
        <p:nvSpPr>
          <p:cNvPr id="171" name="Google Shape;171;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19"/>
          <p:cNvPicPr preferRelativeResize="0"/>
          <p:nvPr/>
        </p:nvPicPr>
        <p:blipFill>
          <a:blip r:embed="rId3">
            <a:alphaModFix/>
          </a:blip>
          <a:stretch>
            <a:fillRect/>
          </a:stretch>
        </p:blipFill>
        <p:spPr>
          <a:xfrm>
            <a:off x="396000" y="2223075"/>
            <a:ext cx="8443199" cy="803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txBox="1"/>
          <p:nvPr>
            <p:ph idx="1" type="body"/>
          </p:nvPr>
        </p:nvSpPr>
        <p:spPr>
          <a:xfrm>
            <a:off x="457200" y="1200150"/>
            <a:ext cx="8229600" cy="316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highlight>
                  <a:srgbClr val="FFFFFF"/>
                </a:highlight>
                <a:latin typeface="Georgia"/>
                <a:ea typeface="Georgia"/>
                <a:cs typeface="Georgia"/>
                <a:sym typeface="Georgia"/>
              </a:rPr>
              <a:t>A Support Vector Classifier (SVC) is a discriminative classifier formally defined by a separating hyperplane. Given labeled training data (</a:t>
            </a:r>
            <a:r>
              <a:rPr lang="en" sz="1400">
                <a:latin typeface="Georgia"/>
                <a:ea typeface="Georgia"/>
                <a:cs typeface="Georgia"/>
                <a:sym typeface="Georgia"/>
              </a:rPr>
              <a:t>supervised learning</a:t>
            </a:r>
            <a:r>
              <a:rPr lang="en" sz="1400">
                <a:highlight>
                  <a:srgbClr val="FFFFFF"/>
                </a:highlight>
                <a:latin typeface="Georgia"/>
                <a:ea typeface="Georgia"/>
                <a:cs typeface="Georgia"/>
                <a:sym typeface="Georgia"/>
              </a:rPr>
              <a:t>), the algorithm outputs an optimal hyperplane which categorizes new examples.</a:t>
            </a:r>
            <a:endParaRPr sz="1400">
              <a:highlight>
                <a:srgbClr val="FFFFFF"/>
              </a:highlight>
              <a:latin typeface="Georgia"/>
              <a:ea typeface="Georgia"/>
              <a:cs typeface="Georgia"/>
              <a:sym typeface="Georgia"/>
            </a:endParaRPr>
          </a:p>
          <a:p>
            <a:pPr indent="0" lvl="0" marL="0" rtl="0" algn="l">
              <a:spcBef>
                <a:spcPts val="600"/>
              </a:spcBef>
              <a:spcAft>
                <a:spcPts val="0"/>
              </a:spcAft>
              <a:buNone/>
            </a:pPr>
            <a:r>
              <a:t/>
            </a:r>
            <a:endParaRPr sz="1400">
              <a:highlight>
                <a:srgbClr val="FFFFFF"/>
              </a:highlight>
              <a:latin typeface="Georgia"/>
              <a:ea typeface="Georgia"/>
              <a:cs typeface="Georgia"/>
              <a:sym typeface="Georgia"/>
            </a:endParaRPr>
          </a:p>
          <a:p>
            <a:pPr indent="0" lvl="0" marL="0" rtl="0" algn="l">
              <a:spcBef>
                <a:spcPts val="600"/>
              </a:spcBef>
              <a:spcAft>
                <a:spcPts val="0"/>
              </a:spcAft>
              <a:buNone/>
            </a:pPr>
            <a:r>
              <a:rPr lang="en" sz="1400">
                <a:highlight>
                  <a:srgbClr val="FFFFFF"/>
                </a:highlight>
                <a:latin typeface="Georgia"/>
                <a:ea typeface="Georgia"/>
                <a:cs typeface="Georgia"/>
                <a:sym typeface="Georgia"/>
              </a:rPr>
              <a:t>We used the cross validation grid search to find out the hyper parameters. The best kernel coefficient is 0.1 and best penalty parameter C is 10. </a:t>
            </a:r>
            <a:endParaRPr sz="1400">
              <a:highlight>
                <a:srgbClr val="FFFFFF"/>
              </a:highlight>
              <a:latin typeface="Georgia"/>
              <a:ea typeface="Georgia"/>
              <a:cs typeface="Georgia"/>
              <a:sym typeface="Georgia"/>
            </a:endParaRPr>
          </a:p>
          <a:p>
            <a:pPr indent="0" lvl="0" marL="0" rtl="0" algn="l">
              <a:spcBef>
                <a:spcPts val="600"/>
              </a:spcBef>
              <a:spcAft>
                <a:spcPts val="0"/>
              </a:spcAft>
              <a:buNone/>
            </a:pPr>
            <a:r>
              <a:t/>
            </a:r>
            <a:endParaRPr sz="1400">
              <a:highlight>
                <a:srgbClr val="FFFFFF"/>
              </a:highlight>
              <a:latin typeface="Georgia"/>
              <a:ea typeface="Georgia"/>
              <a:cs typeface="Georgia"/>
              <a:sym typeface="Georgia"/>
            </a:endParaRPr>
          </a:p>
          <a:p>
            <a:pPr indent="0" lvl="0" marL="0" rtl="0" algn="l">
              <a:spcBef>
                <a:spcPts val="600"/>
              </a:spcBef>
              <a:spcAft>
                <a:spcPts val="0"/>
              </a:spcAft>
              <a:buNone/>
            </a:pPr>
            <a:r>
              <a:t/>
            </a:r>
            <a:endParaRPr sz="1400">
              <a:highlight>
                <a:srgbClr val="FFFFFF"/>
              </a:highlight>
              <a:latin typeface="Georgia"/>
              <a:ea typeface="Georgia"/>
              <a:cs typeface="Georgia"/>
              <a:sym typeface="Georgia"/>
            </a:endParaRPr>
          </a:p>
          <a:p>
            <a:pPr indent="0" lvl="0" marL="0" rtl="0" algn="l">
              <a:spcBef>
                <a:spcPts val="600"/>
              </a:spcBef>
              <a:spcAft>
                <a:spcPts val="0"/>
              </a:spcAft>
              <a:buNone/>
            </a:pPr>
            <a:r>
              <a:t/>
            </a:r>
            <a:endParaRPr sz="1400">
              <a:highlight>
                <a:srgbClr val="FFFFFF"/>
              </a:highlight>
              <a:latin typeface="Georgia"/>
              <a:ea typeface="Georgia"/>
              <a:cs typeface="Georgia"/>
              <a:sym typeface="Georgia"/>
            </a:endParaRPr>
          </a:p>
          <a:p>
            <a:pPr indent="0" lvl="0" marL="0" rtl="0" algn="l">
              <a:spcBef>
                <a:spcPts val="600"/>
              </a:spcBef>
              <a:spcAft>
                <a:spcPts val="0"/>
              </a:spcAft>
              <a:buNone/>
            </a:pPr>
            <a:r>
              <a:t/>
            </a:r>
            <a:endParaRPr sz="1400">
              <a:highlight>
                <a:srgbClr val="FFFFFF"/>
              </a:highlight>
              <a:latin typeface="Georgia"/>
              <a:ea typeface="Georgia"/>
              <a:cs typeface="Georgia"/>
              <a:sym typeface="Georgia"/>
            </a:endParaRPr>
          </a:p>
          <a:p>
            <a:pPr indent="0" lvl="0" marL="0" rtl="0" algn="l">
              <a:spcBef>
                <a:spcPts val="600"/>
              </a:spcBef>
              <a:spcAft>
                <a:spcPts val="0"/>
              </a:spcAft>
              <a:buNone/>
            </a:pPr>
            <a:r>
              <a:rPr lang="en" sz="1400">
                <a:highlight>
                  <a:srgbClr val="FFFFFF"/>
                </a:highlight>
                <a:latin typeface="Georgia"/>
                <a:ea typeface="Georgia"/>
                <a:cs typeface="Georgia"/>
                <a:sym typeface="Georgia"/>
              </a:rPr>
              <a:t>The accuracy of our SVC on training set is 84.96%</a:t>
            </a:r>
            <a:endParaRPr sz="1400">
              <a:highlight>
                <a:srgbClr val="FFFFFF"/>
              </a:highlight>
              <a:latin typeface="Georgia"/>
              <a:ea typeface="Georgia"/>
              <a:cs typeface="Georgia"/>
              <a:sym typeface="Georgia"/>
            </a:endParaRPr>
          </a:p>
          <a:p>
            <a:pPr indent="0" lvl="0" marL="0" rtl="0" algn="l">
              <a:spcBef>
                <a:spcPts val="600"/>
              </a:spcBef>
              <a:spcAft>
                <a:spcPts val="0"/>
              </a:spcAft>
              <a:buNone/>
            </a:pPr>
            <a:r>
              <a:t/>
            </a:r>
            <a:endParaRPr i="1" sz="1400">
              <a:highlight>
                <a:srgbClr val="FFFFFF"/>
              </a:highlight>
              <a:latin typeface="Georgia"/>
              <a:ea typeface="Georgia"/>
              <a:cs typeface="Georgia"/>
              <a:sym typeface="Georgia"/>
            </a:endParaRPr>
          </a:p>
          <a:p>
            <a:pPr indent="0" lvl="0" marL="0" rtl="0" algn="l">
              <a:spcBef>
                <a:spcPts val="600"/>
              </a:spcBef>
              <a:spcAft>
                <a:spcPts val="0"/>
              </a:spcAft>
              <a:buNone/>
            </a:pPr>
            <a:r>
              <a:t/>
            </a:r>
            <a:endParaRPr i="1" sz="1600">
              <a:highlight>
                <a:srgbClr val="FFFFFF"/>
              </a:highlight>
              <a:latin typeface="Georgia"/>
              <a:ea typeface="Georgia"/>
              <a:cs typeface="Georgia"/>
              <a:sym typeface="Georgia"/>
            </a:endParaRPr>
          </a:p>
        </p:txBody>
      </p:sp>
      <p:sp>
        <p:nvSpPr>
          <p:cNvPr id="179" name="Google Shape;179;p20"/>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txBox="1"/>
          <p:nvPr>
            <p:ph type="title"/>
          </p:nvPr>
        </p:nvSpPr>
        <p:spPr>
          <a:xfrm>
            <a:off x="457200" y="-266697"/>
            <a:ext cx="8229600" cy="8574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sz="2400">
                <a:solidFill>
                  <a:srgbClr val="FFFFFF"/>
                </a:solidFill>
              </a:rPr>
              <a:t>                                     SVC</a:t>
            </a:r>
            <a:endParaRPr sz="2400">
              <a:solidFill>
                <a:srgbClr val="FFFFFF"/>
              </a:solidFill>
            </a:endParaRPr>
          </a:p>
        </p:txBody>
      </p:sp>
      <p:sp>
        <p:nvSpPr>
          <p:cNvPr id="181" name="Google Shape;18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20"/>
          <p:cNvPicPr preferRelativeResize="0"/>
          <p:nvPr/>
        </p:nvPicPr>
        <p:blipFill>
          <a:blip r:embed="rId3">
            <a:alphaModFix/>
          </a:blip>
          <a:stretch>
            <a:fillRect/>
          </a:stretch>
        </p:blipFill>
        <p:spPr>
          <a:xfrm>
            <a:off x="577525" y="2925900"/>
            <a:ext cx="5314951" cy="776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txBox="1"/>
          <p:nvPr>
            <p:ph idx="1" type="body"/>
          </p:nvPr>
        </p:nvSpPr>
        <p:spPr>
          <a:xfrm>
            <a:off x="457200" y="767000"/>
            <a:ext cx="8229600" cy="387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The coefficients for Logistic Regression are as shown</a:t>
            </a:r>
            <a:endParaRPr sz="1600"/>
          </a:p>
          <a:p>
            <a:pPr indent="0" lvl="0" marL="0" rtl="0" algn="l">
              <a:spcBef>
                <a:spcPts val="600"/>
              </a:spcBef>
              <a:spcAft>
                <a:spcPts val="0"/>
              </a:spcAft>
              <a:buNone/>
            </a:pPr>
            <a:r>
              <a:t/>
            </a:r>
            <a:endParaRPr sz="1800"/>
          </a:p>
        </p:txBody>
      </p:sp>
      <p:sp>
        <p:nvSpPr>
          <p:cNvPr id="189" name="Google Shape;189;p21"/>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txBox="1"/>
          <p:nvPr>
            <p:ph type="title"/>
          </p:nvPr>
        </p:nvSpPr>
        <p:spPr>
          <a:xfrm>
            <a:off x="488375" y="-228597"/>
            <a:ext cx="8229600" cy="8574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sz="2400">
                <a:solidFill>
                  <a:srgbClr val="FFFFFF"/>
                </a:solidFill>
              </a:rPr>
              <a:t>                     </a:t>
            </a:r>
            <a:r>
              <a:rPr lang="en" sz="2400">
                <a:solidFill>
                  <a:srgbClr val="FFFFFF"/>
                </a:solidFill>
              </a:rPr>
              <a:t> Logistic Regression</a:t>
            </a:r>
            <a:endParaRPr sz="2400">
              <a:solidFill>
                <a:srgbClr val="FFFFFF"/>
              </a:solidFill>
            </a:endParaRPr>
          </a:p>
        </p:txBody>
      </p:sp>
      <p:sp>
        <p:nvSpPr>
          <p:cNvPr id="191" name="Google Shape;191;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1"/>
          <p:cNvSpPr txBox="1"/>
          <p:nvPr/>
        </p:nvSpPr>
        <p:spPr>
          <a:xfrm>
            <a:off x="5149500" y="1373950"/>
            <a:ext cx="3200400" cy="3069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Business, Computer Science and Engineering have a positive coefficient whereas Arts has a negative coefficient showing founders having CS, Eng, Business degrees succeed</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All the results are intuitive, except for tech_dummy, number of investors and Headquarter frequency which have a negative coefficient.</a:t>
            </a:r>
            <a:endParaRPr/>
          </a:p>
        </p:txBody>
      </p:sp>
      <p:pic>
        <p:nvPicPr>
          <p:cNvPr id="193" name="Google Shape;193;p21"/>
          <p:cNvPicPr preferRelativeResize="0"/>
          <p:nvPr/>
        </p:nvPicPr>
        <p:blipFill>
          <a:blip r:embed="rId3">
            <a:alphaModFix/>
          </a:blip>
          <a:stretch>
            <a:fillRect/>
          </a:stretch>
        </p:blipFill>
        <p:spPr>
          <a:xfrm>
            <a:off x="685800" y="1373950"/>
            <a:ext cx="2920676" cy="3137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2"/>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txBox="1"/>
          <p:nvPr>
            <p:ph type="title"/>
          </p:nvPr>
        </p:nvSpPr>
        <p:spPr>
          <a:xfrm>
            <a:off x="457200" y="-266697"/>
            <a:ext cx="8229600" cy="8574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sz="2400">
                <a:solidFill>
                  <a:srgbClr val="FFFFFF"/>
                </a:solidFill>
              </a:rPr>
              <a:t>Performance from K fold cross validation</a:t>
            </a:r>
            <a:endParaRPr sz="2400">
              <a:solidFill>
                <a:srgbClr val="FFFFFF"/>
              </a:solidFill>
            </a:endParaRPr>
          </a:p>
        </p:txBody>
      </p:sp>
      <p:sp>
        <p:nvSpPr>
          <p:cNvPr id="201" name="Google Shape;20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22"/>
          <p:cNvPicPr preferRelativeResize="0"/>
          <p:nvPr/>
        </p:nvPicPr>
        <p:blipFill>
          <a:blip r:embed="rId3">
            <a:alphaModFix/>
          </a:blip>
          <a:stretch>
            <a:fillRect/>
          </a:stretch>
        </p:blipFill>
        <p:spPr>
          <a:xfrm>
            <a:off x="5072900" y="909963"/>
            <a:ext cx="4175015" cy="3711125"/>
          </a:xfrm>
          <a:prstGeom prst="rect">
            <a:avLst/>
          </a:prstGeom>
          <a:noFill/>
          <a:ln>
            <a:noFill/>
          </a:ln>
        </p:spPr>
      </p:pic>
      <p:pic>
        <p:nvPicPr>
          <p:cNvPr id="203" name="Google Shape;203;p22"/>
          <p:cNvPicPr preferRelativeResize="0"/>
          <p:nvPr/>
        </p:nvPicPr>
        <p:blipFill>
          <a:blip r:embed="rId4">
            <a:alphaModFix/>
          </a:blip>
          <a:stretch>
            <a:fillRect/>
          </a:stretch>
        </p:blipFill>
        <p:spPr>
          <a:xfrm>
            <a:off x="102200" y="1060775"/>
            <a:ext cx="4838925" cy="1931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3"/>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txBox="1"/>
          <p:nvPr>
            <p:ph idx="1" type="body"/>
          </p:nvPr>
        </p:nvSpPr>
        <p:spPr>
          <a:xfrm>
            <a:off x="457200" y="767000"/>
            <a:ext cx="8229600" cy="387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p>
          <a:p>
            <a:pPr indent="0" lvl="0" marL="0" rtl="0" algn="l">
              <a:spcBef>
                <a:spcPts val="600"/>
              </a:spcBef>
              <a:spcAft>
                <a:spcPts val="0"/>
              </a:spcAft>
              <a:buNone/>
            </a:pPr>
            <a:r>
              <a:t/>
            </a:r>
            <a:endParaRPr sz="1800"/>
          </a:p>
        </p:txBody>
      </p:sp>
      <p:sp>
        <p:nvSpPr>
          <p:cNvPr id="210" name="Google Shape;210;p23"/>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txBox="1"/>
          <p:nvPr>
            <p:ph type="title"/>
          </p:nvPr>
        </p:nvSpPr>
        <p:spPr>
          <a:xfrm>
            <a:off x="488375" y="-228597"/>
            <a:ext cx="8229600" cy="8574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sz="2400">
                <a:solidFill>
                  <a:srgbClr val="FFFFFF"/>
                </a:solidFill>
              </a:rPr>
              <a:t>                           Model Analysis</a:t>
            </a:r>
            <a:endParaRPr sz="2400">
              <a:solidFill>
                <a:srgbClr val="FFFFFF"/>
              </a:solidFill>
            </a:endParaRPr>
          </a:p>
        </p:txBody>
      </p:sp>
      <p:sp>
        <p:nvSpPr>
          <p:cNvPr id="212" name="Google Shape;21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3" name="Google Shape;213;p23"/>
          <p:cNvSpPr txBox="1"/>
          <p:nvPr/>
        </p:nvSpPr>
        <p:spPr>
          <a:xfrm>
            <a:off x="821150" y="1257300"/>
            <a:ext cx="7637100" cy="30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Accuracy of the baseline model is 82.44% and MSE is 17.56%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Best choice:  XGBoost and Random Forest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Random Forest is easier to run and gives feature importance, XGBoost is more accurate </a:t>
            </a:r>
            <a:endParaRPr/>
          </a:p>
          <a:p>
            <a:pPr indent="0" lvl="0" marL="0" rtl="0" algn="l">
              <a:spcBef>
                <a:spcPts val="0"/>
              </a:spcBef>
              <a:spcAft>
                <a:spcPts val="0"/>
              </a:spcAft>
              <a:buNone/>
            </a:pPr>
            <a:r>
              <a:t/>
            </a:r>
            <a:endParaRPr/>
          </a:p>
        </p:txBody>
      </p:sp>
      <p:pic>
        <p:nvPicPr>
          <p:cNvPr id="214" name="Google Shape;214;p23"/>
          <p:cNvPicPr preferRelativeResize="0"/>
          <p:nvPr/>
        </p:nvPicPr>
        <p:blipFill rotWithShape="1">
          <a:blip r:embed="rId3">
            <a:alphaModFix/>
          </a:blip>
          <a:srcRect b="9942" l="0" r="0" t="0"/>
          <a:stretch/>
        </p:blipFill>
        <p:spPr>
          <a:xfrm>
            <a:off x="928625" y="2111648"/>
            <a:ext cx="5342325" cy="628800"/>
          </a:xfrm>
          <a:prstGeom prst="rect">
            <a:avLst/>
          </a:prstGeom>
          <a:noFill/>
          <a:ln>
            <a:noFill/>
          </a:ln>
        </p:spPr>
      </p:pic>
      <p:pic>
        <p:nvPicPr>
          <p:cNvPr id="215" name="Google Shape;215;p23"/>
          <p:cNvPicPr preferRelativeResize="0"/>
          <p:nvPr/>
        </p:nvPicPr>
        <p:blipFill>
          <a:blip r:embed="rId4">
            <a:alphaModFix/>
          </a:blip>
          <a:stretch>
            <a:fillRect/>
          </a:stretch>
        </p:blipFill>
        <p:spPr>
          <a:xfrm>
            <a:off x="928625" y="2807275"/>
            <a:ext cx="5554345" cy="62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4"/>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txBox="1"/>
          <p:nvPr>
            <p:ph idx="1" type="body"/>
          </p:nvPr>
        </p:nvSpPr>
        <p:spPr>
          <a:xfrm>
            <a:off x="457200" y="1200150"/>
            <a:ext cx="4432800" cy="31605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sz="1100"/>
              <a:t>An algorithm to detect association rules (which features occurred together for a successful startup) and get feature likelihood, to understand to what extent the factors occur simultaneously for a VC portfolio. </a:t>
            </a:r>
            <a:endParaRPr sz="1100"/>
          </a:p>
          <a:p>
            <a:pPr indent="0" lvl="0" marL="457200" rtl="0" algn="just">
              <a:lnSpc>
                <a:spcPct val="115000"/>
              </a:lnSpc>
              <a:spcBef>
                <a:spcPts val="0"/>
              </a:spcBef>
              <a:spcAft>
                <a:spcPts val="0"/>
              </a:spcAft>
              <a:buNone/>
            </a:pPr>
            <a:r>
              <a:t/>
            </a:r>
            <a:endParaRPr sz="1100"/>
          </a:p>
          <a:p>
            <a:pPr indent="0" lvl="0" marL="457200" rtl="0" algn="just">
              <a:lnSpc>
                <a:spcPct val="115000"/>
              </a:lnSpc>
              <a:spcBef>
                <a:spcPts val="0"/>
              </a:spcBef>
              <a:spcAft>
                <a:spcPts val="0"/>
              </a:spcAft>
              <a:buNone/>
            </a:pPr>
            <a:r>
              <a:t/>
            </a:r>
            <a:endParaRPr sz="1100"/>
          </a:p>
          <a:p>
            <a:pPr indent="0" lvl="0" marL="457200" rtl="0" algn="just">
              <a:lnSpc>
                <a:spcPct val="115000"/>
              </a:lnSpc>
              <a:spcBef>
                <a:spcPts val="0"/>
              </a:spcBef>
              <a:spcAft>
                <a:spcPts val="0"/>
              </a:spcAft>
              <a:buNone/>
            </a:pPr>
            <a:r>
              <a:rPr lang="en" sz="1100"/>
              <a:t>Some investing features are quite common across VC portfolios. For instance, Large Co-investors are present in more than 80% of portfolios.</a:t>
            </a:r>
            <a:endParaRPr sz="1100"/>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t/>
            </a:r>
            <a:endParaRPr sz="1100">
              <a:highlight>
                <a:srgbClr val="FFFF00"/>
              </a:highlight>
            </a:endParaRPr>
          </a:p>
          <a:p>
            <a:pPr indent="0" lvl="0" marL="457200" rtl="0" algn="l">
              <a:lnSpc>
                <a:spcPct val="115000"/>
              </a:lnSpc>
              <a:spcBef>
                <a:spcPts val="0"/>
              </a:spcBef>
              <a:spcAft>
                <a:spcPts val="0"/>
              </a:spcAft>
              <a:buClr>
                <a:schemeClr val="dk1"/>
              </a:buClr>
              <a:buSzPts val="1100"/>
              <a:buFont typeface="Arial"/>
              <a:buNone/>
            </a:pPr>
            <a:r>
              <a:t/>
            </a:r>
            <a:endParaRPr sz="1800"/>
          </a:p>
        </p:txBody>
      </p:sp>
      <p:sp>
        <p:nvSpPr>
          <p:cNvPr id="222" name="Google Shape;222;p24"/>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txBox="1"/>
          <p:nvPr>
            <p:ph type="title"/>
          </p:nvPr>
        </p:nvSpPr>
        <p:spPr>
          <a:xfrm>
            <a:off x="457200" y="-266697"/>
            <a:ext cx="8229600" cy="857400"/>
          </a:xfrm>
          <a:prstGeom prst="rect">
            <a:avLst/>
          </a:prstGeom>
        </p:spPr>
        <p:txBody>
          <a:bodyPr anchorCtr="0" anchor="b" bIns="91425" lIns="91425" spcFirstLastPara="1" rIns="91425" wrap="square" tIns="91425">
            <a:noAutofit/>
          </a:bodyPr>
          <a:lstStyle/>
          <a:p>
            <a:pPr indent="0" lvl="0" marL="457200" rtl="0" algn="ctr">
              <a:lnSpc>
                <a:spcPct val="115000"/>
              </a:lnSpc>
              <a:spcBef>
                <a:spcPts val="0"/>
              </a:spcBef>
              <a:spcAft>
                <a:spcPts val="0"/>
              </a:spcAft>
              <a:buNone/>
            </a:pPr>
            <a:r>
              <a:rPr lang="en" sz="2400">
                <a:solidFill>
                  <a:srgbClr val="FFFFFF"/>
                </a:solidFill>
              </a:rPr>
              <a:t> Market Basket Analysis</a:t>
            </a:r>
            <a:endParaRPr sz="2400">
              <a:solidFill>
                <a:srgbClr val="FFFFFF"/>
              </a:solidFill>
            </a:endParaRPr>
          </a:p>
        </p:txBody>
      </p:sp>
      <p:sp>
        <p:nvSpPr>
          <p:cNvPr id="224" name="Google Shape;224;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24"/>
          <p:cNvPicPr preferRelativeResize="0"/>
          <p:nvPr/>
        </p:nvPicPr>
        <p:blipFill>
          <a:blip r:embed="rId3">
            <a:alphaModFix/>
          </a:blip>
          <a:stretch>
            <a:fillRect/>
          </a:stretch>
        </p:blipFill>
        <p:spPr>
          <a:xfrm>
            <a:off x="5382477" y="951475"/>
            <a:ext cx="3174298" cy="34917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5"/>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txBox="1"/>
          <p:nvPr>
            <p:ph idx="1" type="body"/>
          </p:nvPr>
        </p:nvSpPr>
        <p:spPr>
          <a:xfrm>
            <a:off x="457200" y="1769463"/>
            <a:ext cx="4244100" cy="16965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Clr>
                <a:schemeClr val="dk1"/>
              </a:buClr>
              <a:buSzPts val="1100"/>
              <a:buFont typeface="Arial"/>
              <a:buNone/>
            </a:pPr>
            <a:r>
              <a:rPr lang="en" sz="1100"/>
              <a:t>The vertical axis contains each rule, whereas the horizontal axis contains each VC firm in the dataset. The circles’ width represents the percentage of the company’s portfolio that followed the corresponding rule</a:t>
            </a:r>
            <a:endParaRPr sz="1800"/>
          </a:p>
        </p:txBody>
      </p:sp>
      <p:sp>
        <p:nvSpPr>
          <p:cNvPr id="232" name="Google Shape;232;p25"/>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txBox="1"/>
          <p:nvPr>
            <p:ph type="title"/>
          </p:nvPr>
        </p:nvSpPr>
        <p:spPr>
          <a:xfrm>
            <a:off x="457200" y="-266697"/>
            <a:ext cx="8229600" cy="857400"/>
          </a:xfrm>
          <a:prstGeom prst="rect">
            <a:avLst/>
          </a:prstGeom>
        </p:spPr>
        <p:txBody>
          <a:bodyPr anchorCtr="0" anchor="b" bIns="91425" lIns="91425" spcFirstLastPara="1" rIns="91425" wrap="square" tIns="91425">
            <a:noAutofit/>
          </a:bodyPr>
          <a:lstStyle/>
          <a:p>
            <a:pPr indent="0" lvl="0" marL="457200" rtl="0" algn="ctr">
              <a:lnSpc>
                <a:spcPct val="115000"/>
              </a:lnSpc>
              <a:spcBef>
                <a:spcPts val="0"/>
              </a:spcBef>
              <a:spcAft>
                <a:spcPts val="0"/>
              </a:spcAft>
              <a:buNone/>
            </a:pPr>
            <a:r>
              <a:rPr lang="en" sz="2400">
                <a:solidFill>
                  <a:srgbClr val="FFFFFF"/>
                </a:solidFill>
              </a:rPr>
              <a:t>Rule usage per VC investor</a:t>
            </a:r>
            <a:endParaRPr sz="2400">
              <a:solidFill>
                <a:srgbClr val="FFFFFF"/>
              </a:solidFill>
            </a:endParaRPr>
          </a:p>
        </p:txBody>
      </p:sp>
      <p:sp>
        <p:nvSpPr>
          <p:cNvPr id="234" name="Google Shape;23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25"/>
          <p:cNvPicPr preferRelativeResize="0"/>
          <p:nvPr/>
        </p:nvPicPr>
        <p:blipFill>
          <a:blip r:embed="rId3">
            <a:alphaModFix/>
          </a:blip>
          <a:stretch>
            <a:fillRect/>
          </a:stretch>
        </p:blipFill>
        <p:spPr>
          <a:xfrm>
            <a:off x="5092218" y="781200"/>
            <a:ext cx="3323932" cy="3656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6"/>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txBox="1"/>
          <p:nvPr>
            <p:ph type="title"/>
          </p:nvPr>
        </p:nvSpPr>
        <p:spPr>
          <a:xfrm>
            <a:off x="457200" y="-266697"/>
            <a:ext cx="8229600" cy="857400"/>
          </a:xfrm>
          <a:prstGeom prst="rect">
            <a:avLst/>
          </a:prstGeom>
          <a:ln>
            <a:noFill/>
          </a:ln>
        </p:spPr>
        <p:txBody>
          <a:bodyPr anchorCtr="0" anchor="b" bIns="91425" lIns="91425" spcFirstLastPara="1" rIns="91425" wrap="square" tIns="91425">
            <a:noAutofit/>
          </a:bodyPr>
          <a:lstStyle/>
          <a:p>
            <a:pPr indent="0" lvl="0" marL="457200" rtl="0" algn="ctr">
              <a:spcBef>
                <a:spcPts val="0"/>
              </a:spcBef>
              <a:spcAft>
                <a:spcPts val="0"/>
              </a:spcAft>
              <a:buNone/>
            </a:pPr>
            <a:r>
              <a:rPr lang="en" sz="2400">
                <a:solidFill>
                  <a:srgbClr val="FFFFFF"/>
                </a:solidFill>
              </a:rPr>
              <a:t>Hierarchical Clustering</a:t>
            </a:r>
            <a:endParaRPr sz="2400">
              <a:solidFill>
                <a:srgbClr val="FFFFFF"/>
              </a:solidFill>
            </a:endParaRPr>
          </a:p>
        </p:txBody>
      </p:sp>
      <p:sp>
        <p:nvSpPr>
          <p:cNvPr id="243" name="Google Shape;243;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26"/>
          <p:cNvSpPr txBox="1"/>
          <p:nvPr/>
        </p:nvSpPr>
        <p:spPr>
          <a:xfrm>
            <a:off x="397050" y="1245277"/>
            <a:ext cx="3693000" cy="3504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1" sz="1100">
              <a:solidFill>
                <a:schemeClr val="dk1"/>
              </a:solidFill>
            </a:endParaRPr>
          </a:p>
          <a:p>
            <a:pPr indent="0" lvl="0" marL="457200" rtl="0" algn="l">
              <a:lnSpc>
                <a:spcPct val="115000"/>
              </a:lnSpc>
              <a:spcBef>
                <a:spcPts val="0"/>
              </a:spcBef>
              <a:spcAft>
                <a:spcPts val="0"/>
              </a:spcAft>
              <a:buNone/>
            </a:pPr>
            <a:r>
              <a:t/>
            </a:r>
            <a:endParaRPr b="1" sz="1100">
              <a:solidFill>
                <a:schemeClr val="dk1"/>
              </a:solidFill>
            </a:endParaRPr>
          </a:p>
          <a:p>
            <a:pPr indent="0" lvl="0" marL="457200" rtl="0" algn="l">
              <a:lnSpc>
                <a:spcPct val="115000"/>
              </a:lnSpc>
              <a:spcBef>
                <a:spcPts val="0"/>
              </a:spcBef>
              <a:spcAft>
                <a:spcPts val="0"/>
              </a:spcAft>
              <a:buNone/>
            </a:pPr>
            <a:r>
              <a:rPr b="1" lang="en" sz="1100">
                <a:solidFill>
                  <a:schemeClr val="dk1"/>
                </a:solidFill>
              </a:rPr>
              <a:t>Uniqueness of Clusters</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just">
              <a:lnSpc>
                <a:spcPct val="115000"/>
              </a:lnSpc>
              <a:spcBef>
                <a:spcPts val="0"/>
              </a:spcBef>
              <a:spcAft>
                <a:spcPts val="0"/>
              </a:spcAft>
              <a:buNone/>
            </a:pPr>
            <a:r>
              <a:rPr lang="en" sz="1100">
                <a:solidFill>
                  <a:schemeClr val="dk1"/>
                </a:solidFill>
              </a:rPr>
              <a:t>F</a:t>
            </a:r>
            <a:r>
              <a:rPr lang="en" sz="1100">
                <a:solidFill>
                  <a:schemeClr val="dk1"/>
                </a:solidFill>
              </a:rPr>
              <a:t>or each rule which clusters have the highest average percentage of use (</a:t>
            </a:r>
            <a:r>
              <a:rPr lang="en" sz="1100">
                <a:solidFill>
                  <a:schemeClr val="dk1"/>
                </a:solidFill>
                <a:highlight>
                  <a:srgbClr val="FFFFFF"/>
                </a:highlight>
              </a:rPr>
              <a:t>used two-sample test of proportions to filter only the rules that are significantly more preponderant in each cluster)</a:t>
            </a:r>
            <a:endParaRPr/>
          </a:p>
        </p:txBody>
      </p:sp>
      <p:pic>
        <p:nvPicPr>
          <p:cNvPr id="245" name="Google Shape;245;p26"/>
          <p:cNvPicPr preferRelativeResize="0"/>
          <p:nvPr/>
        </p:nvPicPr>
        <p:blipFill>
          <a:blip r:embed="rId3">
            <a:alphaModFix/>
          </a:blip>
          <a:stretch>
            <a:fillRect/>
          </a:stretch>
        </p:blipFill>
        <p:spPr>
          <a:xfrm>
            <a:off x="4494625" y="923500"/>
            <a:ext cx="4062150" cy="3550977"/>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9"/>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idx="1" type="body"/>
          </p:nvPr>
        </p:nvSpPr>
        <p:spPr>
          <a:xfrm>
            <a:off x="457200" y="1200150"/>
            <a:ext cx="8229600" cy="316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ctr">
              <a:spcBef>
                <a:spcPts val="600"/>
              </a:spcBef>
              <a:spcAft>
                <a:spcPts val="0"/>
              </a:spcAft>
              <a:buNone/>
            </a:pPr>
            <a:r>
              <a:rPr b="1" lang="en" sz="1800"/>
              <a:t>Helping Venture Capitalists improve accuracy of their investments by understanding whether a start up will be successful </a:t>
            </a:r>
            <a:endParaRPr b="1" sz="1600">
              <a:solidFill>
                <a:schemeClr val="dk2"/>
              </a:solidFill>
            </a:endParaRPr>
          </a:p>
          <a:p>
            <a:pPr indent="0" lvl="0" marL="0" rtl="0" algn="l">
              <a:spcBef>
                <a:spcPts val="600"/>
              </a:spcBef>
              <a:spcAft>
                <a:spcPts val="0"/>
              </a:spcAft>
              <a:buNone/>
            </a:pPr>
            <a:r>
              <a:rPr lang="en" sz="1800"/>
              <a:t>                                  </a:t>
            </a:r>
            <a:r>
              <a:rPr lang="en" sz="1400"/>
              <a:t> (Raising minimum Series B funding)</a:t>
            </a:r>
            <a:endParaRPr sz="1400"/>
          </a:p>
        </p:txBody>
      </p:sp>
      <p:sp>
        <p:nvSpPr>
          <p:cNvPr id="45" name="Google Shape;45;p9"/>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457200" y="-266697"/>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Value Proposition</a:t>
            </a:r>
            <a:endParaRPr sz="2400">
              <a:solidFill>
                <a:srgbClr val="FFFFFF"/>
              </a:solidFill>
            </a:endParaRPr>
          </a:p>
        </p:txBody>
      </p:sp>
      <p:sp>
        <p:nvSpPr>
          <p:cNvPr id="47" name="Google Shape;4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 name="Google Shape;48;p9"/>
          <p:cNvSpPr/>
          <p:nvPr/>
        </p:nvSpPr>
        <p:spPr>
          <a:xfrm>
            <a:off x="3844101" y="1389650"/>
            <a:ext cx="1186800" cy="1141800"/>
          </a:xfrm>
          <a:prstGeom prst="ellipse">
            <a:avLst/>
          </a:prstGeom>
          <a:noFill/>
          <a:ln cap="flat" cmpd="sng" w="19050">
            <a:solidFill>
              <a:srgbClr val="E91019"/>
            </a:solidFill>
            <a:prstDash val="dot"/>
            <a:round/>
            <a:headEnd len="sm" w="sm" type="none"/>
            <a:tailEnd len="sm" w="sm" type="none"/>
          </a:ln>
        </p:spPr>
        <p:txBody>
          <a:bodyPr anchorCtr="0" anchor="ctr" bIns="54850" lIns="54850" spcFirstLastPara="1" rIns="54850" wrap="square" tIns="54850">
            <a:noAutofit/>
          </a:bodyPr>
          <a:lstStyle/>
          <a:p>
            <a:pPr indent="0" lvl="0" marL="0" rtl="0" algn="l">
              <a:spcBef>
                <a:spcPts val="0"/>
              </a:spcBef>
              <a:spcAft>
                <a:spcPts val="0"/>
              </a:spcAft>
              <a:buNone/>
            </a:pPr>
            <a:r>
              <a:t/>
            </a:r>
            <a:endParaRPr/>
          </a:p>
        </p:txBody>
      </p:sp>
      <p:pic>
        <p:nvPicPr>
          <p:cNvPr id="49" name="Google Shape;49;p9"/>
          <p:cNvPicPr preferRelativeResize="0"/>
          <p:nvPr/>
        </p:nvPicPr>
        <p:blipFill>
          <a:blip r:embed="rId3">
            <a:alphaModFix/>
          </a:blip>
          <a:stretch>
            <a:fillRect/>
          </a:stretch>
        </p:blipFill>
        <p:spPr>
          <a:xfrm>
            <a:off x="4303100" y="1610146"/>
            <a:ext cx="268776" cy="430049"/>
          </a:xfrm>
          <a:prstGeom prst="rect">
            <a:avLst/>
          </a:prstGeom>
          <a:noFill/>
          <a:ln>
            <a:noFill/>
          </a:ln>
        </p:spPr>
      </p:pic>
      <p:sp>
        <p:nvSpPr>
          <p:cNvPr id="50" name="Google Shape;50;p9"/>
          <p:cNvSpPr/>
          <p:nvPr/>
        </p:nvSpPr>
        <p:spPr>
          <a:xfrm rot="5400000">
            <a:off x="4252472" y="1828444"/>
            <a:ext cx="370046" cy="1008459"/>
          </a:xfrm>
          <a:custGeom>
            <a:rect b="b" l="l" r="r" t="t"/>
            <a:pathLst>
              <a:path extrusionOk="0" h="3127004" w="1333500">
                <a:moveTo>
                  <a:pt x="666750" y="0"/>
                </a:moveTo>
                <a:lnTo>
                  <a:pt x="697424" y="27878"/>
                </a:lnTo>
                <a:cubicBezTo>
                  <a:pt x="1090424" y="420878"/>
                  <a:pt x="1333500" y="963804"/>
                  <a:pt x="1333500" y="1563502"/>
                </a:cubicBezTo>
                <a:cubicBezTo>
                  <a:pt x="1333500" y="2163200"/>
                  <a:pt x="1090424" y="2706126"/>
                  <a:pt x="697424" y="3099126"/>
                </a:cubicBezTo>
                <a:lnTo>
                  <a:pt x="666750" y="3127004"/>
                </a:lnTo>
                <a:lnTo>
                  <a:pt x="636076" y="3099126"/>
                </a:lnTo>
                <a:cubicBezTo>
                  <a:pt x="243076" y="2706126"/>
                  <a:pt x="0" y="2163200"/>
                  <a:pt x="0" y="1563502"/>
                </a:cubicBezTo>
                <a:cubicBezTo>
                  <a:pt x="0" y="963804"/>
                  <a:pt x="243076" y="420878"/>
                  <a:pt x="636076" y="27878"/>
                </a:cubicBezTo>
                <a:lnTo>
                  <a:pt x="666750" y="0"/>
                </a:lnTo>
                <a:close/>
              </a:path>
            </a:pathLst>
          </a:custGeom>
          <a:solidFill>
            <a:srgbClr val="434343"/>
          </a:solidFill>
          <a:ln>
            <a:noFill/>
          </a:ln>
        </p:spPr>
        <p:txBody>
          <a:bodyPr anchorCtr="0" anchor="ctr" bIns="27425" lIns="54850" spcFirstLastPara="1" rIns="54850" wrap="square" tIns="27425">
            <a:noAutofit/>
          </a:bodyPr>
          <a:lstStyle/>
          <a:p>
            <a:pPr indent="0" lvl="0" marL="0" marR="0" rtl="0" algn="ctr">
              <a:spcBef>
                <a:spcPts val="0"/>
              </a:spcBef>
              <a:spcAft>
                <a:spcPts val="0"/>
              </a:spcAft>
              <a:buNone/>
            </a:pPr>
            <a:r>
              <a:t/>
            </a:r>
            <a:endParaRPr sz="220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7"/>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txBox="1"/>
          <p:nvPr>
            <p:ph type="title"/>
          </p:nvPr>
        </p:nvSpPr>
        <p:spPr>
          <a:xfrm>
            <a:off x="457200" y="-266697"/>
            <a:ext cx="8229600" cy="8574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sz="2400">
                <a:solidFill>
                  <a:srgbClr val="FFFFFF"/>
                </a:solidFill>
              </a:rPr>
              <a:t>Portfolio Diversification</a:t>
            </a:r>
            <a:endParaRPr sz="2400">
              <a:solidFill>
                <a:srgbClr val="FFFFFF"/>
              </a:solidFill>
            </a:endParaRPr>
          </a:p>
        </p:txBody>
      </p:sp>
      <p:sp>
        <p:nvSpPr>
          <p:cNvPr id="253" name="Google Shape;253;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4" name="Google Shape;254;p27"/>
          <p:cNvPicPr preferRelativeResize="0"/>
          <p:nvPr/>
        </p:nvPicPr>
        <p:blipFill>
          <a:blip r:embed="rId3">
            <a:alphaModFix/>
          </a:blip>
          <a:stretch>
            <a:fillRect/>
          </a:stretch>
        </p:blipFill>
        <p:spPr>
          <a:xfrm>
            <a:off x="5183025" y="781200"/>
            <a:ext cx="3373749" cy="3711123"/>
          </a:xfrm>
          <a:prstGeom prst="rect">
            <a:avLst/>
          </a:prstGeom>
          <a:noFill/>
          <a:ln>
            <a:noFill/>
          </a:ln>
        </p:spPr>
      </p:pic>
      <p:sp>
        <p:nvSpPr>
          <p:cNvPr id="255" name="Google Shape;255;p27"/>
          <p:cNvSpPr txBox="1"/>
          <p:nvPr/>
        </p:nvSpPr>
        <p:spPr>
          <a:xfrm>
            <a:off x="881400" y="1387475"/>
            <a:ext cx="3465300" cy="2909700"/>
          </a:xfrm>
          <a:prstGeom prst="rect">
            <a:avLst/>
          </a:prstGeom>
          <a:noFill/>
          <a:ln>
            <a:noFill/>
          </a:ln>
        </p:spPr>
        <p:txBody>
          <a:bodyPr anchorCtr="0" anchor="t" bIns="91425" lIns="91425" spcFirstLastPara="1" rIns="91425" wrap="square" tIns="91425">
            <a:noAutofit/>
          </a:bodyPr>
          <a:lstStyle/>
          <a:p>
            <a:pPr indent="0" lvl="0" marL="457200" marR="0" rtl="0" algn="just">
              <a:lnSpc>
                <a:spcPct val="115000"/>
              </a:lnSpc>
              <a:spcBef>
                <a:spcPts val="0"/>
              </a:spcBef>
              <a:spcAft>
                <a:spcPts val="0"/>
              </a:spcAft>
              <a:buNone/>
            </a:pPr>
            <a:r>
              <a:rPr lang="en" sz="1100">
                <a:solidFill>
                  <a:schemeClr val="dk1"/>
                </a:solidFill>
              </a:rPr>
              <a:t>The largest VC firms in terms of the number of investments used the highest number of different rules  which suggests portfolio diversification</a:t>
            </a:r>
            <a:endParaRPr sz="1100">
              <a:solidFill>
                <a:schemeClr val="dk1"/>
              </a:solidFill>
            </a:endParaRPr>
          </a:p>
          <a:p>
            <a:pPr indent="0" lvl="0" marL="457200" marR="0" rtl="0" algn="just">
              <a:lnSpc>
                <a:spcPct val="115000"/>
              </a:lnSpc>
              <a:spcBef>
                <a:spcPts val="0"/>
              </a:spcBef>
              <a:spcAft>
                <a:spcPts val="0"/>
              </a:spcAft>
              <a:buNone/>
            </a:pPr>
            <a:r>
              <a:t/>
            </a:r>
            <a:endParaRPr sz="1100">
              <a:solidFill>
                <a:schemeClr val="dk1"/>
              </a:solidFill>
            </a:endParaRPr>
          </a:p>
          <a:p>
            <a:pPr indent="0" lvl="0" marL="457200" marR="0" rtl="0" algn="just">
              <a:lnSpc>
                <a:spcPct val="115000"/>
              </a:lnSpc>
              <a:spcBef>
                <a:spcPts val="0"/>
              </a:spcBef>
              <a:spcAft>
                <a:spcPts val="0"/>
              </a:spcAft>
              <a:buNone/>
            </a:pPr>
            <a:r>
              <a:rPr lang="en" sz="1100">
                <a:solidFill>
                  <a:schemeClr val="dk1"/>
                </a:solidFill>
              </a:rPr>
              <a:t>Most of the largest VC firms were classified in cluster 3, which provides insight into the role of these firms in financing late stage rounds and software companies.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8"/>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txBox="1"/>
          <p:nvPr>
            <p:ph type="title"/>
          </p:nvPr>
        </p:nvSpPr>
        <p:spPr>
          <a:xfrm>
            <a:off x="457200" y="-266697"/>
            <a:ext cx="8229600" cy="8574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t/>
            </a:r>
            <a:endParaRPr sz="2400">
              <a:solidFill>
                <a:srgbClr val="FFFFFF"/>
              </a:solidFill>
            </a:endParaRPr>
          </a:p>
          <a:p>
            <a:pPr indent="0" lvl="0" marL="457200" rtl="0" algn="ctr">
              <a:spcBef>
                <a:spcPts val="0"/>
              </a:spcBef>
              <a:spcAft>
                <a:spcPts val="0"/>
              </a:spcAft>
              <a:buNone/>
            </a:pPr>
            <a:r>
              <a:t/>
            </a:r>
            <a:endParaRPr sz="2400">
              <a:solidFill>
                <a:srgbClr val="FFFFFF"/>
              </a:solidFill>
            </a:endParaRPr>
          </a:p>
          <a:p>
            <a:pPr indent="0" lvl="0" marL="457200" rtl="0" algn="l">
              <a:spcBef>
                <a:spcPts val="0"/>
              </a:spcBef>
              <a:spcAft>
                <a:spcPts val="0"/>
              </a:spcAft>
              <a:buNone/>
            </a:pPr>
            <a:r>
              <a:rPr lang="en" sz="2400">
                <a:solidFill>
                  <a:srgbClr val="FFFFFF"/>
                </a:solidFill>
              </a:rPr>
              <a:t>                                  Insights</a:t>
            </a:r>
            <a:endParaRPr sz="2400">
              <a:solidFill>
                <a:srgbClr val="FFFFFF"/>
              </a:solidFill>
            </a:endParaRPr>
          </a:p>
        </p:txBody>
      </p:sp>
      <p:sp>
        <p:nvSpPr>
          <p:cNvPr id="263" name="Google Shape;263;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28"/>
          <p:cNvSpPr txBox="1"/>
          <p:nvPr/>
        </p:nvSpPr>
        <p:spPr>
          <a:xfrm>
            <a:off x="523375" y="877225"/>
            <a:ext cx="7959000" cy="3526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sz="1100">
                <a:solidFill>
                  <a:schemeClr val="dk1"/>
                </a:solidFill>
              </a:rPr>
              <a:t>Even though the number of founder with business degrees is higher, we were able to deduce that the correlation between a founder succeeding if he has a computer science background is higher with good confidence. This can be due to the growing digital/software/data related startups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There is a good chance of a founder succeeding if his alma </a:t>
            </a:r>
            <a:r>
              <a:rPr lang="en" sz="1100">
                <a:solidFill>
                  <a:schemeClr val="dk1"/>
                </a:solidFill>
              </a:rPr>
              <a:t>mater is an Ivy-League/Top-School contrary to the popular belief of being a dropout. We hypothesize this can be true given the great alum network or maybe just the nature of the network a founder is exposed to in an Ivy league</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Number of founded organisations is negatively correlated which can be attributed to distraction</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More number of founders is negatively correlated to success. This is consistent with the idea: too many views (people) result into poor </a:t>
            </a:r>
            <a:r>
              <a:rPr lang="en" sz="1100">
                <a:solidFill>
                  <a:schemeClr val="dk1"/>
                </a:solidFill>
              </a:rPr>
              <a:t>decisions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Startups with highest number of investments are focussed at portfolio diversification as observed in our market basket analysis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Most of the largest VC firms finance late stage rounds and tech companies. So more and more tech startups are blooming and most new start-ups are in the tech category </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9"/>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txBox="1"/>
          <p:nvPr>
            <p:ph idx="1" type="body"/>
          </p:nvPr>
        </p:nvSpPr>
        <p:spPr>
          <a:xfrm>
            <a:off x="243650" y="1831800"/>
            <a:ext cx="8443200" cy="2156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600">
                <a:solidFill>
                  <a:srgbClr val="000000"/>
                </a:solidFill>
                <a:highlight>
                  <a:srgbClr val="FFFFFF"/>
                </a:highlight>
              </a:rPr>
              <a:t>Thank You</a:t>
            </a:r>
            <a:endParaRPr b="1" sz="2600">
              <a:solidFill>
                <a:srgbClr val="000000"/>
              </a:solidFill>
              <a:highlight>
                <a:srgbClr val="FFFFFF"/>
              </a:highlight>
            </a:endParaRPr>
          </a:p>
        </p:txBody>
      </p:sp>
      <p:sp>
        <p:nvSpPr>
          <p:cNvPr id="271" name="Google Shape;271;p29"/>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0"/>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type="title"/>
          </p:nvPr>
        </p:nvSpPr>
        <p:spPr>
          <a:xfrm>
            <a:off x="259225" y="-228597"/>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Our Approach</a:t>
            </a:r>
            <a:endParaRPr sz="2400">
              <a:solidFill>
                <a:srgbClr val="FFFFFF"/>
              </a:solidFill>
            </a:endParaRPr>
          </a:p>
        </p:txBody>
      </p:sp>
      <p:sp>
        <p:nvSpPr>
          <p:cNvPr id="58" name="Google Shape;5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9" name="Google Shape;59;p10"/>
          <p:cNvGrpSpPr/>
          <p:nvPr/>
        </p:nvGrpSpPr>
        <p:grpSpPr>
          <a:xfrm>
            <a:off x="2820225" y="891450"/>
            <a:ext cx="3175200" cy="3175200"/>
            <a:chOff x="2820225" y="891450"/>
            <a:chExt cx="3175200" cy="3175200"/>
          </a:xfrm>
        </p:grpSpPr>
        <p:sp>
          <p:nvSpPr>
            <p:cNvPr id="60" name="Google Shape;60;p10"/>
            <p:cNvSpPr/>
            <p:nvPr/>
          </p:nvSpPr>
          <p:spPr>
            <a:xfrm rot="10800000">
              <a:off x="2820225" y="891450"/>
              <a:ext cx="3175200" cy="3175200"/>
            </a:xfrm>
            <a:prstGeom prst="blockArc">
              <a:avLst>
                <a:gd fmla="val 5399801" name="adj1"/>
                <a:gd fmla="val 3012680" name="adj2"/>
                <a:gd fmla="val 6939" name="adj3"/>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p:nvPr/>
          </p:nvSpPr>
          <p:spPr>
            <a:xfrm rot="10800000">
              <a:off x="3175023" y="1179900"/>
              <a:ext cx="450600" cy="450600"/>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10"/>
          <p:cNvGrpSpPr/>
          <p:nvPr/>
        </p:nvGrpSpPr>
        <p:grpSpPr>
          <a:xfrm>
            <a:off x="2820225" y="891450"/>
            <a:ext cx="3175200" cy="3175200"/>
            <a:chOff x="2820225" y="891450"/>
            <a:chExt cx="3175200" cy="3175200"/>
          </a:xfrm>
        </p:grpSpPr>
        <p:sp>
          <p:nvSpPr>
            <p:cNvPr id="63" name="Google Shape;63;p10"/>
            <p:cNvSpPr/>
            <p:nvPr/>
          </p:nvSpPr>
          <p:spPr>
            <a:xfrm rot="10800000">
              <a:off x="2820225" y="891450"/>
              <a:ext cx="3175200" cy="3175200"/>
            </a:xfrm>
            <a:prstGeom prst="blockArc">
              <a:avLst>
                <a:gd fmla="val 5399801" name="adj1"/>
                <a:gd fmla="val 3012680" name="adj2"/>
                <a:gd fmla="val 6939" name="adj3"/>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p:nvPr/>
          </p:nvSpPr>
          <p:spPr>
            <a:xfrm rot="10800000">
              <a:off x="3175023" y="1179900"/>
              <a:ext cx="450600" cy="450600"/>
            </a:xfrm>
            <a:prstGeom prst="rtTriangle">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10"/>
          <p:cNvGrpSpPr/>
          <p:nvPr/>
        </p:nvGrpSpPr>
        <p:grpSpPr>
          <a:xfrm>
            <a:off x="5476923" y="2692382"/>
            <a:ext cx="1563721" cy="772344"/>
            <a:chOff x="4731075" y="3367427"/>
            <a:chExt cx="1332300" cy="914450"/>
          </a:xfrm>
        </p:grpSpPr>
        <p:sp>
          <p:nvSpPr>
            <p:cNvPr id="66" name="Google Shape;66;p10"/>
            <p:cNvSpPr/>
            <p:nvPr/>
          </p:nvSpPr>
          <p:spPr>
            <a:xfrm>
              <a:off x="4731075" y="3652177"/>
              <a:ext cx="1332300" cy="6297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Extracting data on education from biographies, extracting headquarter location, etc</a:t>
              </a:r>
              <a:endParaRPr>
                <a:solidFill>
                  <a:srgbClr val="FFFFFF"/>
                </a:solidFill>
              </a:endParaRPr>
            </a:p>
          </p:txBody>
        </p:sp>
        <p:sp>
          <p:nvSpPr>
            <p:cNvPr id="67" name="Google Shape;67;p10"/>
            <p:cNvSpPr/>
            <p:nvPr/>
          </p:nvSpPr>
          <p:spPr>
            <a:xfrm>
              <a:off x="4731075" y="3367427"/>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Data Preparation</a:t>
              </a:r>
              <a:endParaRPr sz="800">
                <a:solidFill>
                  <a:srgbClr val="FFFFFF"/>
                </a:solidFill>
                <a:latin typeface="Roboto"/>
                <a:ea typeface="Roboto"/>
                <a:cs typeface="Roboto"/>
                <a:sym typeface="Roboto"/>
              </a:endParaRPr>
            </a:p>
          </p:txBody>
        </p:sp>
      </p:grpSp>
      <p:grpSp>
        <p:nvGrpSpPr>
          <p:cNvPr id="68" name="Google Shape;68;p10"/>
          <p:cNvGrpSpPr/>
          <p:nvPr/>
        </p:nvGrpSpPr>
        <p:grpSpPr>
          <a:xfrm>
            <a:off x="3711675" y="3700587"/>
            <a:ext cx="1503900" cy="722979"/>
            <a:chOff x="2734175" y="3367177"/>
            <a:chExt cx="1332300" cy="914700"/>
          </a:xfrm>
        </p:grpSpPr>
        <p:sp>
          <p:nvSpPr>
            <p:cNvPr id="69" name="Google Shape;69;p10"/>
            <p:cNvSpPr/>
            <p:nvPr/>
          </p:nvSpPr>
          <p:spPr>
            <a:xfrm>
              <a:off x="2734175" y="3652177"/>
              <a:ext cx="1332300" cy="6297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lt1"/>
                  </a:solidFill>
                  <a:latin typeface="Roboto"/>
                  <a:ea typeface="Roboto"/>
                  <a:cs typeface="Roboto"/>
                  <a:sym typeface="Roboto"/>
                </a:rPr>
                <a:t>Feature Selection</a:t>
              </a:r>
              <a:endParaRPr sz="800">
                <a:solidFill>
                  <a:schemeClr val="lt1"/>
                </a:solidFill>
                <a:latin typeface="Roboto"/>
                <a:ea typeface="Roboto"/>
                <a:cs typeface="Roboto"/>
                <a:sym typeface="Roboto"/>
              </a:endParaRPr>
            </a:p>
            <a:p>
              <a:pPr indent="0" lvl="0" marL="0" rtl="0" algn="l">
                <a:spcBef>
                  <a:spcPts val="0"/>
                </a:spcBef>
                <a:spcAft>
                  <a:spcPts val="0"/>
                </a:spcAft>
                <a:buNone/>
              </a:pPr>
              <a:r>
                <a:rPr lang="en" sz="800">
                  <a:solidFill>
                    <a:srgbClr val="FFFFFF"/>
                  </a:solidFill>
                  <a:latin typeface="Roboto"/>
                  <a:ea typeface="Roboto"/>
                  <a:cs typeface="Roboto"/>
                  <a:sym typeface="Roboto"/>
                </a:rPr>
                <a:t>Creation of dummy variables</a:t>
              </a:r>
              <a:endParaRPr sz="800">
                <a:solidFill>
                  <a:srgbClr val="FFFFFF"/>
                </a:solidFill>
                <a:latin typeface="Roboto"/>
                <a:ea typeface="Roboto"/>
                <a:cs typeface="Roboto"/>
                <a:sym typeface="Roboto"/>
              </a:endParaRPr>
            </a:p>
            <a:p>
              <a:pPr indent="0" lvl="0" marL="0" rtl="0" algn="l">
                <a:spcBef>
                  <a:spcPts val="0"/>
                </a:spcBef>
                <a:spcAft>
                  <a:spcPts val="0"/>
                </a:spcAft>
                <a:buNone/>
              </a:pPr>
              <a:r>
                <a:t/>
              </a:r>
              <a:endParaRPr sz="800">
                <a:solidFill>
                  <a:srgbClr val="FFFFFF"/>
                </a:solidFill>
                <a:latin typeface="Roboto"/>
                <a:ea typeface="Roboto"/>
                <a:cs typeface="Roboto"/>
                <a:sym typeface="Roboto"/>
              </a:endParaRPr>
            </a:p>
          </p:txBody>
        </p:sp>
        <p:sp>
          <p:nvSpPr>
            <p:cNvPr id="70" name="Google Shape;70;p10"/>
            <p:cNvSpPr/>
            <p:nvPr/>
          </p:nvSpPr>
          <p:spPr>
            <a:xfrm>
              <a:off x="2734175" y="3367177"/>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Feature Engineering</a:t>
              </a:r>
              <a:endParaRPr sz="800">
                <a:solidFill>
                  <a:srgbClr val="FFFFFF"/>
                </a:solidFill>
                <a:latin typeface="Roboto"/>
                <a:ea typeface="Roboto"/>
                <a:cs typeface="Roboto"/>
                <a:sym typeface="Roboto"/>
              </a:endParaRPr>
            </a:p>
          </p:txBody>
        </p:sp>
      </p:grpSp>
      <p:grpSp>
        <p:nvGrpSpPr>
          <p:cNvPr id="71" name="Google Shape;71;p10"/>
          <p:cNvGrpSpPr/>
          <p:nvPr/>
        </p:nvGrpSpPr>
        <p:grpSpPr>
          <a:xfrm>
            <a:off x="2059950" y="2720177"/>
            <a:ext cx="1477387" cy="744502"/>
            <a:chOff x="2465769" y="2472568"/>
            <a:chExt cx="1332300" cy="644981"/>
          </a:xfrm>
        </p:grpSpPr>
        <p:sp>
          <p:nvSpPr>
            <p:cNvPr id="72" name="Google Shape;72;p10"/>
            <p:cNvSpPr/>
            <p:nvPr/>
          </p:nvSpPr>
          <p:spPr>
            <a:xfrm>
              <a:off x="2465769" y="2685249"/>
              <a:ext cx="1332300" cy="4323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Random Forest, SVM,</a:t>
              </a:r>
              <a:endParaRPr sz="800">
                <a:solidFill>
                  <a:srgbClr val="FFFFFF"/>
                </a:solidFill>
                <a:latin typeface="Roboto"/>
                <a:ea typeface="Roboto"/>
                <a:cs typeface="Roboto"/>
                <a:sym typeface="Roboto"/>
              </a:endParaRPr>
            </a:p>
            <a:p>
              <a:pPr indent="0" lvl="0" marL="0" rtl="0" algn="l">
                <a:spcBef>
                  <a:spcPts val="0"/>
                </a:spcBef>
                <a:spcAft>
                  <a:spcPts val="0"/>
                </a:spcAft>
                <a:buNone/>
              </a:pPr>
              <a:r>
                <a:rPr lang="en" sz="800">
                  <a:solidFill>
                    <a:srgbClr val="FFFFFF"/>
                  </a:solidFill>
                  <a:latin typeface="Roboto"/>
                  <a:ea typeface="Roboto"/>
                  <a:cs typeface="Roboto"/>
                  <a:sym typeface="Roboto"/>
                </a:rPr>
                <a:t>XGBoost and others</a:t>
              </a:r>
              <a:endParaRPr sz="800">
                <a:solidFill>
                  <a:srgbClr val="FFFFFF"/>
                </a:solidFill>
                <a:latin typeface="Roboto"/>
                <a:ea typeface="Roboto"/>
                <a:cs typeface="Roboto"/>
                <a:sym typeface="Roboto"/>
              </a:endParaRPr>
            </a:p>
          </p:txBody>
        </p:sp>
        <p:sp>
          <p:nvSpPr>
            <p:cNvPr id="73" name="Google Shape;73;p10"/>
            <p:cNvSpPr/>
            <p:nvPr/>
          </p:nvSpPr>
          <p:spPr>
            <a:xfrm>
              <a:off x="2465769" y="2472568"/>
              <a:ext cx="1332300" cy="2352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Modelling</a:t>
              </a:r>
              <a:endParaRPr sz="800">
                <a:solidFill>
                  <a:srgbClr val="FFFFFF"/>
                </a:solidFill>
                <a:latin typeface="Roboto"/>
                <a:ea typeface="Roboto"/>
                <a:cs typeface="Roboto"/>
                <a:sym typeface="Roboto"/>
              </a:endParaRPr>
            </a:p>
          </p:txBody>
        </p:sp>
      </p:grpSp>
      <p:grpSp>
        <p:nvGrpSpPr>
          <p:cNvPr id="74" name="Google Shape;74;p10"/>
          <p:cNvGrpSpPr/>
          <p:nvPr/>
        </p:nvGrpSpPr>
        <p:grpSpPr>
          <a:xfrm>
            <a:off x="3578787" y="669013"/>
            <a:ext cx="1590475" cy="773267"/>
            <a:chOff x="3598963" y="658363"/>
            <a:chExt cx="1443000" cy="978324"/>
          </a:xfrm>
        </p:grpSpPr>
        <p:sp>
          <p:nvSpPr>
            <p:cNvPr id="75" name="Google Shape;75;p10"/>
            <p:cNvSpPr/>
            <p:nvPr/>
          </p:nvSpPr>
          <p:spPr>
            <a:xfrm>
              <a:off x="3598963" y="939787"/>
              <a:ext cx="1443000" cy="6969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P</a:t>
              </a:r>
              <a:r>
                <a:rPr lang="en" sz="800">
                  <a:solidFill>
                    <a:srgbClr val="FFFFFF"/>
                  </a:solidFill>
                  <a:latin typeface="Roboto"/>
                  <a:ea typeface="Roboto"/>
                  <a:cs typeface="Roboto"/>
                  <a:sym typeface="Roboto"/>
                </a:rPr>
                <a:t>redict the potential success of a startup founder to improve VC’s investment accuracy</a:t>
              </a:r>
              <a:endParaRPr>
                <a:solidFill>
                  <a:srgbClr val="FFFFFF"/>
                </a:solidFill>
              </a:endParaRPr>
            </a:p>
          </p:txBody>
        </p:sp>
        <p:sp>
          <p:nvSpPr>
            <p:cNvPr id="76" name="Google Shape;76;p10"/>
            <p:cNvSpPr/>
            <p:nvPr/>
          </p:nvSpPr>
          <p:spPr>
            <a:xfrm>
              <a:off x="3598963" y="658363"/>
              <a:ext cx="14430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Business Requirement</a:t>
              </a:r>
              <a:endParaRPr b="1" sz="1000">
                <a:solidFill>
                  <a:srgbClr val="FFFFFF"/>
                </a:solidFill>
              </a:endParaRPr>
            </a:p>
          </p:txBody>
        </p:sp>
      </p:grpSp>
      <p:grpSp>
        <p:nvGrpSpPr>
          <p:cNvPr id="77" name="Google Shape;77;p10"/>
          <p:cNvGrpSpPr/>
          <p:nvPr/>
        </p:nvGrpSpPr>
        <p:grpSpPr>
          <a:xfrm>
            <a:off x="5476927" y="1690225"/>
            <a:ext cx="1563721" cy="723000"/>
            <a:chOff x="5130375" y="2422675"/>
            <a:chExt cx="1332300" cy="723000"/>
          </a:xfrm>
        </p:grpSpPr>
        <p:sp>
          <p:nvSpPr>
            <p:cNvPr id="78" name="Google Shape;78;p10"/>
            <p:cNvSpPr/>
            <p:nvPr/>
          </p:nvSpPr>
          <p:spPr>
            <a:xfrm>
              <a:off x="5130375" y="2707675"/>
              <a:ext cx="1332300" cy="4380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Crunchbase Data (Companies + Founder + Investments)</a:t>
              </a:r>
              <a:endParaRPr>
                <a:solidFill>
                  <a:srgbClr val="FFFFFF"/>
                </a:solidFill>
              </a:endParaRPr>
            </a:p>
          </p:txBody>
        </p:sp>
        <p:sp>
          <p:nvSpPr>
            <p:cNvPr id="79" name="Google Shape;79;p10"/>
            <p:cNvSpPr/>
            <p:nvPr/>
          </p:nvSpPr>
          <p:spPr>
            <a:xfrm>
              <a:off x="5130375" y="2422675"/>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Data Acquisition</a:t>
              </a:r>
              <a:endParaRPr sz="800">
                <a:solidFill>
                  <a:srgbClr val="FFFFFF"/>
                </a:solidFill>
                <a:latin typeface="Roboto"/>
                <a:ea typeface="Roboto"/>
                <a:cs typeface="Roboto"/>
                <a:sym typeface="Roboto"/>
              </a:endParaRPr>
            </a:p>
          </p:txBody>
        </p:sp>
      </p:grpSp>
      <p:grpSp>
        <p:nvGrpSpPr>
          <p:cNvPr id="80" name="Google Shape;80;p10"/>
          <p:cNvGrpSpPr/>
          <p:nvPr/>
        </p:nvGrpSpPr>
        <p:grpSpPr>
          <a:xfrm>
            <a:off x="2063888" y="1690186"/>
            <a:ext cx="1506165" cy="722998"/>
            <a:chOff x="2389575" y="2071477"/>
            <a:chExt cx="1332300" cy="722998"/>
          </a:xfrm>
        </p:grpSpPr>
        <p:sp>
          <p:nvSpPr>
            <p:cNvPr id="81" name="Google Shape;81;p10"/>
            <p:cNvSpPr/>
            <p:nvPr/>
          </p:nvSpPr>
          <p:spPr>
            <a:xfrm>
              <a:off x="2389575" y="2356476"/>
              <a:ext cx="1332300" cy="4380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Accuracy, Precision, Recall, MSE, F1-Score</a:t>
              </a:r>
              <a:endParaRPr>
                <a:solidFill>
                  <a:srgbClr val="FFFFFF"/>
                </a:solidFill>
              </a:endParaRPr>
            </a:p>
          </p:txBody>
        </p:sp>
        <p:sp>
          <p:nvSpPr>
            <p:cNvPr id="82" name="Google Shape;82;p10"/>
            <p:cNvSpPr/>
            <p:nvPr/>
          </p:nvSpPr>
          <p:spPr>
            <a:xfrm>
              <a:off x="2389575" y="2071477"/>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Evaluation and </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 sz="1000">
                  <a:solidFill>
                    <a:schemeClr val="lt1"/>
                  </a:solidFill>
                  <a:latin typeface="Roboto"/>
                  <a:ea typeface="Roboto"/>
                  <a:cs typeface="Roboto"/>
                  <a:sym typeface="Roboto"/>
                </a:rPr>
                <a:t>Interpretation</a:t>
              </a:r>
              <a:endParaRPr sz="800">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1"/>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txBox="1"/>
          <p:nvPr>
            <p:ph idx="1" type="body"/>
          </p:nvPr>
        </p:nvSpPr>
        <p:spPr>
          <a:xfrm>
            <a:off x="403300" y="1056513"/>
            <a:ext cx="8229600" cy="316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t>Data was extracted from Crunch base and GitHub</a:t>
            </a:r>
            <a:endParaRPr sz="1600"/>
          </a:p>
          <a:p>
            <a:pPr indent="0" lvl="0" marL="0" rtl="0" algn="l">
              <a:spcBef>
                <a:spcPts val="600"/>
              </a:spcBef>
              <a:spcAft>
                <a:spcPts val="0"/>
              </a:spcAft>
              <a:buNone/>
            </a:pPr>
            <a:r>
              <a:t/>
            </a:r>
            <a:endParaRPr sz="1200"/>
          </a:p>
          <a:p>
            <a:pPr indent="0" lvl="0" marL="0" rtl="0" algn="l">
              <a:spcBef>
                <a:spcPts val="600"/>
              </a:spcBef>
              <a:spcAft>
                <a:spcPts val="0"/>
              </a:spcAft>
              <a:buNone/>
            </a:pPr>
            <a:r>
              <a:rPr b="1" lang="en" sz="1600"/>
              <a:t>There were 3 primary data files that had information on:</a:t>
            </a:r>
            <a:endParaRPr b="1" sz="1600"/>
          </a:p>
          <a:p>
            <a:pPr indent="-317500" lvl="0" marL="457200" rtl="0" algn="l">
              <a:spcBef>
                <a:spcPts val="600"/>
              </a:spcBef>
              <a:spcAft>
                <a:spcPts val="0"/>
              </a:spcAft>
              <a:buSzPts val="1400"/>
              <a:buAutoNum type="arabicPeriod"/>
            </a:pPr>
            <a:r>
              <a:rPr lang="en" sz="1400"/>
              <a:t>Companies (Industry, Headquarters, Founded Date, Company Type)</a:t>
            </a:r>
            <a:endParaRPr sz="1400"/>
          </a:p>
          <a:p>
            <a:pPr indent="-317500" lvl="0" marL="457200" rtl="0" algn="l">
              <a:spcBef>
                <a:spcPts val="0"/>
              </a:spcBef>
              <a:spcAft>
                <a:spcPts val="0"/>
              </a:spcAft>
              <a:buSzPts val="1400"/>
              <a:buAutoNum type="arabicPeriod"/>
            </a:pPr>
            <a:r>
              <a:rPr lang="en" sz="1400"/>
              <a:t>Founders (Biography, Gender, Number of Founded Organizations, Number of Portfolio Companies)</a:t>
            </a:r>
            <a:endParaRPr sz="1400"/>
          </a:p>
          <a:p>
            <a:pPr indent="-317500" lvl="0" marL="457200" rtl="0" algn="l">
              <a:spcBef>
                <a:spcPts val="0"/>
              </a:spcBef>
              <a:spcAft>
                <a:spcPts val="0"/>
              </a:spcAft>
              <a:buSzPts val="1400"/>
              <a:buAutoNum type="arabicPeriod"/>
            </a:pPr>
            <a:r>
              <a:rPr lang="en" sz="1400"/>
              <a:t>Investments (Funding Type, Funding Date, Funding Amount)</a:t>
            </a:r>
            <a:endParaRPr sz="1400"/>
          </a:p>
          <a:p>
            <a:pPr indent="0" lvl="0" marL="0" rtl="0" algn="l">
              <a:spcBef>
                <a:spcPts val="600"/>
              </a:spcBef>
              <a:spcAft>
                <a:spcPts val="0"/>
              </a:spcAft>
              <a:buNone/>
            </a:pPr>
            <a:r>
              <a:t/>
            </a:r>
            <a:endParaRPr sz="1200"/>
          </a:p>
        </p:txBody>
      </p:sp>
      <p:sp>
        <p:nvSpPr>
          <p:cNvPr id="89" name="Google Shape;89;p11"/>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txBox="1"/>
          <p:nvPr>
            <p:ph type="title"/>
          </p:nvPr>
        </p:nvSpPr>
        <p:spPr>
          <a:xfrm>
            <a:off x="457200" y="-266697"/>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Data Extraction</a:t>
            </a:r>
            <a:endParaRPr sz="2400">
              <a:solidFill>
                <a:srgbClr val="FFFFFF"/>
              </a:solidFill>
            </a:endParaRPr>
          </a:p>
        </p:txBody>
      </p:sp>
      <p:sp>
        <p:nvSpPr>
          <p:cNvPr id="91" name="Google Shape;9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2"/>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idx="1" type="body"/>
          </p:nvPr>
        </p:nvSpPr>
        <p:spPr>
          <a:xfrm>
            <a:off x="457200" y="1200150"/>
            <a:ext cx="8229600" cy="316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800">
              <a:solidFill>
                <a:srgbClr val="000000"/>
              </a:solidFill>
            </a:endParaRPr>
          </a:p>
          <a:p>
            <a:pPr indent="0" lvl="0" marL="0" rtl="0" algn="l">
              <a:spcBef>
                <a:spcPts val="600"/>
              </a:spcBef>
              <a:spcAft>
                <a:spcPts val="0"/>
              </a:spcAft>
              <a:buNone/>
            </a:pPr>
            <a:r>
              <a:rPr b="1" lang="en" sz="1600">
                <a:solidFill>
                  <a:srgbClr val="000000"/>
                </a:solidFill>
              </a:rPr>
              <a:t>Extraction of Data on Education</a:t>
            </a:r>
            <a:endParaRPr b="1" sz="1600">
              <a:solidFill>
                <a:srgbClr val="000000"/>
              </a:solidFill>
            </a:endParaRPr>
          </a:p>
          <a:p>
            <a:pPr indent="-330200" lvl="0" marL="457200" rtl="0" algn="l">
              <a:spcBef>
                <a:spcPts val="600"/>
              </a:spcBef>
              <a:spcAft>
                <a:spcPts val="0"/>
              </a:spcAft>
              <a:buClr>
                <a:srgbClr val="000000"/>
              </a:buClr>
              <a:buSzPts val="1600"/>
              <a:buChar char="●"/>
            </a:pPr>
            <a:r>
              <a:rPr lang="en" sz="1600">
                <a:solidFill>
                  <a:srgbClr val="000000"/>
                </a:solidFill>
              </a:rPr>
              <a:t>Extract education by merging on Founder Name from Crunchbase website.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Extract data on whether founder attended ivy league college using bio column</a:t>
            </a:r>
            <a:endParaRPr sz="1600">
              <a:solidFill>
                <a:srgbClr val="000000"/>
              </a:solidFill>
            </a:endParaRPr>
          </a:p>
          <a:p>
            <a:pPr indent="0" lvl="0" marL="457200" rtl="0" algn="l">
              <a:lnSpc>
                <a:spcPct val="115000"/>
              </a:lnSpc>
              <a:spcBef>
                <a:spcPts val="0"/>
              </a:spcBef>
              <a:spcAft>
                <a:spcPts val="0"/>
              </a:spcAft>
              <a:buNone/>
            </a:pPr>
            <a:r>
              <a:rPr lang="en" sz="1600">
                <a:solidFill>
                  <a:srgbClr val="999999"/>
                </a:solidFill>
              </a:rPr>
              <a:t>For example,</a:t>
            </a:r>
            <a:r>
              <a:rPr i="1" lang="en" sz="1600">
                <a:solidFill>
                  <a:srgbClr val="999999"/>
                </a:solidFill>
              </a:rPr>
              <a:t> ‘Sergey Sundukovskiy, Ph.D. has over 20 years of experience serving</a:t>
            </a:r>
            <a:r>
              <a:rPr lang="en" sz="1600">
                <a:solidFill>
                  <a:srgbClr val="999999"/>
                </a:solidFill>
              </a:rPr>
              <a:t>…’ would give a 1 value for Ph.D.</a:t>
            </a:r>
            <a:endParaRPr sz="1600">
              <a:solidFill>
                <a:srgbClr val="999999"/>
              </a:solidFill>
            </a:endParaRPr>
          </a:p>
          <a:p>
            <a:pPr indent="0" lvl="0" marL="0" rtl="0" algn="l">
              <a:spcBef>
                <a:spcPts val="600"/>
              </a:spcBef>
              <a:spcAft>
                <a:spcPts val="0"/>
              </a:spcAft>
              <a:buNone/>
            </a:pPr>
            <a:r>
              <a:t/>
            </a:r>
            <a:endParaRPr sz="1600">
              <a:solidFill>
                <a:srgbClr val="999999"/>
              </a:solidFill>
            </a:endParaRPr>
          </a:p>
          <a:p>
            <a:pPr indent="0" lvl="0" marL="0" rtl="0" algn="l">
              <a:spcBef>
                <a:spcPts val="600"/>
              </a:spcBef>
              <a:spcAft>
                <a:spcPts val="0"/>
              </a:spcAft>
              <a:buNone/>
            </a:pPr>
            <a:r>
              <a:t/>
            </a:r>
            <a:endParaRPr sz="1800">
              <a:solidFill>
                <a:schemeClr val="dk2"/>
              </a:solidFill>
            </a:endParaRPr>
          </a:p>
        </p:txBody>
      </p:sp>
      <p:sp>
        <p:nvSpPr>
          <p:cNvPr id="98" name="Google Shape;98;p12"/>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txBox="1"/>
          <p:nvPr>
            <p:ph type="title"/>
          </p:nvPr>
        </p:nvSpPr>
        <p:spPr>
          <a:xfrm>
            <a:off x="457200" y="-266697"/>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Data Manipulation</a:t>
            </a:r>
            <a:endParaRPr sz="2400">
              <a:solidFill>
                <a:srgbClr val="FFFFFF"/>
              </a:solidFill>
            </a:endParaRPr>
          </a:p>
        </p:txBody>
      </p:sp>
      <p:sp>
        <p:nvSpPr>
          <p:cNvPr id="100" name="Google Shape;10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3"/>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txBox="1"/>
          <p:nvPr>
            <p:ph idx="1" type="body"/>
          </p:nvPr>
        </p:nvSpPr>
        <p:spPr>
          <a:xfrm>
            <a:off x="457200" y="833763"/>
            <a:ext cx="8229600" cy="36060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000000"/>
              </a:buClr>
              <a:buSzPts val="1600"/>
              <a:buChar char="●"/>
            </a:pPr>
            <a:r>
              <a:rPr b="1" lang="en" sz="1600">
                <a:solidFill>
                  <a:srgbClr val="000000"/>
                </a:solidFill>
              </a:rPr>
              <a:t>Dummy on Masters, PhD</a:t>
            </a:r>
            <a:endParaRPr b="1" sz="1600">
              <a:solidFill>
                <a:srgbClr val="000000"/>
              </a:solidFill>
            </a:endParaRPr>
          </a:p>
          <a:p>
            <a:pPr indent="0" lvl="0" marL="457200" rtl="0" algn="l">
              <a:spcBef>
                <a:spcPts val="600"/>
              </a:spcBef>
              <a:spcAft>
                <a:spcPts val="0"/>
              </a:spcAft>
              <a:buNone/>
            </a:pPr>
            <a:r>
              <a:rPr lang="en" sz="1600">
                <a:solidFill>
                  <a:srgbClr val="434343"/>
                </a:solidFill>
              </a:rPr>
              <a:t>Bachelors is the base case</a:t>
            </a:r>
            <a:endParaRPr sz="1600">
              <a:solidFill>
                <a:srgbClr val="434343"/>
              </a:solidFill>
            </a:endParaRPr>
          </a:p>
          <a:p>
            <a:pPr indent="-330200" lvl="0" marL="457200" rtl="0" algn="l">
              <a:spcBef>
                <a:spcPts val="600"/>
              </a:spcBef>
              <a:spcAft>
                <a:spcPts val="0"/>
              </a:spcAft>
              <a:buClr>
                <a:srgbClr val="000000"/>
              </a:buClr>
              <a:buSzPts val="1600"/>
              <a:buChar char="●"/>
            </a:pPr>
            <a:r>
              <a:rPr b="1" lang="en" sz="1600">
                <a:solidFill>
                  <a:srgbClr val="000000"/>
                </a:solidFill>
              </a:rPr>
              <a:t>Creation of headquarters feature</a:t>
            </a:r>
            <a:endParaRPr b="1" sz="1600">
              <a:solidFill>
                <a:srgbClr val="000000"/>
              </a:solidFill>
            </a:endParaRPr>
          </a:p>
          <a:p>
            <a:pPr indent="0" lvl="0" marL="457200" rtl="0" algn="l">
              <a:spcBef>
                <a:spcPts val="600"/>
              </a:spcBef>
              <a:spcAft>
                <a:spcPts val="0"/>
              </a:spcAft>
              <a:buNone/>
            </a:pPr>
            <a:r>
              <a:rPr lang="en" sz="1600">
                <a:solidFill>
                  <a:srgbClr val="434343"/>
                </a:solidFill>
              </a:rPr>
              <a:t>We replaced the headquarter column which was in the format of </a:t>
            </a:r>
            <a:r>
              <a:rPr i="1" lang="en" sz="1600">
                <a:solidFill>
                  <a:srgbClr val="434343"/>
                </a:solidFill>
              </a:rPr>
              <a:t>‘City, State, Country’ </a:t>
            </a:r>
            <a:r>
              <a:rPr lang="en" sz="1600">
                <a:solidFill>
                  <a:srgbClr val="434343"/>
                </a:solidFill>
              </a:rPr>
              <a:t>with the frequency of occurrence</a:t>
            </a:r>
            <a:r>
              <a:rPr i="1" lang="en" sz="1600">
                <a:solidFill>
                  <a:srgbClr val="434343"/>
                </a:solidFill>
              </a:rPr>
              <a:t> </a:t>
            </a:r>
            <a:r>
              <a:rPr lang="en" sz="1600">
                <a:solidFill>
                  <a:srgbClr val="434343"/>
                </a:solidFill>
              </a:rPr>
              <a:t>of that location.</a:t>
            </a:r>
            <a:endParaRPr sz="1600">
              <a:solidFill>
                <a:srgbClr val="434343"/>
              </a:solidFill>
            </a:endParaRPr>
          </a:p>
          <a:p>
            <a:pPr indent="-330200" lvl="0" marL="457200" rtl="0" algn="l">
              <a:spcBef>
                <a:spcPts val="600"/>
              </a:spcBef>
              <a:spcAft>
                <a:spcPts val="0"/>
              </a:spcAft>
              <a:buClr>
                <a:srgbClr val="000000"/>
              </a:buClr>
              <a:buSzPts val="1600"/>
              <a:buChar char="●"/>
            </a:pPr>
            <a:r>
              <a:rPr b="1" lang="en" sz="1600">
                <a:solidFill>
                  <a:srgbClr val="000000"/>
                </a:solidFill>
              </a:rPr>
              <a:t>Dummy on Ivy League + Stanford + MIT + Caltech</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Dummy on industry </a:t>
            </a:r>
            <a:endParaRPr b="1" sz="1600">
              <a:solidFill>
                <a:srgbClr val="000000"/>
              </a:solidFill>
            </a:endParaRPr>
          </a:p>
          <a:p>
            <a:pPr indent="0" lvl="0" marL="457200" rtl="0" algn="l">
              <a:spcBef>
                <a:spcPts val="600"/>
              </a:spcBef>
              <a:spcAft>
                <a:spcPts val="0"/>
              </a:spcAft>
              <a:buNone/>
            </a:pPr>
            <a:r>
              <a:rPr lang="en" sz="1600">
                <a:solidFill>
                  <a:srgbClr val="434343"/>
                </a:solidFill>
              </a:rPr>
              <a:t>The main 11 categories are </a:t>
            </a:r>
            <a:r>
              <a:rPr lang="en" sz="1600">
                <a:solidFill>
                  <a:srgbClr val="434343"/>
                </a:solidFill>
              </a:rPr>
              <a:t>Tech, Finance, Healthcare, Logistics, Real Estate, Retail,  Lifestyle and Fashion, Travel and Hospitality, Energy/Environment, Media and Marketing and Other</a:t>
            </a:r>
            <a:endParaRPr sz="1600">
              <a:solidFill>
                <a:srgbClr val="434343"/>
              </a:solidFill>
            </a:endParaRPr>
          </a:p>
          <a:p>
            <a:pPr indent="0" lvl="0" marL="0" rtl="0" algn="l">
              <a:spcBef>
                <a:spcPts val="600"/>
              </a:spcBef>
              <a:spcAft>
                <a:spcPts val="0"/>
              </a:spcAft>
              <a:buNone/>
            </a:pPr>
            <a:r>
              <a:t/>
            </a:r>
            <a:endParaRPr sz="1600">
              <a:solidFill>
                <a:schemeClr val="dk2"/>
              </a:solidFill>
            </a:endParaRPr>
          </a:p>
          <a:p>
            <a:pPr indent="0" lvl="0" marL="0" rtl="0" algn="l">
              <a:spcBef>
                <a:spcPts val="600"/>
              </a:spcBef>
              <a:spcAft>
                <a:spcPts val="0"/>
              </a:spcAft>
              <a:buNone/>
            </a:pPr>
            <a:r>
              <a:t/>
            </a:r>
            <a:endParaRPr sz="1600">
              <a:solidFill>
                <a:schemeClr val="dk2"/>
              </a:solidFill>
            </a:endParaRPr>
          </a:p>
          <a:p>
            <a:pPr indent="0" lvl="0" marL="0" rtl="0" algn="l">
              <a:spcBef>
                <a:spcPts val="600"/>
              </a:spcBef>
              <a:spcAft>
                <a:spcPts val="0"/>
              </a:spcAft>
              <a:buNone/>
            </a:pPr>
            <a:r>
              <a:t/>
            </a:r>
            <a:endParaRPr sz="1800"/>
          </a:p>
        </p:txBody>
      </p:sp>
      <p:sp>
        <p:nvSpPr>
          <p:cNvPr id="107" name="Google Shape;107;p13"/>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txBox="1"/>
          <p:nvPr>
            <p:ph type="title"/>
          </p:nvPr>
        </p:nvSpPr>
        <p:spPr>
          <a:xfrm>
            <a:off x="457200" y="-266697"/>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Feature </a:t>
            </a:r>
            <a:r>
              <a:rPr lang="en" sz="2400">
                <a:solidFill>
                  <a:srgbClr val="FFFFFF"/>
                </a:solidFill>
              </a:rPr>
              <a:t>Engineering</a:t>
            </a:r>
            <a:endParaRPr sz="2400">
              <a:solidFill>
                <a:srgbClr val="FFFFFF"/>
              </a:solidFill>
            </a:endParaRPr>
          </a:p>
        </p:txBody>
      </p:sp>
      <p:sp>
        <p:nvSpPr>
          <p:cNvPr id="109" name="Google Shape;109;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4"/>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txBox="1"/>
          <p:nvPr>
            <p:ph type="title"/>
          </p:nvPr>
        </p:nvSpPr>
        <p:spPr>
          <a:xfrm>
            <a:off x="457200" y="-266697"/>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Data Visualisation</a:t>
            </a:r>
            <a:endParaRPr sz="2400">
              <a:solidFill>
                <a:srgbClr val="FFFFFF"/>
              </a:solidFill>
            </a:endParaRPr>
          </a:p>
        </p:txBody>
      </p:sp>
      <p:sp>
        <p:nvSpPr>
          <p:cNvPr id="116" name="Google Shape;11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14"/>
          <p:cNvPicPr preferRelativeResize="0"/>
          <p:nvPr/>
        </p:nvPicPr>
        <p:blipFill>
          <a:blip r:embed="rId3">
            <a:alphaModFix/>
          </a:blip>
          <a:stretch>
            <a:fillRect/>
          </a:stretch>
        </p:blipFill>
        <p:spPr>
          <a:xfrm>
            <a:off x="521075" y="839200"/>
            <a:ext cx="3604203" cy="4071350"/>
          </a:xfrm>
          <a:prstGeom prst="rect">
            <a:avLst/>
          </a:prstGeom>
          <a:noFill/>
          <a:ln>
            <a:noFill/>
          </a:ln>
        </p:spPr>
      </p:pic>
      <p:pic>
        <p:nvPicPr>
          <p:cNvPr id="118" name="Google Shape;118;p14"/>
          <p:cNvPicPr preferRelativeResize="0"/>
          <p:nvPr/>
        </p:nvPicPr>
        <p:blipFill>
          <a:blip r:embed="rId4">
            <a:alphaModFix/>
          </a:blip>
          <a:stretch>
            <a:fillRect/>
          </a:stretch>
        </p:blipFill>
        <p:spPr>
          <a:xfrm>
            <a:off x="4738175" y="839200"/>
            <a:ext cx="3604200" cy="41595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5"/>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txBox="1"/>
          <p:nvPr>
            <p:ph type="title"/>
          </p:nvPr>
        </p:nvSpPr>
        <p:spPr>
          <a:xfrm>
            <a:off x="457200" y="-266697"/>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Investments by Round</a:t>
            </a:r>
            <a:endParaRPr sz="2400">
              <a:solidFill>
                <a:srgbClr val="FFFFFF"/>
              </a:solidFill>
            </a:endParaRPr>
          </a:p>
        </p:txBody>
      </p:sp>
      <p:sp>
        <p:nvSpPr>
          <p:cNvPr id="126" name="Google Shape;126;p15"/>
          <p:cNvSpPr txBox="1"/>
          <p:nvPr/>
        </p:nvSpPr>
        <p:spPr>
          <a:xfrm>
            <a:off x="235325" y="392200"/>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600">
              <a:solidFill>
                <a:schemeClr val="dk1"/>
              </a:solidFill>
              <a:latin typeface="Helvetica Neue"/>
              <a:ea typeface="Helvetica Neue"/>
              <a:cs typeface="Helvetica Neue"/>
              <a:sym typeface="Helvetica Neue"/>
            </a:endParaRPr>
          </a:p>
        </p:txBody>
      </p:sp>
      <p:sp>
        <p:nvSpPr>
          <p:cNvPr id="127" name="Google Shape;127;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8" name="Google Shape;128;p15"/>
          <p:cNvPicPr preferRelativeResize="0"/>
          <p:nvPr/>
        </p:nvPicPr>
        <p:blipFill>
          <a:blip r:embed="rId3">
            <a:alphaModFix/>
          </a:blip>
          <a:stretch>
            <a:fillRect/>
          </a:stretch>
        </p:blipFill>
        <p:spPr>
          <a:xfrm>
            <a:off x="4719275" y="872075"/>
            <a:ext cx="4293680" cy="3087400"/>
          </a:xfrm>
          <a:prstGeom prst="rect">
            <a:avLst/>
          </a:prstGeom>
          <a:noFill/>
          <a:ln>
            <a:noFill/>
          </a:ln>
        </p:spPr>
      </p:pic>
      <p:pic>
        <p:nvPicPr>
          <p:cNvPr id="129" name="Google Shape;129;p15"/>
          <p:cNvPicPr preferRelativeResize="0"/>
          <p:nvPr/>
        </p:nvPicPr>
        <p:blipFill>
          <a:blip r:embed="rId4">
            <a:alphaModFix/>
          </a:blip>
          <a:stretch>
            <a:fillRect/>
          </a:stretch>
        </p:blipFill>
        <p:spPr>
          <a:xfrm>
            <a:off x="292850" y="942275"/>
            <a:ext cx="4053629" cy="308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6"/>
          <p:cNvSpPr/>
          <p:nvPr/>
        </p:nvSpPr>
        <p:spPr>
          <a:xfrm>
            <a:off x="-41575" y="4644725"/>
            <a:ext cx="9237600" cy="498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41575" y="0"/>
            <a:ext cx="9289500" cy="628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ph type="title"/>
          </p:nvPr>
        </p:nvSpPr>
        <p:spPr>
          <a:xfrm>
            <a:off x="457200" y="-266697"/>
            <a:ext cx="8229600" cy="8574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sz="2400">
                <a:solidFill>
                  <a:srgbClr val="FFFFFF"/>
                </a:solidFill>
              </a:rPr>
              <a:t>Correlation Matrix</a:t>
            </a:r>
            <a:endParaRPr sz="2400">
              <a:solidFill>
                <a:srgbClr val="FFFFFF"/>
              </a:solidFill>
            </a:endParaRPr>
          </a:p>
        </p:txBody>
      </p:sp>
      <p:sp>
        <p:nvSpPr>
          <p:cNvPr id="137" name="Google Shape;137;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16"/>
          <p:cNvPicPr preferRelativeResize="0"/>
          <p:nvPr/>
        </p:nvPicPr>
        <p:blipFill rotWithShape="1">
          <a:blip r:embed="rId3">
            <a:alphaModFix/>
          </a:blip>
          <a:srcRect b="6827" l="18003" r="36886" t="25168"/>
          <a:stretch/>
        </p:blipFill>
        <p:spPr>
          <a:xfrm>
            <a:off x="152400" y="640000"/>
            <a:ext cx="4956574" cy="4004725"/>
          </a:xfrm>
          <a:prstGeom prst="rect">
            <a:avLst/>
          </a:prstGeom>
          <a:noFill/>
          <a:ln>
            <a:noFill/>
          </a:ln>
        </p:spPr>
      </p:pic>
      <p:sp>
        <p:nvSpPr>
          <p:cNvPr id="139" name="Google Shape;139;p16"/>
          <p:cNvSpPr txBox="1"/>
          <p:nvPr/>
        </p:nvSpPr>
        <p:spPr>
          <a:xfrm>
            <a:off x="5385150" y="835125"/>
            <a:ext cx="3532500" cy="359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After analyzing the correlation matrix, we dropped highly correlated features such as:</a:t>
            </a:r>
            <a:endParaRPr/>
          </a:p>
          <a:p>
            <a:pPr indent="0" lvl="0" marL="0" rtl="0" algn="just">
              <a:spcBef>
                <a:spcPts val="0"/>
              </a:spcBef>
              <a:spcAft>
                <a:spcPts val="0"/>
              </a:spcAft>
              <a:buNone/>
            </a:pPr>
            <a:r>
              <a:t/>
            </a:r>
            <a:endParaRPr sz="1200"/>
          </a:p>
          <a:p>
            <a:pPr indent="-304800" lvl="0" marL="457200" rtl="0" algn="l">
              <a:lnSpc>
                <a:spcPct val="115000"/>
              </a:lnSpc>
              <a:spcBef>
                <a:spcPts val="1000"/>
              </a:spcBef>
              <a:spcAft>
                <a:spcPts val="0"/>
              </a:spcAft>
              <a:buClr>
                <a:srgbClr val="454545"/>
              </a:buClr>
              <a:buSzPts val="1200"/>
              <a:buAutoNum type="arabicPeriod"/>
            </a:pPr>
            <a:r>
              <a:rPr lang="en" sz="1200">
                <a:solidFill>
                  <a:srgbClr val="454545"/>
                </a:solidFill>
              </a:rPr>
              <a:t>Number of lead investments</a:t>
            </a:r>
            <a:endParaRPr sz="1200">
              <a:solidFill>
                <a:srgbClr val="454545"/>
              </a:solidFill>
            </a:endParaRPr>
          </a:p>
          <a:p>
            <a:pPr indent="-304800" lvl="0" marL="457200" rtl="0" algn="l">
              <a:lnSpc>
                <a:spcPct val="115000"/>
              </a:lnSpc>
              <a:spcBef>
                <a:spcPts val="0"/>
              </a:spcBef>
              <a:spcAft>
                <a:spcPts val="0"/>
              </a:spcAft>
              <a:buClr>
                <a:srgbClr val="454545"/>
              </a:buClr>
              <a:buSzPts val="1200"/>
              <a:buAutoNum type="arabicPeriod"/>
            </a:pPr>
            <a:r>
              <a:rPr lang="en" sz="1200">
                <a:solidFill>
                  <a:srgbClr val="454545"/>
                </a:solidFill>
              </a:rPr>
              <a:t>Number of partner investments</a:t>
            </a:r>
            <a:endParaRPr sz="1200">
              <a:solidFill>
                <a:srgbClr val="454545"/>
              </a:solidFill>
            </a:endParaRPr>
          </a:p>
          <a:p>
            <a:pPr indent="-304800" lvl="0" marL="457200" rtl="0" algn="l">
              <a:lnSpc>
                <a:spcPct val="115000"/>
              </a:lnSpc>
              <a:spcBef>
                <a:spcPts val="0"/>
              </a:spcBef>
              <a:spcAft>
                <a:spcPts val="0"/>
              </a:spcAft>
              <a:buClr>
                <a:srgbClr val="454545"/>
              </a:buClr>
              <a:buSzPts val="1200"/>
              <a:buAutoNum type="arabicPeriod"/>
            </a:pPr>
            <a:r>
              <a:rPr lang="en" sz="1200">
                <a:solidFill>
                  <a:srgbClr val="454545"/>
                </a:solidFill>
              </a:rPr>
              <a:t>Last equity funding amount</a:t>
            </a:r>
            <a:endParaRPr sz="1200">
              <a:solidFill>
                <a:srgbClr val="454545"/>
              </a:solidFill>
            </a:endParaRPr>
          </a:p>
          <a:p>
            <a:pPr indent="-304800" lvl="0" marL="457200" rtl="0" algn="l">
              <a:lnSpc>
                <a:spcPct val="115000"/>
              </a:lnSpc>
              <a:spcBef>
                <a:spcPts val="0"/>
              </a:spcBef>
              <a:spcAft>
                <a:spcPts val="0"/>
              </a:spcAft>
              <a:buClr>
                <a:srgbClr val="454545"/>
              </a:buClr>
              <a:buSzPts val="1200"/>
              <a:buAutoNum type="arabicPeriod"/>
            </a:pPr>
            <a:r>
              <a:rPr lang="en" sz="1200">
                <a:solidFill>
                  <a:srgbClr val="454545"/>
                </a:solidFill>
              </a:rPr>
              <a:t>Total equity funding amount</a:t>
            </a:r>
            <a:endParaRPr sz="1200">
              <a:solidFill>
                <a:srgbClr val="454545"/>
              </a:solidFill>
            </a:endParaRPr>
          </a:p>
          <a:p>
            <a:pPr indent="-304800" lvl="0" marL="457200" rtl="0" algn="l">
              <a:lnSpc>
                <a:spcPct val="115000"/>
              </a:lnSpc>
              <a:spcBef>
                <a:spcPts val="0"/>
              </a:spcBef>
              <a:spcAft>
                <a:spcPts val="0"/>
              </a:spcAft>
              <a:buClr>
                <a:srgbClr val="454545"/>
              </a:buClr>
              <a:buSzPts val="1200"/>
              <a:buAutoNum type="arabicPeriod"/>
            </a:pPr>
            <a:r>
              <a:rPr lang="en" sz="1200">
                <a:solidFill>
                  <a:srgbClr val="454545"/>
                </a:solidFill>
              </a:rPr>
              <a:t>other dummy</a:t>
            </a:r>
            <a:endParaRPr sz="1200">
              <a:solidFill>
                <a:srgbClr val="454545"/>
              </a:solidFill>
            </a:endParaRPr>
          </a:p>
          <a:p>
            <a:pPr indent="-304800" lvl="0" marL="457200" rtl="0" algn="l">
              <a:lnSpc>
                <a:spcPct val="115000"/>
              </a:lnSpc>
              <a:spcBef>
                <a:spcPts val="0"/>
              </a:spcBef>
              <a:spcAft>
                <a:spcPts val="0"/>
              </a:spcAft>
              <a:buClr>
                <a:srgbClr val="454545"/>
              </a:buClr>
              <a:buSzPts val="1200"/>
              <a:buAutoNum type="arabicPeriod"/>
            </a:pPr>
            <a:r>
              <a:rPr lang="en" sz="1200">
                <a:solidFill>
                  <a:srgbClr val="454545"/>
                </a:solidFill>
              </a:rPr>
              <a:t>bachelor dummy</a:t>
            </a:r>
            <a:endParaRPr sz="1200">
              <a:solidFill>
                <a:srgbClr val="454545"/>
              </a:solidFill>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