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4"/>
  </p:sldMasterIdLst>
  <p:sldIdLst>
    <p:sldId id="257" r:id="rId5"/>
    <p:sldId id="260" r:id="rId6"/>
    <p:sldId id="261" r:id="rId7"/>
    <p:sldId id="262" r:id="rId8"/>
    <p:sldId id="264" r:id="rId9"/>
    <p:sldId id="265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67" r:id="rId18"/>
    <p:sldId id="268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77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3">
  <dgm:title val=""/>
  <dgm:desc val=""/>
  <dgm:catLst>
    <dgm:cat type="accent6" pri="11300"/>
  </dgm:catLst>
  <dgm:styleLbl name="node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shade val="80000"/>
      </a:schemeClr>
      <a:schemeClr val="accent6">
        <a:tint val="7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/>
    <dgm:txEffectClrLst/>
  </dgm:styleLbl>
  <dgm:styleLbl name="ln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9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8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BF73A29-70E7-4C32-A902-0991BD808C0B}" type="doc">
      <dgm:prSet loTypeId="urn:microsoft.com/office/officeart/2005/8/layout/vList2" loCatId="list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en-IN"/>
        </a:p>
      </dgm:t>
    </dgm:pt>
    <dgm:pt modelId="{0E562C15-00CE-4966-A5A1-C566C326B919}">
      <dgm:prSet phldrT="[Text]" custT="1"/>
      <dgm:spPr/>
      <dgm:t>
        <a:bodyPr/>
        <a:lstStyle/>
        <a:p>
          <a:r>
            <a:rPr lang="en-IN" sz="2800" dirty="0"/>
            <a:t>Lending Club</a:t>
          </a:r>
        </a:p>
      </dgm:t>
    </dgm:pt>
    <dgm:pt modelId="{AF94EC55-8598-445B-9954-103CB42E99D4}" type="parTrans" cxnId="{FB4C98DD-D08D-4A27-8A30-543848E71B30}">
      <dgm:prSet/>
      <dgm:spPr/>
      <dgm:t>
        <a:bodyPr/>
        <a:lstStyle/>
        <a:p>
          <a:endParaRPr lang="en-IN"/>
        </a:p>
      </dgm:t>
    </dgm:pt>
    <dgm:pt modelId="{B219735C-2926-4D5D-AC29-C4E28BB2FEE4}" type="sibTrans" cxnId="{FB4C98DD-D08D-4A27-8A30-543848E71B30}">
      <dgm:prSet/>
      <dgm:spPr/>
      <dgm:t>
        <a:bodyPr/>
        <a:lstStyle/>
        <a:p>
          <a:endParaRPr lang="en-IN"/>
        </a:p>
      </dgm:t>
    </dgm:pt>
    <dgm:pt modelId="{C8182B3F-4426-47B7-BBCC-D8D0BFC3DCDA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b="0" dirty="0"/>
            <a:t>Lending Club is a financial technology company that operates a peer-to-peer (P2P) lending platform. </a:t>
          </a:r>
          <a:endParaRPr lang="en-IN" sz="1800" dirty="0"/>
        </a:p>
      </dgm:t>
    </dgm:pt>
    <dgm:pt modelId="{5BBD550C-E012-4F07-8B68-3818EC27BCEA}" type="parTrans" cxnId="{FDE042A1-D951-443F-ACCE-04A8989B9134}">
      <dgm:prSet/>
      <dgm:spPr/>
      <dgm:t>
        <a:bodyPr/>
        <a:lstStyle/>
        <a:p>
          <a:endParaRPr lang="en-IN"/>
        </a:p>
      </dgm:t>
    </dgm:pt>
    <dgm:pt modelId="{9E5B7F9B-EED7-4BE6-AEB7-C46E4DC0C17D}" type="sibTrans" cxnId="{FDE042A1-D951-443F-ACCE-04A8989B9134}">
      <dgm:prSet/>
      <dgm:spPr/>
      <dgm:t>
        <a:bodyPr/>
        <a:lstStyle/>
        <a:p>
          <a:endParaRPr lang="en-IN"/>
        </a:p>
      </dgm:t>
    </dgm:pt>
    <dgm:pt modelId="{507F8020-7690-44D6-B101-517B6D00ECF2}">
      <dgm:prSet phldrT="[Text]" custT="1"/>
      <dgm:spPr/>
      <dgm:t>
        <a:bodyPr/>
        <a:lstStyle/>
        <a:p>
          <a:r>
            <a:rPr lang="en-IN" sz="2800" dirty="0"/>
            <a:t>Business Context</a:t>
          </a:r>
        </a:p>
      </dgm:t>
    </dgm:pt>
    <dgm:pt modelId="{83B9AB43-1B30-401B-BD39-908FEC661EEA}" type="parTrans" cxnId="{E43EEB02-854A-451C-8FC7-A65DBC92D804}">
      <dgm:prSet/>
      <dgm:spPr/>
      <dgm:t>
        <a:bodyPr/>
        <a:lstStyle/>
        <a:p>
          <a:endParaRPr lang="en-IN"/>
        </a:p>
      </dgm:t>
    </dgm:pt>
    <dgm:pt modelId="{075250FA-F45B-47FF-B1FB-7838E00359D7}" type="sibTrans" cxnId="{E43EEB02-854A-451C-8FC7-A65DBC92D804}">
      <dgm:prSet/>
      <dgm:spPr/>
      <dgm:t>
        <a:bodyPr/>
        <a:lstStyle/>
        <a:p>
          <a:endParaRPr lang="en-IN"/>
        </a:p>
      </dgm:t>
    </dgm:pt>
    <dgm:pt modelId="{5BC764B7-CF39-4F34-B293-5618ADE1B3E6}">
      <dgm:prSet phldrT="[Text]" custT="1"/>
      <dgm:spPr/>
      <dgm:t>
        <a:bodyPr/>
        <a:lstStyle/>
        <a:p>
          <a:r>
            <a:rPr lang="en-IN" sz="2800" dirty="0"/>
            <a:t>Problem Statement</a:t>
          </a:r>
        </a:p>
      </dgm:t>
    </dgm:pt>
    <dgm:pt modelId="{D292FE8C-4F9E-4EE2-A47C-BBEC6EB59A7C}" type="parTrans" cxnId="{C435D3D9-340B-4EB1-8270-6D25CB8DF98E}">
      <dgm:prSet/>
      <dgm:spPr/>
      <dgm:t>
        <a:bodyPr/>
        <a:lstStyle/>
        <a:p>
          <a:endParaRPr lang="en-IN"/>
        </a:p>
      </dgm:t>
    </dgm:pt>
    <dgm:pt modelId="{F1120267-98AF-408F-9ED3-EC5C13E6BC2C}" type="sibTrans" cxnId="{C435D3D9-340B-4EB1-8270-6D25CB8DF98E}">
      <dgm:prSet/>
      <dgm:spPr/>
      <dgm:t>
        <a:bodyPr/>
        <a:lstStyle/>
        <a:p>
          <a:endParaRPr lang="en-IN"/>
        </a:p>
      </dgm:t>
    </dgm:pt>
    <dgm:pt modelId="{E7989599-C2C3-4147-BD51-17065EB855E3}">
      <dgm:prSet phldrT="[Text]"/>
      <dgm:spPr/>
      <dgm:t>
        <a:bodyPr/>
        <a:lstStyle/>
        <a:p>
          <a:pPr>
            <a:lnSpc>
              <a:spcPct val="90000"/>
            </a:lnSpc>
          </a:pPr>
          <a:endParaRPr lang="en-IN" sz="2500" dirty="0"/>
        </a:p>
      </dgm:t>
    </dgm:pt>
    <dgm:pt modelId="{DF751E70-54CD-49F5-9F91-2CA177B3C0E1}" type="parTrans" cxnId="{FFCB7225-1E01-4A1F-BD51-E7A805DC44A7}">
      <dgm:prSet/>
      <dgm:spPr/>
      <dgm:t>
        <a:bodyPr/>
        <a:lstStyle/>
        <a:p>
          <a:endParaRPr lang="en-IN"/>
        </a:p>
      </dgm:t>
    </dgm:pt>
    <dgm:pt modelId="{13175101-47D5-4BEE-A4A2-72C99815A883}" type="sibTrans" cxnId="{FFCB7225-1E01-4A1F-BD51-E7A805DC44A7}">
      <dgm:prSet/>
      <dgm:spPr/>
      <dgm:t>
        <a:bodyPr/>
        <a:lstStyle/>
        <a:p>
          <a:endParaRPr lang="en-IN"/>
        </a:p>
      </dgm:t>
    </dgm:pt>
    <dgm:pt modelId="{555FB2F1-C1AE-4C57-A36A-FE284A800845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b="0" dirty="0"/>
            <a:t>In this case study we’ll be analyzing past loan applicants of a company which is the largest online loan marketplace, facilitating personal loans, business loans, and financing of medical procedures for approving loan applications. </a:t>
          </a:r>
          <a:endParaRPr lang="en-IN" sz="1800" dirty="0"/>
        </a:p>
      </dgm:t>
    </dgm:pt>
    <dgm:pt modelId="{1DAE2A00-238C-4C22-9488-1EFBAB4AB172}" type="parTrans" cxnId="{0EEF4A76-4318-46E5-9F00-67222F5BE00B}">
      <dgm:prSet/>
      <dgm:spPr/>
      <dgm:t>
        <a:bodyPr/>
        <a:lstStyle/>
        <a:p>
          <a:endParaRPr lang="en-IN"/>
        </a:p>
      </dgm:t>
    </dgm:pt>
    <dgm:pt modelId="{1BF51FEC-769F-48FD-9DF2-3377EA1DF059}" type="sibTrans" cxnId="{0EEF4A76-4318-46E5-9F00-67222F5BE00B}">
      <dgm:prSet/>
      <dgm:spPr/>
      <dgm:t>
        <a:bodyPr/>
        <a:lstStyle/>
        <a:p>
          <a:endParaRPr lang="en-IN"/>
        </a:p>
      </dgm:t>
    </dgm:pt>
    <dgm:pt modelId="{80FC065C-5A87-4FFF-9261-F6ED40F86813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b="0" dirty="0"/>
            <a:t>The company wants to understand the driving factors (or driver variables) behind loan default, i.e. the variables which are strong indicators of default.  </a:t>
          </a:r>
          <a:endParaRPr lang="en-IN" sz="1800" dirty="0"/>
        </a:p>
      </dgm:t>
    </dgm:pt>
    <dgm:pt modelId="{90E249A5-C3B4-43A2-901F-B637D5FA551A}" type="parTrans" cxnId="{F2FDBDB3-40D3-46AC-A10D-E0E66006BE3E}">
      <dgm:prSet/>
      <dgm:spPr/>
      <dgm:t>
        <a:bodyPr/>
        <a:lstStyle/>
        <a:p>
          <a:endParaRPr lang="en-IN"/>
        </a:p>
      </dgm:t>
    </dgm:pt>
    <dgm:pt modelId="{4A5EAFFB-29E1-4338-B7F6-08303729B0DD}" type="sibTrans" cxnId="{F2FDBDB3-40D3-46AC-A10D-E0E66006BE3E}">
      <dgm:prSet/>
      <dgm:spPr/>
      <dgm:t>
        <a:bodyPr/>
        <a:lstStyle/>
        <a:p>
          <a:endParaRPr lang="en-IN"/>
        </a:p>
      </dgm:t>
    </dgm:pt>
    <dgm:pt modelId="{3F3D8E29-1B44-49CD-A66E-85A251717C0B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b="0" dirty="0"/>
            <a:t>Founded in 2006, it initially allowed individuals to lend money directly to other individuals seeking personal loans, bypassing traditional financial institutions. Over time, </a:t>
          </a:r>
          <a:r>
            <a:rPr lang="en-US" sz="1800" b="0" dirty="0" err="1"/>
            <a:t>LendingClub</a:t>
          </a:r>
          <a:r>
            <a:rPr lang="en-US" sz="1800" b="0" dirty="0"/>
            <a:t> expanded its offerings and services.</a:t>
          </a:r>
          <a:endParaRPr lang="en-IN" sz="1800" dirty="0"/>
        </a:p>
      </dgm:t>
    </dgm:pt>
    <dgm:pt modelId="{D2840FC7-16E9-4263-9966-301295F5B615}" type="parTrans" cxnId="{92479983-78A5-413B-94A2-7787E1FB2CB9}">
      <dgm:prSet/>
      <dgm:spPr/>
      <dgm:t>
        <a:bodyPr/>
        <a:lstStyle/>
        <a:p>
          <a:endParaRPr lang="en-IN"/>
        </a:p>
      </dgm:t>
    </dgm:pt>
    <dgm:pt modelId="{5FCE7524-F11E-412D-9D1B-36B2479946D5}" type="sibTrans" cxnId="{92479983-78A5-413B-94A2-7787E1FB2CB9}">
      <dgm:prSet/>
      <dgm:spPr/>
      <dgm:t>
        <a:bodyPr/>
        <a:lstStyle/>
        <a:p>
          <a:endParaRPr lang="en-IN"/>
        </a:p>
      </dgm:t>
    </dgm:pt>
    <dgm:pt modelId="{18E1C1EA-27E1-443C-891F-7D318C3612F2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b="0" dirty="0"/>
            <a:t>Borrowers, can easily access lower interest rate loans through a fast online interface exposed by the company</a:t>
          </a:r>
          <a:endParaRPr lang="en-IN" sz="1800" dirty="0"/>
        </a:p>
      </dgm:t>
    </dgm:pt>
    <dgm:pt modelId="{587E4CC9-A523-4C09-93C6-0C709FBB0845}" type="parTrans" cxnId="{CC239EC1-C80D-46E8-BC65-AA5E38B5205F}">
      <dgm:prSet/>
      <dgm:spPr/>
      <dgm:t>
        <a:bodyPr/>
        <a:lstStyle/>
        <a:p>
          <a:endParaRPr lang="en-IN"/>
        </a:p>
      </dgm:t>
    </dgm:pt>
    <dgm:pt modelId="{2FF5C667-2B78-4502-934C-17B3C57F3381}" type="sibTrans" cxnId="{CC239EC1-C80D-46E8-BC65-AA5E38B5205F}">
      <dgm:prSet/>
      <dgm:spPr/>
      <dgm:t>
        <a:bodyPr/>
        <a:lstStyle/>
        <a:p>
          <a:endParaRPr lang="en-IN"/>
        </a:p>
      </dgm:t>
    </dgm:pt>
    <dgm:pt modelId="{30B28418-D794-4D0F-9E7D-0D54A1E71039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b="0" dirty="0"/>
            <a:t>The company can utilize this knowledge for its portfolio and risk assessment. </a:t>
          </a:r>
          <a:endParaRPr lang="en-IN" sz="1800" dirty="0"/>
        </a:p>
      </dgm:t>
    </dgm:pt>
    <dgm:pt modelId="{4B5011A9-8876-4489-951B-D1B800A6CB67}" type="parTrans" cxnId="{5913713E-97A0-45EB-AA98-FB3676711B5F}">
      <dgm:prSet/>
      <dgm:spPr/>
      <dgm:t>
        <a:bodyPr/>
        <a:lstStyle/>
        <a:p>
          <a:endParaRPr lang="en-IN"/>
        </a:p>
      </dgm:t>
    </dgm:pt>
    <dgm:pt modelId="{E038245B-53EC-427D-AC2B-3AE46E7E4BF7}" type="sibTrans" cxnId="{5913713E-97A0-45EB-AA98-FB3676711B5F}">
      <dgm:prSet/>
      <dgm:spPr/>
      <dgm:t>
        <a:bodyPr/>
        <a:lstStyle/>
        <a:p>
          <a:endParaRPr lang="en-IN"/>
        </a:p>
      </dgm:t>
    </dgm:pt>
    <dgm:pt modelId="{C3669B40-0CC8-4B92-AB51-C274DBFB37D1}" type="pres">
      <dgm:prSet presAssocID="{9BF73A29-70E7-4C32-A902-0991BD808C0B}" presName="linear" presStyleCnt="0">
        <dgm:presLayoutVars>
          <dgm:animLvl val="lvl"/>
          <dgm:resizeHandles val="exact"/>
        </dgm:presLayoutVars>
      </dgm:prSet>
      <dgm:spPr/>
    </dgm:pt>
    <dgm:pt modelId="{A523726F-B1A0-430B-966B-9A1311F1A117}" type="pres">
      <dgm:prSet presAssocID="{0E562C15-00CE-4966-A5A1-C566C326B919}" presName="parentText" presStyleLbl="node1" presStyleIdx="0" presStyleCnt="3" custScaleY="35715">
        <dgm:presLayoutVars>
          <dgm:chMax val="0"/>
          <dgm:bulletEnabled val="1"/>
        </dgm:presLayoutVars>
      </dgm:prSet>
      <dgm:spPr/>
    </dgm:pt>
    <dgm:pt modelId="{1552D3B4-80AC-4BBF-BC85-70A66111964A}" type="pres">
      <dgm:prSet presAssocID="{0E562C15-00CE-4966-A5A1-C566C326B919}" presName="childText" presStyleLbl="revTx" presStyleIdx="0" presStyleCnt="3">
        <dgm:presLayoutVars>
          <dgm:bulletEnabled val="1"/>
        </dgm:presLayoutVars>
      </dgm:prSet>
      <dgm:spPr/>
    </dgm:pt>
    <dgm:pt modelId="{96CEB823-F956-4CD4-8DC0-14AD04467EA9}" type="pres">
      <dgm:prSet presAssocID="{507F8020-7690-44D6-B101-517B6D00ECF2}" presName="parentText" presStyleLbl="node1" presStyleIdx="1" presStyleCnt="3" custScaleY="30863">
        <dgm:presLayoutVars>
          <dgm:chMax val="0"/>
          <dgm:bulletEnabled val="1"/>
        </dgm:presLayoutVars>
      </dgm:prSet>
      <dgm:spPr/>
    </dgm:pt>
    <dgm:pt modelId="{EA2B735A-E391-450C-8511-A7310B2AA99B}" type="pres">
      <dgm:prSet presAssocID="{507F8020-7690-44D6-B101-517B6D00ECF2}" presName="childText" presStyleLbl="revTx" presStyleIdx="1" presStyleCnt="3">
        <dgm:presLayoutVars>
          <dgm:bulletEnabled val="1"/>
        </dgm:presLayoutVars>
      </dgm:prSet>
      <dgm:spPr/>
    </dgm:pt>
    <dgm:pt modelId="{271BE6AE-9B33-4D45-9107-43C31F062EC8}" type="pres">
      <dgm:prSet presAssocID="{5BC764B7-CF39-4F34-B293-5618ADE1B3E6}" presName="parentText" presStyleLbl="node1" presStyleIdx="2" presStyleCnt="3" custScaleY="32726">
        <dgm:presLayoutVars>
          <dgm:chMax val="0"/>
          <dgm:bulletEnabled val="1"/>
        </dgm:presLayoutVars>
      </dgm:prSet>
      <dgm:spPr/>
    </dgm:pt>
    <dgm:pt modelId="{A5261DD6-A1AF-4289-98A7-447538A81D49}" type="pres">
      <dgm:prSet presAssocID="{5BC764B7-CF39-4F34-B293-5618ADE1B3E6}" presName="childText" presStyleLbl="revTx" presStyleIdx="2" presStyleCnt="3" custScaleY="92534">
        <dgm:presLayoutVars>
          <dgm:bulletEnabled val="1"/>
        </dgm:presLayoutVars>
      </dgm:prSet>
      <dgm:spPr/>
    </dgm:pt>
  </dgm:ptLst>
  <dgm:cxnLst>
    <dgm:cxn modelId="{E43EEB02-854A-451C-8FC7-A65DBC92D804}" srcId="{9BF73A29-70E7-4C32-A902-0991BD808C0B}" destId="{507F8020-7690-44D6-B101-517B6D00ECF2}" srcOrd="1" destOrd="0" parTransId="{83B9AB43-1B30-401B-BD39-908FEC661EEA}" sibTransId="{075250FA-F45B-47FF-B1FB-7838E00359D7}"/>
    <dgm:cxn modelId="{18FFED16-B42C-4559-9D5A-8C2730CAF188}" type="presOf" srcId="{0E562C15-00CE-4966-A5A1-C566C326B919}" destId="{A523726F-B1A0-430B-966B-9A1311F1A117}" srcOrd="0" destOrd="0" presId="urn:microsoft.com/office/officeart/2005/8/layout/vList2"/>
    <dgm:cxn modelId="{FFCB7225-1E01-4A1F-BD51-E7A805DC44A7}" srcId="{5BC764B7-CF39-4F34-B293-5618ADE1B3E6}" destId="{E7989599-C2C3-4147-BD51-17065EB855E3}" srcOrd="2" destOrd="0" parTransId="{DF751E70-54CD-49F5-9F91-2CA177B3C0E1}" sibTransId="{13175101-47D5-4BEE-A4A2-72C99815A883}"/>
    <dgm:cxn modelId="{6955692E-224F-4369-AA48-4C0DF1AB4BF8}" type="presOf" srcId="{9BF73A29-70E7-4C32-A902-0991BD808C0B}" destId="{C3669B40-0CC8-4B92-AB51-C274DBFB37D1}" srcOrd="0" destOrd="0" presId="urn:microsoft.com/office/officeart/2005/8/layout/vList2"/>
    <dgm:cxn modelId="{5913713E-97A0-45EB-AA98-FB3676711B5F}" srcId="{5BC764B7-CF39-4F34-B293-5618ADE1B3E6}" destId="{30B28418-D794-4D0F-9E7D-0D54A1E71039}" srcOrd="1" destOrd="0" parTransId="{4B5011A9-8876-4489-951B-D1B800A6CB67}" sibTransId="{E038245B-53EC-427D-AC2B-3AE46E7E4BF7}"/>
    <dgm:cxn modelId="{6B73A56B-5D83-4285-B944-E94F880CE5AD}" type="presOf" srcId="{E7989599-C2C3-4147-BD51-17065EB855E3}" destId="{A5261DD6-A1AF-4289-98A7-447538A81D49}" srcOrd="0" destOrd="2" presId="urn:microsoft.com/office/officeart/2005/8/layout/vList2"/>
    <dgm:cxn modelId="{33E34B70-23D9-4C00-8547-2407A193B717}" type="presOf" srcId="{5BC764B7-CF39-4F34-B293-5618ADE1B3E6}" destId="{271BE6AE-9B33-4D45-9107-43C31F062EC8}" srcOrd="0" destOrd="0" presId="urn:microsoft.com/office/officeart/2005/8/layout/vList2"/>
    <dgm:cxn modelId="{0EEF4A76-4318-46E5-9F00-67222F5BE00B}" srcId="{507F8020-7690-44D6-B101-517B6D00ECF2}" destId="{555FB2F1-C1AE-4C57-A36A-FE284A800845}" srcOrd="0" destOrd="0" parTransId="{1DAE2A00-238C-4C22-9488-1EFBAB4AB172}" sibTransId="{1BF51FEC-769F-48FD-9DF2-3377EA1DF059}"/>
    <dgm:cxn modelId="{B365FA7B-F220-438B-AFDC-48E802F3F7E8}" type="presOf" srcId="{3F3D8E29-1B44-49CD-A66E-85A251717C0B}" destId="{1552D3B4-80AC-4BBF-BC85-70A66111964A}" srcOrd="0" destOrd="1" presId="urn:microsoft.com/office/officeart/2005/8/layout/vList2"/>
    <dgm:cxn modelId="{59810A80-84B4-4614-A661-F536535FCBFD}" type="presOf" srcId="{18E1C1EA-27E1-443C-891F-7D318C3612F2}" destId="{EA2B735A-E391-450C-8511-A7310B2AA99B}" srcOrd="0" destOrd="1" presId="urn:microsoft.com/office/officeart/2005/8/layout/vList2"/>
    <dgm:cxn modelId="{6F2B2D81-3A2E-4529-847C-07D75D4FEA2A}" type="presOf" srcId="{30B28418-D794-4D0F-9E7D-0D54A1E71039}" destId="{A5261DD6-A1AF-4289-98A7-447538A81D49}" srcOrd="0" destOrd="1" presId="urn:microsoft.com/office/officeart/2005/8/layout/vList2"/>
    <dgm:cxn modelId="{92479983-78A5-413B-94A2-7787E1FB2CB9}" srcId="{0E562C15-00CE-4966-A5A1-C566C326B919}" destId="{3F3D8E29-1B44-49CD-A66E-85A251717C0B}" srcOrd="1" destOrd="0" parTransId="{D2840FC7-16E9-4263-9966-301295F5B615}" sibTransId="{5FCE7524-F11E-412D-9D1B-36B2479946D5}"/>
    <dgm:cxn modelId="{D6218686-01E1-4FD8-8F23-0909DD25A6B9}" type="presOf" srcId="{80FC065C-5A87-4FFF-9261-F6ED40F86813}" destId="{A5261DD6-A1AF-4289-98A7-447538A81D49}" srcOrd="0" destOrd="0" presId="urn:microsoft.com/office/officeart/2005/8/layout/vList2"/>
    <dgm:cxn modelId="{229FE089-E71F-43D1-83FF-447655288197}" type="presOf" srcId="{C8182B3F-4426-47B7-BBCC-D8D0BFC3DCDA}" destId="{1552D3B4-80AC-4BBF-BC85-70A66111964A}" srcOrd="0" destOrd="0" presId="urn:microsoft.com/office/officeart/2005/8/layout/vList2"/>
    <dgm:cxn modelId="{FDE042A1-D951-443F-ACCE-04A8989B9134}" srcId="{0E562C15-00CE-4966-A5A1-C566C326B919}" destId="{C8182B3F-4426-47B7-BBCC-D8D0BFC3DCDA}" srcOrd="0" destOrd="0" parTransId="{5BBD550C-E012-4F07-8B68-3818EC27BCEA}" sibTransId="{9E5B7F9B-EED7-4BE6-AEB7-C46E4DC0C17D}"/>
    <dgm:cxn modelId="{F2FDBDB3-40D3-46AC-A10D-E0E66006BE3E}" srcId="{5BC764B7-CF39-4F34-B293-5618ADE1B3E6}" destId="{80FC065C-5A87-4FFF-9261-F6ED40F86813}" srcOrd="0" destOrd="0" parTransId="{90E249A5-C3B4-43A2-901F-B637D5FA551A}" sibTransId="{4A5EAFFB-29E1-4338-B7F6-08303729B0DD}"/>
    <dgm:cxn modelId="{CC239EC1-C80D-46E8-BC65-AA5E38B5205F}" srcId="{507F8020-7690-44D6-B101-517B6D00ECF2}" destId="{18E1C1EA-27E1-443C-891F-7D318C3612F2}" srcOrd="1" destOrd="0" parTransId="{587E4CC9-A523-4C09-93C6-0C709FBB0845}" sibTransId="{2FF5C667-2B78-4502-934C-17B3C57F3381}"/>
    <dgm:cxn modelId="{C376C7C2-82FD-4DE2-B616-46B4A57237E6}" type="presOf" srcId="{555FB2F1-C1AE-4C57-A36A-FE284A800845}" destId="{EA2B735A-E391-450C-8511-A7310B2AA99B}" srcOrd="0" destOrd="0" presId="urn:microsoft.com/office/officeart/2005/8/layout/vList2"/>
    <dgm:cxn modelId="{EFFFCEC5-4F19-4409-9947-BA134026DD42}" type="presOf" srcId="{507F8020-7690-44D6-B101-517B6D00ECF2}" destId="{96CEB823-F956-4CD4-8DC0-14AD04467EA9}" srcOrd="0" destOrd="0" presId="urn:microsoft.com/office/officeart/2005/8/layout/vList2"/>
    <dgm:cxn modelId="{C435D3D9-340B-4EB1-8270-6D25CB8DF98E}" srcId="{9BF73A29-70E7-4C32-A902-0991BD808C0B}" destId="{5BC764B7-CF39-4F34-B293-5618ADE1B3E6}" srcOrd="2" destOrd="0" parTransId="{D292FE8C-4F9E-4EE2-A47C-BBEC6EB59A7C}" sibTransId="{F1120267-98AF-408F-9ED3-EC5C13E6BC2C}"/>
    <dgm:cxn modelId="{FB4C98DD-D08D-4A27-8A30-543848E71B30}" srcId="{9BF73A29-70E7-4C32-A902-0991BD808C0B}" destId="{0E562C15-00CE-4966-A5A1-C566C326B919}" srcOrd="0" destOrd="0" parTransId="{AF94EC55-8598-445B-9954-103CB42E99D4}" sibTransId="{B219735C-2926-4D5D-AC29-C4E28BB2FEE4}"/>
    <dgm:cxn modelId="{95CA1B3C-7AA3-43DB-8DF4-77E09E326AF3}" type="presParOf" srcId="{C3669B40-0CC8-4B92-AB51-C274DBFB37D1}" destId="{A523726F-B1A0-430B-966B-9A1311F1A117}" srcOrd="0" destOrd="0" presId="urn:microsoft.com/office/officeart/2005/8/layout/vList2"/>
    <dgm:cxn modelId="{EBEAF09E-89BC-49BA-B286-8A05CCD08E5D}" type="presParOf" srcId="{C3669B40-0CC8-4B92-AB51-C274DBFB37D1}" destId="{1552D3B4-80AC-4BBF-BC85-70A66111964A}" srcOrd="1" destOrd="0" presId="urn:microsoft.com/office/officeart/2005/8/layout/vList2"/>
    <dgm:cxn modelId="{CCDD5A0B-BB5A-45FA-A727-B85980DE92D0}" type="presParOf" srcId="{C3669B40-0CC8-4B92-AB51-C274DBFB37D1}" destId="{96CEB823-F956-4CD4-8DC0-14AD04467EA9}" srcOrd="2" destOrd="0" presId="urn:microsoft.com/office/officeart/2005/8/layout/vList2"/>
    <dgm:cxn modelId="{66A8DF9B-0BCD-46AE-8704-2A2A4D0A0EDD}" type="presParOf" srcId="{C3669B40-0CC8-4B92-AB51-C274DBFB37D1}" destId="{EA2B735A-E391-450C-8511-A7310B2AA99B}" srcOrd="3" destOrd="0" presId="urn:microsoft.com/office/officeart/2005/8/layout/vList2"/>
    <dgm:cxn modelId="{63CAA30F-2497-494C-A8EB-8D27305F5887}" type="presParOf" srcId="{C3669B40-0CC8-4B92-AB51-C274DBFB37D1}" destId="{271BE6AE-9B33-4D45-9107-43C31F062EC8}" srcOrd="4" destOrd="0" presId="urn:microsoft.com/office/officeart/2005/8/layout/vList2"/>
    <dgm:cxn modelId="{1B7303AF-0069-41A6-87F5-1B67184C0EDA}" type="presParOf" srcId="{C3669B40-0CC8-4B92-AB51-C274DBFB37D1}" destId="{A5261DD6-A1AF-4289-98A7-447538A81D49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D60AB20-8859-4BA2-89CC-BBFCB4E3B694}" type="doc">
      <dgm:prSet loTypeId="urn:microsoft.com/office/officeart/2005/8/layout/hList3" loCatId="list" qsTypeId="urn:microsoft.com/office/officeart/2005/8/quickstyle/simple1" qsCatId="simple" csTypeId="urn:microsoft.com/office/officeart/2005/8/colors/accent6_3" csCatId="accent6" phldr="1"/>
      <dgm:spPr/>
      <dgm:t>
        <a:bodyPr/>
        <a:lstStyle/>
        <a:p>
          <a:endParaRPr lang="en-IN"/>
        </a:p>
      </dgm:t>
    </dgm:pt>
    <dgm:pt modelId="{88B7875C-0437-4480-9601-0D003711F844}">
      <dgm:prSet phldrT="[Text]" custT="1"/>
      <dgm:spPr/>
      <dgm:t>
        <a:bodyPr/>
        <a:lstStyle/>
        <a:p>
          <a:r>
            <a:rPr lang="en-IN" sz="2400" dirty="0"/>
            <a:t>Loan Status Values</a:t>
          </a:r>
        </a:p>
      </dgm:t>
    </dgm:pt>
    <dgm:pt modelId="{EA935BB6-5B22-4491-8B1A-B835A1971DD8}" type="parTrans" cxnId="{4D8EAE52-78A5-4C23-BA7E-69AF6CD50CA7}">
      <dgm:prSet/>
      <dgm:spPr/>
      <dgm:t>
        <a:bodyPr/>
        <a:lstStyle/>
        <a:p>
          <a:endParaRPr lang="en-IN"/>
        </a:p>
      </dgm:t>
    </dgm:pt>
    <dgm:pt modelId="{9961A2BA-1A8E-450F-844D-E509711A787D}" type="sibTrans" cxnId="{4D8EAE52-78A5-4C23-BA7E-69AF6CD50CA7}">
      <dgm:prSet/>
      <dgm:spPr/>
      <dgm:t>
        <a:bodyPr/>
        <a:lstStyle/>
        <a:p>
          <a:endParaRPr lang="en-IN"/>
        </a:p>
      </dgm:t>
    </dgm:pt>
    <dgm:pt modelId="{01DDECF1-7B8F-48AB-B1A0-4757B54CFD9B}">
      <dgm:prSet phldrT="[Text]" custT="1"/>
      <dgm:spPr/>
      <dgm:t>
        <a:bodyPr/>
        <a:lstStyle/>
        <a:p>
          <a:r>
            <a:rPr lang="en-US" sz="2400" b="1" dirty="0"/>
            <a:t>Fully paid</a:t>
          </a:r>
          <a:endParaRPr lang="en-US" sz="2400" b="0" dirty="0"/>
        </a:p>
        <a:p>
          <a:r>
            <a:rPr lang="en-US" sz="2400" b="0" dirty="0"/>
            <a:t> Applicant has fully paid the loan (the principal and the interest rate)</a:t>
          </a:r>
          <a:endParaRPr lang="en-IN" sz="2400" dirty="0"/>
        </a:p>
      </dgm:t>
    </dgm:pt>
    <dgm:pt modelId="{81B32C3D-254D-462F-9B74-B266930F00FA}" type="parTrans" cxnId="{27256F7F-C161-4F99-9F8D-EDEB37C24900}">
      <dgm:prSet/>
      <dgm:spPr/>
      <dgm:t>
        <a:bodyPr/>
        <a:lstStyle/>
        <a:p>
          <a:endParaRPr lang="en-IN"/>
        </a:p>
      </dgm:t>
    </dgm:pt>
    <dgm:pt modelId="{9CF78E8A-4501-4EB8-9F53-CA7F9F4BCAF3}" type="sibTrans" cxnId="{27256F7F-C161-4F99-9F8D-EDEB37C24900}">
      <dgm:prSet/>
      <dgm:spPr/>
      <dgm:t>
        <a:bodyPr/>
        <a:lstStyle/>
        <a:p>
          <a:endParaRPr lang="en-IN"/>
        </a:p>
      </dgm:t>
    </dgm:pt>
    <dgm:pt modelId="{E8186E7B-B570-42D3-A693-6631B3C927C2}">
      <dgm:prSet phldrT="[Text]"/>
      <dgm:spPr/>
      <dgm:t>
        <a:bodyPr/>
        <a:lstStyle/>
        <a:p>
          <a:r>
            <a:rPr lang="en-US" b="1" dirty="0"/>
            <a:t>Charged-off</a:t>
          </a:r>
        </a:p>
        <a:p>
          <a:r>
            <a:rPr lang="en-US" b="1" dirty="0"/>
            <a:t> </a:t>
          </a:r>
          <a:r>
            <a:rPr lang="en-US" b="0" dirty="0"/>
            <a:t>Applicant has not paid the instalments in due time for a long period of time, i.e. he/she has defaulted on the loan </a:t>
          </a:r>
          <a:endParaRPr lang="en-IN" dirty="0"/>
        </a:p>
      </dgm:t>
    </dgm:pt>
    <dgm:pt modelId="{02790BA9-A291-4183-92CC-F3AAF21C37F8}" type="parTrans" cxnId="{EB53FB15-25CA-47AA-8643-DEAAF52C027D}">
      <dgm:prSet/>
      <dgm:spPr/>
      <dgm:t>
        <a:bodyPr/>
        <a:lstStyle/>
        <a:p>
          <a:endParaRPr lang="en-IN"/>
        </a:p>
      </dgm:t>
    </dgm:pt>
    <dgm:pt modelId="{659A3950-05FE-4735-A9E3-2DEF8B78FD6D}" type="sibTrans" cxnId="{EB53FB15-25CA-47AA-8643-DEAAF52C027D}">
      <dgm:prSet/>
      <dgm:spPr/>
      <dgm:t>
        <a:bodyPr/>
        <a:lstStyle/>
        <a:p>
          <a:endParaRPr lang="en-IN"/>
        </a:p>
      </dgm:t>
    </dgm:pt>
    <dgm:pt modelId="{5AB31E3D-E0EB-4466-9C95-70496917E657}" type="pres">
      <dgm:prSet presAssocID="{4D60AB20-8859-4BA2-89CC-BBFCB4E3B694}" presName="composite" presStyleCnt="0">
        <dgm:presLayoutVars>
          <dgm:chMax val="1"/>
          <dgm:dir/>
          <dgm:resizeHandles val="exact"/>
        </dgm:presLayoutVars>
      </dgm:prSet>
      <dgm:spPr/>
    </dgm:pt>
    <dgm:pt modelId="{302C03EF-1CAD-4EF1-A365-CA93E8E4C6BA}" type="pres">
      <dgm:prSet presAssocID="{88B7875C-0437-4480-9601-0D003711F844}" presName="roof" presStyleLbl="dkBgShp" presStyleIdx="0" presStyleCnt="2" custScaleY="48141"/>
      <dgm:spPr/>
    </dgm:pt>
    <dgm:pt modelId="{D63E26B5-F98A-4779-8BA8-E05319B31F5D}" type="pres">
      <dgm:prSet presAssocID="{88B7875C-0437-4480-9601-0D003711F844}" presName="pillars" presStyleCnt="0"/>
      <dgm:spPr/>
    </dgm:pt>
    <dgm:pt modelId="{78CEC084-9FA8-4511-8914-7A3DF814C0BB}" type="pres">
      <dgm:prSet presAssocID="{88B7875C-0437-4480-9601-0D003711F844}" presName="pillar1" presStyleLbl="node1" presStyleIdx="0" presStyleCnt="2" custLinFactNeighborY="-12514">
        <dgm:presLayoutVars>
          <dgm:bulletEnabled val="1"/>
        </dgm:presLayoutVars>
      </dgm:prSet>
      <dgm:spPr/>
    </dgm:pt>
    <dgm:pt modelId="{2FE62C70-EBA6-409E-A499-9A473AA153BD}" type="pres">
      <dgm:prSet presAssocID="{E8186E7B-B570-42D3-A693-6631B3C927C2}" presName="pillarX" presStyleLbl="node1" presStyleIdx="1" presStyleCnt="2" custLinFactNeighborX="-361" custLinFactNeighborY="-12514">
        <dgm:presLayoutVars>
          <dgm:bulletEnabled val="1"/>
        </dgm:presLayoutVars>
      </dgm:prSet>
      <dgm:spPr/>
    </dgm:pt>
    <dgm:pt modelId="{F47A806E-94FD-4600-84E9-F9E4D7E7E7D3}" type="pres">
      <dgm:prSet presAssocID="{88B7875C-0437-4480-9601-0D003711F844}" presName="base" presStyleLbl="dkBgShp" presStyleIdx="1" presStyleCnt="2" custLinFactY="-19668" custLinFactNeighborY="-100000"/>
      <dgm:spPr/>
    </dgm:pt>
  </dgm:ptLst>
  <dgm:cxnLst>
    <dgm:cxn modelId="{EB53FB15-25CA-47AA-8643-DEAAF52C027D}" srcId="{88B7875C-0437-4480-9601-0D003711F844}" destId="{E8186E7B-B570-42D3-A693-6631B3C927C2}" srcOrd="1" destOrd="0" parTransId="{02790BA9-A291-4183-92CC-F3AAF21C37F8}" sibTransId="{659A3950-05FE-4735-A9E3-2DEF8B78FD6D}"/>
    <dgm:cxn modelId="{4D8EAE52-78A5-4C23-BA7E-69AF6CD50CA7}" srcId="{4D60AB20-8859-4BA2-89CC-BBFCB4E3B694}" destId="{88B7875C-0437-4480-9601-0D003711F844}" srcOrd="0" destOrd="0" parTransId="{EA935BB6-5B22-4491-8B1A-B835A1971DD8}" sibTransId="{9961A2BA-1A8E-450F-844D-E509711A787D}"/>
    <dgm:cxn modelId="{27256F7F-C161-4F99-9F8D-EDEB37C24900}" srcId="{88B7875C-0437-4480-9601-0D003711F844}" destId="{01DDECF1-7B8F-48AB-B1A0-4757B54CFD9B}" srcOrd="0" destOrd="0" parTransId="{81B32C3D-254D-462F-9B74-B266930F00FA}" sibTransId="{9CF78E8A-4501-4EB8-9F53-CA7F9F4BCAF3}"/>
    <dgm:cxn modelId="{4422198E-BDCF-4E13-83CE-D6FA73A8EC9B}" type="presOf" srcId="{E8186E7B-B570-42D3-A693-6631B3C927C2}" destId="{2FE62C70-EBA6-409E-A499-9A473AA153BD}" srcOrd="0" destOrd="0" presId="urn:microsoft.com/office/officeart/2005/8/layout/hList3"/>
    <dgm:cxn modelId="{A62B26A4-306A-4006-92C9-1B7806E8879F}" type="presOf" srcId="{88B7875C-0437-4480-9601-0D003711F844}" destId="{302C03EF-1CAD-4EF1-A365-CA93E8E4C6BA}" srcOrd="0" destOrd="0" presId="urn:microsoft.com/office/officeart/2005/8/layout/hList3"/>
    <dgm:cxn modelId="{46C940F2-0489-4B88-AD9A-9A30BD6ACA5B}" type="presOf" srcId="{4D60AB20-8859-4BA2-89CC-BBFCB4E3B694}" destId="{5AB31E3D-E0EB-4466-9C95-70496917E657}" srcOrd="0" destOrd="0" presId="urn:microsoft.com/office/officeart/2005/8/layout/hList3"/>
    <dgm:cxn modelId="{493A2FF9-A30F-40B3-B02B-76DCBB51FB01}" type="presOf" srcId="{01DDECF1-7B8F-48AB-B1A0-4757B54CFD9B}" destId="{78CEC084-9FA8-4511-8914-7A3DF814C0BB}" srcOrd="0" destOrd="0" presId="urn:microsoft.com/office/officeart/2005/8/layout/hList3"/>
    <dgm:cxn modelId="{873D80B5-1E9F-4AB7-B23C-33061220E68C}" type="presParOf" srcId="{5AB31E3D-E0EB-4466-9C95-70496917E657}" destId="{302C03EF-1CAD-4EF1-A365-CA93E8E4C6BA}" srcOrd="0" destOrd="0" presId="urn:microsoft.com/office/officeart/2005/8/layout/hList3"/>
    <dgm:cxn modelId="{A14B349E-562E-4792-B6E2-2600D2EEB4A2}" type="presParOf" srcId="{5AB31E3D-E0EB-4466-9C95-70496917E657}" destId="{D63E26B5-F98A-4779-8BA8-E05319B31F5D}" srcOrd="1" destOrd="0" presId="urn:microsoft.com/office/officeart/2005/8/layout/hList3"/>
    <dgm:cxn modelId="{1B33BFF8-2979-44F0-97DC-943CD4E0AEF9}" type="presParOf" srcId="{D63E26B5-F98A-4779-8BA8-E05319B31F5D}" destId="{78CEC084-9FA8-4511-8914-7A3DF814C0BB}" srcOrd="0" destOrd="0" presId="urn:microsoft.com/office/officeart/2005/8/layout/hList3"/>
    <dgm:cxn modelId="{429975E1-2AEB-494B-AD99-5C9EA6CE0D4C}" type="presParOf" srcId="{D63E26B5-F98A-4779-8BA8-E05319B31F5D}" destId="{2FE62C70-EBA6-409E-A499-9A473AA153BD}" srcOrd="1" destOrd="0" presId="urn:microsoft.com/office/officeart/2005/8/layout/hList3"/>
    <dgm:cxn modelId="{A71FD5A5-AD31-4435-B850-BCA399D13FD4}" type="presParOf" srcId="{5AB31E3D-E0EB-4466-9C95-70496917E657}" destId="{F47A806E-94FD-4600-84E9-F9E4D7E7E7D3}" srcOrd="2" destOrd="0" presId="urn:microsoft.com/office/officeart/2005/8/layout/h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F77A1DC-45AD-47D4-B04E-942C14679385}" type="doc">
      <dgm:prSet loTypeId="urn:microsoft.com/office/officeart/2005/8/layout/chevron2" loCatId="process" qsTypeId="urn:microsoft.com/office/officeart/2005/8/quickstyle/simple3" qsCatId="simple" csTypeId="urn:microsoft.com/office/officeart/2005/8/colors/accent4_2" csCatId="accent4" phldr="1"/>
      <dgm:spPr/>
      <dgm:t>
        <a:bodyPr/>
        <a:lstStyle/>
        <a:p>
          <a:endParaRPr lang="en-IN"/>
        </a:p>
      </dgm:t>
    </dgm:pt>
    <dgm:pt modelId="{A03D1BF5-0179-483F-BA7F-81CE5739E6EE}">
      <dgm:prSet phldrT="[Text]"/>
      <dgm:spPr/>
      <dgm:t>
        <a:bodyPr/>
        <a:lstStyle/>
        <a:p>
          <a:r>
            <a:rPr lang="en-IN" dirty="0"/>
            <a:t>Data Cleaning</a:t>
          </a:r>
        </a:p>
      </dgm:t>
    </dgm:pt>
    <dgm:pt modelId="{624A6599-379B-4D10-8EC3-6676FB5C3521}" type="parTrans" cxnId="{1DADB2BF-2EC2-4BE6-8DED-704E1825B9F7}">
      <dgm:prSet/>
      <dgm:spPr/>
      <dgm:t>
        <a:bodyPr/>
        <a:lstStyle/>
        <a:p>
          <a:endParaRPr lang="en-IN"/>
        </a:p>
      </dgm:t>
    </dgm:pt>
    <dgm:pt modelId="{8B56FCDB-B71A-41EC-985A-98FB4D7DD339}" type="sibTrans" cxnId="{1DADB2BF-2EC2-4BE6-8DED-704E1825B9F7}">
      <dgm:prSet/>
      <dgm:spPr/>
      <dgm:t>
        <a:bodyPr/>
        <a:lstStyle/>
        <a:p>
          <a:endParaRPr lang="en-IN"/>
        </a:p>
      </dgm:t>
    </dgm:pt>
    <dgm:pt modelId="{982D654D-5829-4343-BDE8-A8FA4DB4FDCE}">
      <dgm:prSet phldrT="[Text]"/>
      <dgm:spPr/>
      <dgm:t>
        <a:bodyPr/>
        <a:lstStyle/>
        <a:p>
          <a:r>
            <a:rPr lang="en-IN" dirty="0"/>
            <a:t>Fixing Rows and Columns</a:t>
          </a:r>
        </a:p>
      </dgm:t>
    </dgm:pt>
    <dgm:pt modelId="{56EF8C40-F866-4BF5-AD58-841EEE5D17AC}" type="parTrans" cxnId="{B83E9A52-7193-4D69-BB6B-5BE03B6D00FE}">
      <dgm:prSet/>
      <dgm:spPr/>
      <dgm:t>
        <a:bodyPr/>
        <a:lstStyle/>
        <a:p>
          <a:endParaRPr lang="en-IN"/>
        </a:p>
      </dgm:t>
    </dgm:pt>
    <dgm:pt modelId="{7CCB17A6-1095-4C38-94F2-8DE0D12E0F19}" type="sibTrans" cxnId="{B83E9A52-7193-4D69-BB6B-5BE03B6D00FE}">
      <dgm:prSet/>
      <dgm:spPr/>
      <dgm:t>
        <a:bodyPr/>
        <a:lstStyle/>
        <a:p>
          <a:endParaRPr lang="en-IN"/>
        </a:p>
      </dgm:t>
    </dgm:pt>
    <dgm:pt modelId="{E01B1AE2-193B-4344-9C3E-4AEE20C114A5}">
      <dgm:prSet phldrT="[Text]"/>
      <dgm:spPr/>
      <dgm:t>
        <a:bodyPr/>
        <a:lstStyle/>
        <a:p>
          <a:r>
            <a:rPr lang="en-IN" baseline="0" dirty="0"/>
            <a:t>Univariate Analysis</a:t>
          </a:r>
          <a:endParaRPr lang="en-IN" dirty="0"/>
        </a:p>
      </dgm:t>
    </dgm:pt>
    <dgm:pt modelId="{78929901-5A50-423C-A7F5-A819253D27A7}" type="parTrans" cxnId="{2A248182-0096-4A87-B4E1-6A96AFAB8C42}">
      <dgm:prSet/>
      <dgm:spPr/>
      <dgm:t>
        <a:bodyPr/>
        <a:lstStyle/>
        <a:p>
          <a:endParaRPr lang="en-IN"/>
        </a:p>
      </dgm:t>
    </dgm:pt>
    <dgm:pt modelId="{832EA4D2-BC1C-470D-B36D-B60CEE05AA0D}" type="sibTrans" cxnId="{2A248182-0096-4A87-B4E1-6A96AFAB8C42}">
      <dgm:prSet/>
      <dgm:spPr/>
      <dgm:t>
        <a:bodyPr/>
        <a:lstStyle/>
        <a:p>
          <a:endParaRPr lang="en-IN"/>
        </a:p>
      </dgm:t>
    </dgm:pt>
    <dgm:pt modelId="{73F4B6A3-69CA-4587-80B1-5853FE394B65}">
      <dgm:prSet phldrT="[Text]"/>
      <dgm:spPr/>
      <dgm:t>
        <a:bodyPr/>
        <a:lstStyle/>
        <a:p>
          <a:r>
            <a:rPr lang="en-IN" dirty="0"/>
            <a:t>Univariate Analysis on Important Variables</a:t>
          </a:r>
        </a:p>
      </dgm:t>
    </dgm:pt>
    <dgm:pt modelId="{EE7756D2-C80D-4B74-998B-5C8EA14886E5}" type="parTrans" cxnId="{549100AC-10B9-40CB-9CC4-E5A1693E1EFD}">
      <dgm:prSet/>
      <dgm:spPr/>
      <dgm:t>
        <a:bodyPr/>
        <a:lstStyle/>
        <a:p>
          <a:endParaRPr lang="en-IN"/>
        </a:p>
      </dgm:t>
    </dgm:pt>
    <dgm:pt modelId="{09DA6EE4-7237-48C0-A8DF-930A4972817D}" type="sibTrans" cxnId="{549100AC-10B9-40CB-9CC4-E5A1693E1EFD}">
      <dgm:prSet/>
      <dgm:spPr/>
      <dgm:t>
        <a:bodyPr/>
        <a:lstStyle/>
        <a:p>
          <a:endParaRPr lang="en-IN"/>
        </a:p>
      </dgm:t>
    </dgm:pt>
    <dgm:pt modelId="{6A79C11A-58AF-49C8-9AE1-D5E5005DCAFD}">
      <dgm:prSet phldrT="[Text]"/>
      <dgm:spPr/>
      <dgm:t>
        <a:bodyPr/>
        <a:lstStyle/>
        <a:p>
          <a:r>
            <a:rPr lang="en-IN" dirty="0"/>
            <a:t>Segmented Univariate Analysis against Target Column</a:t>
          </a:r>
        </a:p>
      </dgm:t>
    </dgm:pt>
    <dgm:pt modelId="{27FEEB0A-ABA9-4097-86D0-E86E9BC5ED53}" type="parTrans" cxnId="{E54C8036-4E81-4B3B-8B32-2FBE980A4C36}">
      <dgm:prSet/>
      <dgm:spPr/>
      <dgm:t>
        <a:bodyPr/>
        <a:lstStyle/>
        <a:p>
          <a:endParaRPr lang="en-IN"/>
        </a:p>
      </dgm:t>
    </dgm:pt>
    <dgm:pt modelId="{34FF0E51-2EDC-41AC-B583-109A505DEAE5}" type="sibTrans" cxnId="{E54C8036-4E81-4B3B-8B32-2FBE980A4C36}">
      <dgm:prSet/>
      <dgm:spPr/>
      <dgm:t>
        <a:bodyPr/>
        <a:lstStyle/>
        <a:p>
          <a:endParaRPr lang="en-IN"/>
        </a:p>
      </dgm:t>
    </dgm:pt>
    <dgm:pt modelId="{8621EE96-110A-4C1C-B171-5F6580ED80DC}">
      <dgm:prSet phldrT="[Text]"/>
      <dgm:spPr/>
      <dgm:t>
        <a:bodyPr/>
        <a:lstStyle/>
        <a:p>
          <a:r>
            <a:rPr lang="en-IN" dirty="0"/>
            <a:t>Bivariate Analysis</a:t>
          </a:r>
        </a:p>
      </dgm:t>
    </dgm:pt>
    <dgm:pt modelId="{A15F2AB8-B1B7-4BC3-8AB4-C7EC5AFCE337}" type="parTrans" cxnId="{62572676-E0AE-4BE1-8047-78F2FB17B10F}">
      <dgm:prSet/>
      <dgm:spPr/>
      <dgm:t>
        <a:bodyPr/>
        <a:lstStyle/>
        <a:p>
          <a:endParaRPr lang="en-IN"/>
        </a:p>
      </dgm:t>
    </dgm:pt>
    <dgm:pt modelId="{0BA0D3C6-A0DD-46D6-B2C1-118B31B3B336}" type="sibTrans" cxnId="{62572676-E0AE-4BE1-8047-78F2FB17B10F}">
      <dgm:prSet/>
      <dgm:spPr/>
      <dgm:t>
        <a:bodyPr/>
        <a:lstStyle/>
        <a:p>
          <a:endParaRPr lang="en-IN"/>
        </a:p>
      </dgm:t>
    </dgm:pt>
    <dgm:pt modelId="{3D67A50B-B001-4C65-91EB-0EADF89BD07D}">
      <dgm:prSet phldrT="[Text]"/>
      <dgm:spPr/>
      <dgm:t>
        <a:bodyPr/>
        <a:lstStyle/>
        <a:p>
          <a:r>
            <a:rPr lang="en-IN" dirty="0"/>
            <a:t>Correlation Analysis on Numerical Features</a:t>
          </a:r>
        </a:p>
      </dgm:t>
    </dgm:pt>
    <dgm:pt modelId="{87E792CD-38EC-49EA-AE6A-80F9E911CA78}" type="parTrans" cxnId="{2B51B0BC-597C-4A28-B9EC-540B3699906C}">
      <dgm:prSet/>
      <dgm:spPr/>
      <dgm:t>
        <a:bodyPr/>
        <a:lstStyle/>
        <a:p>
          <a:endParaRPr lang="en-IN"/>
        </a:p>
      </dgm:t>
    </dgm:pt>
    <dgm:pt modelId="{B73972B6-6E30-4731-93B7-283B97B34100}" type="sibTrans" cxnId="{2B51B0BC-597C-4A28-B9EC-540B3699906C}">
      <dgm:prSet/>
      <dgm:spPr/>
      <dgm:t>
        <a:bodyPr/>
        <a:lstStyle/>
        <a:p>
          <a:endParaRPr lang="en-IN"/>
        </a:p>
      </dgm:t>
    </dgm:pt>
    <dgm:pt modelId="{35AFF268-72B7-4A69-95BA-E28DBA2CA3B7}">
      <dgm:prSet phldrT="[Text]"/>
      <dgm:spPr/>
      <dgm:t>
        <a:bodyPr/>
        <a:lstStyle/>
        <a:p>
          <a:r>
            <a:rPr lang="en-IN" dirty="0"/>
            <a:t>Segmented Bivariate Analysis against Target Column</a:t>
          </a:r>
        </a:p>
      </dgm:t>
    </dgm:pt>
    <dgm:pt modelId="{5F627B9A-EE31-466C-A2D9-52C0DF04149F}" type="parTrans" cxnId="{D4D19E65-04B7-4C82-805B-587ABFABDB29}">
      <dgm:prSet/>
      <dgm:spPr/>
      <dgm:t>
        <a:bodyPr/>
        <a:lstStyle/>
        <a:p>
          <a:endParaRPr lang="en-IN"/>
        </a:p>
      </dgm:t>
    </dgm:pt>
    <dgm:pt modelId="{973E3088-BC88-43C8-965F-F19E4D14F9EB}" type="sibTrans" cxnId="{D4D19E65-04B7-4C82-805B-587ABFABDB29}">
      <dgm:prSet/>
      <dgm:spPr/>
      <dgm:t>
        <a:bodyPr/>
        <a:lstStyle/>
        <a:p>
          <a:endParaRPr lang="en-IN"/>
        </a:p>
      </dgm:t>
    </dgm:pt>
    <dgm:pt modelId="{C896BD03-30F6-496C-9A34-7A0738071275}">
      <dgm:prSet phldrT="[Text]"/>
      <dgm:spPr/>
      <dgm:t>
        <a:bodyPr/>
        <a:lstStyle/>
        <a:p>
          <a:r>
            <a:rPr lang="en-IN" dirty="0"/>
            <a:t>Missing Values Treatment</a:t>
          </a:r>
        </a:p>
      </dgm:t>
    </dgm:pt>
    <dgm:pt modelId="{339383AE-DCD8-4A7A-96EF-C6615750EE71}" type="parTrans" cxnId="{F70F93FC-DF75-4D5F-82D4-4618CA5ABD59}">
      <dgm:prSet/>
      <dgm:spPr/>
      <dgm:t>
        <a:bodyPr/>
        <a:lstStyle/>
        <a:p>
          <a:endParaRPr lang="en-IN"/>
        </a:p>
      </dgm:t>
    </dgm:pt>
    <dgm:pt modelId="{22E015BA-E4DE-41AF-91C0-CC7E2458751A}" type="sibTrans" cxnId="{F70F93FC-DF75-4D5F-82D4-4618CA5ABD59}">
      <dgm:prSet/>
      <dgm:spPr/>
      <dgm:t>
        <a:bodyPr/>
        <a:lstStyle/>
        <a:p>
          <a:endParaRPr lang="en-IN"/>
        </a:p>
      </dgm:t>
    </dgm:pt>
    <dgm:pt modelId="{870A6090-13F0-48A3-977C-7099A5A6F9D7}">
      <dgm:prSet phldrT="[Text]"/>
      <dgm:spPr/>
      <dgm:t>
        <a:bodyPr/>
        <a:lstStyle/>
        <a:p>
          <a:r>
            <a:rPr lang="en-IN" dirty="0"/>
            <a:t>Filtering Useful Data</a:t>
          </a:r>
        </a:p>
      </dgm:t>
    </dgm:pt>
    <dgm:pt modelId="{42902FE8-D19D-42F5-8CD5-9956E31D4FE5}" type="sibTrans" cxnId="{340EAF7E-BFBB-460E-8D35-EAFC5B5B1168}">
      <dgm:prSet/>
      <dgm:spPr/>
      <dgm:t>
        <a:bodyPr/>
        <a:lstStyle/>
        <a:p>
          <a:endParaRPr lang="en-IN"/>
        </a:p>
      </dgm:t>
    </dgm:pt>
    <dgm:pt modelId="{BC3E4B6E-E64A-4685-94A8-D8F78549CE4F}" type="parTrans" cxnId="{340EAF7E-BFBB-460E-8D35-EAFC5B5B1168}">
      <dgm:prSet/>
      <dgm:spPr/>
      <dgm:t>
        <a:bodyPr/>
        <a:lstStyle/>
        <a:p>
          <a:endParaRPr lang="en-IN"/>
        </a:p>
      </dgm:t>
    </dgm:pt>
    <dgm:pt modelId="{2AAD4576-EE11-45AC-A11D-A6B01DB375A2}" type="pres">
      <dgm:prSet presAssocID="{6F77A1DC-45AD-47D4-B04E-942C14679385}" presName="linearFlow" presStyleCnt="0">
        <dgm:presLayoutVars>
          <dgm:dir/>
          <dgm:animLvl val="lvl"/>
          <dgm:resizeHandles val="exact"/>
        </dgm:presLayoutVars>
      </dgm:prSet>
      <dgm:spPr/>
    </dgm:pt>
    <dgm:pt modelId="{0207BBAE-9BCE-4487-AD9E-C1FCDB2AE661}" type="pres">
      <dgm:prSet presAssocID="{A03D1BF5-0179-483F-BA7F-81CE5739E6EE}" presName="composite" presStyleCnt="0"/>
      <dgm:spPr/>
    </dgm:pt>
    <dgm:pt modelId="{B2037528-6AB0-4696-A6AC-CB210115D081}" type="pres">
      <dgm:prSet presAssocID="{A03D1BF5-0179-483F-BA7F-81CE5739E6EE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6688738B-3485-441B-AE4F-8F6A53B2B942}" type="pres">
      <dgm:prSet presAssocID="{A03D1BF5-0179-483F-BA7F-81CE5739E6EE}" presName="descendantText" presStyleLbl="alignAcc1" presStyleIdx="0" presStyleCnt="3">
        <dgm:presLayoutVars>
          <dgm:bulletEnabled val="1"/>
        </dgm:presLayoutVars>
      </dgm:prSet>
      <dgm:spPr/>
    </dgm:pt>
    <dgm:pt modelId="{9E521F09-5FFC-4063-8C64-CB6E9736726E}" type="pres">
      <dgm:prSet presAssocID="{8B56FCDB-B71A-41EC-985A-98FB4D7DD339}" presName="sp" presStyleCnt="0"/>
      <dgm:spPr/>
    </dgm:pt>
    <dgm:pt modelId="{44707E57-DA03-4A26-9ABE-8B75DA8B0BDA}" type="pres">
      <dgm:prSet presAssocID="{E01B1AE2-193B-4344-9C3E-4AEE20C114A5}" presName="composite" presStyleCnt="0"/>
      <dgm:spPr/>
    </dgm:pt>
    <dgm:pt modelId="{583AC736-8F3F-4A5A-8E7C-D796B95747F1}" type="pres">
      <dgm:prSet presAssocID="{E01B1AE2-193B-4344-9C3E-4AEE20C114A5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07C78CD2-99A9-4F2A-B8C4-99E6F0FFED2D}" type="pres">
      <dgm:prSet presAssocID="{E01B1AE2-193B-4344-9C3E-4AEE20C114A5}" presName="descendantText" presStyleLbl="alignAcc1" presStyleIdx="1" presStyleCnt="3">
        <dgm:presLayoutVars>
          <dgm:bulletEnabled val="1"/>
        </dgm:presLayoutVars>
      </dgm:prSet>
      <dgm:spPr/>
    </dgm:pt>
    <dgm:pt modelId="{4F839B3E-D7EB-4BA5-9EF0-EDE846C17E10}" type="pres">
      <dgm:prSet presAssocID="{832EA4D2-BC1C-470D-B36D-B60CEE05AA0D}" presName="sp" presStyleCnt="0"/>
      <dgm:spPr/>
    </dgm:pt>
    <dgm:pt modelId="{490B59A7-87B6-40B7-B60E-8AC1BC3FD4FF}" type="pres">
      <dgm:prSet presAssocID="{8621EE96-110A-4C1C-B171-5F6580ED80DC}" presName="composite" presStyleCnt="0"/>
      <dgm:spPr/>
    </dgm:pt>
    <dgm:pt modelId="{8BEBCDC7-C812-4B21-B284-04DAFA82C769}" type="pres">
      <dgm:prSet presAssocID="{8621EE96-110A-4C1C-B171-5F6580ED80DC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552714F5-DF8A-4EF8-8590-D5458CB3B7B0}" type="pres">
      <dgm:prSet presAssocID="{8621EE96-110A-4C1C-B171-5F6580ED80DC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55F68B26-A298-48AA-BDDA-52FF9B1225B5}" type="presOf" srcId="{3D67A50B-B001-4C65-91EB-0EADF89BD07D}" destId="{552714F5-DF8A-4EF8-8590-D5458CB3B7B0}" srcOrd="0" destOrd="0" presId="urn:microsoft.com/office/officeart/2005/8/layout/chevron2"/>
    <dgm:cxn modelId="{89B9B92B-6C77-4018-9C22-F4E55DD5526D}" type="presOf" srcId="{6A79C11A-58AF-49C8-9AE1-D5E5005DCAFD}" destId="{07C78CD2-99A9-4F2A-B8C4-99E6F0FFED2D}" srcOrd="0" destOrd="1" presId="urn:microsoft.com/office/officeart/2005/8/layout/chevron2"/>
    <dgm:cxn modelId="{E54C8036-4E81-4B3B-8B32-2FBE980A4C36}" srcId="{E01B1AE2-193B-4344-9C3E-4AEE20C114A5}" destId="{6A79C11A-58AF-49C8-9AE1-D5E5005DCAFD}" srcOrd="1" destOrd="0" parTransId="{27FEEB0A-ABA9-4097-86D0-E86E9BC5ED53}" sibTransId="{34FF0E51-2EDC-41AC-B583-109A505DEAE5}"/>
    <dgm:cxn modelId="{10443B3D-01DF-47D8-AD0B-AADD4666734D}" type="presOf" srcId="{6F77A1DC-45AD-47D4-B04E-942C14679385}" destId="{2AAD4576-EE11-45AC-A11D-A6B01DB375A2}" srcOrd="0" destOrd="0" presId="urn:microsoft.com/office/officeart/2005/8/layout/chevron2"/>
    <dgm:cxn modelId="{0A3B935C-0E8F-4F5F-8590-507EBCFF43AB}" type="presOf" srcId="{73F4B6A3-69CA-4587-80B1-5853FE394B65}" destId="{07C78CD2-99A9-4F2A-B8C4-99E6F0FFED2D}" srcOrd="0" destOrd="0" presId="urn:microsoft.com/office/officeart/2005/8/layout/chevron2"/>
    <dgm:cxn modelId="{D4D19E65-04B7-4C82-805B-587ABFABDB29}" srcId="{8621EE96-110A-4C1C-B171-5F6580ED80DC}" destId="{35AFF268-72B7-4A69-95BA-E28DBA2CA3B7}" srcOrd="1" destOrd="0" parTransId="{5F627B9A-EE31-466C-A2D9-52C0DF04149F}" sibTransId="{973E3088-BC88-43C8-965F-F19E4D14F9EB}"/>
    <dgm:cxn modelId="{D1427B66-A0C0-4A99-A096-82EB363D40C4}" type="presOf" srcId="{C896BD03-30F6-496C-9A34-7A0738071275}" destId="{6688738B-3485-441B-AE4F-8F6A53B2B942}" srcOrd="0" destOrd="1" presId="urn:microsoft.com/office/officeart/2005/8/layout/chevron2"/>
    <dgm:cxn modelId="{2AFACA6A-018C-4D18-8FDF-D327BCFD3BBA}" type="presOf" srcId="{8621EE96-110A-4C1C-B171-5F6580ED80DC}" destId="{8BEBCDC7-C812-4B21-B284-04DAFA82C769}" srcOrd="0" destOrd="0" presId="urn:microsoft.com/office/officeart/2005/8/layout/chevron2"/>
    <dgm:cxn modelId="{B83E9A52-7193-4D69-BB6B-5BE03B6D00FE}" srcId="{A03D1BF5-0179-483F-BA7F-81CE5739E6EE}" destId="{982D654D-5829-4343-BDE8-A8FA4DB4FDCE}" srcOrd="0" destOrd="0" parTransId="{56EF8C40-F866-4BF5-AD58-841EEE5D17AC}" sibTransId="{7CCB17A6-1095-4C38-94F2-8DE0D12E0F19}"/>
    <dgm:cxn modelId="{62572676-E0AE-4BE1-8047-78F2FB17B10F}" srcId="{6F77A1DC-45AD-47D4-B04E-942C14679385}" destId="{8621EE96-110A-4C1C-B171-5F6580ED80DC}" srcOrd="2" destOrd="0" parTransId="{A15F2AB8-B1B7-4BC3-8AB4-C7EC5AFCE337}" sibTransId="{0BA0D3C6-A0DD-46D6-B2C1-118B31B3B336}"/>
    <dgm:cxn modelId="{340EAF7E-BFBB-460E-8D35-EAFC5B5B1168}" srcId="{A03D1BF5-0179-483F-BA7F-81CE5739E6EE}" destId="{870A6090-13F0-48A3-977C-7099A5A6F9D7}" srcOrd="2" destOrd="0" parTransId="{BC3E4B6E-E64A-4685-94A8-D8F78549CE4F}" sibTransId="{42902FE8-D19D-42F5-8CD5-9956E31D4FE5}"/>
    <dgm:cxn modelId="{DA53A080-5FE2-47D6-B1DE-940BFAB80600}" type="presOf" srcId="{A03D1BF5-0179-483F-BA7F-81CE5739E6EE}" destId="{B2037528-6AB0-4696-A6AC-CB210115D081}" srcOrd="0" destOrd="0" presId="urn:microsoft.com/office/officeart/2005/8/layout/chevron2"/>
    <dgm:cxn modelId="{2A248182-0096-4A87-B4E1-6A96AFAB8C42}" srcId="{6F77A1DC-45AD-47D4-B04E-942C14679385}" destId="{E01B1AE2-193B-4344-9C3E-4AEE20C114A5}" srcOrd="1" destOrd="0" parTransId="{78929901-5A50-423C-A7F5-A819253D27A7}" sibTransId="{832EA4D2-BC1C-470D-B36D-B60CEE05AA0D}"/>
    <dgm:cxn modelId="{45CEF387-BCF4-4720-8ABA-2DDE44C3FDB9}" type="presOf" srcId="{982D654D-5829-4343-BDE8-A8FA4DB4FDCE}" destId="{6688738B-3485-441B-AE4F-8F6A53B2B942}" srcOrd="0" destOrd="0" presId="urn:microsoft.com/office/officeart/2005/8/layout/chevron2"/>
    <dgm:cxn modelId="{2511D08B-DDCF-4FAE-AD3E-E3C5008ED756}" type="presOf" srcId="{870A6090-13F0-48A3-977C-7099A5A6F9D7}" destId="{6688738B-3485-441B-AE4F-8F6A53B2B942}" srcOrd="0" destOrd="2" presId="urn:microsoft.com/office/officeart/2005/8/layout/chevron2"/>
    <dgm:cxn modelId="{9ECA3194-2D74-45A4-932D-750C1E806C56}" type="presOf" srcId="{35AFF268-72B7-4A69-95BA-E28DBA2CA3B7}" destId="{552714F5-DF8A-4EF8-8590-D5458CB3B7B0}" srcOrd="0" destOrd="1" presId="urn:microsoft.com/office/officeart/2005/8/layout/chevron2"/>
    <dgm:cxn modelId="{DF0A8CAB-BB9C-4E8B-A064-4E398BCF25AC}" type="presOf" srcId="{E01B1AE2-193B-4344-9C3E-4AEE20C114A5}" destId="{583AC736-8F3F-4A5A-8E7C-D796B95747F1}" srcOrd="0" destOrd="0" presId="urn:microsoft.com/office/officeart/2005/8/layout/chevron2"/>
    <dgm:cxn modelId="{549100AC-10B9-40CB-9CC4-E5A1693E1EFD}" srcId="{E01B1AE2-193B-4344-9C3E-4AEE20C114A5}" destId="{73F4B6A3-69CA-4587-80B1-5853FE394B65}" srcOrd="0" destOrd="0" parTransId="{EE7756D2-C80D-4B74-998B-5C8EA14886E5}" sibTransId="{09DA6EE4-7237-48C0-A8DF-930A4972817D}"/>
    <dgm:cxn modelId="{2B51B0BC-597C-4A28-B9EC-540B3699906C}" srcId="{8621EE96-110A-4C1C-B171-5F6580ED80DC}" destId="{3D67A50B-B001-4C65-91EB-0EADF89BD07D}" srcOrd="0" destOrd="0" parTransId="{87E792CD-38EC-49EA-AE6A-80F9E911CA78}" sibTransId="{B73972B6-6E30-4731-93B7-283B97B34100}"/>
    <dgm:cxn modelId="{1DADB2BF-2EC2-4BE6-8DED-704E1825B9F7}" srcId="{6F77A1DC-45AD-47D4-B04E-942C14679385}" destId="{A03D1BF5-0179-483F-BA7F-81CE5739E6EE}" srcOrd="0" destOrd="0" parTransId="{624A6599-379B-4D10-8EC3-6676FB5C3521}" sibTransId="{8B56FCDB-B71A-41EC-985A-98FB4D7DD339}"/>
    <dgm:cxn modelId="{F70F93FC-DF75-4D5F-82D4-4618CA5ABD59}" srcId="{A03D1BF5-0179-483F-BA7F-81CE5739E6EE}" destId="{C896BD03-30F6-496C-9A34-7A0738071275}" srcOrd="1" destOrd="0" parTransId="{339383AE-DCD8-4A7A-96EF-C6615750EE71}" sibTransId="{22E015BA-E4DE-41AF-91C0-CC7E2458751A}"/>
    <dgm:cxn modelId="{00A5D48A-C770-4A8D-9FA5-2F30E6E24A69}" type="presParOf" srcId="{2AAD4576-EE11-45AC-A11D-A6B01DB375A2}" destId="{0207BBAE-9BCE-4487-AD9E-C1FCDB2AE661}" srcOrd="0" destOrd="0" presId="urn:microsoft.com/office/officeart/2005/8/layout/chevron2"/>
    <dgm:cxn modelId="{AE3471C1-9854-4E0D-8C60-7360926430C5}" type="presParOf" srcId="{0207BBAE-9BCE-4487-AD9E-C1FCDB2AE661}" destId="{B2037528-6AB0-4696-A6AC-CB210115D081}" srcOrd="0" destOrd="0" presId="urn:microsoft.com/office/officeart/2005/8/layout/chevron2"/>
    <dgm:cxn modelId="{D14747EF-636F-46DC-AE48-B0C5AE03A3E7}" type="presParOf" srcId="{0207BBAE-9BCE-4487-AD9E-C1FCDB2AE661}" destId="{6688738B-3485-441B-AE4F-8F6A53B2B942}" srcOrd="1" destOrd="0" presId="urn:microsoft.com/office/officeart/2005/8/layout/chevron2"/>
    <dgm:cxn modelId="{23A2D46D-F757-4270-9893-DD74928553F3}" type="presParOf" srcId="{2AAD4576-EE11-45AC-A11D-A6B01DB375A2}" destId="{9E521F09-5FFC-4063-8C64-CB6E9736726E}" srcOrd="1" destOrd="0" presId="urn:microsoft.com/office/officeart/2005/8/layout/chevron2"/>
    <dgm:cxn modelId="{0E884A84-653A-465A-A210-D83DC90AB8C1}" type="presParOf" srcId="{2AAD4576-EE11-45AC-A11D-A6B01DB375A2}" destId="{44707E57-DA03-4A26-9ABE-8B75DA8B0BDA}" srcOrd="2" destOrd="0" presId="urn:microsoft.com/office/officeart/2005/8/layout/chevron2"/>
    <dgm:cxn modelId="{658CDBEC-3D8C-44EB-BE79-BA2178AF0F61}" type="presParOf" srcId="{44707E57-DA03-4A26-9ABE-8B75DA8B0BDA}" destId="{583AC736-8F3F-4A5A-8E7C-D796B95747F1}" srcOrd="0" destOrd="0" presId="urn:microsoft.com/office/officeart/2005/8/layout/chevron2"/>
    <dgm:cxn modelId="{CBB78A4F-8A53-47E2-8989-1A504D2AC0E9}" type="presParOf" srcId="{44707E57-DA03-4A26-9ABE-8B75DA8B0BDA}" destId="{07C78CD2-99A9-4F2A-B8C4-99E6F0FFED2D}" srcOrd="1" destOrd="0" presId="urn:microsoft.com/office/officeart/2005/8/layout/chevron2"/>
    <dgm:cxn modelId="{B87A864A-2627-499B-A642-7FA97B1ED99E}" type="presParOf" srcId="{2AAD4576-EE11-45AC-A11D-A6B01DB375A2}" destId="{4F839B3E-D7EB-4BA5-9EF0-EDE846C17E10}" srcOrd="3" destOrd="0" presId="urn:microsoft.com/office/officeart/2005/8/layout/chevron2"/>
    <dgm:cxn modelId="{602F98F5-7D3D-44D3-8A29-79B261272280}" type="presParOf" srcId="{2AAD4576-EE11-45AC-A11D-A6B01DB375A2}" destId="{490B59A7-87B6-40B7-B60E-8AC1BC3FD4FF}" srcOrd="4" destOrd="0" presId="urn:microsoft.com/office/officeart/2005/8/layout/chevron2"/>
    <dgm:cxn modelId="{2C4DDB41-0A6A-4BD0-8E79-F6ED5AADE862}" type="presParOf" srcId="{490B59A7-87B6-40B7-B60E-8AC1BC3FD4FF}" destId="{8BEBCDC7-C812-4B21-B284-04DAFA82C769}" srcOrd="0" destOrd="0" presId="urn:microsoft.com/office/officeart/2005/8/layout/chevron2"/>
    <dgm:cxn modelId="{0570AFE9-CC26-4886-9068-831483BBB038}" type="presParOf" srcId="{490B59A7-87B6-40B7-B60E-8AC1BC3FD4FF}" destId="{552714F5-DF8A-4EF8-8590-D5458CB3B7B0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16CC13E-7E5E-4B53-B99C-3CDB8D6B20DD}" type="doc">
      <dgm:prSet loTypeId="urn:microsoft.com/office/officeart/2005/8/layout/vList2" loCatId="list" qsTypeId="urn:microsoft.com/office/officeart/2005/8/quickstyle/simple3" qsCatId="simple" csTypeId="urn:microsoft.com/office/officeart/2005/8/colors/accent4_2" csCatId="accent4" phldr="1"/>
      <dgm:spPr/>
      <dgm:t>
        <a:bodyPr/>
        <a:lstStyle/>
        <a:p>
          <a:endParaRPr lang="en-IN"/>
        </a:p>
      </dgm:t>
    </dgm:pt>
    <dgm:pt modelId="{8DD0C990-9A29-4863-B94B-92BCE89953B4}">
      <dgm:prSet phldrT="[Text]" custT="1"/>
      <dgm:spPr/>
      <dgm:t>
        <a:bodyPr/>
        <a:lstStyle/>
        <a:p>
          <a:r>
            <a:rPr lang="en-US" sz="2400" b="0" dirty="0"/>
            <a:t>Understand the </a:t>
          </a:r>
          <a:r>
            <a:rPr lang="en-US" sz="2400" b="1" dirty="0"/>
            <a:t>driving factors (or driver variables) behind loan default</a:t>
          </a:r>
          <a:r>
            <a:rPr lang="en-US" sz="2400" b="0" dirty="0"/>
            <a:t>, i.e. the variables which are strong indicators of default</a:t>
          </a:r>
          <a:endParaRPr lang="en-IN" sz="2400" dirty="0"/>
        </a:p>
      </dgm:t>
    </dgm:pt>
    <dgm:pt modelId="{CFABC505-DC84-4B4B-9E21-D0EC669049B8}" type="parTrans" cxnId="{47FA49C5-7501-462F-B12A-B58DF9C30D48}">
      <dgm:prSet/>
      <dgm:spPr/>
      <dgm:t>
        <a:bodyPr/>
        <a:lstStyle/>
        <a:p>
          <a:endParaRPr lang="en-IN"/>
        </a:p>
      </dgm:t>
    </dgm:pt>
    <dgm:pt modelId="{1A037686-CF69-415D-91F4-03F304E49D52}" type="sibTrans" cxnId="{47FA49C5-7501-462F-B12A-B58DF9C30D48}">
      <dgm:prSet/>
      <dgm:spPr/>
      <dgm:t>
        <a:bodyPr/>
        <a:lstStyle/>
        <a:p>
          <a:endParaRPr lang="en-IN"/>
        </a:p>
      </dgm:t>
    </dgm:pt>
    <dgm:pt modelId="{455D229A-C180-4F72-9DFE-0FFCD1E5AA4C}">
      <dgm:prSet phldrT="[Text]" custT="1"/>
      <dgm:spPr/>
      <dgm:t>
        <a:bodyPr/>
        <a:lstStyle/>
        <a:p>
          <a:r>
            <a:rPr lang="en-US" sz="2400" b="0" dirty="0"/>
            <a:t>Understand how </a:t>
          </a:r>
          <a:r>
            <a:rPr lang="en-US" sz="2400" b="1" dirty="0"/>
            <a:t>consumer attributes</a:t>
          </a:r>
          <a:r>
            <a:rPr lang="en-US" sz="2400" b="0" dirty="0"/>
            <a:t> and </a:t>
          </a:r>
          <a:r>
            <a:rPr lang="en-US" sz="2400" b="1" dirty="0"/>
            <a:t>loan attributes</a:t>
          </a:r>
          <a:r>
            <a:rPr lang="en-US" sz="2400" b="0" dirty="0"/>
            <a:t> influence the tendency of default</a:t>
          </a:r>
          <a:endParaRPr lang="en-IN" sz="2400" dirty="0"/>
        </a:p>
      </dgm:t>
    </dgm:pt>
    <dgm:pt modelId="{1D760EC0-D7BD-49F3-A1FD-DB58EF012C6E}" type="sibTrans" cxnId="{3CFDB051-89DC-48D7-9C30-5D41166FD4E6}">
      <dgm:prSet/>
      <dgm:spPr/>
      <dgm:t>
        <a:bodyPr/>
        <a:lstStyle/>
        <a:p>
          <a:endParaRPr lang="en-IN"/>
        </a:p>
      </dgm:t>
    </dgm:pt>
    <dgm:pt modelId="{0241B475-5E3A-4B97-BD70-975E1C0D195A}" type="parTrans" cxnId="{3CFDB051-89DC-48D7-9C30-5D41166FD4E6}">
      <dgm:prSet/>
      <dgm:spPr/>
      <dgm:t>
        <a:bodyPr/>
        <a:lstStyle/>
        <a:p>
          <a:endParaRPr lang="en-IN"/>
        </a:p>
      </dgm:t>
    </dgm:pt>
    <dgm:pt modelId="{131019F0-746A-49FF-81DB-109A1B9F7355}" type="pres">
      <dgm:prSet presAssocID="{216CC13E-7E5E-4B53-B99C-3CDB8D6B20DD}" presName="linear" presStyleCnt="0">
        <dgm:presLayoutVars>
          <dgm:animLvl val="lvl"/>
          <dgm:resizeHandles val="exact"/>
        </dgm:presLayoutVars>
      </dgm:prSet>
      <dgm:spPr/>
    </dgm:pt>
    <dgm:pt modelId="{2AC3F4E7-07FF-4194-A89D-390E3E64A8C5}" type="pres">
      <dgm:prSet presAssocID="{455D229A-C180-4F72-9DFE-0FFCD1E5AA4C}" presName="parentText" presStyleLbl="node1" presStyleIdx="0" presStyleCnt="2" custLinFactY="-12384" custLinFactNeighborY="-100000">
        <dgm:presLayoutVars>
          <dgm:chMax val="0"/>
          <dgm:bulletEnabled val="1"/>
        </dgm:presLayoutVars>
      </dgm:prSet>
      <dgm:spPr/>
    </dgm:pt>
    <dgm:pt modelId="{CF01FACE-98F1-4AEF-85B2-A8A03F6C8973}" type="pres">
      <dgm:prSet presAssocID="{1D760EC0-D7BD-49F3-A1FD-DB58EF012C6E}" presName="spacer" presStyleCnt="0"/>
      <dgm:spPr/>
    </dgm:pt>
    <dgm:pt modelId="{319222D6-020F-465D-833D-49128A6E33AB}" type="pres">
      <dgm:prSet presAssocID="{8DD0C990-9A29-4863-B94B-92BCE89953B4}" presName="parentText" presStyleLbl="node1" presStyleIdx="1" presStyleCnt="2" custLinFactY="51902" custLinFactNeighborY="100000">
        <dgm:presLayoutVars>
          <dgm:chMax val="0"/>
          <dgm:bulletEnabled val="1"/>
        </dgm:presLayoutVars>
      </dgm:prSet>
      <dgm:spPr/>
    </dgm:pt>
  </dgm:ptLst>
  <dgm:cxnLst>
    <dgm:cxn modelId="{2ED5AB05-DC11-41E1-B0AD-91AB8FFDA990}" type="presOf" srcId="{216CC13E-7E5E-4B53-B99C-3CDB8D6B20DD}" destId="{131019F0-746A-49FF-81DB-109A1B9F7355}" srcOrd="0" destOrd="0" presId="urn:microsoft.com/office/officeart/2005/8/layout/vList2"/>
    <dgm:cxn modelId="{D5094541-C93F-46E8-99C7-8CD46347D72C}" type="presOf" srcId="{455D229A-C180-4F72-9DFE-0FFCD1E5AA4C}" destId="{2AC3F4E7-07FF-4194-A89D-390E3E64A8C5}" srcOrd="0" destOrd="0" presId="urn:microsoft.com/office/officeart/2005/8/layout/vList2"/>
    <dgm:cxn modelId="{3CFDB051-89DC-48D7-9C30-5D41166FD4E6}" srcId="{216CC13E-7E5E-4B53-B99C-3CDB8D6B20DD}" destId="{455D229A-C180-4F72-9DFE-0FFCD1E5AA4C}" srcOrd="0" destOrd="0" parTransId="{0241B475-5E3A-4B97-BD70-975E1C0D195A}" sibTransId="{1D760EC0-D7BD-49F3-A1FD-DB58EF012C6E}"/>
    <dgm:cxn modelId="{244BA0B6-8746-4139-B820-9FBB8EE7D0BA}" type="presOf" srcId="{8DD0C990-9A29-4863-B94B-92BCE89953B4}" destId="{319222D6-020F-465D-833D-49128A6E33AB}" srcOrd="0" destOrd="0" presId="urn:microsoft.com/office/officeart/2005/8/layout/vList2"/>
    <dgm:cxn modelId="{47FA49C5-7501-462F-B12A-B58DF9C30D48}" srcId="{216CC13E-7E5E-4B53-B99C-3CDB8D6B20DD}" destId="{8DD0C990-9A29-4863-B94B-92BCE89953B4}" srcOrd="1" destOrd="0" parTransId="{CFABC505-DC84-4B4B-9E21-D0EC669049B8}" sibTransId="{1A037686-CF69-415D-91F4-03F304E49D52}"/>
    <dgm:cxn modelId="{9F4746D7-651F-46CD-BF5D-A94B7166BA1C}" type="presParOf" srcId="{131019F0-746A-49FF-81DB-109A1B9F7355}" destId="{2AC3F4E7-07FF-4194-A89D-390E3E64A8C5}" srcOrd="0" destOrd="0" presId="urn:microsoft.com/office/officeart/2005/8/layout/vList2"/>
    <dgm:cxn modelId="{D6045A96-DCAB-4DD2-8054-9E3D84901BC1}" type="presParOf" srcId="{131019F0-746A-49FF-81DB-109A1B9F7355}" destId="{CF01FACE-98F1-4AEF-85B2-A8A03F6C8973}" srcOrd="1" destOrd="0" presId="urn:microsoft.com/office/officeart/2005/8/layout/vList2"/>
    <dgm:cxn modelId="{5A02E28F-0AC4-4842-98B0-F8628D3085A4}" type="presParOf" srcId="{131019F0-746A-49FF-81DB-109A1B9F7355}" destId="{319222D6-020F-465D-833D-49128A6E33AB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23726F-B1A0-430B-966B-9A1311F1A117}">
      <dsp:nvSpPr>
        <dsp:cNvPr id="0" name=""/>
        <dsp:cNvSpPr/>
      </dsp:nvSpPr>
      <dsp:spPr>
        <a:xfrm>
          <a:off x="0" y="354059"/>
          <a:ext cx="11159613" cy="427476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 dirty="0"/>
            <a:t>Lending Club</a:t>
          </a:r>
        </a:p>
      </dsp:txBody>
      <dsp:txXfrm>
        <a:off x="20868" y="374927"/>
        <a:ext cx="11117877" cy="385740"/>
      </dsp:txXfrm>
    </dsp:sp>
    <dsp:sp modelId="{1552D3B4-80AC-4BBF-BC85-70A66111964A}">
      <dsp:nvSpPr>
        <dsp:cNvPr id="0" name=""/>
        <dsp:cNvSpPr/>
      </dsp:nvSpPr>
      <dsp:spPr>
        <a:xfrm>
          <a:off x="0" y="781535"/>
          <a:ext cx="11159613" cy="11580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4318" tIns="22860" rIns="128016" bIns="22860" numCol="1" spcCol="1270" anchor="t" anchorCtr="0">
          <a:noAutofit/>
        </a:bodyPr>
        <a:lstStyle/>
        <a:p>
          <a:pPr marL="171450" lvl="1" indent="-171450" algn="l" defTabSz="800100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b="0" kern="1200" dirty="0"/>
            <a:t>Lending Club is a financial technology company that operates a peer-to-peer (P2P) lending platform. </a:t>
          </a:r>
          <a:endParaRPr lang="en-IN" sz="1800" kern="1200" dirty="0"/>
        </a:p>
        <a:p>
          <a:pPr marL="171450" lvl="1" indent="-171450" algn="l" defTabSz="800100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b="0" kern="1200" dirty="0"/>
            <a:t>Founded in 2006, it initially allowed individuals to lend money directly to other individuals seeking personal loans, bypassing traditional financial institutions. Over time, </a:t>
          </a:r>
          <a:r>
            <a:rPr lang="en-US" sz="1800" b="0" kern="1200" dirty="0" err="1"/>
            <a:t>LendingClub</a:t>
          </a:r>
          <a:r>
            <a:rPr lang="en-US" sz="1800" b="0" kern="1200" dirty="0"/>
            <a:t> expanded its offerings and services.</a:t>
          </a:r>
          <a:endParaRPr lang="en-IN" sz="1800" kern="1200" dirty="0"/>
        </a:p>
      </dsp:txBody>
      <dsp:txXfrm>
        <a:off x="0" y="781535"/>
        <a:ext cx="11159613" cy="1158067"/>
      </dsp:txXfrm>
    </dsp:sp>
    <dsp:sp modelId="{96CEB823-F956-4CD4-8DC0-14AD04467EA9}">
      <dsp:nvSpPr>
        <dsp:cNvPr id="0" name=""/>
        <dsp:cNvSpPr/>
      </dsp:nvSpPr>
      <dsp:spPr>
        <a:xfrm>
          <a:off x="0" y="1939603"/>
          <a:ext cx="11159613" cy="369402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 dirty="0"/>
            <a:t>Business Context</a:t>
          </a:r>
        </a:p>
      </dsp:txBody>
      <dsp:txXfrm>
        <a:off x="18033" y="1957636"/>
        <a:ext cx="11123547" cy="333336"/>
      </dsp:txXfrm>
    </dsp:sp>
    <dsp:sp modelId="{EA2B735A-E391-450C-8511-A7310B2AA99B}">
      <dsp:nvSpPr>
        <dsp:cNvPr id="0" name=""/>
        <dsp:cNvSpPr/>
      </dsp:nvSpPr>
      <dsp:spPr>
        <a:xfrm>
          <a:off x="0" y="2309006"/>
          <a:ext cx="11159613" cy="14227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4318" tIns="22860" rIns="128016" bIns="22860" numCol="1" spcCol="1270" anchor="t" anchorCtr="0">
          <a:noAutofit/>
        </a:bodyPr>
        <a:lstStyle/>
        <a:p>
          <a:pPr marL="171450" lvl="1" indent="-171450" algn="l" defTabSz="800100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b="0" kern="1200" dirty="0"/>
            <a:t>In this case study we’ll be analyzing past loan applicants of a company which is the largest online loan marketplace, facilitating personal loans, business loans, and financing of medical procedures for approving loan applications. </a:t>
          </a:r>
          <a:endParaRPr lang="en-IN" sz="1800" kern="1200" dirty="0"/>
        </a:p>
        <a:p>
          <a:pPr marL="171450" lvl="1" indent="-171450" algn="l" defTabSz="800100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b="0" kern="1200" dirty="0"/>
            <a:t>Borrowers, can easily access lower interest rate loans through a fast online interface exposed by the company</a:t>
          </a:r>
          <a:endParaRPr lang="en-IN" sz="1800" kern="1200" dirty="0"/>
        </a:p>
      </dsp:txBody>
      <dsp:txXfrm>
        <a:off x="0" y="2309006"/>
        <a:ext cx="11159613" cy="1422769"/>
      </dsp:txXfrm>
    </dsp:sp>
    <dsp:sp modelId="{271BE6AE-9B33-4D45-9107-43C31F062EC8}">
      <dsp:nvSpPr>
        <dsp:cNvPr id="0" name=""/>
        <dsp:cNvSpPr/>
      </dsp:nvSpPr>
      <dsp:spPr>
        <a:xfrm>
          <a:off x="0" y="3731775"/>
          <a:ext cx="11159613" cy="39170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 dirty="0"/>
            <a:t>Problem Statement</a:t>
          </a:r>
        </a:p>
      </dsp:txBody>
      <dsp:txXfrm>
        <a:off x="19121" y="3750896"/>
        <a:ext cx="11121371" cy="353458"/>
      </dsp:txXfrm>
    </dsp:sp>
    <dsp:sp modelId="{A5261DD6-A1AF-4289-98A7-447538A81D49}">
      <dsp:nvSpPr>
        <dsp:cNvPr id="0" name=""/>
        <dsp:cNvSpPr/>
      </dsp:nvSpPr>
      <dsp:spPr>
        <a:xfrm>
          <a:off x="0" y="4123476"/>
          <a:ext cx="11159613" cy="11634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4318" tIns="22860" rIns="128016" bIns="22860" numCol="1" spcCol="1270" anchor="t" anchorCtr="0">
          <a:noAutofit/>
        </a:bodyPr>
        <a:lstStyle/>
        <a:p>
          <a:pPr marL="171450" lvl="1" indent="-171450" algn="l" defTabSz="800100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b="0" kern="1200" dirty="0"/>
            <a:t>The company wants to understand the driving factors (or driver variables) behind loan default, i.e. the variables which are strong indicators of default.  </a:t>
          </a:r>
          <a:endParaRPr lang="en-IN" sz="1800" kern="1200" dirty="0"/>
        </a:p>
        <a:p>
          <a:pPr marL="171450" lvl="1" indent="-171450" algn="l" defTabSz="800100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b="0" kern="1200" dirty="0"/>
            <a:t>The company can utilize this knowledge for its portfolio and risk assessment. </a:t>
          </a:r>
          <a:endParaRPr lang="en-IN" sz="18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IN" sz="2500" kern="1200" dirty="0"/>
        </a:p>
      </dsp:txBody>
      <dsp:txXfrm>
        <a:off x="0" y="4123476"/>
        <a:ext cx="11159613" cy="116345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2C03EF-1CAD-4EF1-A365-CA93E8E4C6BA}">
      <dsp:nvSpPr>
        <dsp:cNvPr id="0" name=""/>
        <dsp:cNvSpPr/>
      </dsp:nvSpPr>
      <dsp:spPr>
        <a:xfrm>
          <a:off x="0" y="154783"/>
          <a:ext cx="5356495" cy="574744"/>
        </a:xfrm>
        <a:prstGeom prst="rect">
          <a:avLst/>
        </a:prstGeom>
        <a:solidFill>
          <a:schemeClr val="accent6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/>
            <a:t>Loan Status Values</a:t>
          </a:r>
        </a:p>
      </dsp:txBody>
      <dsp:txXfrm>
        <a:off x="0" y="154783"/>
        <a:ext cx="5356495" cy="574744"/>
      </dsp:txXfrm>
    </dsp:sp>
    <dsp:sp modelId="{78CEC084-9FA8-4511-8914-7A3DF814C0BB}">
      <dsp:nvSpPr>
        <dsp:cNvPr id="0" name=""/>
        <dsp:cNvSpPr/>
      </dsp:nvSpPr>
      <dsp:spPr>
        <a:xfrm>
          <a:off x="0" y="725350"/>
          <a:ext cx="2678247" cy="2507142"/>
        </a:xfrm>
        <a:prstGeom prst="rect">
          <a:avLst/>
        </a:prstGeom>
        <a:solidFill>
          <a:schemeClr val="accent6">
            <a:shade val="8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Fully paid</a:t>
          </a:r>
          <a:endParaRPr lang="en-US" sz="2400" b="0" kern="1200" dirty="0"/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kern="1200" dirty="0"/>
            <a:t> Applicant has fully paid the loan (the principal and the interest rate)</a:t>
          </a:r>
          <a:endParaRPr lang="en-IN" sz="2400" kern="1200" dirty="0"/>
        </a:p>
      </dsp:txBody>
      <dsp:txXfrm>
        <a:off x="0" y="725350"/>
        <a:ext cx="2678247" cy="2507142"/>
      </dsp:txXfrm>
    </dsp:sp>
    <dsp:sp modelId="{2FE62C70-EBA6-409E-A499-9A473AA153BD}">
      <dsp:nvSpPr>
        <dsp:cNvPr id="0" name=""/>
        <dsp:cNvSpPr/>
      </dsp:nvSpPr>
      <dsp:spPr>
        <a:xfrm>
          <a:off x="2668579" y="725350"/>
          <a:ext cx="2678247" cy="2507142"/>
        </a:xfrm>
        <a:prstGeom prst="rect">
          <a:avLst/>
        </a:prstGeom>
        <a:solidFill>
          <a:schemeClr val="accent6">
            <a:shade val="80000"/>
            <a:hueOff val="-43172"/>
            <a:satOff val="307"/>
            <a:lumOff val="21356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/>
            <a:t>Charged-off</a:t>
          </a:r>
        </a:p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/>
            <a:t> </a:t>
          </a:r>
          <a:r>
            <a:rPr lang="en-US" sz="2100" b="0" kern="1200" dirty="0"/>
            <a:t>Applicant has not paid the instalments in due time for a long period of time, i.e. he/she has defaulted on the loan </a:t>
          </a:r>
          <a:endParaRPr lang="en-IN" sz="2100" kern="1200" dirty="0"/>
        </a:p>
      </dsp:txBody>
      <dsp:txXfrm>
        <a:off x="2668579" y="725350"/>
        <a:ext cx="2678247" cy="2507142"/>
      </dsp:txXfrm>
    </dsp:sp>
    <dsp:sp modelId="{F47A806E-94FD-4600-84E9-F9E4D7E7E7D3}">
      <dsp:nvSpPr>
        <dsp:cNvPr id="0" name=""/>
        <dsp:cNvSpPr/>
      </dsp:nvSpPr>
      <dsp:spPr>
        <a:xfrm>
          <a:off x="0" y="3212876"/>
          <a:ext cx="5356495" cy="278571"/>
        </a:xfrm>
        <a:prstGeom prst="rect">
          <a:avLst/>
        </a:prstGeom>
        <a:solidFill>
          <a:schemeClr val="accent6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037528-6AB0-4696-A6AC-CB210115D081}">
      <dsp:nvSpPr>
        <dsp:cNvPr id="0" name=""/>
        <dsp:cNvSpPr/>
      </dsp:nvSpPr>
      <dsp:spPr>
        <a:xfrm rot="5400000">
          <a:off x="-242134" y="242593"/>
          <a:ext cx="1614229" cy="1129960"/>
        </a:xfrm>
        <a:prstGeom prst="chevron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accent4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/>
            <a:t>Data Cleaning</a:t>
          </a:r>
        </a:p>
      </dsp:txBody>
      <dsp:txXfrm rot="-5400000">
        <a:off x="1" y="565438"/>
        <a:ext cx="1129960" cy="484269"/>
      </dsp:txXfrm>
    </dsp:sp>
    <dsp:sp modelId="{6688738B-3485-441B-AE4F-8F6A53B2B942}">
      <dsp:nvSpPr>
        <dsp:cNvPr id="0" name=""/>
        <dsp:cNvSpPr/>
      </dsp:nvSpPr>
      <dsp:spPr>
        <a:xfrm rot="5400000">
          <a:off x="2883918" y="-1753498"/>
          <a:ext cx="1049249" cy="455716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800" kern="1200" dirty="0"/>
            <a:t>Fixing Rows and Columns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800" kern="1200" dirty="0"/>
            <a:t>Missing Values Treatment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800" kern="1200" dirty="0"/>
            <a:t>Filtering Useful Data</a:t>
          </a:r>
        </a:p>
      </dsp:txBody>
      <dsp:txXfrm rot="-5400000">
        <a:off x="1129961" y="51679"/>
        <a:ext cx="4505944" cy="946809"/>
      </dsp:txXfrm>
    </dsp:sp>
    <dsp:sp modelId="{583AC736-8F3F-4A5A-8E7C-D796B95747F1}">
      <dsp:nvSpPr>
        <dsp:cNvPr id="0" name=""/>
        <dsp:cNvSpPr/>
      </dsp:nvSpPr>
      <dsp:spPr>
        <a:xfrm rot="5400000">
          <a:off x="-242134" y="1662743"/>
          <a:ext cx="1614229" cy="1129960"/>
        </a:xfrm>
        <a:prstGeom prst="chevron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accent4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baseline="0" dirty="0"/>
            <a:t>Univariate Analysis</a:t>
          </a:r>
          <a:endParaRPr lang="en-IN" sz="1700" kern="1200" dirty="0"/>
        </a:p>
      </dsp:txBody>
      <dsp:txXfrm rot="-5400000">
        <a:off x="1" y="1985588"/>
        <a:ext cx="1129960" cy="484269"/>
      </dsp:txXfrm>
    </dsp:sp>
    <dsp:sp modelId="{07C78CD2-99A9-4F2A-B8C4-99E6F0FFED2D}">
      <dsp:nvSpPr>
        <dsp:cNvPr id="0" name=""/>
        <dsp:cNvSpPr/>
      </dsp:nvSpPr>
      <dsp:spPr>
        <a:xfrm rot="5400000">
          <a:off x="2883918" y="-333348"/>
          <a:ext cx="1049249" cy="455716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800" kern="1200" dirty="0"/>
            <a:t>Univariate Analysis on Important Variables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800" kern="1200" dirty="0"/>
            <a:t>Segmented Univariate Analysis against Target Column</a:t>
          </a:r>
        </a:p>
      </dsp:txBody>
      <dsp:txXfrm rot="-5400000">
        <a:off x="1129961" y="1471829"/>
        <a:ext cx="4505944" cy="946809"/>
      </dsp:txXfrm>
    </dsp:sp>
    <dsp:sp modelId="{8BEBCDC7-C812-4B21-B284-04DAFA82C769}">
      <dsp:nvSpPr>
        <dsp:cNvPr id="0" name=""/>
        <dsp:cNvSpPr/>
      </dsp:nvSpPr>
      <dsp:spPr>
        <a:xfrm rot="5400000">
          <a:off x="-242134" y="3082893"/>
          <a:ext cx="1614229" cy="1129960"/>
        </a:xfrm>
        <a:prstGeom prst="chevron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accent4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/>
            <a:t>Bivariate Analysis</a:t>
          </a:r>
        </a:p>
      </dsp:txBody>
      <dsp:txXfrm rot="-5400000">
        <a:off x="1" y="3405738"/>
        <a:ext cx="1129960" cy="484269"/>
      </dsp:txXfrm>
    </dsp:sp>
    <dsp:sp modelId="{552714F5-DF8A-4EF8-8590-D5458CB3B7B0}">
      <dsp:nvSpPr>
        <dsp:cNvPr id="0" name=""/>
        <dsp:cNvSpPr/>
      </dsp:nvSpPr>
      <dsp:spPr>
        <a:xfrm rot="5400000">
          <a:off x="2883918" y="1086801"/>
          <a:ext cx="1049249" cy="455716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800" kern="1200" dirty="0"/>
            <a:t>Correlation Analysis on Numerical Features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800" kern="1200" dirty="0"/>
            <a:t>Segmented Bivariate Analysis against Target Column</a:t>
          </a:r>
        </a:p>
      </dsp:txBody>
      <dsp:txXfrm rot="-5400000">
        <a:off x="1129961" y="2891978"/>
        <a:ext cx="4505944" cy="94680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C3F4E7-07FF-4194-A89D-390E3E64A8C5}">
      <dsp:nvSpPr>
        <dsp:cNvPr id="0" name=""/>
        <dsp:cNvSpPr/>
      </dsp:nvSpPr>
      <dsp:spPr>
        <a:xfrm>
          <a:off x="0" y="0"/>
          <a:ext cx="4877950" cy="1585258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accent4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kern="1200" dirty="0"/>
            <a:t>Understand how </a:t>
          </a:r>
          <a:r>
            <a:rPr lang="en-US" sz="2400" b="1" kern="1200" dirty="0"/>
            <a:t>consumer attributes</a:t>
          </a:r>
          <a:r>
            <a:rPr lang="en-US" sz="2400" b="0" kern="1200" dirty="0"/>
            <a:t> and </a:t>
          </a:r>
          <a:r>
            <a:rPr lang="en-US" sz="2400" b="1" kern="1200" dirty="0"/>
            <a:t>loan attributes</a:t>
          </a:r>
          <a:r>
            <a:rPr lang="en-US" sz="2400" b="0" kern="1200" dirty="0"/>
            <a:t> influence the tendency of default</a:t>
          </a:r>
          <a:endParaRPr lang="en-IN" sz="2400" kern="1200" dirty="0"/>
        </a:p>
      </dsp:txBody>
      <dsp:txXfrm>
        <a:off x="77386" y="77386"/>
        <a:ext cx="4723178" cy="1430486"/>
      </dsp:txXfrm>
    </dsp:sp>
    <dsp:sp modelId="{319222D6-020F-465D-833D-49128A6E33AB}">
      <dsp:nvSpPr>
        <dsp:cNvPr id="0" name=""/>
        <dsp:cNvSpPr/>
      </dsp:nvSpPr>
      <dsp:spPr>
        <a:xfrm>
          <a:off x="0" y="1777094"/>
          <a:ext cx="4877950" cy="1585258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accent4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kern="1200" dirty="0"/>
            <a:t>Understand the </a:t>
          </a:r>
          <a:r>
            <a:rPr lang="en-US" sz="2400" b="1" kern="1200" dirty="0"/>
            <a:t>driving factors (or driver variables) behind loan default</a:t>
          </a:r>
          <a:r>
            <a:rPr lang="en-US" sz="2400" b="0" kern="1200" dirty="0"/>
            <a:t>, i.e. the variables which are strong indicators of default</a:t>
          </a:r>
          <a:endParaRPr lang="en-IN" sz="2400" kern="1200" dirty="0"/>
        </a:p>
      </dsp:txBody>
      <dsp:txXfrm>
        <a:off x="77386" y="1854480"/>
        <a:ext cx="4723178" cy="14304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3">
  <dgm:title val=""/>
  <dgm:desc val=""/>
  <dgm:catLst>
    <dgm:cat type="list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5" srcId="0" destId="1" srcOrd="0" destOrd="0"/>
        <dgm:cxn modelId="6" srcId="1" destId="2" srcOrd="0" destOrd="0"/>
        <dgm:cxn modelId="7" srcId="1" destId="3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6" srcId="0" destId="1" srcOrd="0" destOrd="0"/>
        <dgm:cxn modelId="7" srcId="1" destId="2" srcOrd="0" destOrd="0"/>
        <dgm:cxn modelId="8" srcId="1" destId="3" srcOrd="1" destOrd="0"/>
        <dgm:cxn modelId="9" srcId="1" destId="4" srcOrd="2" destOrd="0"/>
        <dgm:cxn modelId="10" srcId="1" destId="5" srcOrd="3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roof" refType="w"/>
      <dgm:constr type="h" for="ch" forName="roof" refType="h" fact="0.3"/>
      <dgm:constr type="primFontSz" for="ch" forName="roof" val="65"/>
      <dgm:constr type="w" for="ch" forName="pillars" refType="w"/>
      <dgm:constr type="h" for="ch" forName="pillars" refType="h" fact="0.63"/>
      <dgm:constr type="t" for="ch" forName="pillars" refType="h" fact="0.3"/>
      <dgm:constr type="primFontSz" for="des" forName="pillar1" val="65"/>
      <dgm:constr type="primFontSz" for="des" forName="pillarX" refType="primFontSz" refFor="des" refForName="pillar1" op="equ"/>
      <dgm:constr type="w" for="ch" forName="base" refType="w"/>
      <dgm:constr type="h" for="ch" forName="base" refType="h" fact="0.07"/>
      <dgm:constr type="t" for="ch" forName="base" refType="h" fact="0.93"/>
    </dgm:constrLst>
    <dgm:ruleLst/>
    <dgm:forEach name="Name0" axis="ch" ptType="node" cnt="1">
      <dgm:layoutNode name="roof" styleLbl="dkBgShp">
        <dgm:alg type="tx"/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illars" styleLbl="node1">
        <dgm:choose name="Name1">
          <dgm:if name="Name2" func="var" arg="dir" op="equ" val="norm">
            <dgm:alg type="lin">
              <dgm:param type="linDir" val="fromL"/>
            </dgm:alg>
          </dgm:if>
          <dgm:else name="Name3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illar1" refType="w"/>
          <dgm:constr type="h" for="ch" forName="pillar1" refType="h"/>
          <dgm:constr type="w" for="ch" forName="pillarX" refType="w"/>
          <dgm:constr type="h" for="ch" forName="pillarX" refType="h"/>
        </dgm:constrLst>
        <dgm:ruleLst/>
        <dgm:layoutNode name="pillar1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forEach name="Name4" axis="ch" ptType="node" st="2">
          <dgm:layoutNode name="pillarX" styleLbl="node1">
            <dgm:varLst>
              <dgm:bulletEnabled val="1"/>
            </dgm:varLst>
            <dgm:alg type="tx"/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forEach>
      </dgm:layoutNode>
      <dgm:layoutNode name="base" styleLbl="dkBgShp">
        <dgm:alg type="sp"/>
        <dgm:shape xmlns:r="http://schemas.openxmlformats.org/officeDocument/2006/relationships" type="rect" r:blip="">
          <dgm:adjLst/>
        </dgm:shape>
        <dgm:presOf/>
        <dgm:constrLst/>
        <dgm:ruleLst/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8/20/2024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8/20/2024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8/20/2024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8/20/2024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8/20/2024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8/20/2024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8/20/2024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8/20/2024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8/20/2024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8/20/2024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8/20/2024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8/20/2024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 fontScale="90000"/>
          </a:bodyPr>
          <a:lstStyle/>
          <a:p>
            <a:r>
              <a:rPr lang="en-US" sz="8000" dirty="0"/>
              <a:t>Credit Risk Analysis for Lending Club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By: Sahil Avasthi &amp; Saket ingale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CB165-1D5A-AF0F-4DAB-E6F96F18172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99768" y="287338"/>
            <a:ext cx="11592232" cy="646727"/>
          </a:xfrm>
        </p:spPr>
        <p:txBody>
          <a:bodyPr>
            <a:normAutofit/>
          </a:bodyPr>
          <a:lstStyle/>
          <a:p>
            <a:r>
              <a:rPr lang="en-US" sz="4000" dirty="0"/>
              <a:t>Key Insights about Public Bankruptcies</a:t>
            </a:r>
            <a:endParaRPr lang="en-IN" sz="40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3779642-ADBC-C33C-0E15-372905C8A7D3}"/>
              </a:ext>
            </a:extLst>
          </p:cNvPr>
          <p:cNvCxnSpPr/>
          <p:nvPr/>
        </p:nvCxnSpPr>
        <p:spPr>
          <a:xfrm>
            <a:off x="530942" y="934065"/>
            <a:ext cx="11159613" cy="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7300E167-0125-A05F-E0D6-0F9EBF418A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8520" y="1274729"/>
            <a:ext cx="5324475" cy="41529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357A8B2-E408-A3CC-8F7A-ED8CF1516830}"/>
              </a:ext>
            </a:extLst>
          </p:cNvPr>
          <p:cNvSpPr txBox="1"/>
          <p:nvPr/>
        </p:nvSpPr>
        <p:spPr>
          <a:xfrm>
            <a:off x="501445" y="1182895"/>
            <a:ext cx="510064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Column </a:t>
            </a:r>
            <a:r>
              <a:rPr lang="en-IN" dirty="0" err="1"/>
              <a:t>pub_rec_bankruptcies</a:t>
            </a:r>
            <a:r>
              <a:rPr lang="en-IN" dirty="0"/>
              <a:t> Indicates </a:t>
            </a:r>
            <a:r>
              <a:rPr lang="en-US" dirty="0"/>
              <a:t>Number of public record bankruptcies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As we can observe in the plot, customers with both zero and more bankruptcies tend to default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Chances of default is higher (around 50%) for people with more than zero public bankruptcies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Thus, number of public bankruptcies for customers can be </a:t>
            </a:r>
            <a:r>
              <a:rPr lang="en-IN" dirty="0" err="1"/>
              <a:t>analyzed</a:t>
            </a:r>
            <a:r>
              <a:rPr lang="en-IN" dirty="0"/>
              <a:t> before approving loans</a:t>
            </a:r>
          </a:p>
        </p:txBody>
      </p:sp>
    </p:spTree>
    <p:extLst>
      <p:ext uri="{BB962C8B-B14F-4D97-AF65-F5344CB8AC3E}">
        <p14:creationId xmlns:p14="http://schemas.microsoft.com/office/powerpoint/2010/main" val="2698059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CB165-1D5A-AF0F-4DAB-E6F96F18172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99768" y="287338"/>
            <a:ext cx="11592232" cy="646727"/>
          </a:xfrm>
        </p:spPr>
        <p:txBody>
          <a:bodyPr>
            <a:normAutofit/>
          </a:bodyPr>
          <a:lstStyle/>
          <a:p>
            <a:r>
              <a:rPr lang="en-US" sz="4000" dirty="0"/>
              <a:t>Key Insights about No of Inquiries</a:t>
            </a:r>
            <a:endParaRPr lang="en-IN" sz="40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3779642-ADBC-C33C-0E15-372905C8A7D3}"/>
              </a:ext>
            </a:extLst>
          </p:cNvPr>
          <p:cNvCxnSpPr/>
          <p:nvPr/>
        </p:nvCxnSpPr>
        <p:spPr>
          <a:xfrm>
            <a:off x="530942" y="934065"/>
            <a:ext cx="11159613" cy="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B11F6620-3FCA-1E9F-9869-3B9B93EB13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6080" y="1325040"/>
            <a:ext cx="5324475" cy="420792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3C75C95-EC42-9D93-0C31-D292A2622F94}"/>
              </a:ext>
            </a:extLst>
          </p:cNvPr>
          <p:cNvSpPr txBox="1"/>
          <p:nvPr/>
        </p:nvSpPr>
        <p:spPr>
          <a:xfrm>
            <a:off x="501445" y="1182895"/>
            <a:ext cx="510064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Column inq_last_6mths Indicates </a:t>
            </a:r>
            <a:r>
              <a:rPr lang="en-US" dirty="0"/>
              <a:t>The number of inquiries in past 6 months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As we can observe in the plot, ratio of heights of percentage appear to be higher for more than 1 inquiry in last 6 months</a:t>
            </a:r>
          </a:p>
          <a:p>
            <a:endParaRPr lang="en-IN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Thus, number of inquiries in last 6 months can be a good indicator towards default loans</a:t>
            </a:r>
          </a:p>
        </p:txBody>
      </p:sp>
    </p:spTree>
    <p:extLst>
      <p:ext uri="{BB962C8B-B14F-4D97-AF65-F5344CB8AC3E}">
        <p14:creationId xmlns:p14="http://schemas.microsoft.com/office/powerpoint/2010/main" val="17871619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CB165-1D5A-AF0F-4DAB-E6F96F18172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99768" y="287338"/>
            <a:ext cx="11592232" cy="646727"/>
          </a:xfrm>
        </p:spPr>
        <p:txBody>
          <a:bodyPr>
            <a:normAutofit/>
          </a:bodyPr>
          <a:lstStyle/>
          <a:p>
            <a:r>
              <a:rPr lang="en-US" sz="4000" dirty="0"/>
              <a:t>Key Insights about Customer State</a:t>
            </a:r>
            <a:endParaRPr lang="en-IN" sz="40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3779642-ADBC-C33C-0E15-372905C8A7D3}"/>
              </a:ext>
            </a:extLst>
          </p:cNvPr>
          <p:cNvCxnSpPr/>
          <p:nvPr/>
        </p:nvCxnSpPr>
        <p:spPr>
          <a:xfrm>
            <a:off x="530942" y="934065"/>
            <a:ext cx="11159613" cy="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2CA32D88-9787-E8B4-72E2-FF246C8DAA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9778" y="1407383"/>
            <a:ext cx="8110777" cy="451655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46412ED-1FF1-796E-C2B9-B89F6DDE97E2}"/>
              </a:ext>
            </a:extLst>
          </p:cNvPr>
          <p:cNvSpPr txBox="1"/>
          <p:nvPr/>
        </p:nvSpPr>
        <p:spPr>
          <a:xfrm>
            <a:off x="501446" y="1182895"/>
            <a:ext cx="300051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Column </a:t>
            </a:r>
            <a:r>
              <a:rPr lang="en-IN" dirty="0" err="1"/>
              <a:t>addr_state</a:t>
            </a:r>
            <a:r>
              <a:rPr lang="en-IN" dirty="0"/>
              <a:t> Indicates </a:t>
            </a:r>
            <a:r>
              <a:rPr lang="en-US" dirty="0"/>
              <a:t>the state provided by the borrower in the loan application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As we can observe in the plot, people in California state tend to take loans more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States CA, FL and NY show comparatively higher chances of default loans</a:t>
            </a:r>
          </a:p>
        </p:txBody>
      </p:sp>
    </p:spTree>
    <p:extLst>
      <p:ext uri="{BB962C8B-B14F-4D97-AF65-F5344CB8AC3E}">
        <p14:creationId xmlns:p14="http://schemas.microsoft.com/office/powerpoint/2010/main" val="32668134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CB165-1D5A-AF0F-4DAB-E6F96F18172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99768" y="287338"/>
            <a:ext cx="11592232" cy="646727"/>
          </a:xfrm>
        </p:spPr>
        <p:txBody>
          <a:bodyPr>
            <a:normAutofit/>
          </a:bodyPr>
          <a:lstStyle/>
          <a:p>
            <a:r>
              <a:rPr lang="en-US" sz="4000" dirty="0"/>
              <a:t>Key Insights Interest rate Vs Loan Amount</a:t>
            </a:r>
            <a:endParaRPr lang="en-IN" sz="40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3779642-ADBC-C33C-0E15-372905C8A7D3}"/>
              </a:ext>
            </a:extLst>
          </p:cNvPr>
          <p:cNvCxnSpPr/>
          <p:nvPr/>
        </p:nvCxnSpPr>
        <p:spPr>
          <a:xfrm>
            <a:off x="530942" y="934065"/>
            <a:ext cx="11159613" cy="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53E171ED-764F-72FE-AC1E-77F91C4DA6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3830" y="1314450"/>
            <a:ext cx="8086725" cy="42291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EEB914C-9B7A-E79F-737D-D936C0A781AA}"/>
              </a:ext>
            </a:extLst>
          </p:cNvPr>
          <p:cNvSpPr txBox="1"/>
          <p:nvPr/>
        </p:nvSpPr>
        <p:spPr>
          <a:xfrm>
            <a:off x="501445" y="1314450"/>
            <a:ext cx="300051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As we can observe in the bivariate boxplot, people in there is increasing trend between loan amount and interest rates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Higher interest rates significantly increase the total loan amount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This might motivate customers to charge off during adverse financial conditions</a:t>
            </a:r>
          </a:p>
        </p:txBody>
      </p:sp>
    </p:spTree>
    <p:extLst>
      <p:ext uri="{BB962C8B-B14F-4D97-AF65-F5344CB8AC3E}">
        <p14:creationId xmlns:p14="http://schemas.microsoft.com/office/powerpoint/2010/main" val="42424080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CB165-1D5A-AF0F-4DAB-E6F96F18172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99768" y="287338"/>
            <a:ext cx="11592232" cy="646727"/>
          </a:xfrm>
        </p:spPr>
        <p:txBody>
          <a:bodyPr>
            <a:normAutofit/>
          </a:bodyPr>
          <a:lstStyle/>
          <a:p>
            <a:r>
              <a:rPr lang="en-US" sz="4000" dirty="0"/>
              <a:t>EDA Conclusion</a:t>
            </a:r>
            <a:endParaRPr lang="en-IN" sz="40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3779642-ADBC-C33C-0E15-372905C8A7D3}"/>
              </a:ext>
            </a:extLst>
          </p:cNvPr>
          <p:cNvCxnSpPr/>
          <p:nvPr/>
        </p:nvCxnSpPr>
        <p:spPr>
          <a:xfrm>
            <a:off x="530942" y="934065"/>
            <a:ext cx="11159613" cy="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DA8AB95-0441-A74D-C5D4-D74682CF43F9}"/>
              </a:ext>
            </a:extLst>
          </p:cNvPr>
          <p:cNvSpPr txBox="1"/>
          <p:nvPr/>
        </p:nvSpPr>
        <p:spPr>
          <a:xfrm>
            <a:off x="550606" y="1050587"/>
            <a:ext cx="11090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Driving factors behind charging off loans identified using Exploratory Data Analysis are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1BF0A3-1426-CB3C-0DBA-04DF736643DD}"/>
              </a:ext>
            </a:extLst>
          </p:cNvPr>
          <p:cNvSpPr txBox="1"/>
          <p:nvPr/>
        </p:nvSpPr>
        <p:spPr>
          <a:xfrm>
            <a:off x="530942" y="3806114"/>
            <a:ext cx="1058369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dirty="0"/>
              <a:t>Other key insights that are identified are – </a:t>
            </a:r>
          </a:p>
          <a:p>
            <a:pPr>
              <a:lnSpc>
                <a:spcPct val="150000"/>
              </a:lnSpc>
            </a:pPr>
            <a:r>
              <a:rPr lang="en-US" b="1" dirty="0"/>
              <a:t>1. Customers with 10+ years &amp; less than 1 year have higher probability to default</a:t>
            </a:r>
          </a:p>
          <a:p>
            <a:pPr>
              <a:lnSpc>
                <a:spcPct val="150000"/>
              </a:lnSpc>
            </a:pPr>
            <a:r>
              <a:rPr lang="en-US" b="1" dirty="0"/>
              <a:t>2. Customers who own property default less; however, Customers on Rent are slightly more prone to default</a:t>
            </a:r>
          </a:p>
          <a:p>
            <a:pPr>
              <a:lnSpc>
                <a:spcPct val="150000"/>
              </a:lnSpc>
            </a:pPr>
            <a:r>
              <a:rPr lang="en-US" b="1" dirty="0"/>
              <a:t>3. Customers who took loan in CA are more prone to default as well as they can repay the full loan</a:t>
            </a:r>
          </a:p>
          <a:p>
            <a:pPr>
              <a:lnSpc>
                <a:spcPct val="150000"/>
              </a:lnSpc>
            </a:pPr>
            <a:r>
              <a:rPr lang="en-US" b="1" dirty="0"/>
              <a:t>4. Customers with 1 inquiries in last 6 months are more likely to default</a:t>
            </a:r>
          </a:p>
          <a:p>
            <a:pPr>
              <a:lnSpc>
                <a:spcPct val="150000"/>
              </a:lnSpc>
            </a:pPr>
            <a:r>
              <a:rPr lang="en-US" b="1" dirty="0"/>
              <a:t>5. Larger amount of loan contributes to higher chance of defaulting as it increases the interest rate</a:t>
            </a:r>
          </a:p>
          <a:p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144C72-44B1-E42F-10E9-EDB2ECC0763B}"/>
              </a:ext>
            </a:extLst>
          </p:cNvPr>
          <p:cNvSpPr txBox="1"/>
          <p:nvPr/>
        </p:nvSpPr>
        <p:spPr>
          <a:xfrm>
            <a:off x="550606" y="1419919"/>
            <a:ext cx="10032564" cy="1754326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b="1" dirty="0"/>
              <a:t>Grades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Interest Rates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Annual income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Purpose of the loan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Public recorded bankruptcies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No of inquiries in last 6 months</a:t>
            </a:r>
          </a:p>
        </p:txBody>
      </p:sp>
    </p:spTree>
    <p:extLst>
      <p:ext uri="{BB962C8B-B14F-4D97-AF65-F5344CB8AC3E}">
        <p14:creationId xmlns:p14="http://schemas.microsoft.com/office/powerpoint/2010/main" val="31056372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CB165-1D5A-AF0F-4DAB-E6F96F18172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99768" y="287338"/>
            <a:ext cx="11592232" cy="646727"/>
          </a:xfrm>
        </p:spPr>
        <p:txBody>
          <a:bodyPr>
            <a:normAutofit/>
          </a:bodyPr>
          <a:lstStyle/>
          <a:p>
            <a:r>
              <a:rPr lang="en-US" sz="4000" dirty="0"/>
              <a:t>Recommendations</a:t>
            </a:r>
            <a:endParaRPr lang="en-IN" sz="40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3779642-ADBC-C33C-0E15-372905C8A7D3}"/>
              </a:ext>
            </a:extLst>
          </p:cNvPr>
          <p:cNvCxnSpPr/>
          <p:nvPr/>
        </p:nvCxnSpPr>
        <p:spPr>
          <a:xfrm>
            <a:off x="530942" y="934065"/>
            <a:ext cx="11159613" cy="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4CCBCFB-BB25-2396-FF61-62BCC8B33072}"/>
              </a:ext>
            </a:extLst>
          </p:cNvPr>
          <p:cNvSpPr txBox="1"/>
          <p:nvPr/>
        </p:nvSpPr>
        <p:spPr>
          <a:xfrm>
            <a:off x="530942" y="1352145"/>
            <a:ext cx="1115961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DTI impacts the repayment of the loans. This we have verified through Grades, interest rates and annual income therefore </a:t>
            </a:r>
            <a:r>
              <a:rPr lang="en-US" b="1" dirty="0"/>
              <a:t>before approving loans DTI should be verified correctly and thoroughly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Most of the analysis confirm that loans which are approved with higher Grades has high probability of repayment therefore this concludes that </a:t>
            </a:r>
            <a:r>
              <a:rPr lang="en-US" b="1" dirty="0"/>
              <a:t>banker should approve more loans with higher grades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Customers who are taking </a:t>
            </a:r>
            <a:r>
              <a:rPr lang="en-US" b="1" dirty="0"/>
              <a:t>loans for debt consolidation or credit card should be thoroughly verified against other factors such as loan Grades and DTI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We have observed that there is negative correlation between Public recorded bankruptcies &amp; Installments therefore </a:t>
            </a:r>
            <a:r>
              <a:rPr lang="en-US" b="1" dirty="0"/>
              <a:t>customers with more Public recorded bankruptcies should be verified correctly and thoroughly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We have observed that there is negative correlation between Public records &amp; loan amounts therefore </a:t>
            </a:r>
            <a:r>
              <a:rPr lang="en-US" b="1" dirty="0"/>
              <a:t>customers with more Public records should be verified correctly and thoroughly before approving loans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132808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CB165-1D5A-AF0F-4DAB-E6F96F18172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99768" y="287338"/>
            <a:ext cx="11592232" cy="646727"/>
          </a:xfrm>
        </p:spPr>
        <p:txBody>
          <a:bodyPr>
            <a:normAutofit/>
          </a:bodyPr>
          <a:lstStyle/>
          <a:p>
            <a:r>
              <a:rPr lang="en-US" sz="4000" dirty="0"/>
              <a:t>Contents</a:t>
            </a:r>
            <a:endParaRPr lang="en-IN" sz="40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3779642-ADBC-C33C-0E15-372905C8A7D3}"/>
              </a:ext>
            </a:extLst>
          </p:cNvPr>
          <p:cNvCxnSpPr/>
          <p:nvPr/>
        </p:nvCxnSpPr>
        <p:spPr>
          <a:xfrm>
            <a:off x="530942" y="934065"/>
            <a:ext cx="11159613" cy="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297A0C6-878E-DAFE-9156-DF3A2355EE4A}"/>
              </a:ext>
            </a:extLst>
          </p:cNvPr>
          <p:cNvSpPr txBox="1"/>
          <p:nvPr/>
        </p:nvSpPr>
        <p:spPr>
          <a:xfrm>
            <a:off x="599768" y="1195500"/>
            <a:ext cx="11090787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Business Context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Dataset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EDA Objective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EDA Approach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EDA Key Insights</a:t>
            </a:r>
            <a:endParaRPr lang="en-IN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b="1" dirty="0"/>
              <a:t>EDA Conclusion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b="1" dirty="0"/>
              <a:t>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3345489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CB165-1D5A-AF0F-4DAB-E6F96F18172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99768" y="287338"/>
            <a:ext cx="11592232" cy="646727"/>
          </a:xfrm>
        </p:spPr>
        <p:txBody>
          <a:bodyPr>
            <a:normAutofit/>
          </a:bodyPr>
          <a:lstStyle/>
          <a:p>
            <a:r>
              <a:rPr lang="en-US" sz="4000" dirty="0"/>
              <a:t>Business Context</a:t>
            </a:r>
            <a:endParaRPr lang="en-IN" sz="40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3779642-ADBC-C33C-0E15-372905C8A7D3}"/>
              </a:ext>
            </a:extLst>
          </p:cNvPr>
          <p:cNvCxnSpPr/>
          <p:nvPr/>
        </p:nvCxnSpPr>
        <p:spPr>
          <a:xfrm>
            <a:off x="530942" y="934065"/>
            <a:ext cx="11159613" cy="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0C8ACCB4-F462-F66B-0AE8-3BC9666918D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55635074"/>
              </p:ext>
            </p:extLst>
          </p:nvPr>
        </p:nvGraphicFramePr>
        <p:xfrm>
          <a:off x="530942" y="1012725"/>
          <a:ext cx="11159613" cy="56409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21560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CB165-1D5A-AF0F-4DAB-E6F96F18172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00075" y="287338"/>
            <a:ext cx="11591925" cy="646112"/>
          </a:xfrm>
        </p:spPr>
        <p:txBody>
          <a:bodyPr>
            <a:normAutofit/>
          </a:bodyPr>
          <a:lstStyle/>
          <a:p>
            <a:r>
              <a:rPr lang="en-US" sz="4000" dirty="0"/>
              <a:t>Dataset</a:t>
            </a:r>
            <a:endParaRPr lang="en-IN" sz="40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3779642-ADBC-C33C-0E15-372905C8A7D3}"/>
              </a:ext>
            </a:extLst>
          </p:cNvPr>
          <p:cNvCxnSpPr/>
          <p:nvPr/>
        </p:nvCxnSpPr>
        <p:spPr>
          <a:xfrm>
            <a:off x="530942" y="934065"/>
            <a:ext cx="11159613" cy="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161DD040-462F-64E2-6B02-C9B32123C3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0275" y="2256817"/>
            <a:ext cx="6181725" cy="414671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A3D1A2D-BA57-86EB-AFF5-2F49C33B2A22}"/>
              </a:ext>
            </a:extLst>
          </p:cNvPr>
          <p:cNvSpPr txBox="1"/>
          <p:nvPr/>
        </p:nvSpPr>
        <p:spPr>
          <a:xfrm>
            <a:off x="530942" y="979807"/>
            <a:ext cx="112579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Dataset contains the information for various loan listings for a lending company in USA distributed across various business attributes.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1C3447-0699-F4E4-DAD8-7D2CF1DBE484}"/>
              </a:ext>
            </a:extLst>
          </p:cNvPr>
          <p:cNvSpPr txBox="1"/>
          <p:nvPr/>
        </p:nvSpPr>
        <p:spPr>
          <a:xfrm>
            <a:off x="528739" y="1626138"/>
            <a:ext cx="55672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 of records in dataset: 39717 rows</a:t>
            </a:r>
          </a:p>
          <a:p>
            <a:r>
              <a:rPr lang="en-US" dirty="0"/>
              <a:t>No of attributes in dataset: 111 columns</a:t>
            </a:r>
          </a:p>
          <a:p>
            <a:r>
              <a:rPr lang="en-US" dirty="0"/>
              <a:t>Target Variable Name: loan_status</a:t>
            </a:r>
            <a:endParaRPr lang="en-IN" dirty="0"/>
          </a:p>
        </p:txBody>
      </p:sp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464D9211-E480-414B-D0E3-9E74105EBB8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69877821"/>
              </p:ext>
            </p:extLst>
          </p:nvPr>
        </p:nvGraphicFramePr>
        <p:xfrm>
          <a:off x="528739" y="2423944"/>
          <a:ext cx="5356495" cy="39795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20DDB5A1-5E1A-DAB2-21FE-B46E7211AF49}"/>
              </a:ext>
            </a:extLst>
          </p:cNvPr>
          <p:cNvSpPr txBox="1"/>
          <p:nvPr/>
        </p:nvSpPr>
        <p:spPr>
          <a:xfrm>
            <a:off x="443014" y="5924604"/>
            <a:ext cx="55672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*Note: We have not considered records with ‘Current’ loan status since it will not be used for </a:t>
            </a:r>
            <a:r>
              <a:rPr lang="en-IN" sz="1400" dirty="0" err="1"/>
              <a:t>charge_off</a:t>
            </a:r>
            <a:r>
              <a:rPr lang="en-IN" sz="1400" dirty="0"/>
              <a:t> loans driving factors analysis</a:t>
            </a:r>
          </a:p>
        </p:txBody>
      </p:sp>
    </p:spTree>
    <p:extLst>
      <p:ext uri="{BB962C8B-B14F-4D97-AF65-F5344CB8AC3E}">
        <p14:creationId xmlns:p14="http://schemas.microsoft.com/office/powerpoint/2010/main" val="2345860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CB165-1D5A-AF0F-4DAB-E6F96F18172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99768" y="287338"/>
            <a:ext cx="11592232" cy="646727"/>
          </a:xfrm>
        </p:spPr>
        <p:txBody>
          <a:bodyPr>
            <a:normAutofit/>
          </a:bodyPr>
          <a:lstStyle/>
          <a:p>
            <a:r>
              <a:rPr lang="en-US" sz="4000" dirty="0"/>
              <a:t>EDA Objective and Approach</a:t>
            </a:r>
            <a:endParaRPr lang="en-IN" sz="40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3779642-ADBC-C33C-0E15-372905C8A7D3}"/>
              </a:ext>
            </a:extLst>
          </p:cNvPr>
          <p:cNvCxnSpPr/>
          <p:nvPr/>
        </p:nvCxnSpPr>
        <p:spPr>
          <a:xfrm>
            <a:off x="530942" y="934065"/>
            <a:ext cx="11159613" cy="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A5144E8-3F3C-97E7-F258-58E8A7C523B8}"/>
              </a:ext>
            </a:extLst>
          </p:cNvPr>
          <p:cNvSpPr txBox="1"/>
          <p:nvPr/>
        </p:nvSpPr>
        <p:spPr>
          <a:xfrm>
            <a:off x="6003430" y="1118944"/>
            <a:ext cx="28251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EDA Approach Followed</a:t>
            </a:r>
            <a:endParaRPr lang="en-IN" sz="2000" b="1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06EBB011-081F-6BBB-873F-1C5B8EA9097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74576970"/>
              </p:ext>
            </p:extLst>
          </p:nvPr>
        </p:nvGraphicFramePr>
        <p:xfrm>
          <a:off x="6003430" y="1731204"/>
          <a:ext cx="5687125" cy="44554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9B328E8-9668-9574-7DF9-0EFB03B433D8}"/>
              </a:ext>
            </a:extLst>
          </p:cNvPr>
          <p:cNvSpPr txBox="1"/>
          <p:nvPr/>
        </p:nvSpPr>
        <p:spPr>
          <a:xfrm>
            <a:off x="530942" y="1149722"/>
            <a:ext cx="35636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EDA Objective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194DBD7D-B5EC-1C8B-7AF0-036BF3B655B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51310605"/>
              </p:ext>
            </p:extLst>
          </p:nvPr>
        </p:nvGraphicFramePr>
        <p:xfrm>
          <a:off x="501445" y="1598753"/>
          <a:ext cx="4877951" cy="33623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303558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CB165-1D5A-AF0F-4DAB-E6F96F18172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99768" y="287338"/>
            <a:ext cx="11592232" cy="646727"/>
          </a:xfrm>
        </p:spPr>
        <p:txBody>
          <a:bodyPr>
            <a:normAutofit/>
          </a:bodyPr>
          <a:lstStyle/>
          <a:p>
            <a:r>
              <a:rPr lang="en-US" sz="4000" dirty="0"/>
              <a:t>Key Insights about Grades</a:t>
            </a:r>
            <a:endParaRPr lang="en-IN" sz="40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3779642-ADBC-C33C-0E15-372905C8A7D3}"/>
              </a:ext>
            </a:extLst>
          </p:cNvPr>
          <p:cNvCxnSpPr/>
          <p:nvPr/>
        </p:nvCxnSpPr>
        <p:spPr>
          <a:xfrm>
            <a:off x="530942" y="934065"/>
            <a:ext cx="11159613" cy="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8043654E-F32E-A542-4000-799A1228D6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4624" y="1132766"/>
            <a:ext cx="5625931" cy="429744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C51AEA2-FCD5-F8CB-D8A7-9604F483CF2F}"/>
              </a:ext>
            </a:extLst>
          </p:cNvPr>
          <p:cNvSpPr txBox="1"/>
          <p:nvPr/>
        </p:nvSpPr>
        <p:spPr>
          <a:xfrm>
            <a:off x="501445" y="1182895"/>
            <a:ext cx="510064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Grades A to G Indicate various Loan Grades assigned by Lending Club to each loan record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As we can observe in the percentage bar plot, It's clearly visible that Customers with Grades A E or F default less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However, </a:t>
            </a:r>
            <a:r>
              <a:rPr lang="en-US" b="1" dirty="0"/>
              <a:t>Customers with Grade B or C default more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Customers with Grade B or C loans can be assessed further to avoid loan defaults in future 	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Thus, Loan Grade Is one of the driving variable behind default loans</a:t>
            </a:r>
          </a:p>
        </p:txBody>
      </p:sp>
    </p:spTree>
    <p:extLst>
      <p:ext uri="{BB962C8B-B14F-4D97-AF65-F5344CB8AC3E}">
        <p14:creationId xmlns:p14="http://schemas.microsoft.com/office/powerpoint/2010/main" val="10732286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CB165-1D5A-AF0F-4DAB-E6F96F18172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99768" y="287338"/>
            <a:ext cx="11592232" cy="646727"/>
          </a:xfrm>
        </p:spPr>
        <p:txBody>
          <a:bodyPr>
            <a:normAutofit/>
          </a:bodyPr>
          <a:lstStyle/>
          <a:p>
            <a:r>
              <a:rPr lang="en-US" sz="4000" dirty="0"/>
              <a:t>Key Insights about Interest Rate</a:t>
            </a:r>
            <a:endParaRPr lang="en-IN" sz="40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3779642-ADBC-C33C-0E15-372905C8A7D3}"/>
              </a:ext>
            </a:extLst>
          </p:cNvPr>
          <p:cNvCxnSpPr/>
          <p:nvPr/>
        </p:nvCxnSpPr>
        <p:spPr>
          <a:xfrm>
            <a:off x="530942" y="934065"/>
            <a:ext cx="11159613" cy="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2613FA0B-CBD0-F831-0E67-09BFA580E5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9085" y="1169853"/>
            <a:ext cx="5609019" cy="402471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739757D-D411-DA91-4774-F91A632C5E21}"/>
              </a:ext>
            </a:extLst>
          </p:cNvPr>
          <p:cNvSpPr txBox="1"/>
          <p:nvPr/>
        </p:nvSpPr>
        <p:spPr>
          <a:xfrm>
            <a:off x="501445" y="1182895"/>
            <a:ext cx="510064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 err="1"/>
              <a:t>Int_rate</a:t>
            </a:r>
            <a:r>
              <a:rPr lang="en-IN" dirty="0"/>
              <a:t> column indicates the interest rate for each loan record in percentage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As we can observe in the plot, It's clearly visible that Customers with higher interest tend to default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However, </a:t>
            </a:r>
            <a:r>
              <a:rPr lang="en-US" b="1" dirty="0"/>
              <a:t>Customers with interest rate more than 13.75% appear to default more likely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Customers with high interest rate loans can be assessed further to avoid loan defaults in future 	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Thus, Interest Rate Is one of the driving variable behind default loans</a:t>
            </a:r>
          </a:p>
        </p:txBody>
      </p:sp>
    </p:spTree>
    <p:extLst>
      <p:ext uri="{BB962C8B-B14F-4D97-AF65-F5344CB8AC3E}">
        <p14:creationId xmlns:p14="http://schemas.microsoft.com/office/powerpoint/2010/main" val="2053824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CB165-1D5A-AF0F-4DAB-E6F96F18172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99768" y="287338"/>
            <a:ext cx="11592232" cy="646727"/>
          </a:xfrm>
        </p:spPr>
        <p:txBody>
          <a:bodyPr>
            <a:normAutofit/>
          </a:bodyPr>
          <a:lstStyle/>
          <a:p>
            <a:r>
              <a:rPr lang="en-US" sz="4000" dirty="0"/>
              <a:t>Key Insights about Annual Income</a:t>
            </a:r>
            <a:endParaRPr lang="en-IN" sz="40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3779642-ADBC-C33C-0E15-372905C8A7D3}"/>
              </a:ext>
            </a:extLst>
          </p:cNvPr>
          <p:cNvCxnSpPr/>
          <p:nvPr/>
        </p:nvCxnSpPr>
        <p:spPr>
          <a:xfrm>
            <a:off x="530942" y="934065"/>
            <a:ext cx="11159613" cy="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AABAD9F5-A772-CADC-42CA-C7A1639819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5721" y="1150520"/>
            <a:ext cx="4736279" cy="430669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1ED200D-AF31-6BC3-5D52-D1B4F262D32E}"/>
              </a:ext>
            </a:extLst>
          </p:cNvPr>
          <p:cNvSpPr txBox="1"/>
          <p:nvPr/>
        </p:nvSpPr>
        <p:spPr>
          <a:xfrm>
            <a:off x="501445" y="1182895"/>
            <a:ext cx="5100641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 err="1"/>
              <a:t>annual_inc</a:t>
            </a:r>
            <a:r>
              <a:rPr lang="en-IN" dirty="0"/>
              <a:t> column indicates </a:t>
            </a:r>
            <a:r>
              <a:rPr lang="en-US" dirty="0"/>
              <a:t>self-reported annual income provided by the borrower during registration.</a:t>
            </a:r>
            <a:endParaRPr lang="en-IN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As we can observe in the plot, It's clearly visible that Income distribution (25 - 75 percentile) for Charged off is 36 - 72 ; Income distribution (25 - 75 percentile) for Fully Paid is 40 - 79.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This means </a:t>
            </a:r>
            <a:r>
              <a:rPr lang="en-US" b="1" dirty="0"/>
              <a:t>customers income between 36 and 40 has higher chance of default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Customers with this income range can be assessed further to avoid loan defaults in future 	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Thus, Annual Income Is one of the driving variable behind default loans</a:t>
            </a:r>
          </a:p>
        </p:txBody>
      </p:sp>
    </p:spTree>
    <p:extLst>
      <p:ext uri="{BB962C8B-B14F-4D97-AF65-F5344CB8AC3E}">
        <p14:creationId xmlns:p14="http://schemas.microsoft.com/office/powerpoint/2010/main" val="24012014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CB165-1D5A-AF0F-4DAB-E6F96F18172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99768" y="287338"/>
            <a:ext cx="11592232" cy="646727"/>
          </a:xfrm>
        </p:spPr>
        <p:txBody>
          <a:bodyPr>
            <a:normAutofit/>
          </a:bodyPr>
          <a:lstStyle/>
          <a:p>
            <a:r>
              <a:rPr lang="en-US" sz="4000" dirty="0"/>
              <a:t>Key Insights about Loan Purpose</a:t>
            </a:r>
            <a:endParaRPr lang="en-IN" sz="40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3779642-ADBC-C33C-0E15-372905C8A7D3}"/>
              </a:ext>
            </a:extLst>
          </p:cNvPr>
          <p:cNvCxnSpPr/>
          <p:nvPr/>
        </p:nvCxnSpPr>
        <p:spPr>
          <a:xfrm>
            <a:off x="530942" y="934065"/>
            <a:ext cx="11159613" cy="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98D763F4-9B0D-C9DB-75F3-F2D1D5CB90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6080" y="1076020"/>
            <a:ext cx="5324475" cy="51339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BB113FA-9E7C-F233-B160-B8674535EFA2}"/>
              </a:ext>
            </a:extLst>
          </p:cNvPr>
          <p:cNvSpPr txBox="1"/>
          <p:nvPr/>
        </p:nvSpPr>
        <p:spPr>
          <a:xfrm>
            <a:off x="501445" y="1182895"/>
            <a:ext cx="510064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Purpose column Indicate </a:t>
            </a:r>
            <a:r>
              <a:rPr lang="en-US" dirty="0"/>
              <a:t>A category provided by the borrower for the loan request. </a:t>
            </a:r>
            <a:endParaRPr lang="en-IN" dirty="0"/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Customers who took loan for debt consolidation are more prone to default as well as they can repay the full loan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Hence loans taken for debt consolidation can be approved with further check only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Thus, Loan Purpose is one of the driving variable behind default loans</a:t>
            </a:r>
          </a:p>
        </p:txBody>
      </p:sp>
    </p:spTree>
    <p:extLst>
      <p:ext uri="{BB962C8B-B14F-4D97-AF65-F5344CB8AC3E}">
        <p14:creationId xmlns:p14="http://schemas.microsoft.com/office/powerpoint/2010/main" val="2687146833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80AA9D2D-EE59-4148-A11E-A51EEE828B28}" vid="{AEAFD717-D3C8-4034-8F7E-D5220B0CCEB8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5A59D56-2157-4202-9D02-F44E447A24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F4F4D41-822D-40F2-A7AC-E4E6CB36CA7A}">
  <ds:schemaRefs>
    <ds:schemaRef ds:uri="http://purl.org/dc/terms/"/>
    <ds:schemaRef ds:uri="http://schemas.openxmlformats.org/package/2006/metadata/core-properties"/>
    <ds:schemaRef ds:uri="16c05727-aa75-4e4a-9b5f-8a80a1165891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230e9df3-be65-4c73-a93b-d1236ebd677e"/>
    <ds:schemaRef ds:uri="71af3243-3dd4-4a8d-8c0d-dd76da1f02a5"/>
    <ds:schemaRef ds:uri="http://schemas.microsoft.com/sharepoint/v3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19DAD249-BF80-48EF-9AFB-36A11BCDC2C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{5F51C529-1948-4F1B-935D-1333C06B31CB}tf56160789_win32</Template>
  <TotalTime>504</TotalTime>
  <Words>1234</Words>
  <Application>Microsoft Office PowerPoint</Application>
  <PresentationFormat>Widescreen</PresentationFormat>
  <Paragraphs>138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Bookman Old Style</vt:lpstr>
      <vt:lpstr>Calibri</vt:lpstr>
      <vt:lpstr>Franklin Gothic Book</vt:lpstr>
      <vt:lpstr>Wingdings</vt:lpstr>
      <vt:lpstr>Custom</vt:lpstr>
      <vt:lpstr>Credit Risk Analysis for Lending Club</vt:lpstr>
      <vt:lpstr>Contents</vt:lpstr>
      <vt:lpstr>Business Context</vt:lpstr>
      <vt:lpstr>Dataset</vt:lpstr>
      <vt:lpstr>EDA Objective and Approach</vt:lpstr>
      <vt:lpstr>Key Insights about Grades</vt:lpstr>
      <vt:lpstr>Key Insights about Interest Rate</vt:lpstr>
      <vt:lpstr>Key Insights about Annual Income</vt:lpstr>
      <vt:lpstr>Key Insights about Loan Purpose</vt:lpstr>
      <vt:lpstr>Key Insights about Public Bankruptcies</vt:lpstr>
      <vt:lpstr>Key Insights about No of Inquiries</vt:lpstr>
      <vt:lpstr>Key Insights about Customer State</vt:lpstr>
      <vt:lpstr>Key Insights Interest rate Vs Loan Amount</vt:lpstr>
      <vt:lpstr>EDA Conclusion</vt:lpstr>
      <vt:lpstr>Recommendations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Pratiti Development</dc:creator>
  <cp:lastModifiedBy>Pratiti Development</cp:lastModifiedBy>
  <cp:revision>2</cp:revision>
  <dcterms:created xsi:type="dcterms:W3CDTF">2024-08-20T04:29:42Z</dcterms:created>
  <dcterms:modified xsi:type="dcterms:W3CDTF">2024-08-20T12:53:57Z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