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9"/>
    <p:restoredTop sz="94762"/>
  </p:normalViewPr>
  <p:slideViewPr>
    <p:cSldViewPr snapToGrid="0">
      <p:cViewPr varScale="1">
        <p:scale>
          <a:sx n="107" d="100"/>
          <a:sy n="107" d="100"/>
        </p:scale>
        <p:origin x="1888"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BEB3F-C792-C44E-9ACA-0DB552D8940B}" type="datetimeFigureOut">
              <a:rPr lang="en-US" smtClean="0"/>
              <a:t>4/29/25</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C19C80-6A2E-434D-B8FB-7E1D4599123C}" type="slidenum">
              <a:rPr lang="en-US" smtClean="0"/>
              <a:t>‹#›</a:t>
            </a:fld>
            <a:endParaRPr lang="en-US"/>
          </a:p>
        </p:txBody>
      </p:sp>
    </p:spTree>
    <p:extLst>
      <p:ext uri="{BB962C8B-B14F-4D97-AF65-F5344CB8AC3E}">
        <p14:creationId xmlns:p14="http://schemas.microsoft.com/office/powerpoint/2010/main" val="2543001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19C80-6A2E-434D-B8FB-7E1D4599123C}" type="slidenum">
              <a:rPr lang="en-US" smtClean="0"/>
              <a:t>4</a:t>
            </a:fld>
            <a:endParaRPr lang="en-US"/>
          </a:p>
        </p:txBody>
      </p:sp>
    </p:spTree>
    <p:extLst>
      <p:ext uri="{BB962C8B-B14F-4D97-AF65-F5344CB8AC3E}">
        <p14:creationId xmlns:p14="http://schemas.microsoft.com/office/powerpoint/2010/main" val="2361480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E65913-0036-6040-A4EA-FC88A92CA021}" type="datetimeFigureOut">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44F29-96B6-FC46-933E-52DAE0E37719}" type="slidenum">
              <a:rPr lang="en-US" smtClean="0"/>
              <a:t>‹#›</a:t>
            </a:fld>
            <a:endParaRPr lang="en-US"/>
          </a:p>
        </p:txBody>
      </p:sp>
    </p:spTree>
    <p:extLst>
      <p:ext uri="{BB962C8B-B14F-4D97-AF65-F5344CB8AC3E}">
        <p14:creationId xmlns:p14="http://schemas.microsoft.com/office/powerpoint/2010/main" val="359040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65913-0036-6040-A4EA-FC88A92CA021}" type="datetimeFigureOut">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44F29-96B6-FC46-933E-52DAE0E37719}" type="slidenum">
              <a:rPr lang="en-US" smtClean="0"/>
              <a:t>‹#›</a:t>
            </a:fld>
            <a:endParaRPr lang="en-US"/>
          </a:p>
        </p:txBody>
      </p:sp>
    </p:spTree>
    <p:extLst>
      <p:ext uri="{BB962C8B-B14F-4D97-AF65-F5344CB8AC3E}">
        <p14:creationId xmlns:p14="http://schemas.microsoft.com/office/powerpoint/2010/main" val="2553293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65913-0036-6040-A4EA-FC88A92CA021}" type="datetimeFigureOut">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44F29-96B6-FC46-933E-52DAE0E37719}" type="slidenum">
              <a:rPr lang="en-US" smtClean="0"/>
              <a:t>‹#›</a:t>
            </a:fld>
            <a:endParaRPr lang="en-US"/>
          </a:p>
        </p:txBody>
      </p:sp>
    </p:spTree>
    <p:extLst>
      <p:ext uri="{BB962C8B-B14F-4D97-AF65-F5344CB8AC3E}">
        <p14:creationId xmlns:p14="http://schemas.microsoft.com/office/powerpoint/2010/main" val="50543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65913-0036-6040-A4EA-FC88A92CA021}" type="datetimeFigureOut">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44F29-96B6-FC46-933E-52DAE0E37719}" type="slidenum">
              <a:rPr lang="en-US" smtClean="0"/>
              <a:t>‹#›</a:t>
            </a:fld>
            <a:endParaRPr lang="en-US"/>
          </a:p>
        </p:txBody>
      </p:sp>
    </p:spTree>
    <p:extLst>
      <p:ext uri="{BB962C8B-B14F-4D97-AF65-F5344CB8AC3E}">
        <p14:creationId xmlns:p14="http://schemas.microsoft.com/office/powerpoint/2010/main" val="3975424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E65913-0036-6040-A4EA-FC88A92CA021}" type="datetimeFigureOut">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44F29-96B6-FC46-933E-52DAE0E37719}" type="slidenum">
              <a:rPr lang="en-US" smtClean="0"/>
              <a:t>‹#›</a:t>
            </a:fld>
            <a:endParaRPr lang="en-US"/>
          </a:p>
        </p:txBody>
      </p:sp>
    </p:spTree>
    <p:extLst>
      <p:ext uri="{BB962C8B-B14F-4D97-AF65-F5344CB8AC3E}">
        <p14:creationId xmlns:p14="http://schemas.microsoft.com/office/powerpoint/2010/main" val="216572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E65913-0036-6040-A4EA-FC88A92CA021}" type="datetimeFigureOut">
              <a:rPr lang="en-US" smtClean="0"/>
              <a:t>4/29/25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44F29-96B6-FC46-933E-52DAE0E37719}" type="slidenum">
              <a:rPr lang="en-US" smtClean="0"/>
              <a:t>‹#›</a:t>
            </a:fld>
            <a:endParaRPr lang="en-US"/>
          </a:p>
        </p:txBody>
      </p:sp>
    </p:spTree>
    <p:extLst>
      <p:ext uri="{BB962C8B-B14F-4D97-AF65-F5344CB8AC3E}">
        <p14:creationId xmlns:p14="http://schemas.microsoft.com/office/powerpoint/2010/main" val="74327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6"/>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E65913-0036-6040-A4EA-FC88A92CA021}" type="datetimeFigureOut">
              <a:rPr lang="en-US" smtClean="0"/>
              <a:t>4/29/25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544F29-96B6-FC46-933E-52DAE0E37719}" type="slidenum">
              <a:rPr lang="en-US" smtClean="0"/>
              <a:t>‹#›</a:t>
            </a:fld>
            <a:endParaRPr lang="en-US"/>
          </a:p>
        </p:txBody>
      </p:sp>
    </p:spTree>
    <p:extLst>
      <p:ext uri="{BB962C8B-B14F-4D97-AF65-F5344CB8AC3E}">
        <p14:creationId xmlns:p14="http://schemas.microsoft.com/office/powerpoint/2010/main" val="101157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E65913-0036-6040-A4EA-FC88A92CA021}" type="datetimeFigureOut">
              <a:rPr lang="en-US" smtClean="0"/>
              <a:t>4/29/25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544F29-96B6-FC46-933E-52DAE0E37719}" type="slidenum">
              <a:rPr lang="en-US" smtClean="0"/>
              <a:t>‹#›</a:t>
            </a:fld>
            <a:endParaRPr lang="en-US"/>
          </a:p>
        </p:txBody>
      </p:sp>
    </p:spTree>
    <p:extLst>
      <p:ext uri="{BB962C8B-B14F-4D97-AF65-F5344CB8AC3E}">
        <p14:creationId xmlns:p14="http://schemas.microsoft.com/office/powerpoint/2010/main" val="132839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65913-0036-6040-A4EA-FC88A92CA021}" type="datetimeFigureOut">
              <a:rPr lang="en-US" smtClean="0"/>
              <a:t>4/29/25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544F29-96B6-FC46-933E-52DAE0E37719}" type="slidenum">
              <a:rPr lang="en-US" smtClean="0"/>
              <a:t>‹#›</a:t>
            </a:fld>
            <a:endParaRPr lang="en-US"/>
          </a:p>
        </p:txBody>
      </p:sp>
    </p:spTree>
    <p:extLst>
      <p:ext uri="{BB962C8B-B14F-4D97-AF65-F5344CB8AC3E}">
        <p14:creationId xmlns:p14="http://schemas.microsoft.com/office/powerpoint/2010/main" val="2349814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6"/>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E65913-0036-6040-A4EA-FC88A92CA021}" type="datetimeFigureOut">
              <a:rPr lang="en-US" smtClean="0"/>
              <a:t>4/29/25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44F29-96B6-FC46-933E-52DAE0E37719}" type="slidenum">
              <a:rPr lang="en-US" smtClean="0"/>
              <a:t>‹#›</a:t>
            </a:fld>
            <a:endParaRPr lang="en-US"/>
          </a:p>
        </p:txBody>
      </p:sp>
    </p:spTree>
    <p:extLst>
      <p:ext uri="{BB962C8B-B14F-4D97-AF65-F5344CB8AC3E}">
        <p14:creationId xmlns:p14="http://schemas.microsoft.com/office/powerpoint/2010/main" val="159589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6"/>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E65913-0036-6040-A4EA-FC88A92CA021}" type="datetimeFigureOut">
              <a:rPr lang="en-US" smtClean="0"/>
              <a:t>4/29/25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44F29-96B6-FC46-933E-52DAE0E37719}" type="slidenum">
              <a:rPr lang="en-US" smtClean="0"/>
              <a:t>‹#›</a:t>
            </a:fld>
            <a:endParaRPr lang="en-US"/>
          </a:p>
        </p:txBody>
      </p:sp>
    </p:spTree>
    <p:extLst>
      <p:ext uri="{BB962C8B-B14F-4D97-AF65-F5344CB8AC3E}">
        <p14:creationId xmlns:p14="http://schemas.microsoft.com/office/powerpoint/2010/main" val="194014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9E65913-0036-6040-A4EA-FC88A92CA021}" type="datetimeFigureOut">
              <a:rPr lang="en-US" smtClean="0"/>
              <a:t>4/29/25</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544F29-96B6-FC46-933E-52DAE0E37719}" type="slidenum">
              <a:rPr lang="en-US" smtClean="0"/>
              <a:t>‹#›</a:t>
            </a:fld>
            <a:endParaRPr lang="en-US"/>
          </a:p>
        </p:txBody>
      </p:sp>
    </p:spTree>
    <p:extLst>
      <p:ext uri="{BB962C8B-B14F-4D97-AF65-F5344CB8AC3E}">
        <p14:creationId xmlns:p14="http://schemas.microsoft.com/office/powerpoint/2010/main" val="17294545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1F17-8DF0-97FF-2518-E5342D4C4F71}"/>
              </a:ext>
            </a:extLst>
          </p:cNvPr>
          <p:cNvSpPr>
            <a:spLocks noGrp="1"/>
          </p:cNvSpPr>
          <p:nvPr>
            <p:ph type="ctrTitle"/>
          </p:nvPr>
        </p:nvSpPr>
        <p:spPr/>
        <p:txBody>
          <a:bodyPr/>
          <a:lstStyle/>
          <a:p>
            <a:r>
              <a:rPr lang="en-US" dirty="0"/>
              <a:t>Restaurant Recommender AI </a:t>
            </a:r>
          </a:p>
        </p:txBody>
      </p:sp>
    </p:spTree>
    <p:extLst>
      <p:ext uri="{BB962C8B-B14F-4D97-AF65-F5344CB8AC3E}">
        <p14:creationId xmlns:p14="http://schemas.microsoft.com/office/powerpoint/2010/main" val="1497903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6F6F1-B329-A5A9-613F-EB63ED3F5906}"/>
              </a:ext>
            </a:extLst>
          </p:cNvPr>
          <p:cNvSpPr>
            <a:spLocks noGrp="1"/>
          </p:cNvSpPr>
          <p:nvPr>
            <p:ph type="title"/>
          </p:nvPr>
        </p:nvSpPr>
        <p:spPr/>
        <p:txBody>
          <a:bodyPr/>
          <a:lstStyle/>
          <a:p>
            <a:r>
              <a:rPr lang="en-CA" dirty="0">
                <a:solidFill>
                  <a:srgbClr val="000000"/>
                </a:solidFill>
                <a:latin typeface="Aptos Display" panose="020B0004020202020204" pitchFamily="34" charset="0"/>
              </a:rPr>
              <a:t>Restaurant Recommendations AI</a:t>
            </a:r>
            <a:endParaRPr lang="en-US" dirty="0"/>
          </a:p>
        </p:txBody>
      </p:sp>
      <p:sp>
        <p:nvSpPr>
          <p:cNvPr id="6" name="TextBox 5">
            <a:extLst>
              <a:ext uri="{FF2B5EF4-FFF2-40B4-BE49-F238E27FC236}">
                <a16:creationId xmlns:a16="http://schemas.microsoft.com/office/drawing/2014/main" id="{72671235-451D-25C2-1B96-5D3616E384A9}"/>
              </a:ext>
            </a:extLst>
          </p:cNvPr>
          <p:cNvSpPr txBox="1"/>
          <p:nvPr/>
        </p:nvSpPr>
        <p:spPr>
          <a:xfrm>
            <a:off x="3717583" y="2301538"/>
            <a:ext cx="1665232" cy="542584"/>
          </a:xfrm>
          <a:prstGeom prst="rect">
            <a:avLst/>
          </a:prstGeom>
          <a:noFill/>
          <a:ln>
            <a:solidFill>
              <a:schemeClr val="accent1"/>
            </a:solidFill>
          </a:ln>
        </p:spPr>
        <p:txBody>
          <a:bodyPr wrap="square" rtlCol="0">
            <a:spAutoFit/>
          </a:bodyPr>
          <a:lstStyle/>
          <a:p>
            <a:r>
              <a:rPr lang="en-US" sz="1463" dirty="0"/>
              <a:t>Zomato Data ( csv format)</a:t>
            </a:r>
          </a:p>
        </p:txBody>
      </p:sp>
      <p:sp>
        <p:nvSpPr>
          <p:cNvPr id="8" name="TextBox 7">
            <a:extLst>
              <a:ext uri="{FF2B5EF4-FFF2-40B4-BE49-F238E27FC236}">
                <a16:creationId xmlns:a16="http://schemas.microsoft.com/office/drawing/2014/main" id="{629D5766-577C-FBE7-FFF4-ADA27F1C0E97}"/>
              </a:ext>
            </a:extLst>
          </p:cNvPr>
          <p:cNvSpPr txBox="1"/>
          <p:nvPr/>
        </p:nvSpPr>
        <p:spPr>
          <a:xfrm>
            <a:off x="765914" y="3909263"/>
            <a:ext cx="1293756" cy="317459"/>
          </a:xfrm>
          <a:prstGeom prst="rect">
            <a:avLst/>
          </a:prstGeom>
          <a:noFill/>
          <a:ln>
            <a:solidFill>
              <a:schemeClr val="accent1"/>
            </a:solidFill>
          </a:ln>
        </p:spPr>
        <p:txBody>
          <a:bodyPr wrap="square" rtlCol="0">
            <a:spAutoFit/>
          </a:bodyPr>
          <a:lstStyle/>
          <a:p>
            <a:r>
              <a:rPr lang="en-US" sz="1463" dirty="0"/>
              <a:t>User Input</a:t>
            </a:r>
          </a:p>
        </p:txBody>
      </p:sp>
      <p:sp>
        <p:nvSpPr>
          <p:cNvPr id="11" name="TextBox 10">
            <a:extLst>
              <a:ext uri="{FF2B5EF4-FFF2-40B4-BE49-F238E27FC236}">
                <a16:creationId xmlns:a16="http://schemas.microsoft.com/office/drawing/2014/main" id="{CCCD337D-3EE7-6F21-BF7A-25C0182A9780}"/>
              </a:ext>
            </a:extLst>
          </p:cNvPr>
          <p:cNvSpPr txBox="1"/>
          <p:nvPr/>
        </p:nvSpPr>
        <p:spPr>
          <a:xfrm>
            <a:off x="2836165" y="3628659"/>
            <a:ext cx="4029112" cy="1217962"/>
          </a:xfrm>
          <a:prstGeom prst="rect">
            <a:avLst/>
          </a:prstGeom>
          <a:noFill/>
          <a:ln>
            <a:solidFill>
              <a:schemeClr val="accent1"/>
            </a:solidFill>
          </a:ln>
        </p:spPr>
        <p:txBody>
          <a:bodyPr wrap="square" rtlCol="0">
            <a:spAutoFit/>
          </a:bodyPr>
          <a:lstStyle/>
          <a:p>
            <a:pPr algn="ctr" rtl="0">
              <a:buNone/>
            </a:pPr>
            <a:r>
              <a:rPr lang="en-CA" sz="1463" dirty="0">
                <a:solidFill>
                  <a:srgbClr val="000000"/>
                </a:solidFill>
                <a:latin typeface="Arial" panose="020B0604020202020204" pitchFamily="34" charset="0"/>
              </a:rPr>
              <a:t>Chatbot retrieves the relevant restaurants from the Zomato csv file, based on the user’s requirements</a:t>
            </a:r>
            <a:endParaRPr lang="en-CA" sz="1463" dirty="0"/>
          </a:p>
          <a:p>
            <a:pPr>
              <a:buNone/>
            </a:pPr>
            <a:br>
              <a:rPr lang="en-CA" sz="1463" dirty="0"/>
            </a:br>
            <a:endParaRPr lang="en-US" sz="1463" dirty="0"/>
          </a:p>
        </p:txBody>
      </p:sp>
      <p:sp>
        <p:nvSpPr>
          <p:cNvPr id="12" name="TextBox 11">
            <a:extLst>
              <a:ext uri="{FF2B5EF4-FFF2-40B4-BE49-F238E27FC236}">
                <a16:creationId xmlns:a16="http://schemas.microsoft.com/office/drawing/2014/main" id="{5B45CB82-3311-8F1D-EDCB-18F0F96EEBAD}"/>
              </a:ext>
            </a:extLst>
          </p:cNvPr>
          <p:cNvSpPr txBox="1"/>
          <p:nvPr/>
        </p:nvSpPr>
        <p:spPr>
          <a:xfrm>
            <a:off x="7533497" y="3703681"/>
            <a:ext cx="1691465" cy="542584"/>
          </a:xfrm>
          <a:prstGeom prst="rect">
            <a:avLst/>
          </a:prstGeom>
          <a:noFill/>
          <a:ln>
            <a:solidFill>
              <a:schemeClr val="accent1"/>
            </a:solidFill>
          </a:ln>
        </p:spPr>
        <p:txBody>
          <a:bodyPr wrap="square" rtlCol="0">
            <a:spAutoFit/>
          </a:bodyPr>
          <a:lstStyle/>
          <a:p>
            <a:r>
              <a:rPr lang="en-US" sz="1463" dirty="0"/>
              <a:t>Product Recommendation</a:t>
            </a:r>
          </a:p>
        </p:txBody>
      </p:sp>
      <p:cxnSp>
        <p:nvCxnSpPr>
          <p:cNvPr id="14" name="Straight Arrow Connector 13">
            <a:extLst>
              <a:ext uri="{FF2B5EF4-FFF2-40B4-BE49-F238E27FC236}">
                <a16:creationId xmlns:a16="http://schemas.microsoft.com/office/drawing/2014/main" id="{6879F04C-50EE-C998-8AF2-858E769D858D}"/>
              </a:ext>
            </a:extLst>
          </p:cNvPr>
          <p:cNvCxnSpPr>
            <a:cxnSpLocks/>
            <a:stCxn id="8" idx="3"/>
          </p:cNvCxnSpPr>
          <p:nvPr/>
        </p:nvCxnSpPr>
        <p:spPr>
          <a:xfrm flipV="1">
            <a:off x="2059670" y="4059305"/>
            <a:ext cx="767332" cy="86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84912A7-EB62-5900-DFC6-BB3BC71D8EAF}"/>
              </a:ext>
            </a:extLst>
          </p:cNvPr>
          <p:cNvCxnSpPr>
            <a:cxnSpLocks/>
          </p:cNvCxnSpPr>
          <p:nvPr/>
        </p:nvCxnSpPr>
        <p:spPr>
          <a:xfrm>
            <a:off x="6865275" y="4059304"/>
            <a:ext cx="6682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C22B0052-F803-061F-D6D9-0FABF128068B}"/>
              </a:ext>
            </a:extLst>
          </p:cNvPr>
          <p:cNvCxnSpPr>
            <a:cxnSpLocks/>
          </p:cNvCxnSpPr>
          <p:nvPr/>
        </p:nvCxnSpPr>
        <p:spPr>
          <a:xfrm>
            <a:off x="4564307" y="2826682"/>
            <a:ext cx="10087" cy="8019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084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A7B6B-FD0E-5F66-D717-F719F838AB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6E1E6D-AA46-D1BA-DB6E-20D980664090}"/>
              </a:ext>
            </a:extLst>
          </p:cNvPr>
          <p:cNvSpPr>
            <a:spLocks noGrp="1"/>
          </p:cNvSpPr>
          <p:nvPr>
            <p:ph type="title"/>
          </p:nvPr>
        </p:nvSpPr>
        <p:spPr/>
        <p:txBody>
          <a:bodyPr/>
          <a:lstStyle/>
          <a:p>
            <a:r>
              <a:rPr lang="en-CA" dirty="0">
                <a:solidFill>
                  <a:srgbClr val="000000"/>
                </a:solidFill>
                <a:latin typeface="Aptos Display" panose="020B0004020202020204" pitchFamily="34" charset="0"/>
              </a:rPr>
              <a:t>Restaurant Recommendations AI</a:t>
            </a:r>
            <a:endParaRPr lang="en-US" dirty="0"/>
          </a:p>
        </p:txBody>
      </p:sp>
      <p:sp>
        <p:nvSpPr>
          <p:cNvPr id="6" name="TextBox 5">
            <a:extLst>
              <a:ext uri="{FF2B5EF4-FFF2-40B4-BE49-F238E27FC236}">
                <a16:creationId xmlns:a16="http://schemas.microsoft.com/office/drawing/2014/main" id="{555999CB-5A33-52D4-D5DB-3DDB82BD80EE}"/>
              </a:ext>
            </a:extLst>
          </p:cNvPr>
          <p:cNvSpPr txBox="1"/>
          <p:nvPr/>
        </p:nvSpPr>
        <p:spPr>
          <a:xfrm>
            <a:off x="3933228" y="1736610"/>
            <a:ext cx="1665232" cy="542584"/>
          </a:xfrm>
          <a:prstGeom prst="rect">
            <a:avLst/>
          </a:prstGeom>
          <a:noFill/>
          <a:ln>
            <a:solidFill>
              <a:schemeClr val="accent1"/>
            </a:solidFill>
          </a:ln>
        </p:spPr>
        <p:txBody>
          <a:bodyPr wrap="square" rtlCol="0">
            <a:spAutoFit/>
          </a:bodyPr>
          <a:lstStyle/>
          <a:p>
            <a:r>
              <a:rPr lang="en-US" sz="1463" dirty="0"/>
              <a:t>Zomato Data ( csv format)</a:t>
            </a:r>
          </a:p>
        </p:txBody>
      </p:sp>
      <p:sp>
        <p:nvSpPr>
          <p:cNvPr id="7" name="TextBox 6">
            <a:extLst>
              <a:ext uri="{FF2B5EF4-FFF2-40B4-BE49-F238E27FC236}">
                <a16:creationId xmlns:a16="http://schemas.microsoft.com/office/drawing/2014/main" id="{C6DBF62C-B892-194C-4490-3B518C744D33}"/>
              </a:ext>
            </a:extLst>
          </p:cNvPr>
          <p:cNvSpPr txBox="1"/>
          <p:nvPr/>
        </p:nvSpPr>
        <p:spPr>
          <a:xfrm>
            <a:off x="3258735" y="2892284"/>
            <a:ext cx="184731" cy="317459"/>
          </a:xfrm>
          <a:prstGeom prst="rect">
            <a:avLst/>
          </a:prstGeom>
          <a:noFill/>
        </p:spPr>
        <p:txBody>
          <a:bodyPr wrap="none" rtlCol="0">
            <a:spAutoFit/>
          </a:bodyPr>
          <a:lstStyle/>
          <a:p>
            <a:endParaRPr lang="en-US" sz="1463" dirty="0"/>
          </a:p>
        </p:txBody>
      </p:sp>
      <p:sp>
        <p:nvSpPr>
          <p:cNvPr id="8" name="TextBox 7">
            <a:extLst>
              <a:ext uri="{FF2B5EF4-FFF2-40B4-BE49-F238E27FC236}">
                <a16:creationId xmlns:a16="http://schemas.microsoft.com/office/drawing/2014/main" id="{388F959C-F62E-8D5F-B8EF-95467C504D66}"/>
              </a:ext>
            </a:extLst>
          </p:cNvPr>
          <p:cNvSpPr txBox="1"/>
          <p:nvPr/>
        </p:nvSpPr>
        <p:spPr>
          <a:xfrm>
            <a:off x="681039" y="3361774"/>
            <a:ext cx="1293756" cy="317459"/>
          </a:xfrm>
          <a:prstGeom prst="rect">
            <a:avLst/>
          </a:prstGeom>
          <a:noFill/>
          <a:ln>
            <a:solidFill>
              <a:schemeClr val="accent1"/>
            </a:solidFill>
          </a:ln>
        </p:spPr>
        <p:txBody>
          <a:bodyPr wrap="square" rtlCol="0">
            <a:spAutoFit/>
          </a:bodyPr>
          <a:lstStyle/>
          <a:p>
            <a:r>
              <a:rPr lang="en-US" sz="1463" dirty="0"/>
              <a:t>  User Input</a:t>
            </a:r>
          </a:p>
        </p:txBody>
      </p:sp>
      <p:sp>
        <p:nvSpPr>
          <p:cNvPr id="11" name="TextBox 10">
            <a:extLst>
              <a:ext uri="{FF2B5EF4-FFF2-40B4-BE49-F238E27FC236}">
                <a16:creationId xmlns:a16="http://schemas.microsoft.com/office/drawing/2014/main" id="{167C208C-A1A6-2193-1C7C-4EBFB493647C}"/>
              </a:ext>
            </a:extLst>
          </p:cNvPr>
          <p:cNvSpPr txBox="1"/>
          <p:nvPr/>
        </p:nvSpPr>
        <p:spPr>
          <a:xfrm>
            <a:off x="2751288" y="3081171"/>
            <a:ext cx="4029112" cy="1217962"/>
          </a:xfrm>
          <a:prstGeom prst="rect">
            <a:avLst/>
          </a:prstGeom>
          <a:noFill/>
          <a:ln>
            <a:solidFill>
              <a:schemeClr val="accent1"/>
            </a:solidFill>
          </a:ln>
        </p:spPr>
        <p:txBody>
          <a:bodyPr wrap="square" rtlCol="0">
            <a:spAutoFit/>
          </a:bodyPr>
          <a:lstStyle/>
          <a:p>
            <a:pPr algn="ctr" rtl="0">
              <a:buNone/>
            </a:pPr>
            <a:r>
              <a:rPr lang="en-CA" sz="1463" dirty="0">
                <a:solidFill>
                  <a:srgbClr val="000000"/>
                </a:solidFill>
                <a:latin typeface="Arial" panose="020B0604020202020204" pitchFamily="34" charset="0"/>
              </a:rPr>
              <a:t>Chatbot retrieves the relevant restaurants from the Zomato csv file, based on the user’s requirements</a:t>
            </a:r>
            <a:endParaRPr lang="en-CA" sz="1463" dirty="0"/>
          </a:p>
          <a:p>
            <a:pPr>
              <a:buNone/>
            </a:pPr>
            <a:br>
              <a:rPr lang="en-CA" sz="1463" dirty="0"/>
            </a:br>
            <a:endParaRPr lang="en-US" sz="1463" dirty="0"/>
          </a:p>
        </p:txBody>
      </p:sp>
      <p:sp>
        <p:nvSpPr>
          <p:cNvPr id="12" name="TextBox 11">
            <a:extLst>
              <a:ext uri="{FF2B5EF4-FFF2-40B4-BE49-F238E27FC236}">
                <a16:creationId xmlns:a16="http://schemas.microsoft.com/office/drawing/2014/main" id="{833197EE-C3F4-D057-B745-461DE26242B0}"/>
              </a:ext>
            </a:extLst>
          </p:cNvPr>
          <p:cNvSpPr txBox="1"/>
          <p:nvPr/>
        </p:nvSpPr>
        <p:spPr>
          <a:xfrm>
            <a:off x="7448622" y="3156193"/>
            <a:ext cx="1691465" cy="542584"/>
          </a:xfrm>
          <a:prstGeom prst="rect">
            <a:avLst/>
          </a:prstGeom>
          <a:noFill/>
          <a:ln>
            <a:solidFill>
              <a:schemeClr val="accent1"/>
            </a:solidFill>
          </a:ln>
        </p:spPr>
        <p:txBody>
          <a:bodyPr wrap="square" rtlCol="0">
            <a:spAutoFit/>
          </a:bodyPr>
          <a:lstStyle/>
          <a:p>
            <a:r>
              <a:rPr lang="en-US" sz="1463" dirty="0"/>
              <a:t>Product Recommendation</a:t>
            </a:r>
          </a:p>
        </p:txBody>
      </p:sp>
      <p:cxnSp>
        <p:nvCxnSpPr>
          <p:cNvPr id="14" name="Straight Arrow Connector 13">
            <a:extLst>
              <a:ext uri="{FF2B5EF4-FFF2-40B4-BE49-F238E27FC236}">
                <a16:creationId xmlns:a16="http://schemas.microsoft.com/office/drawing/2014/main" id="{29916C93-B3A2-FA72-4B86-7803BF42FDD2}"/>
              </a:ext>
            </a:extLst>
          </p:cNvPr>
          <p:cNvCxnSpPr>
            <a:cxnSpLocks/>
            <a:stCxn id="8" idx="3"/>
          </p:cNvCxnSpPr>
          <p:nvPr/>
        </p:nvCxnSpPr>
        <p:spPr>
          <a:xfrm flipV="1">
            <a:off x="1974795" y="3511816"/>
            <a:ext cx="767331" cy="86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BC12012-E948-DA23-A4C0-BBBEECE2BE9B}"/>
              </a:ext>
            </a:extLst>
          </p:cNvPr>
          <p:cNvCxnSpPr>
            <a:cxnSpLocks/>
          </p:cNvCxnSpPr>
          <p:nvPr/>
        </p:nvCxnSpPr>
        <p:spPr>
          <a:xfrm>
            <a:off x="6780400" y="3511815"/>
            <a:ext cx="6682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F4BA777D-C896-9520-0A5A-823FD9828181}"/>
              </a:ext>
            </a:extLst>
          </p:cNvPr>
          <p:cNvCxnSpPr>
            <a:cxnSpLocks/>
          </p:cNvCxnSpPr>
          <p:nvPr/>
        </p:nvCxnSpPr>
        <p:spPr>
          <a:xfrm>
            <a:off x="4748950" y="2279194"/>
            <a:ext cx="10087" cy="8019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C54A4247-EC7F-766B-7406-88D1F816B7A6}"/>
              </a:ext>
            </a:extLst>
          </p:cNvPr>
          <p:cNvSpPr txBox="1"/>
          <p:nvPr/>
        </p:nvSpPr>
        <p:spPr>
          <a:xfrm>
            <a:off x="490759" y="3811400"/>
            <a:ext cx="2251367" cy="2793842"/>
          </a:xfrm>
          <a:prstGeom prst="rect">
            <a:avLst/>
          </a:prstGeom>
          <a:noFill/>
        </p:spPr>
        <p:txBody>
          <a:bodyPr wrap="square" rtlCol="0">
            <a:spAutoFit/>
          </a:bodyPr>
          <a:lstStyle/>
          <a:p>
            <a:pPr rtl="0">
              <a:buNone/>
            </a:pPr>
            <a:r>
              <a:rPr lang="en-CA" sz="1463" b="1" dirty="0">
                <a:solidFill>
                  <a:srgbClr val="000000"/>
                </a:solidFill>
                <a:latin typeface="Arial" panose="020B0604020202020204" pitchFamily="34" charset="0"/>
              </a:rPr>
              <a:t>User Input</a:t>
            </a:r>
            <a:r>
              <a:rPr lang="en-CA" sz="1463" dirty="0">
                <a:solidFill>
                  <a:srgbClr val="000000"/>
                </a:solidFill>
                <a:latin typeface="Arial" panose="020B0604020202020204" pitchFamily="34" charset="0"/>
              </a:rPr>
              <a:t>: I need a restaurant for dining. </a:t>
            </a:r>
            <a:endParaRPr lang="en-CA" sz="1463" dirty="0"/>
          </a:p>
          <a:p>
            <a:pPr rtl="0">
              <a:buNone/>
            </a:pPr>
            <a:br>
              <a:rPr lang="en-CA" sz="1463" dirty="0"/>
            </a:br>
            <a:r>
              <a:rPr lang="en-CA" sz="1463" b="1" dirty="0">
                <a:solidFill>
                  <a:srgbClr val="000000"/>
                </a:solidFill>
                <a:latin typeface="Arial" panose="020B0604020202020204" pitchFamily="34" charset="0"/>
              </a:rPr>
              <a:t>User Input</a:t>
            </a:r>
            <a:r>
              <a:rPr lang="en-CA" sz="1463" dirty="0">
                <a:solidFill>
                  <a:srgbClr val="000000"/>
                </a:solidFill>
                <a:latin typeface="Arial" panose="020B0604020202020204" pitchFamily="34" charset="0"/>
              </a:rPr>
              <a:t>: I prefer cuisine type North Indian.</a:t>
            </a:r>
            <a:endParaRPr lang="en-CA" sz="1463" dirty="0"/>
          </a:p>
          <a:p>
            <a:pPr rtl="0">
              <a:buNone/>
            </a:pPr>
            <a:br>
              <a:rPr lang="en-CA" sz="1463" dirty="0"/>
            </a:br>
            <a:r>
              <a:rPr lang="en-CA" sz="1463" b="1" dirty="0">
                <a:solidFill>
                  <a:srgbClr val="000000"/>
                </a:solidFill>
                <a:latin typeface="Arial" panose="020B0604020202020204" pitchFamily="34" charset="0"/>
              </a:rPr>
              <a:t>User Input: </a:t>
            </a:r>
            <a:endParaRPr lang="en-CA" sz="1463" dirty="0"/>
          </a:p>
          <a:p>
            <a:pPr rtl="0">
              <a:buNone/>
            </a:pPr>
            <a:r>
              <a:rPr lang="en-CA" sz="1463" dirty="0">
                <a:solidFill>
                  <a:srgbClr val="000000"/>
                </a:solidFill>
                <a:latin typeface="Arial" panose="020B0604020202020204" pitchFamily="34" charset="0"/>
              </a:rPr>
              <a:t>…</a:t>
            </a:r>
            <a:endParaRPr lang="en-CA" sz="1463" dirty="0"/>
          </a:p>
          <a:p>
            <a:pPr rtl="0">
              <a:buNone/>
            </a:pPr>
            <a:r>
              <a:rPr lang="en-CA" sz="1463" b="1" dirty="0">
                <a:solidFill>
                  <a:srgbClr val="000000"/>
                </a:solidFill>
                <a:latin typeface="Arial" panose="020B0604020202020204" pitchFamily="34" charset="0"/>
              </a:rPr>
              <a:t>User Input: </a:t>
            </a:r>
            <a:r>
              <a:rPr lang="en-CA" sz="1463" dirty="0">
                <a:solidFill>
                  <a:srgbClr val="000000"/>
                </a:solidFill>
                <a:latin typeface="Arial" panose="020B0604020202020204" pitchFamily="34" charset="0"/>
              </a:rPr>
              <a:t>exit</a:t>
            </a:r>
            <a:endParaRPr lang="en-CA" sz="1463" dirty="0"/>
          </a:p>
          <a:p>
            <a:pPr>
              <a:buNone/>
            </a:pPr>
            <a:br>
              <a:rPr lang="en-CA" sz="1463" dirty="0"/>
            </a:br>
            <a:endParaRPr lang="en-US" sz="1463" dirty="0"/>
          </a:p>
        </p:txBody>
      </p:sp>
    </p:spTree>
    <p:extLst>
      <p:ext uri="{BB962C8B-B14F-4D97-AF65-F5344CB8AC3E}">
        <p14:creationId xmlns:p14="http://schemas.microsoft.com/office/powerpoint/2010/main" val="3658783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99108-D6B0-6FA0-E8AE-08207A0E84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D0DDE1-89E0-ADE0-18B5-2E011263E6AC}"/>
              </a:ext>
            </a:extLst>
          </p:cNvPr>
          <p:cNvSpPr>
            <a:spLocks noGrp="1"/>
          </p:cNvSpPr>
          <p:nvPr>
            <p:ph type="title"/>
          </p:nvPr>
        </p:nvSpPr>
        <p:spPr/>
        <p:txBody>
          <a:bodyPr/>
          <a:lstStyle/>
          <a:p>
            <a:r>
              <a:rPr lang="en-CA" dirty="0">
                <a:solidFill>
                  <a:srgbClr val="000000"/>
                </a:solidFill>
                <a:latin typeface="Aptos Display" panose="020B0004020202020204" pitchFamily="34" charset="0"/>
              </a:rPr>
              <a:t>Restaurant Recommendations AI</a:t>
            </a:r>
            <a:endParaRPr lang="en-US" dirty="0"/>
          </a:p>
        </p:txBody>
      </p:sp>
      <p:sp>
        <p:nvSpPr>
          <p:cNvPr id="6" name="TextBox 5">
            <a:extLst>
              <a:ext uri="{FF2B5EF4-FFF2-40B4-BE49-F238E27FC236}">
                <a16:creationId xmlns:a16="http://schemas.microsoft.com/office/drawing/2014/main" id="{75178D80-4361-A543-E989-0518F2E34F36}"/>
              </a:ext>
            </a:extLst>
          </p:cNvPr>
          <p:cNvSpPr txBox="1"/>
          <p:nvPr/>
        </p:nvSpPr>
        <p:spPr>
          <a:xfrm>
            <a:off x="3632706" y="1754050"/>
            <a:ext cx="1665232" cy="542584"/>
          </a:xfrm>
          <a:prstGeom prst="rect">
            <a:avLst/>
          </a:prstGeom>
          <a:noFill/>
          <a:ln>
            <a:solidFill>
              <a:schemeClr val="accent1"/>
            </a:solidFill>
          </a:ln>
        </p:spPr>
        <p:txBody>
          <a:bodyPr wrap="square" rtlCol="0">
            <a:spAutoFit/>
          </a:bodyPr>
          <a:lstStyle/>
          <a:p>
            <a:r>
              <a:rPr lang="en-US" sz="1463" dirty="0"/>
              <a:t>Zomato Data ( csv format)</a:t>
            </a:r>
          </a:p>
        </p:txBody>
      </p:sp>
      <p:sp>
        <p:nvSpPr>
          <p:cNvPr id="7" name="TextBox 6">
            <a:extLst>
              <a:ext uri="{FF2B5EF4-FFF2-40B4-BE49-F238E27FC236}">
                <a16:creationId xmlns:a16="http://schemas.microsoft.com/office/drawing/2014/main" id="{FCD4067F-B1A4-D186-7010-40B55716AA82}"/>
              </a:ext>
            </a:extLst>
          </p:cNvPr>
          <p:cNvSpPr txBox="1"/>
          <p:nvPr/>
        </p:nvSpPr>
        <p:spPr>
          <a:xfrm>
            <a:off x="3258735" y="2892284"/>
            <a:ext cx="184731" cy="317459"/>
          </a:xfrm>
          <a:prstGeom prst="rect">
            <a:avLst/>
          </a:prstGeom>
          <a:noFill/>
        </p:spPr>
        <p:txBody>
          <a:bodyPr wrap="none" rtlCol="0">
            <a:spAutoFit/>
          </a:bodyPr>
          <a:lstStyle/>
          <a:p>
            <a:endParaRPr lang="en-US" sz="1463" dirty="0"/>
          </a:p>
        </p:txBody>
      </p:sp>
      <p:sp>
        <p:nvSpPr>
          <p:cNvPr id="8" name="TextBox 7">
            <a:extLst>
              <a:ext uri="{FF2B5EF4-FFF2-40B4-BE49-F238E27FC236}">
                <a16:creationId xmlns:a16="http://schemas.microsoft.com/office/drawing/2014/main" id="{8B1DA7BA-A2FE-AEBD-9EB4-68C5397A602C}"/>
              </a:ext>
            </a:extLst>
          </p:cNvPr>
          <p:cNvSpPr txBox="1"/>
          <p:nvPr/>
        </p:nvSpPr>
        <p:spPr>
          <a:xfrm>
            <a:off x="681039" y="3361774"/>
            <a:ext cx="1293756" cy="317459"/>
          </a:xfrm>
          <a:prstGeom prst="rect">
            <a:avLst/>
          </a:prstGeom>
          <a:noFill/>
          <a:ln>
            <a:solidFill>
              <a:schemeClr val="accent1"/>
            </a:solidFill>
          </a:ln>
        </p:spPr>
        <p:txBody>
          <a:bodyPr wrap="square" rtlCol="0">
            <a:spAutoFit/>
          </a:bodyPr>
          <a:lstStyle/>
          <a:p>
            <a:r>
              <a:rPr lang="en-US" sz="1463" dirty="0"/>
              <a:t>User Input</a:t>
            </a:r>
          </a:p>
        </p:txBody>
      </p:sp>
      <p:sp>
        <p:nvSpPr>
          <p:cNvPr id="11" name="TextBox 10">
            <a:extLst>
              <a:ext uri="{FF2B5EF4-FFF2-40B4-BE49-F238E27FC236}">
                <a16:creationId xmlns:a16="http://schemas.microsoft.com/office/drawing/2014/main" id="{A42569BB-54CB-11EC-AB14-AA6FE6B4E246}"/>
              </a:ext>
            </a:extLst>
          </p:cNvPr>
          <p:cNvSpPr txBox="1"/>
          <p:nvPr/>
        </p:nvSpPr>
        <p:spPr>
          <a:xfrm>
            <a:off x="2751288" y="3081171"/>
            <a:ext cx="4029112" cy="1217962"/>
          </a:xfrm>
          <a:prstGeom prst="rect">
            <a:avLst/>
          </a:prstGeom>
          <a:noFill/>
          <a:ln>
            <a:solidFill>
              <a:schemeClr val="accent1"/>
            </a:solidFill>
          </a:ln>
        </p:spPr>
        <p:txBody>
          <a:bodyPr wrap="square" rtlCol="0">
            <a:spAutoFit/>
          </a:bodyPr>
          <a:lstStyle/>
          <a:p>
            <a:pPr algn="ctr" rtl="0">
              <a:buNone/>
            </a:pPr>
            <a:r>
              <a:rPr lang="en-CA" sz="1463" dirty="0">
                <a:solidFill>
                  <a:srgbClr val="000000"/>
                </a:solidFill>
                <a:latin typeface="Arial" panose="020B0604020202020204" pitchFamily="34" charset="0"/>
              </a:rPr>
              <a:t>Chatbot retrieves the relevant restaurants from the Zomato csv file, based on the user’s requirements</a:t>
            </a:r>
            <a:endParaRPr lang="en-CA" sz="1463" dirty="0"/>
          </a:p>
          <a:p>
            <a:pPr>
              <a:buNone/>
            </a:pPr>
            <a:br>
              <a:rPr lang="en-CA" sz="1463" dirty="0"/>
            </a:br>
            <a:endParaRPr lang="en-US" sz="1463" dirty="0"/>
          </a:p>
        </p:txBody>
      </p:sp>
      <p:sp>
        <p:nvSpPr>
          <p:cNvPr id="12" name="TextBox 11">
            <a:extLst>
              <a:ext uri="{FF2B5EF4-FFF2-40B4-BE49-F238E27FC236}">
                <a16:creationId xmlns:a16="http://schemas.microsoft.com/office/drawing/2014/main" id="{5E13BB26-24C8-F6CA-8495-D701CDA4DA13}"/>
              </a:ext>
            </a:extLst>
          </p:cNvPr>
          <p:cNvSpPr txBox="1"/>
          <p:nvPr/>
        </p:nvSpPr>
        <p:spPr>
          <a:xfrm>
            <a:off x="7448622" y="3156193"/>
            <a:ext cx="1691465" cy="542584"/>
          </a:xfrm>
          <a:prstGeom prst="rect">
            <a:avLst/>
          </a:prstGeom>
          <a:noFill/>
          <a:ln>
            <a:solidFill>
              <a:schemeClr val="accent1"/>
            </a:solidFill>
          </a:ln>
        </p:spPr>
        <p:txBody>
          <a:bodyPr wrap="square" rtlCol="0">
            <a:spAutoFit/>
          </a:bodyPr>
          <a:lstStyle/>
          <a:p>
            <a:r>
              <a:rPr lang="en-US" sz="1463" dirty="0"/>
              <a:t>Product Recommendation</a:t>
            </a:r>
          </a:p>
        </p:txBody>
      </p:sp>
      <p:cxnSp>
        <p:nvCxnSpPr>
          <p:cNvPr id="14" name="Straight Arrow Connector 13">
            <a:extLst>
              <a:ext uri="{FF2B5EF4-FFF2-40B4-BE49-F238E27FC236}">
                <a16:creationId xmlns:a16="http://schemas.microsoft.com/office/drawing/2014/main" id="{83D7EBE5-2599-FBBE-6D65-B6CACF2AD671}"/>
              </a:ext>
            </a:extLst>
          </p:cNvPr>
          <p:cNvCxnSpPr>
            <a:cxnSpLocks/>
            <a:stCxn id="8" idx="3"/>
          </p:cNvCxnSpPr>
          <p:nvPr/>
        </p:nvCxnSpPr>
        <p:spPr>
          <a:xfrm flipV="1">
            <a:off x="1974795" y="3511816"/>
            <a:ext cx="767331" cy="86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6A68D171-FA0B-AFE1-F4DB-0884914479EC}"/>
              </a:ext>
            </a:extLst>
          </p:cNvPr>
          <p:cNvCxnSpPr>
            <a:cxnSpLocks/>
          </p:cNvCxnSpPr>
          <p:nvPr/>
        </p:nvCxnSpPr>
        <p:spPr>
          <a:xfrm>
            <a:off x="6780400" y="3511815"/>
            <a:ext cx="6682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BEB5113-3D26-3F88-E922-D0075BF3FBC3}"/>
              </a:ext>
            </a:extLst>
          </p:cNvPr>
          <p:cNvCxnSpPr>
            <a:cxnSpLocks/>
          </p:cNvCxnSpPr>
          <p:nvPr/>
        </p:nvCxnSpPr>
        <p:spPr>
          <a:xfrm>
            <a:off x="4479432" y="2279194"/>
            <a:ext cx="10087" cy="8019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D198ADE-27D9-BA71-9C9F-C5495D53A8E7}"/>
              </a:ext>
            </a:extLst>
          </p:cNvPr>
          <p:cNvSpPr txBox="1"/>
          <p:nvPr/>
        </p:nvSpPr>
        <p:spPr>
          <a:xfrm>
            <a:off x="611670" y="3702463"/>
            <a:ext cx="2004925" cy="3595793"/>
          </a:xfrm>
          <a:prstGeom prst="rect">
            <a:avLst/>
          </a:prstGeom>
          <a:noFill/>
        </p:spPr>
        <p:txBody>
          <a:bodyPr wrap="square" rtlCol="0">
            <a:spAutoFit/>
          </a:bodyPr>
          <a:lstStyle/>
          <a:p>
            <a:pPr rtl="0">
              <a:buNone/>
            </a:pPr>
            <a:r>
              <a:rPr lang="en-CA" sz="1463" b="1" dirty="0">
                <a:solidFill>
                  <a:srgbClr val="000000"/>
                </a:solidFill>
                <a:latin typeface="Arial" panose="020B0604020202020204" pitchFamily="34" charset="0"/>
              </a:rPr>
              <a:t>User Input</a:t>
            </a:r>
            <a:r>
              <a:rPr lang="en-CA" sz="1463" dirty="0">
                <a:solidFill>
                  <a:srgbClr val="000000"/>
                </a:solidFill>
                <a:latin typeface="Arial" panose="020B0604020202020204" pitchFamily="34" charset="0"/>
              </a:rPr>
              <a:t>: </a:t>
            </a:r>
            <a:r>
              <a:rPr lang="en-CA" sz="1600" dirty="0"/>
              <a:t>I am looking for restaurant with budget of 5000</a:t>
            </a:r>
            <a:r>
              <a:rPr lang="en-CA" sz="1463" dirty="0">
                <a:solidFill>
                  <a:srgbClr val="000000"/>
                </a:solidFill>
                <a:latin typeface="Arial" panose="020B0604020202020204" pitchFamily="34" charset="0"/>
              </a:rPr>
              <a:t>. </a:t>
            </a:r>
            <a:endParaRPr lang="en-CA" sz="1463" dirty="0"/>
          </a:p>
          <a:p>
            <a:pPr rtl="0">
              <a:buNone/>
            </a:pPr>
            <a:br>
              <a:rPr lang="en-CA" sz="1463" dirty="0"/>
            </a:br>
            <a:r>
              <a:rPr lang="en-CA" sz="1463" b="1" dirty="0">
                <a:solidFill>
                  <a:srgbClr val="000000"/>
                </a:solidFill>
                <a:latin typeface="Arial" panose="020B0604020202020204" pitchFamily="34" charset="0"/>
              </a:rPr>
              <a:t>User Input</a:t>
            </a:r>
            <a:r>
              <a:rPr lang="en-CA" sz="1463" dirty="0">
                <a:solidFill>
                  <a:srgbClr val="000000"/>
                </a:solidFill>
                <a:latin typeface="Arial" panose="020B0604020202020204" pitchFamily="34" charset="0"/>
              </a:rPr>
              <a:t>: Restaurant type </a:t>
            </a:r>
            <a:r>
              <a:rPr lang="en-CA" sz="1600" dirty="0"/>
              <a:t>Quick Bites and area </a:t>
            </a:r>
            <a:r>
              <a:rPr lang="en-CA" sz="1600" dirty="0" err="1"/>
              <a:t>Malleshwaram</a:t>
            </a:r>
            <a:r>
              <a:rPr lang="en-CA" sz="1463" dirty="0">
                <a:solidFill>
                  <a:srgbClr val="000000"/>
                </a:solidFill>
                <a:latin typeface="Arial" panose="020B0604020202020204" pitchFamily="34" charset="0"/>
              </a:rPr>
              <a:t>.</a:t>
            </a:r>
            <a:endParaRPr lang="en-CA" sz="1463" dirty="0"/>
          </a:p>
          <a:p>
            <a:pPr rtl="0">
              <a:buNone/>
            </a:pPr>
            <a:endParaRPr lang="en-CA" sz="1463" b="1" dirty="0">
              <a:solidFill>
                <a:srgbClr val="000000"/>
              </a:solidFill>
              <a:latin typeface="Arial" panose="020B0604020202020204" pitchFamily="34" charset="0"/>
            </a:endParaRPr>
          </a:p>
          <a:p>
            <a:pPr rtl="0">
              <a:buNone/>
            </a:pPr>
            <a:r>
              <a:rPr lang="en-CA" sz="1463" b="1" dirty="0">
                <a:solidFill>
                  <a:srgbClr val="000000"/>
                </a:solidFill>
                <a:latin typeface="Arial" panose="020B0604020202020204" pitchFamily="34" charset="0"/>
              </a:rPr>
              <a:t>User Input: </a:t>
            </a:r>
            <a:endParaRPr lang="en-CA" sz="1463" dirty="0"/>
          </a:p>
          <a:p>
            <a:pPr rtl="0">
              <a:buNone/>
            </a:pPr>
            <a:r>
              <a:rPr lang="en-CA" sz="1463" dirty="0">
                <a:solidFill>
                  <a:srgbClr val="000000"/>
                </a:solidFill>
                <a:latin typeface="Arial" panose="020B0604020202020204" pitchFamily="34" charset="0"/>
              </a:rPr>
              <a:t>…</a:t>
            </a:r>
            <a:endParaRPr lang="en-CA" sz="1463" dirty="0"/>
          </a:p>
          <a:p>
            <a:pPr rtl="0">
              <a:buNone/>
            </a:pPr>
            <a:r>
              <a:rPr lang="en-CA" sz="1463" b="1" dirty="0">
                <a:solidFill>
                  <a:srgbClr val="000000"/>
                </a:solidFill>
                <a:latin typeface="Arial" panose="020B0604020202020204" pitchFamily="34" charset="0"/>
              </a:rPr>
              <a:t>User Input: </a:t>
            </a:r>
            <a:r>
              <a:rPr lang="en-CA" sz="1463" dirty="0">
                <a:solidFill>
                  <a:srgbClr val="000000"/>
                </a:solidFill>
                <a:latin typeface="Arial" panose="020B0604020202020204" pitchFamily="34" charset="0"/>
              </a:rPr>
              <a:t>exit</a:t>
            </a:r>
            <a:endParaRPr lang="en-CA" sz="1463" dirty="0"/>
          </a:p>
          <a:p>
            <a:pPr>
              <a:buNone/>
            </a:pPr>
            <a:br>
              <a:rPr lang="en-CA" sz="1463" dirty="0"/>
            </a:br>
            <a:endParaRPr lang="en-US" sz="1463" dirty="0"/>
          </a:p>
        </p:txBody>
      </p:sp>
      <p:sp>
        <p:nvSpPr>
          <p:cNvPr id="4" name="TextBox 3">
            <a:extLst>
              <a:ext uri="{FF2B5EF4-FFF2-40B4-BE49-F238E27FC236}">
                <a16:creationId xmlns:a16="http://schemas.microsoft.com/office/drawing/2014/main" id="{CDED9EDD-73A8-F858-756C-2B59C69070D1}"/>
              </a:ext>
            </a:extLst>
          </p:cNvPr>
          <p:cNvSpPr txBox="1"/>
          <p:nvPr/>
        </p:nvSpPr>
        <p:spPr>
          <a:xfrm>
            <a:off x="2742126" y="4488020"/>
            <a:ext cx="3677610" cy="784830"/>
          </a:xfrm>
          <a:prstGeom prst="rect">
            <a:avLst/>
          </a:prstGeom>
          <a:noFill/>
        </p:spPr>
        <p:txBody>
          <a:bodyPr wrap="square" rtlCol="0">
            <a:spAutoFit/>
          </a:bodyPr>
          <a:lstStyle/>
          <a:p>
            <a:r>
              <a:rPr lang="en-CA" sz="900" b="1" dirty="0">
                <a:solidFill>
                  <a:schemeClr val="accent2"/>
                </a:solidFill>
              </a:rPr>
              <a:t>User requirement in dictionary type</a:t>
            </a:r>
            <a:r>
              <a:rPr lang="en-CA" sz="900" dirty="0">
                <a:solidFill>
                  <a:schemeClr val="accent2"/>
                </a:solidFill>
              </a:rPr>
              <a:t>: {'restaurant type': 'Quick Bites’, </a:t>
            </a:r>
          </a:p>
          <a:p>
            <a:r>
              <a:rPr lang="en-CA" sz="900" dirty="0">
                <a:solidFill>
                  <a:schemeClr val="accent2"/>
                </a:solidFill>
              </a:rPr>
              <a:t>'minimum rating': '2', 'minimum number of reviews': 10,</a:t>
            </a:r>
          </a:p>
          <a:p>
            <a:r>
              <a:rPr lang="en-CA" sz="900" dirty="0">
                <a:solidFill>
                  <a:schemeClr val="accent2"/>
                </a:solidFill>
              </a:rPr>
              <a:t> 'average cost for 2 person': '5000', 'online order': 'No’, </a:t>
            </a:r>
          </a:p>
          <a:p>
            <a:r>
              <a:rPr lang="en-CA" sz="900" dirty="0">
                <a:solidFill>
                  <a:schemeClr val="accent2"/>
                </a:solidFill>
              </a:rPr>
              <a:t>'table booking': 'Yes', 'area': '</a:t>
            </a:r>
            <a:r>
              <a:rPr lang="en-CA" sz="900" dirty="0" err="1">
                <a:solidFill>
                  <a:schemeClr val="accent2"/>
                </a:solidFill>
              </a:rPr>
              <a:t>Malleshwaram</a:t>
            </a:r>
            <a:r>
              <a:rPr lang="en-CA" sz="900" dirty="0">
                <a:solidFill>
                  <a:schemeClr val="accent2"/>
                </a:solidFill>
              </a:rPr>
              <a:t>’, </a:t>
            </a:r>
          </a:p>
          <a:p>
            <a:r>
              <a:rPr lang="en-CA" sz="900" dirty="0">
                <a:solidFill>
                  <a:schemeClr val="accent2"/>
                </a:solidFill>
              </a:rPr>
              <a:t>'cuisines type': 'Seafood'}</a:t>
            </a:r>
            <a:endParaRPr lang="en-US" sz="900" dirty="0">
              <a:solidFill>
                <a:schemeClr val="accent2"/>
              </a:solidFill>
            </a:endParaRPr>
          </a:p>
        </p:txBody>
      </p:sp>
      <p:sp>
        <p:nvSpPr>
          <p:cNvPr id="5" name="TextBox 4">
            <a:extLst>
              <a:ext uri="{FF2B5EF4-FFF2-40B4-BE49-F238E27FC236}">
                <a16:creationId xmlns:a16="http://schemas.microsoft.com/office/drawing/2014/main" id="{C16A24D9-B01D-738E-BFB2-45510C8AFA6F}"/>
              </a:ext>
            </a:extLst>
          </p:cNvPr>
          <p:cNvSpPr txBox="1"/>
          <p:nvPr/>
        </p:nvSpPr>
        <p:spPr>
          <a:xfrm>
            <a:off x="5416483" y="1679787"/>
            <a:ext cx="2749471" cy="1061829"/>
          </a:xfrm>
          <a:prstGeom prst="rect">
            <a:avLst/>
          </a:prstGeom>
          <a:noFill/>
        </p:spPr>
        <p:txBody>
          <a:bodyPr wrap="none" rtlCol="0">
            <a:spAutoFit/>
          </a:bodyPr>
          <a:lstStyle/>
          <a:p>
            <a:r>
              <a:rPr lang="en-US" sz="900" b="1" dirty="0">
                <a:solidFill>
                  <a:schemeClr val="accent2"/>
                </a:solidFill>
              </a:rPr>
              <a:t>Data in the csv converted to dictionary type</a:t>
            </a:r>
          </a:p>
          <a:p>
            <a:r>
              <a:rPr lang="en-US" sz="900" dirty="0">
                <a:solidFill>
                  <a:schemeClr val="accent2"/>
                </a:solidFill>
              </a:rPr>
              <a:t>{'restaurant type': 'Quick Bites’,</a:t>
            </a:r>
          </a:p>
          <a:p>
            <a:r>
              <a:rPr lang="en-US" sz="900" dirty="0">
                <a:solidFill>
                  <a:schemeClr val="accent2"/>
                </a:solidFill>
              </a:rPr>
              <a:t> 'area': ‘</a:t>
            </a:r>
            <a:r>
              <a:rPr lang="en-US" sz="900" dirty="0" err="1">
                <a:solidFill>
                  <a:schemeClr val="accent2"/>
                </a:solidFill>
              </a:rPr>
              <a:t>Malleshwaram</a:t>
            </a:r>
            <a:r>
              <a:rPr lang="en-US" sz="900" dirty="0">
                <a:solidFill>
                  <a:schemeClr val="accent2"/>
                </a:solidFill>
              </a:rPr>
              <a:t>', 'cuisines type': 'Fast Food’, </a:t>
            </a:r>
          </a:p>
          <a:p>
            <a:r>
              <a:rPr lang="en-US" sz="900" dirty="0">
                <a:solidFill>
                  <a:schemeClr val="accent2"/>
                </a:solidFill>
              </a:rPr>
              <a:t>'average cost for 2 person': 200.0, </a:t>
            </a:r>
          </a:p>
          <a:p>
            <a:r>
              <a:rPr lang="en-US" sz="900" dirty="0">
                <a:solidFill>
                  <a:schemeClr val="accent2"/>
                </a:solidFill>
              </a:rPr>
              <a:t>'minimum number of reviews': 7, </a:t>
            </a:r>
          </a:p>
          <a:p>
            <a:r>
              <a:rPr lang="en-US" sz="900" dirty="0">
                <a:solidFill>
                  <a:schemeClr val="accent2"/>
                </a:solidFill>
              </a:rPr>
              <a:t>'minimum rating': 3.4, </a:t>
            </a:r>
          </a:p>
          <a:p>
            <a:r>
              <a:rPr lang="en-US" sz="900" dirty="0">
                <a:solidFill>
                  <a:schemeClr val="accent2"/>
                </a:solidFill>
              </a:rPr>
              <a:t>'online order': 'No', 'table booking': 'No'}</a:t>
            </a:r>
          </a:p>
        </p:txBody>
      </p:sp>
      <p:sp>
        <p:nvSpPr>
          <p:cNvPr id="10" name="TextBox 9">
            <a:extLst>
              <a:ext uri="{FF2B5EF4-FFF2-40B4-BE49-F238E27FC236}">
                <a16:creationId xmlns:a16="http://schemas.microsoft.com/office/drawing/2014/main" id="{52F5B59B-AC2D-9892-CAC6-82564F9CBE0C}"/>
              </a:ext>
            </a:extLst>
          </p:cNvPr>
          <p:cNvSpPr txBox="1"/>
          <p:nvPr/>
        </p:nvSpPr>
        <p:spPr>
          <a:xfrm>
            <a:off x="7410318" y="3867438"/>
            <a:ext cx="1973842" cy="2446824"/>
          </a:xfrm>
          <a:prstGeom prst="rect">
            <a:avLst/>
          </a:prstGeom>
          <a:noFill/>
        </p:spPr>
        <p:txBody>
          <a:bodyPr wrap="square" rtlCol="0">
            <a:spAutoFit/>
          </a:bodyPr>
          <a:lstStyle/>
          <a:p>
            <a:r>
              <a:rPr lang="en-CA" sz="900" b="1" dirty="0">
                <a:solidFill>
                  <a:schemeClr val="accent2"/>
                </a:solidFill>
              </a:rPr>
              <a:t>Here are the top 3 restaurants that match your criteria</a:t>
            </a:r>
            <a:r>
              <a:rPr lang="en-CA" sz="900" dirty="0">
                <a:solidFill>
                  <a:schemeClr val="accent2"/>
                </a:solidFill>
              </a:rPr>
              <a:t>: </a:t>
            </a:r>
          </a:p>
          <a:p>
            <a:pPr marL="228600" indent="-228600">
              <a:buAutoNum type="arabicPeriod"/>
            </a:pPr>
            <a:r>
              <a:rPr lang="en-CA" sz="900" dirty="0">
                <a:solidFill>
                  <a:schemeClr val="accent2"/>
                </a:solidFill>
              </a:rPr>
              <a:t>New </a:t>
            </a:r>
            <a:r>
              <a:rPr lang="en-CA" sz="900" dirty="0" err="1">
                <a:solidFill>
                  <a:schemeClr val="accent2"/>
                </a:solidFill>
              </a:rPr>
              <a:t>Fishland</a:t>
            </a:r>
            <a:r>
              <a:rPr lang="en-CA" sz="900" dirty="0">
                <a:solidFill>
                  <a:schemeClr val="accent2"/>
                </a:solidFill>
              </a:rPr>
              <a:t>: This is a Quick Bites type restaurant located in </a:t>
            </a:r>
            <a:r>
              <a:rPr lang="en-CA" sz="900" dirty="0" err="1">
                <a:solidFill>
                  <a:schemeClr val="accent2"/>
                </a:solidFill>
              </a:rPr>
              <a:t>Malleshwaram</a:t>
            </a:r>
            <a:r>
              <a:rPr lang="en-CA" sz="900" dirty="0">
                <a:solidFill>
                  <a:schemeClr val="accent2"/>
                </a:solidFill>
              </a:rPr>
              <a:t>. It has a rating of 3.9 with 39 reviews. The restaurant serves Seafood, Chinese, North Indian, and South Indian cuisines. However, it does not offer online ordering or table booking services. The average cost for two people is 400 INR. The budget remaining after spending in the restaurant would be 4600 INR</a:t>
            </a:r>
          </a:p>
          <a:p>
            <a:pPr marL="228600" indent="-228600">
              <a:buAutoNum type="arabicPeriod"/>
            </a:pPr>
            <a:r>
              <a:rPr lang="en-CA" sz="900" dirty="0">
                <a:solidFill>
                  <a:schemeClr val="accent2"/>
                </a:solidFill>
              </a:rPr>
              <a:t>………</a:t>
            </a:r>
          </a:p>
        </p:txBody>
      </p:sp>
    </p:spTree>
    <p:extLst>
      <p:ext uri="{BB962C8B-B14F-4D97-AF65-F5344CB8AC3E}">
        <p14:creationId xmlns:p14="http://schemas.microsoft.com/office/powerpoint/2010/main" val="317261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FD395-0790-3368-70AE-279605F5E9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4D7BF1-6451-2F1C-0A99-E40DB63B6B2D}"/>
              </a:ext>
            </a:extLst>
          </p:cNvPr>
          <p:cNvSpPr>
            <a:spLocks noGrp="1"/>
          </p:cNvSpPr>
          <p:nvPr>
            <p:ph type="title"/>
          </p:nvPr>
        </p:nvSpPr>
        <p:spPr/>
        <p:txBody>
          <a:bodyPr/>
          <a:lstStyle/>
          <a:p>
            <a:r>
              <a:rPr lang="en-CA" dirty="0">
                <a:solidFill>
                  <a:srgbClr val="000000"/>
                </a:solidFill>
                <a:latin typeface="Aptos Display" panose="020B0004020202020204" pitchFamily="34" charset="0"/>
              </a:rPr>
              <a:t>RESTAURANT SYSTEM DESIGN</a:t>
            </a:r>
            <a:endParaRPr lang="en-US" dirty="0"/>
          </a:p>
        </p:txBody>
      </p:sp>
      <p:sp>
        <p:nvSpPr>
          <p:cNvPr id="8" name="TextBox 7">
            <a:extLst>
              <a:ext uri="{FF2B5EF4-FFF2-40B4-BE49-F238E27FC236}">
                <a16:creationId xmlns:a16="http://schemas.microsoft.com/office/drawing/2014/main" id="{020A06FA-EC25-0F45-D9A4-E5C03212D2D6}"/>
              </a:ext>
            </a:extLst>
          </p:cNvPr>
          <p:cNvSpPr txBox="1"/>
          <p:nvPr/>
        </p:nvSpPr>
        <p:spPr>
          <a:xfrm>
            <a:off x="113981" y="3843449"/>
            <a:ext cx="1134114" cy="461665"/>
          </a:xfrm>
          <a:prstGeom prst="rect">
            <a:avLst/>
          </a:prstGeom>
          <a:noFill/>
          <a:ln>
            <a:solidFill>
              <a:schemeClr val="accent1"/>
            </a:solidFill>
          </a:ln>
        </p:spPr>
        <p:txBody>
          <a:bodyPr wrap="square" rtlCol="0">
            <a:spAutoFit/>
          </a:bodyPr>
          <a:lstStyle/>
          <a:p>
            <a:r>
              <a:rPr lang="en-US" sz="1200" dirty="0"/>
              <a:t>Start </a:t>
            </a:r>
          </a:p>
          <a:p>
            <a:r>
              <a:rPr lang="en-US" sz="1200" dirty="0"/>
              <a:t>Conversation</a:t>
            </a:r>
          </a:p>
        </p:txBody>
      </p:sp>
      <p:sp>
        <p:nvSpPr>
          <p:cNvPr id="11" name="TextBox 10">
            <a:extLst>
              <a:ext uri="{FF2B5EF4-FFF2-40B4-BE49-F238E27FC236}">
                <a16:creationId xmlns:a16="http://schemas.microsoft.com/office/drawing/2014/main" id="{A734C0E1-6AF7-FEB7-7B06-30D6EA3C7E0D}"/>
              </a:ext>
            </a:extLst>
          </p:cNvPr>
          <p:cNvSpPr txBox="1"/>
          <p:nvPr/>
        </p:nvSpPr>
        <p:spPr>
          <a:xfrm>
            <a:off x="3801370" y="3631251"/>
            <a:ext cx="1745909" cy="1015663"/>
          </a:xfrm>
          <a:prstGeom prst="rect">
            <a:avLst/>
          </a:prstGeom>
          <a:noFill/>
          <a:ln>
            <a:solidFill>
              <a:schemeClr val="accent1"/>
            </a:solidFill>
          </a:ln>
        </p:spPr>
        <p:txBody>
          <a:bodyPr wrap="square" rtlCol="0">
            <a:spAutoFit/>
          </a:bodyPr>
          <a:lstStyle/>
          <a:p>
            <a:pPr>
              <a:buNone/>
            </a:pPr>
            <a:r>
              <a:rPr lang="en-CA" sz="1200" dirty="0"/>
              <a:t>Intent Clarity will be done through OpenAI function description using function calling API</a:t>
            </a:r>
            <a:endParaRPr lang="en-US" sz="1200" dirty="0"/>
          </a:p>
        </p:txBody>
      </p:sp>
      <p:sp>
        <p:nvSpPr>
          <p:cNvPr id="12" name="TextBox 11">
            <a:extLst>
              <a:ext uri="{FF2B5EF4-FFF2-40B4-BE49-F238E27FC236}">
                <a16:creationId xmlns:a16="http://schemas.microsoft.com/office/drawing/2014/main" id="{AF528478-0A06-4E1D-C658-5D760A857E75}"/>
              </a:ext>
            </a:extLst>
          </p:cNvPr>
          <p:cNvSpPr txBox="1"/>
          <p:nvPr/>
        </p:nvSpPr>
        <p:spPr>
          <a:xfrm>
            <a:off x="6363951" y="3628197"/>
            <a:ext cx="1165634" cy="646331"/>
          </a:xfrm>
          <a:prstGeom prst="rect">
            <a:avLst/>
          </a:prstGeom>
          <a:noFill/>
          <a:ln>
            <a:solidFill>
              <a:schemeClr val="accent1"/>
            </a:solidFill>
          </a:ln>
        </p:spPr>
        <p:txBody>
          <a:bodyPr wrap="square" rtlCol="0">
            <a:spAutoFit/>
          </a:bodyPr>
          <a:lstStyle/>
          <a:p>
            <a:r>
              <a:rPr lang="en-US" sz="1200" dirty="0"/>
              <a:t>Restaurant  Information Extraction</a:t>
            </a:r>
          </a:p>
        </p:txBody>
      </p:sp>
      <p:sp>
        <p:nvSpPr>
          <p:cNvPr id="7" name="TextBox 6">
            <a:extLst>
              <a:ext uri="{FF2B5EF4-FFF2-40B4-BE49-F238E27FC236}">
                <a16:creationId xmlns:a16="http://schemas.microsoft.com/office/drawing/2014/main" id="{713B5EB9-D395-CBAD-9AB0-BEB242EBAC17}"/>
              </a:ext>
            </a:extLst>
          </p:cNvPr>
          <p:cNvSpPr txBox="1"/>
          <p:nvPr/>
        </p:nvSpPr>
        <p:spPr>
          <a:xfrm>
            <a:off x="1969793" y="3925147"/>
            <a:ext cx="1261590" cy="276999"/>
          </a:xfrm>
          <a:prstGeom prst="rect">
            <a:avLst/>
          </a:prstGeom>
          <a:noFill/>
          <a:ln>
            <a:solidFill>
              <a:schemeClr val="accent1"/>
            </a:solidFill>
          </a:ln>
        </p:spPr>
        <p:txBody>
          <a:bodyPr wrap="square" rtlCol="0">
            <a:spAutoFit/>
          </a:bodyPr>
          <a:lstStyle/>
          <a:p>
            <a:r>
              <a:rPr lang="en-US" sz="1200" dirty="0"/>
              <a:t>User Input</a:t>
            </a:r>
          </a:p>
        </p:txBody>
      </p:sp>
      <p:sp>
        <p:nvSpPr>
          <p:cNvPr id="9" name="TextBox 8">
            <a:extLst>
              <a:ext uri="{FF2B5EF4-FFF2-40B4-BE49-F238E27FC236}">
                <a16:creationId xmlns:a16="http://schemas.microsoft.com/office/drawing/2014/main" id="{09C0DB7E-49C4-B362-1461-340173E564B6}"/>
              </a:ext>
            </a:extLst>
          </p:cNvPr>
          <p:cNvSpPr txBox="1"/>
          <p:nvPr/>
        </p:nvSpPr>
        <p:spPr>
          <a:xfrm>
            <a:off x="6273145" y="2520943"/>
            <a:ext cx="1321586" cy="276999"/>
          </a:xfrm>
          <a:prstGeom prst="rect">
            <a:avLst/>
          </a:prstGeom>
          <a:noFill/>
          <a:ln>
            <a:solidFill>
              <a:schemeClr val="accent1"/>
            </a:solidFill>
          </a:ln>
        </p:spPr>
        <p:txBody>
          <a:bodyPr wrap="square" rtlCol="0">
            <a:spAutoFit/>
          </a:bodyPr>
          <a:lstStyle/>
          <a:p>
            <a:r>
              <a:rPr lang="en-US" sz="1200" dirty="0"/>
              <a:t>Product Mapping</a:t>
            </a:r>
          </a:p>
        </p:txBody>
      </p:sp>
      <p:sp>
        <p:nvSpPr>
          <p:cNvPr id="10" name="TextBox 9">
            <a:extLst>
              <a:ext uri="{FF2B5EF4-FFF2-40B4-BE49-F238E27FC236}">
                <a16:creationId xmlns:a16="http://schemas.microsoft.com/office/drawing/2014/main" id="{48D7BB9A-0ABF-9052-507C-56E21D87B468}"/>
              </a:ext>
            </a:extLst>
          </p:cNvPr>
          <p:cNvSpPr txBox="1"/>
          <p:nvPr/>
        </p:nvSpPr>
        <p:spPr>
          <a:xfrm>
            <a:off x="8233778" y="3628197"/>
            <a:ext cx="1139975" cy="646331"/>
          </a:xfrm>
          <a:prstGeom prst="rect">
            <a:avLst/>
          </a:prstGeom>
          <a:noFill/>
          <a:ln>
            <a:solidFill>
              <a:schemeClr val="accent1"/>
            </a:solidFill>
          </a:ln>
        </p:spPr>
        <p:txBody>
          <a:bodyPr wrap="square" rtlCol="0">
            <a:spAutoFit/>
          </a:bodyPr>
          <a:lstStyle/>
          <a:p>
            <a:r>
              <a:rPr lang="en-US" sz="1200" dirty="0"/>
              <a:t>Restaurant Recommendation</a:t>
            </a:r>
          </a:p>
        </p:txBody>
      </p:sp>
      <p:sp>
        <p:nvSpPr>
          <p:cNvPr id="13" name="TextBox 12">
            <a:extLst>
              <a:ext uri="{FF2B5EF4-FFF2-40B4-BE49-F238E27FC236}">
                <a16:creationId xmlns:a16="http://schemas.microsoft.com/office/drawing/2014/main" id="{B71F8531-881B-53A8-7E29-129AF643E49C}"/>
              </a:ext>
            </a:extLst>
          </p:cNvPr>
          <p:cNvSpPr txBox="1"/>
          <p:nvPr/>
        </p:nvSpPr>
        <p:spPr>
          <a:xfrm>
            <a:off x="8096418" y="5015546"/>
            <a:ext cx="1414694" cy="276999"/>
          </a:xfrm>
          <a:prstGeom prst="rect">
            <a:avLst/>
          </a:prstGeom>
          <a:noFill/>
          <a:ln>
            <a:solidFill>
              <a:schemeClr val="accent1"/>
            </a:solidFill>
          </a:ln>
        </p:spPr>
        <p:txBody>
          <a:bodyPr wrap="square" rtlCol="0">
            <a:spAutoFit/>
          </a:bodyPr>
          <a:lstStyle/>
          <a:p>
            <a:r>
              <a:rPr lang="en-US" sz="1200" dirty="0"/>
              <a:t>End Conversation</a:t>
            </a:r>
          </a:p>
        </p:txBody>
      </p:sp>
      <p:cxnSp>
        <p:nvCxnSpPr>
          <p:cNvPr id="15" name="Straight Arrow Connector 14">
            <a:extLst>
              <a:ext uri="{FF2B5EF4-FFF2-40B4-BE49-F238E27FC236}">
                <a16:creationId xmlns:a16="http://schemas.microsoft.com/office/drawing/2014/main" id="{FC01A250-6280-00DF-1737-AD03E05735AD}"/>
              </a:ext>
            </a:extLst>
          </p:cNvPr>
          <p:cNvCxnSpPr>
            <a:cxnSpLocks/>
            <a:stCxn id="8" idx="3"/>
            <a:endCxn id="7" idx="1"/>
          </p:cNvCxnSpPr>
          <p:nvPr/>
        </p:nvCxnSpPr>
        <p:spPr>
          <a:xfrm flipV="1">
            <a:off x="1248095" y="4067564"/>
            <a:ext cx="721699" cy="28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CC09D34-2516-71D0-9FC0-5E2031D04D8B}"/>
              </a:ext>
            </a:extLst>
          </p:cNvPr>
          <p:cNvCxnSpPr>
            <a:cxnSpLocks/>
            <a:stCxn id="7" idx="3"/>
          </p:cNvCxnSpPr>
          <p:nvPr/>
        </p:nvCxnSpPr>
        <p:spPr>
          <a:xfrm flipV="1">
            <a:off x="3231383" y="4063646"/>
            <a:ext cx="56998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6055D50-D10B-2746-BCAA-E6311F42AF2B}"/>
              </a:ext>
            </a:extLst>
          </p:cNvPr>
          <p:cNvCxnSpPr>
            <a:cxnSpLocks/>
          </p:cNvCxnSpPr>
          <p:nvPr/>
        </p:nvCxnSpPr>
        <p:spPr>
          <a:xfrm>
            <a:off x="5541592" y="4063647"/>
            <a:ext cx="822359" cy="4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E176A1AC-41B0-B8C5-D215-B46B6BA4EA74}"/>
              </a:ext>
            </a:extLst>
          </p:cNvPr>
          <p:cNvCxnSpPr>
            <a:cxnSpLocks/>
            <a:stCxn id="12" idx="3"/>
            <a:endCxn id="10" idx="1"/>
          </p:cNvCxnSpPr>
          <p:nvPr/>
        </p:nvCxnSpPr>
        <p:spPr>
          <a:xfrm>
            <a:off x="7529585" y="3951363"/>
            <a:ext cx="7041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D5B3003-D07D-F84F-5A07-9B5EAFD018D9}"/>
              </a:ext>
            </a:extLst>
          </p:cNvPr>
          <p:cNvCxnSpPr>
            <a:cxnSpLocks/>
          </p:cNvCxnSpPr>
          <p:nvPr/>
        </p:nvCxnSpPr>
        <p:spPr>
          <a:xfrm>
            <a:off x="8797783" y="4274528"/>
            <a:ext cx="0" cy="727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D0A500D-630B-F32A-5241-333DEC40A2EB}"/>
              </a:ext>
            </a:extLst>
          </p:cNvPr>
          <p:cNvCxnSpPr>
            <a:cxnSpLocks/>
            <a:endCxn id="12" idx="0"/>
          </p:cNvCxnSpPr>
          <p:nvPr/>
        </p:nvCxnSpPr>
        <p:spPr>
          <a:xfrm>
            <a:off x="6935972" y="2789141"/>
            <a:ext cx="8763" cy="839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300707F3-941F-9728-C23B-3FF5368BC0E6}"/>
              </a:ext>
            </a:extLst>
          </p:cNvPr>
          <p:cNvSpPr txBox="1"/>
          <p:nvPr/>
        </p:nvSpPr>
        <p:spPr>
          <a:xfrm>
            <a:off x="113981" y="4392998"/>
            <a:ext cx="1200119" cy="507831"/>
          </a:xfrm>
          <a:prstGeom prst="rect">
            <a:avLst/>
          </a:prstGeom>
          <a:noFill/>
        </p:spPr>
        <p:txBody>
          <a:bodyPr wrap="square">
            <a:spAutoFit/>
          </a:bodyPr>
          <a:lstStyle/>
          <a:p>
            <a:r>
              <a:rPr lang="en-CA" sz="900" b="0" i="0" u="none" strike="noStrike" dirty="0">
                <a:solidFill>
                  <a:srgbClr val="7F7F7F"/>
                </a:solidFill>
                <a:effectLst/>
                <a:latin typeface="Arial" panose="020B0604020202020204" pitchFamily="34" charset="0"/>
              </a:rPr>
              <a:t>Chatbot initiates conversation with user</a:t>
            </a:r>
            <a:endParaRPr lang="en-US" sz="900" dirty="0"/>
          </a:p>
        </p:txBody>
      </p:sp>
      <p:sp>
        <p:nvSpPr>
          <p:cNvPr id="49" name="TextBox 48">
            <a:extLst>
              <a:ext uri="{FF2B5EF4-FFF2-40B4-BE49-F238E27FC236}">
                <a16:creationId xmlns:a16="http://schemas.microsoft.com/office/drawing/2014/main" id="{8FC3B64B-2945-06C4-41ED-6C263E348CA7}"/>
              </a:ext>
            </a:extLst>
          </p:cNvPr>
          <p:cNvSpPr txBox="1"/>
          <p:nvPr/>
        </p:nvSpPr>
        <p:spPr>
          <a:xfrm>
            <a:off x="3678155" y="4714286"/>
            <a:ext cx="1640887" cy="507831"/>
          </a:xfrm>
          <a:prstGeom prst="rect">
            <a:avLst/>
          </a:prstGeom>
          <a:noFill/>
        </p:spPr>
        <p:txBody>
          <a:bodyPr wrap="square">
            <a:spAutoFit/>
          </a:bodyPr>
          <a:lstStyle/>
          <a:p>
            <a:r>
              <a:rPr lang="en-CA" sz="900" b="0" i="0" u="none" strike="noStrike" dirty="0">
                <a:solidFill>
                  <a:srgbClr val="7F7F7F"/>
                </a:solidFill>
                <a:effectLst/>
                <a:latin typeface="Arial" panose="020B0604020202020204" pitchFamily="34" charset="0"/>
              </a:rPr>
              <a:t>Chatbot keeps asking questions until user requirements are identified</a:t>
            </a:r>
            <a:endParaRPr lang="en-US" sz="900" dirty="0"/>
          </a:p>
        </p:txBody>
      </p:sp>
      <p:sp>
        <p:nvSpPr>
          <p:cNvPr id="51" name="TextBox 50">
            <a:extLst>
              <a:ext uri="{FF2B5EF4-FFF2-40B4-BE49-F238E27FC236}">
                <a16:creationId xmlns:a16="http://schemas.microsoft.com/office/drawing/2014/main" id="{9463838A-D1BE-786B-FE2A-ACD23DEB6E6B}"/>
              </a:ext>
            </a:extLst>
          </p:cNvPr>
          <p:cNvSpPr txBox="1"/>
          <p:nvPr/>
        </p:nvSpPr>
        <p:spPr>
          <a:xfrm>
            <a:off x="6180569" y="4483453"/>
            <a:ext cx="1502528" cy="646331"/>
          </a:xfrm>
          <a:prstGeom prst="rect">
            <a:avLst/>
          </a:prstGeom>
          <a:noFill/>
        </p:spPr>
        <p:txBody>
          <a:bodyPr wrap="square">
            <a:spAutoFit/>
          </a:bodyPr>
          <a:lstStyle/>
          <a:p>
            <a:pPr algn="ctr" rtl="0">
              <a:buNone/>
            </a:pPr>
            <a:r>
              <a:rPr lang="en-CA" sz="900" b="0" i="0" u="none" strike="noStrike" dirty="0">
                <a:solidFill>
                  <a:srgbClr val="7F7F7F"/>
                </a:solidFill>
                <a:effectLst/>
                <a:latin typeface="Arial" panose="020B0604020202020204" pitchFamily="34" charset="0"/>
              </a:rPr>
              <a:t>Chatbot matches the available restaurants with user requirements and extracts the relevant ones</a:t>
            </a:r>
            <a:endParaRPr lang="en-CA" sz="900" b="0" dirty="0">
              <a:effectLst/>
            </a:endParaRPr>
          </a:p>
        </p:txBody>
      </p:sp>
      <p:sp>
        <p:nvSpPr>
          <p:cNvPr id="53" name="TextBox 52">
            <a:extLst>
              <a:ext uri="{FF2B5EF4-FFF2-40B4-BE49-F238E27FC236}">
                <a16:creationId xmlns:a16="http://schemas.microsoft.com/office/drawing/2014/main" id="{CB120FA1-9263-9CD3-7C0F-6DDDC04276F0}"/>
              </a:ext>
            </a:extLst>
          </p:cNvPr>
          <p:cNvSpPr txBox="1"/>
          <p:nvPr/>
        </p:nvSpPr>
        <p:spPr>
          <a:xfrm>
            <a:off x="8018590" y="5338710"/>
            <a:ext cx="1558385" cy="646331"/>
          </a:xfrm>
          <a:prstGeom prst="rect">
            <a:avLst/>
          </a:prstGeom>
          <a:noFill/>
        </p:spPr>
        <p:txBody>
          <a:bodyPr wrap="square">
            <a:spAutoFit/>
          </a:bodyPr>
          <a:lstStyle/>
          <a:p>
            <a:r>
              <a:rPr lang="en-CA" sz="900" b="0" i="0" u="none" strike="noStrike" dirty="0">
                <a:solidFill>
                  <a:srgbClr val="7F7F7F"/>
                </a:solidFill>
                <a:effectLst/>
                <a:latin typeface="Arial" panose="020B0604020202020204" pitchFamily="34" charset="0"/>
              </a:rPr>
              <a:t>Chatbot ends conversation once user is satisfied with the results and presses exit</a:t>
            </a:r>
            <a:endParaRPr lang="en-US" sz="900" dirty="0"/>
          </a:p>
        </p:txBody>
      </p:sp>
    </p:spTree>
    <p:extLst>
      <p:ext uri="{BB962C8B-B14F-4D97-AF65-F5344CB8AC3E}">
        <p14:creationId xmlns:p14="http://schemas.microsoft.com/office/powerpoint/2010/main" val="930494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7AA92-75D8-731C-FCEC-31C4713D2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C73381-4BE6-A2E8-114B-86BE75CC2A9F}"/>
              </a:ext>
            </a:extLst>
          </p:cNvPr>
          <p:cNvSpPr>
            <a:spLocks noGrp="1"/>
          </p:cNvSpPr>
          <p:nvPr>
            <p:ph type="title"/>
          </p:nvPr>
        </p:nvSpPr>
        <p:spPr/>
        <p:txBody>
          <a:bodyPr/>
          <a:lstStyle/>
          <a:p>
            <a:r>
              <a:rPr lang="en-CA" dirty="0">
                <a:solidFill>
                  <a:srgbClr val="000000"/>
                </a:solidFill>
                <a:latin typeface="Aptos Display" panose="020B0004020202020204" pitchFamily="34" charset="0"/>
              </a:rPr>
              <a:t>RESTAURANT SYSTEM DESIGN</a:t>
            </a:r>
            <a:endParaRPr lang="en-US" dirty="0"/>
          </a:p>
        </p:txBody>
      </p:sp>
      <p:sp>
        <p:nvSpPr>
          <p:cNvPr id="8" name="TextBox 7">
            <a:extLst>
              <a:ext uri="{FF2B5EF4-FFF2-40B4-BE49-F238E27FC236}">
                <a16:creationId xmlns:a16="http://schemas.microsoft.com/office/drawing/2014/main" id="{667007E3-361E-D08E-EC0A-A8255BCAF685}"/>
              </a:ext>
            </a:extLst>
          </p:cNvPr>
          <p:cNvSpPr txBox="1"/>
          <p:nvPr/>
        </p:nvSpPr>
        <p:spPr>
          <a:xfrm>
            <a:off x="113981" y="2914615"/>
            <a:ext cx="1134114" cy="461665"/>
          </a:xfrm>
          <a:prstGeom prst="rect">
            <a:avLst/>
          </a:prstGeom>
          <a:noFill/>
          <a:ln>
            <a:solidFill>
              <a:schemeClr val="accent1"/>
            </a:solidFill>
          </a:ln>
        </p:spPr>
        <p:txBody>
          <a:bodyPr wrap="square" rtlCol="0">
            <a:spAutoFit/>
          </a:bodyPr>
          <a:lstStyle/>
          <a:p>
            <a:r>
              <a:rPr lang="en-US" sz="1200" dirty="0"/>
              <a:t>Start </a:t>
            </a:r>
          </a:p>
          <a:p>
            <a:r>
              <a:rPr lang="en-US" sz="1200" dirty="0"/>
              <a:t>Conversation</a:t>
            </a:r>
          </a:p>
        </p:txBody>
      </p:sp>
      <p:sp>
        <p:nvSpPr>
          <p:cNvPr id="11" name="TextBox 10">
            <a:extLst>
              <a:ext uri="{FF2B5EF4-FFF2-40B4-BE49-F238E27FC236}">
                <a16:creationId xmlns:a16="http://schemas.microsoft.com/office/drawing/2014/main" id="{4B71A246-AA46-558F-9B14-3F393B24C14F}"/>
              </a:ext>
            </a:extLst>
          </p:cNvPr>
          <p:cNvSpPr txBox="1"/>
          <p:nvPr/>
        </p:nvSpPr>
        <p:spPr>
          <a:xfrm>
            <a:off x="3801370" y="2702417"/>
            <a:ext cx="1745909" cy="1015663"/>
          </a:xfrm>
          <a:prstGeom prst="rect">
            <a:avLst/>
          </a:prstGeom>
          <a:noFill/>
          <a:ln>
            <a:solidFill>
              <a:schemeClr val="accent1"/>
            </a:solidFill>
          </a:ln>
        </p:spPr>
        <p:txBody>
          <a:bodyPr wrap="square" rtlCol="0">
            <a:spAutoFit/>
          </a:bodyPr>
          <a:lstStyle/>
          <a:p>
            <a:pPr>
              <a:buNone/>
            </a:pPr>
            <a:r>
              <a:rPr lang="en-CA" sz="1200" dirty="0"/>
              <a:t>Intent Clarity will be done through OpenAI function description using function calling API</a:t>
            </a:r>
            <a:endParaRPr lang="en-US" sz="1200" dirty="0"/>
          </a:p>
        </p:txBody>
      </p:sp>
      <p:sp>
        <p:nvSpPr>
          <p:cNvPr id="12" name="TextBox 11">
            <a:extLst>
              <a:ext uri="{FF2B5EF4-FFF2-40B4-BE49-F238E27FC236}">
                <a16:creationId xmlns:a16="http://schemas.microsoft.com/office/drawing/2014/main" id="{7BBB669A-DAA0-BA55-9AEE-EB9EF859B813}"/>
              </a:ext>
            </a:extLst>
          </p:cNvPr>
          <p:cNvSpPr txBox="1"/>
          <p:nvPr/>
        </p:nvSpPr>
        <p:spPr>
          <a:xfrm>
            <a:off x="6363951" y="2699363"/>
            <a:ext cx="1139975" cy="646331"/>
          </a:xfrm>
          <a:prstGeom prst="rect">
            <a:avLst/>
          </a:prstGeom>
          <a:noFill/>
          <a:ln>
            <a:solidFill>
              <a:schemeClr val="accent1"/>
            </a:solidFill>
          </a:ln>
        </p:spPr>
        <p:txBody>
          <a:bodyPr wrap="square" rtlCol="0">
            <a:spAutoFit/>
          </a:bodyPr>
          <a:lstStyle/>
          <a:p>
            <a:r>
              <a:rPr lang="en-US" sz="1200" dirty="0"/>
              <a:t>Restaurant  Information Extraction</a:t>
            </a:r>
          </a:p>
        </p:txBody>
      </p:sp>
      <p:sp>
        <p:nvSpPr>
          <p:cNvPr id="7" name="TextBox 6">
            <a:extLst>
              <a:ext uri="{FF2B5EF4-FFF2-40B4-BE49-F238E27FC236}">
                <a16:creationId xmlns:a16="http://schemas.microsoft.com/office/drawing/2014/main" id="{20260904-2B06-52C1-66BD-91D3C6B3367A}"/>
              </a:ext>
            </a:extLst>
          </p:cNvPr>
          <p:cNvSpPr txBox="1"/>
          <p:nvPr/>
        </p:nvSpPr>
        <p:spPr>
          <a:xfrm>
            <a:off x="1969793" y="2996313"/>
            <a:ext cx="1261590" cy="276999"/>
          </a:xfrm>
          <a:prstGeom prst="rect">
            <a:avLst/>
          </a:prstGeom>
          <a:noFill/>
          <a:ln>
            <a:solidFill>
              <a:schemeClr val="accent1"/>
            </a:solidFill>
          </a:ln>
        </p:spPr>
        <p:txBody>
          <a:bodyPr wrap="square" rtlCol="0">
            <a:spAutoFit/>
          </a:bodyPr>
          <a:lstStyle/>
          <a:p>
            <a:r>
              <a:rPr lang="en-US" sz="1200" dirty="0"/>
              <a:t>User Input</a:t>
            </a:r>
          </a:p>
        </p:txBody>
      </p:sp>
      <p:sp>
        <p:nvSpPr>
          <p:cNvPr id="9" name="TextBox 8">
            <a:extLst>
              <a:ext uri="{FF2B5EF4-FFF2-40B4-BE49-F238E27FC236}">
                <a16:creationId xmlns:a16="http://schemas.microsoft.com/office/drawing/2014/main" id="{DB11414D-5C9C-F0FA-9216-E87DD289C474}"/>
              </a:ext>
            </a:extLst>
          </p:cNvPr>
          <p:cNvSpPr txBox="1"/>
          <p:nvPr/>
        </p:nvSpPr>
        <p:spPr>
          <a:xfrm>
            <a:off x="6273145" y="1592109"/>
            <a:ext cx="1321586" cy="276999"/>
          </a:xfrm>
          <a:prstGeom prst="rect">
            <a:avLst/>
          </a:prstGeom>
          <a:noFill/>
          <a:ln>
            <a:solidFill>
              <a:schemeClr val="accent1"/>
            </a:solidFill>
          </a:ln>
        </p:spPr>
        <p:txBody>
          <a:bodyPr wrap="square" rtlCol="0">
            <a:spAutoFit/>
          </a:bodyPr>
          <a:lstStyle/>
          <a:p>
            <a:r>
              <a:rPr lang="en-US" sz="1200" dirty="0"/>
              <a:t>Product Mapping</a:t>
            </a:r>
          </a:p>
        </p:txBody>
      </p:sp>
      <p:sp>
        <p:nvSpPr>
          <p:cNvPr id="10" name="TextBox 9">
            <a:extLst>
              <a:ext uri="{FF2B5EF4-FFF2-40B4-BE49-F238E27FC236}">
                <a16:creationId xmlns:a16="http://schemas.microsoft.com/office/drawing/2014/main" id="{0808FE28-1C32-D1F2-ACEC-E3D00206C163}"/>
              </a:ext>
            </a:extLst>
          </p:cNvPr>
          <p:cNvSpPr txBox="1"/>
          <p:nvPr/>
        </p:nvSpPr>
        <p:spPr>
          <a:xfrm>
            <a:off x="8233778" y="2699363"/>
            <a:ext cx="1139975" cy="646331"/>
          </a:xfrm>
          <a:prstGeom prst="rect">
            <a:avLst/>
          </a:prstGeom>
          <a:noFill/>
          <a:ln>
            <a:solidFill>
              <a:schemeClr val="accent1"/>
            </a:solidFill>
          </a:ln>
        </p:spPr>
        <p:txBody>
          <a:bodyPr wrap="square" rtlCol="0">
            <a:spAutoFit/>
          </a:bodyPr>
          <a:lstStyle/>
          <a:p>
            <a:r>
              <a:rPr lang="en-US" sz="1200" dirty="0"/>
              <a:t>Restaurant Recommendation</a:t>
            </a:r>
          </a:p>
        </p:txBody>
      </p:sp>
      <p:sp>
        <p:nvSpPr>
          <p:cNvPr id="13" name="TextBox 12">
            <a:extLst>
              <a:ext uri="{FF2B5EF4-FFF2-40B4-BE49-F238E27FC236}">
                <a16:creationId xmlns:a16="http://schemas.microsoft.com/office/drawing/2014/main" id="{F77F8E11-AD34-1D8D-3145-A308AA30172B}"/>
              </a:ext>
            </a:extLst>
          </p:cNvPr>
          <p:cNvSpPr txBox="1"/>
          <p:nvPr/>
        </p:nvSpPr>
        <p:spPr>
          <a:xfrm>
            <a:off x="8096418" y="4086712"/>
            <a:ext cx="1414694" cy="276999"/>
          </a:xfrm>
          <a:prstGeom prst="rect">
            <a:avLst/>
          </a:prstGeom>
          <a:noFill/>
          <a:ln>
            <a:solidFill>
              <a:schemeClr val="accent1"/>
            </a:solidFill>
          </a:ln>
        </p:spPr>
        <p:txBody>
          <a:bodyPr wrap="square" rtlCol="0">
            <a:spAutoFit/>
          </a:bodyPr>
          <a:lstStyle/>
          <a:p>
            <a:r>
              <a:rPr lang="en-US" sz="1200" dirty="0"/>
              <a:t>End Conversation</a:t>
            </a:r>
          </a:p>
        </p:txBody>
      </p:sp>
      <p:cxnSp>
        <p:nvCxnSpPr>
          <p:cNvPr id="15" name="Straight Arrow Connector 14">
            <a:extLst>
              <a:ext uri="{FF2B5EF4-FFF2-40B4-BE49-F238E27FC236}">
                <a16:creationId xmlns:a16="http://schemas.microsoft.com/office/drawing/2014/main" id="{BB00581A-57E3-0780-4B98-F8C8694EE16C}"/>
              </a:ext>
            </a:extLst>
          </p:cNvPr>
          <p:cNvCxnSpPr>
            <a:cxnSpLocks/>
            <a:stCxn id="8" idx="3"/>
            <a:endCxn id="7" idx="1"/>
          </p:cNvCxnSpPr>
          <p:nvPr/>
        </p:nvCxnSpPr>
        <p:spPr>
          <a:xfrm flipV="1">
            <a:off x="1248095" y="3138730"/>
            <a:ext cx="721699" cy="28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2484A21A-BC65-D871-FAF7-CB9A65AB73D3}"/>
              </a:ext>
            </a:extLst>
          </p:cNvPr>
          <p:cNvCxnSpPr>
            <a:cxnSpLocks/>
            <a:stCxn id="7" idx="3"/>
          </p:cNvCxnSpPr>
          <p:nvPr/>
        </p:nvCxnSpPr>
        <p:spPr>
          <a:xfrm flipV="1">
            <a:off x="3231383" y="3134812"/>
            <a:ext cx="56998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FEA144FC-DF19-986A-B4EE-1CDEF7A1A998}"/>
              </a:ext>
            </a:extLst>
          </p:cNvPr>
          <p:cNvCxnSpPr>
            <a:cxnSpLocks/>
          </p:cNvCxnSpPr>
          <p:nvPr/>
        </p:nvCxnSpPr>
        <p:spPr>
          <a:xfrm>
            <a:off x="5541592" y="3134813"/>
            <a:ext cx="822359" cy="4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8F743336-33F8-4D58-F608-FBC7E33C25AB}"/>
              </a:ext>
            </a:extLst>
          </p:cNvPr>
          <p:cNvCxnSpPr>
            <a:cxnSpLocks/>
            <a:stCxn id="12" idx="3"/>
            <a:endCxn id="10" idx="1"/>
          </p:cNvCxnSpPr>
          <p:nvPr/>
        </p:nvCxnSpPr>
        <p:spPr>
          <a:xfrm>
            <a:off x="7503926" y="3022529"/>
            <a:ext cx="7298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74855393-5941-6072-D4BA-7307918FEE58}"/>
              </a:ext>
            </a:extLst>
          </p:cNvPr>
          <p:cNvCxnSpPr>
            <a:cxnSpLocks/>
          </p:cNvCxnSpPr>
          <p:nvPr/>
        </p:nvCxnSpPr>
        <p:spPr>
          <a:xfrm>
            <a:off x="8797783" y="3345694"/>
            <a:ext cx="0" cy="727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FB1E322-089E-7A40-2787-039718203C51}"/>
              </a:ext>
            </a:extLst>
          </p:cNvPr>
          <p:cNvCxnSpPr>
            <a:cxnSpLocks/>
            <a:endCxn id="12" idx="0"/>
          </p:cNvCxnSpPr>
          <p:nvPr/>
        </p:nvCxnSpPr>
        <p:spPr>
          <a:xfrm>
            <a:off x="6933939" y="1860307"/>
            <a:ext cx="0" cy="839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0EF35DFB-1C23-9E05-CAA0-0D49B331C6D9}"/>
              </a:ext>
            </a:extLst>
          </p:cNvPr>
          <p:cNvSpPr txBox="1"/>
          <p:nvPr/>
        </p:nvSpPr>
        <p:spPr>
          <a:xfrm>
            <a:off x="113981" y="3464164"/>
            <a:ext cx="1200119" cy="507831"/>
          </a:xfrm>
          <a:prstGeom prst="rect">
            <a:avLst/>
          </a:prstGeom>
          <a:noFill/>
        </p:spPr>
        <p:txBody>
          <a:bodyPr wrap="square">
            <a:spAutoFit/>
          </a:bodyPr>
          <a:lstStyle/>
          <a:p>
            <a:r>
              <a:rPr lang="en-CA" sz="900" b="0" i="0" u="none" strike="noStrike" dirty="0">
                <a:solidFill>
                  <a:srgbClr val="7F7F7F"/>
                </a:solidFill>
                <a:effectLst/>
                <a:latin typeface="Arial" panose="020B0604020202020204" pitchFamily="34" charset="0"/>
              </a:rPr>
              <a:t>Chatbot initiates conversation with user</a:t>
            </a:r>
            <a:endParaRPr lang="en-US" sz="900" dirty="0"/>
          </a:p>
        </p:txBody>
      </p:sp>
      <p:sp>
        <p:nvSpPr>
          <p:cNvPr id="49" name="TextBox 48">
            <a:extLst>
              <a:ext uri="{FF2B5EF4-FFF2-40B4-BE49-F238E27FC236}">
                <a16:creationId xmlns:a16="http://schemas.microsoft.com/office/drawing/2014/main" id="{1095CAED-7FCE-A077-79C9-29EA32B89808}"/>
              </a:ext>
            </a:extLst>
          </p:cNvPr>
          <p:cNvSpPr txBox="1"/>
          <p:nvPr/>
        </p:nvSpPr>
        <p:spPr>
          <a:xfrm>
            <a:off x="3678155" y="3785452"/>
            <a:ext cx="1640887" cy="507831"/>
          </a:xfrm>
          <a:prstGeom prst="rect">
            <a:avLst/>
          </a:prstGeom>
          <a:noFill/>
        </p:spPr>
        <p:txBody>
          <a:bodyPr wrap="square">
            <a:spAutoFit/>
          </a:bodyPr>
          <a:lstStyle/>
          <a:p>
            <a:r>
              <a:rPr lang="en-CA" sz="900" b="0" i="0" u="none" strike="noStrike" dirty="0">
                <a:solidFill>
                  <a:srgbClr val="7F7F7F"/>
                </a:solidFill>
                <a:effectLst/>
                <a:latin typeface="Arial" panose="020B0604020202020204" pitchFamily="34" charset="0"/>
              </a:rPr>
              <a:t>Chatbot keeps asking questions until user requirements are identified</a:t>
            </a:r>
            <a:endParaRPr lang="en-US" sz="900" dirty="0"/>
          </a:p>
        </p:txBody>
      </p:sp>
      <p:sp>
        <p:nvSpPr>
          <p:cNvPr id="51" name="TextBox 50">
            <a:extLst>
              <a:ext uri="{FF2B5EF4-FFF2-40B4-BE49-F238E27FC236}">
                <a16:creationId xmlns:a16="http://schemas.microsoft.com/office/drawing/2014/main" id="{9488F33F-5DC1-2446-2FD9-00841C9A3832}"/>
              </a:ext>
            </a:extLst>
          </p:cNvPr>
          <p:cNvSpPr txBox="1"/>
          <p:nvPr/>
        </p:nvSpPr>
        <p:spPr>
          <a:xfrm>
            <a:off x="6182674" y="3425114"/>
            <a:ext cx="1502528" cy="646331"/>
          </a:xfrm>
          <a:prstGeom prst="rect">
            <a:avLst/>
          </a:prstGeom>
          <a:noFill/>
        </p:spPr>
        <p:txBody>
          <a:bodyPr wrap="square">
            <a:spAutoFit/>
          </a:bodyPr>
          <a:lstStyle/>
          <a:p>
            <a:pPr algn="ctr" rtl="0">
              <a:buNone/>
            </a:pPr>
            <a:r>
              <a:rPr lang="en-CA" sz="900" b="0" i="0" u="none" strike="noStrike" dirty="0">
                <a:solidFill>
                  <a:srgbClr val="7F7F7F"/>
                </a:solidFill>
                <a:effectLst/>
                <a:latin typeface="Arial" panose="020B0604020202020204" pitchFamily="34" charset="0"/>
              </a:rPr>
              <a:t>Chatbot matches the available restaurants with user requirements and extracts the relevant ones</a:t>
            </a:r>
            <a:endParaRPr lang="en-CA" sz="900" b="0" dirty="0">
              <a:effectLst/>
            </a:endParaRPr>
          </a:p>
        </p:txBody>
      </p:sp>
      <p:sp>
        <p:nvSpPr>
          <p:cNvPr id="53" name="TextBox 52">
            <a:extLst>
              <a:ext uri="{FF2B5EF4-FFF2-40B4-BE49-F238E27FC236}">
                <a16:creationId xmlns:a16="http://schemas.microsoft.com/office/drawing/2014/main" id="{C5FF20A4-6812-B95D-6D3A-573A4DDDDDCA}"/>
              </a:ext>
            </a:extLst>
          </p:cNvPr>
          <p:cNvSpPr txBox="1"/>
          <p:nvPr/>
        </p:nvSpPr>
        <p:spPr>
          <a:xfrm>
            <a:off x="8018590" y="4409876"/>
            <a:ext cx="1558385" cy="646331"/>
          </a:xfrm>
          <a:prstGeom prst="rect">
            <a:avLst/>
          </a:prstGeom>
          <a:noFill/>
        </p:spPr>
        <p:txBody>
          <a:bodyPr wrap="square">
            <a:spAutoFit/>
          </a:bodyPr>
          <a:lstStyle/>
          <a:p>
            <a:r>
              <a:rPr lang="en-CA" sz="900" b="0" i="0" u="none" strike="noStrike" dirty="0">
                <a:solidFill>
                  <a:srgbClr val="7F7F7F"/>
                </a:solidFill>
                <a:effectLst/>
                <a:latin typeface="Arial" panose="020B0604020202020204" pitchFamily="34" charset="0"/>
              </a:rPr>
              <a:t>Chatbot ends conversation once user is satisfied with the results and presses exit</a:t>
            </a:r>
            <a:endParaRPr lang="en-US" sz="900" dirty="0"/>
          </a:p>
        </p:txBody>
      </p:sp>
      <p:sp>
        <p:nvSpPr>
          <p:cNvPr id="5" name="Pentagon 4">
            <a:extLst>
              <a:ext uri="{FF2B5EF4-FFF2-40B4-BE49-F238E27FC236}">
                <a16:creationId xmlns:a16="http://schemas.microsoft.com/office/drawing/2014/main" id="{EA688BDE-CB36-9645-C42A-B938648DBDBB}"/>
              </a:ext>
            </a:extLst>
          </p:cNvPr>
          <p:cNvSpPr/>
          <p:nvPr/>
        </p:nvSpPr>
        <p:spPr>
          <a:xfrm>
            <a:off x="113981" y="5524237"/>
            <a:ext cx="5427611" cy="201799"/>
          </a:xfrm>
          <a:prstGeom prst="homePlat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400" dirty="0"/>
              <a:t>Stage 1</a:t>
            </a:r>
          </a:p>
        </p:txBody>
      </p:sp>
      <p:sp>
        <p:nvSpPr>
          <p:cNvPr id="6" name="Pentagon 5">
            <a:extLst>
              <a:ext uri="{FF2B5EF4-FFF2-40B4-BE49-F238E27FC236}">
                <a16:creationId xmlns:a16="http://schemas.microsoft.com/office/drawing/2014/main" id="{BCC1E3FC-5F4C-2ABA-FEB2-AC8FBF8AC675}"/>
              </a:ext>
            </a:extLst>
          </p:cNvPr>
          <p:cNvSpPr/>
          <p:nvPr/>
        </p:nvSpPr>
        <p:spPr>
          <a:xfrm>
            <a:off x="6363951" y="5536849"/>
            <a:ext cx="1139975" cy="201799"/>
          </a:xfrm>
          <a:prstGeom prst="homePlat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400" dirty="0"/>
              <a:t>Stage 2</a:t>
            </a:r>
          </a:p>
        </p:txBody>
      </p:sp>
      <p:sp>
        <p:nvSpPr>
          <p:cNvPr id="14" name="Pentagon 13">
            <a:extLst>
              <a:ext uri="{FF2B5EF4-FFF2-40B4-BE49-F238E27FC236}">
                <a16:creationId xmlns:a16="http://schemas.microsoft.com/office/drawing/2014/main" id="{41742441-FB51-DA2B-2523-DC6A0E1781C9}"/>
              </a:ext>
            </a:extLst>
          </p:cNvPr>
          <p:cNvSpPr/>
          <p:nvPr/>
        </p:nvSpPr>
        <p:spPr>
          <a:xfrm>
            <a:off x="8090435" y="5524236"/>
            <a:ext cx="1414694" cy="201799"/>
          </a:xfrm>
          <a:prstGeom prst="homePlat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400" dirty="0"/>
              <a:t>Stage 3</a:t>
            </a:r>
          </a:p>
        </p:txBody>
      </p:sp>
    </p:spTree>
    <p:extLst>
      <p:ext uri="{BB962C8B-B14F-4D97-AF65-F5344CB8AC3E}">
        <p14:creationId xmlns:p14="http://schemas.microsoft.com/office/powerpoint/2010/main" val="49654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A2B1E-B15C-0167-84D6-34A2C71903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E4406C-A46A-58A5-26B7-3DC20ECB36ED}"/>
              </a:ext>
            </a:extLst>
          </p:cNvPr>
          <p:cNvSpPr>
            <a:spLocks noGrp="1"/>
          </p:cNvSpPr>
          <p:nvPr>
            <p:ph type="title"/>
          </p:nvPr>
        </p:nvSpPr>
        <p:spPr/>
        <p:txBody>
          <a:bodyPr>
            <a:normAutofit/>
          </a:bodyPr>
          <a:lstStyle/>
          <a:p>
            <a:r>
              <a:rPr lang="en-CA" b="0" i="0" u="none" strike="noStrike" dirty="0">
                <a:solidFill>
                  <a:srgbClr val="000000"/>
                </a:solidFill>
                <a:effectLst/>
                <a:latin typeface="Arial" panose="020B0604020202020204" pitchFamily="34" charset="0"/>
              </a:rPr>
              <a:t>Stage 1: Intent Clarity Layer</a:t>
            </a:r>
            <a:endParaRPr lang="en-US" dirty="0"/>
          </a:p>
        </p:txBody>
      </p:sp>
      <p:sp>
        <p:nvSpPr>
          <p:cNvPr id="8" name="TextBox 7">
            <a:extLst>
              <a:ext uri="{FF2B5EF4-FFF2-40B4-BE49-F238E27FC236}">
                <a16:creationId xmlns:a16="http://schemas.microsoft.com/office/drawing/2014/main" id="{096DDBF0-BADD-1C08-82C7-3B2EE70EE9E9}"/>
              </a:ext>
            </a:extLst>
          </p:cNvPr>
          <p:cNvSpPr txBox="1"/>
          <p:nvPr/>
        </p:nvSpPr>
        <p:spPr>
          <a:xfrm>
            <a:off x="140677" y="3498689"/>
            <a:ext cx="1745908" cy="646331"/>
          </a:xfrm>
          <a:prstGeom prst="rect">
            <a:avLst/>
          </a:prstGeom>
          <a:noFill/>
          <a:ln>
            <a:solidFill>
              <a:schemeClr val="accent1"/>
            </a:solidFill>
          </a:ln>
        </p:spPr>
        <p:txBody>
          <a:bodyPr wrap="square" rtlCol="0">
            <a:spAutoFit/>
          </a:bodyPr>
          <a:lstStyle/>
          <a:p>
            <a:r>
              <a:rPr lang="en-US" sz="1200" dirty="0"/>
              <a:t>Start </a:t>
            </a:r>
          </a:p>
          <a:p>
            <a:r>
              <a:rPr lang="en-US" sz="1200" dirty="0"/>
              <a:t>Conversation</a:t>
            </a:r>
          </a:p>
          <a:p>
            <a:r>
              <a:rPr lang="en-US" sz="1200" i="1" dirty="0" err="1"/>
              <a:t>initialize_conversation</a:t>
            </a:r>
            <a:r>
              <a:rPr lang="en-US" sz="1200" i="1" dirty="0"/>
              <a:t>()</a:t>
            </a:r>
          </a:p>
        </p:txBody>
      </p:sp>
      <p:sp>
        <p:nvSpPr>
          <p:cNvPr id="11" name="TextBox 10">
            <a:extLst>
              <a:ext uri="{FF2B5EF4-FFF2-40B4-BE49-F238E27FC236}">
                <a16:creationId xmlns:a16="http://schemas.microsoft.com/office/drawing/2014/main" id="{BFCFD3D9-6D1F-D2CB-EFAE-4C8E709119DD}"/>
              </a:ext>
            </a:extLst>
          </p:cNvPr>
          <p:cNvSpPr txBox="1"/>
          <p:nvPr/>
        </p:nvSpPr>
        <p:spPr>
          <a:xfrm>
            <a:off x="6043614" y="3228319"/>
            <a:ext cx="2520216" cy="1938992"/>
          </a:xfrm>
          <a:prstGeom prst="rect">
            <a:avLst/>
          </a:prstGeom>
          <a:noFill/>
          <a:ln>
            <a:solidFill>
              <a:schemeClr val="accent1"/>
            </a:solidFill>
          </a:ln>
        </p:spPr>
        <p:txBody>
          <a:bodyPr wrap="square" rtlCol="0">
            <a:spAutoFit/>
          </a:bodyPr>
          <a:lstStyle/>
          <a:p>
            <a:pPr>
              <a:buNone/>
            </a:pPr>
            <a:r>
              <a:rPr lang="en-CA" sz="1200" dirty="0"/>
              <a:t>Intent Clarity will be done through OpenAI functions description using function calling feature. It will keep asking user the requirements until all requirements are not fulfilled</a:t>
            </a:r>
          </a:p>
          <a:p>
            <a:pPr>
              <a:buNone/>
            </a:pPr>
            <a:endParaRPr lang="en-CA" sz="1200" dirty="0"/>
          </a:p>
          <a:p>
            <a:pPr>
              <a:buNone/>
            </a:pPr>
            <a:r>
              <a:rPr lang="en-CA" sz="1200" i="1" dirty="0" err="1"/>
              <a:t>get_chat_model_completions</a:t>
            </a:r>
            <a:r>
              <a:rPr lang="en-CA" sz="1200" i="1" dirty="0"/>
              <a:t>() will initiate calls to OpenAI</a:t>
            </a:r>
          </a:p>
          <a:p>
            <a:pPr>
              <a:buNone/>
            </a:pPr>
            <a:br>
              <a:rPr lang="en-CA" sz="1200" dirty="0"/>
            </a:br>
            <a:endParaRPr lang="en-US" sz="1200" dirty="0"/>
          </a:p>
        </p:txBody>
      </p:sp>
      <p:sp>
        <p:nvSpPr>
          <p:cNvPr id="7" name="TextBox 6">
            <a:extLst>
              <a:ext uri="{FF2B5EF4-FFF2-40B4-BE49-F238E27FC236}">
                <a16:creationId xmlns:a16="http://schemas.microsoft.com/office/drawing/2014/main" id="{C259BF1A-E759-90CB-0F77-D9A115150074}"/>
              </a:ext>
            </a:extLst>
          </p:cNvPr>
          <p:cNvSpPr txBox="1"/>
          <p:nvPr/>
        </p:nvSpPr>
        <p:spPr>
          <a:xfrm>
            <a:off x="2713925" y="3683356"/>
            <a:ext cx="1261590" cy="276999"/>
          </a:xfrm>
          <a:prstGeom prst="rect">
            <a:avLst/>
          </a:prstGeom>
          <a:noFill/>
          <a:ln>
            <a:solidFill>
              <a:schemeClr val="accent1"/>
            </a:solidFill>
          </a:ln>
        </p:spPr>
        <p:txBody>
          <a:bodyPr wrap="square" rtlCol="0">
            <a:spAutoFit/>
          </a:bodyPr>
          <a:lstStyle/>
          <a:p>
            <a:r>
              <a:rPr lang="en-US" sz="1200" dirty="0"/>
              <a:t>    User Input</a:t>
            </a:r>
          </a:p>
        </p:txBody>
      </p:sp>
      <p:cxnSp>
        <p:nvCxnSpPr>
          <p:cNvPr id="15" name="Straight Arrow Connector 14">
            <a:extLst>
              <a:ext uri="{FF2B5EF4-FFF2-40B4-BE49-F238E27FC236}">
                <a16:creationId xmlns:a16="http://schemas.microsoft.com/office/drawing/2014/main" id="{40ECA6AF-9352-8D1F-3143-4D99125CA67E}"/>
              </a:ext>
            </a:extLst>
          </p:cNvPr>
          <p:cNvCxnSpPr>
            <a:cxnSpLocks/>
            <a:stCxn id="8" idx="3"/>
            <a:endCxn id="7" idx="1"/>
          </p:cNvCxnSpPr>
          <p:nvPr/>
        </p:nvCxnSpPr>
        <p:spPr>
          <a:xfrm>
            <a:off x="1886585" y="3821855"/>
            <a:ext cx="82734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E5815B67-EC3B-1918-86EA-E4FC48F2D948}"/>
              </a:ext>
            </a:extLst>
          </p:cNvPr>
          <p:cNvSpPr txBox="1"/>
          <p:nvPr/>
        </p:nvSpPr>
        <p:spPr>
          <a:xfrm>
            <a:off x="2492092" y="1690076"/>
            <a:ext cx="1516569" cy="461665"/>
          </a:xfrm>
          <a:prstGeom prst="rect">
            <a:avLst/>
          </a:prstGeom>
          <a:noFill/>
          <a:ln>
            <a:solidFill>
              <a:schemeClr val="accent1"/>
            </a:solidFill>
          </a:ln>
        </p:spPr>
        <p:txBody>
          <a:bodyPr wrap="none" rtlCol="0">
            <a:spAutoFit/>
          </a:bodyPr>
          <a:lstStyle/>
          <a:p>
            <a:r>
              <a:rPr lang="en-US" sz="1200" dirty="0"/>
              <a:t>Moderation</a:t>
            </a:r>
          </a:p>
          <a:p>
            <a:r>
              <a:rPr lang="en-US" sz="1200" i="1" dirty="0" err="1"/>
              <a:t>moderation_check</a:t>
            </a:r>
            <a:r>
              <a:rPr lang="en-US" sz="1200" i="1" dirty="0"/>
              <a:t>()</a:t>
            </a:r>
          </a:p>
        </p:txBody>
      </p:sp>
      <p:sp>
        <p:nvSpPr>
          <p:cNvPr id="17" name="TextBox 16">
            <a:extLst>
              <a:ext uri="{FF2B5EF4-FFF2-40B4-BE49-F238E27FC236}">
                <a16:creationId xmlns:a16="http://schemas.microsoft.com/office/drawing/2014/main" id="{53199259-77C1-8780-FF2B-554C4B4C0A5D}"/>
              </a:ext>
            </a:extLst>
          </p:cNvPr>
          <p:cNvSpPr txBox="1"/>
          <p:nvPr/>
        </p:nvSpPr>
        <p:spPr>
          <a:xfrm>
            <a:off x="5009564" y="1687664"/>
            <a:ext cx="4613387" cy="461665"/>
          </a:xfrm>
          <a:prstGeom prst="rect">
            <a:avLst/>
          </a:prstGeom>
          <a:noFill/>
          <a:ln>
            <a:solidFill>
              <a:schemeClr val="accent1"/>
            </a:solidFill>
          </a:ln>
        </p:spPr>
        <p:txBody>
          <a:bodyPr wrap="square" rtlCol="0">
            <a:spAutoFit/>
          </a:bodyPr>
          <a:lstStyle/>
          <a:p>
            <a:pPr marL="0" indent="0" algn="l" rtl="0" eaLnBrk="1" latinLnBrk="0" hangingPunct="1">
              <a:buNone/>
            </a:pPr>
            <a:r>
              <a:rPr lang="en-CA" sz="1200" dirty="0">
                <a:solidFill>
                  <a:srgbClr val="000000"/>
                </a:solidFill>
                <a:latin typeface="Aptos" panose="020B0004020202020204" pitchFamily="34" charset="0"/>
              </a:rPr>
              <a:t>Following </a:t>
            </a:r>
            <a:r>
              <a:rPr lang="en-CA" sz="1200" dirty="0">
                <a:solidFill>
                  <a:srgbClr val="000000"/>
                </a:solidFill>
                <a:effectLst/>
                <a:latin typeface="Aptos" panose="020B0004020202020204" pitchFamily="34" charset="0"/>
              </a:rPr>
              <a:t>function description will provide the user requirements in JSON format. </a:t>
            </a:r>
            <a:r>
              <a:rPr lang="en-CA" sz="1200" i="1" dirty="0" err="1">
                <a:solidFill>
                  <a:srgbClr val="000000"/>
                </a:solidFill>
                <a:effectLst/>
                <a:latin typeface="Aptos" panose="020B0004020202020204" pitchFamily="34" charset="0"/>
              </a:rPr>
              <a:t>compare_restaurants_with_user_defined_features</a:t>
            </a:r>
            <a:r>
              <a:rPr lang="en-CA" sz="1200" i="1" dirty="0">
                <a:solidFill>
                  <a:srgbClr val="000000"/>
                </a:solidFill>
                <a:effectLst/>
                <a:latin typeface="Aptos" panose="020B0004020202020204" pitchFamily="34" charset="0"/>
              </a:rPr>
              <a:t>()</a:t>
            </a:r>
            <a:endParaRPr lang="en-US" sz="1200" i="1" dirty="0"/>
          </a:p>
        </p:txBody>
      </p:sp>
      <p:sp>
        <p:nvSpPr>
          <p:cNvPr id="24" name="Up-Down Arrow 23">
            <a:extLst>
              <a:ext uri="{FF2B5EF4-FFF2-40B4-BE49-F238E27FC236}">
                <a16:creationId xmlns:a16="http://schemas.microsoft.com/office/drawing/2014/main" id="{F9756150-AC2C-AF54-29BC-CA3A7D18EA74}"/>
              </a:ext>
            </a:extLst>
          </p:cNvPr>
          <p:cNvSpPr/>
          <p:nvPr/>
        </p:nvSpPr>
        <p:spPr>
          <a:xfrm>
            <a:off x="3008061" y="2151741"/>
            <a:ext cx="484632" cy="1531615"/>
          </a:xfrm>
          <a:prstGeom prst="up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33F91A38-2936-058D-89CB-29B690EF6ADD}"/>
              </a:ext>
            </a:extLst>
          </p:cNvPr>
          <p:cNvCxnSpPr>
            <a:cxnSpLocks/>
          </p:cNvCxnSpPr>
          <p:nvPr/>
        </p:nvCxnSpPr>
        <p:spPr>
          <a:xfrm>
            <a:off x="3975515" y="3821854"/>
            <a:ext cx="206809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Up-Down Arrow 27">
            <a:extLst>
              <a:ext uri="{FF2B5EF4-FFF2-40B4-BE49-F238E27FC236}">
                <a16:creationId xmlns:a16="http://schemas.microsoft.com/office/drawing/2014/main" id="{5F084819-F144-268E-66E7-08F525BBE98B}"/>
              </a:ext>
            </a:extLst>
          </p:cNvPr>
          <p:cNvSpPr/>
          <p:nvPr/>
        </p:nvSpPr>
        <p:spPr>
          <a:xfrm>
            <a:off x="7043947" y="2149329"/>
            <a:ext cx="484632" cy="1078990"/>
          </a:xfrm>
          <a:prstGeom prst="up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F736451-7DB2-8488-9D6B-ABD5D626D12A}"/>
              </a:ext>
            </a:extLst>
          </p:cNvPr>
          <p:cNvSpPr txBox="1"/>
          <p:nvPr/>
        </p:nvSpPr>
        <p:spPr>
          <a:xfrm>
            <a:off x="247518" y="5630468"/>
            <a:ext cx="9237015" cy="1015663"/>
          </a:xfrm>
          <a:prstGeom prst="rect">
            <a:avLst/>
          </a:prstGeom>
          <a:noFill/>
          <a:ln>
            <a:solidFill>
              <a:schemeClr val="accent1"/>
            </a:solidFill>
          </a:ln>
        </p:spPr>
        <p:txBody>
          <a:bodyPr wrap="square">
            <a:spAutoFit/>
          </a:bodyPr>
          <a:lstStyle/>
          <a:p>
            <a:pPr algn="ctr" rtl="0">
              <a:buNone/>
            </a:pPr>
            <a:r>
              <a:rPr lang="en-CA" sz="1100" b="0" i="0" u="none" strike="noStrike" dirty="0">
                <a:solidFill>
                  <a:srgbClr val="000000"/>
                </a:solidFill>
                <a:effectLst/>
                <a:latin typeface="Arial" panose="020B0604020202020204" pitchFamily="34" charset="0"/>
              </a:rPr>
              <a:t>In this stage, the chatbot initiates conversation with the user and keeps asking questions until the user’s requirements are identified. The user requirements are stored in a JSON format and then passed onto the next stage</a:t>
            </a:r>
            <a:endParaRPr lang="en-CA" sz="1100" b="0" dirty="0">
              <a:effectLst/>
            </a:endParaRPr>
          </a:p>
          <a:p>
            <a:pPr>
              <a:buNone/>
            </a:pPr>
            <a:br>
              <a:rPr lang="en-CA" dirty="0"/>
            </a:br>
            <a:endParaRPr lang="en-US" dirty="0"/>
          </a:p>
        </p:txBody>
      </p:sp>
    </p:spTree>
    <p:extLst>
      <p:ext uri="{BB962C8B-B14F-4D97-AF65-F5344CB8AC3E}">
        <p14:creationId xmlns:p14="http://schemas.microsoft.com/office/powerpoint/2010/main" val="399646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44F67-4E84-360A-9171-DD50CF9258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7C2861-9B9A-79C2-DB50-F3A6CC0D2585}"/>
              </a:ext>
            </a:extLst>
          </p:cNvPr>
          <p:cNvSpPr>
            <a:spLocks noGrp="1"/>
          </p:cNvSpPr>
          <p:nvPr>
            <p:ph type="title"/>
          </p:nvPr>
        </p:nvSpPr>
        <p:spPr/>
        <p:txBody>
          <a:bodyPr/>
          <a:lstStyle/>
          <a:p>
            <a:r>
              <a:rPr lang="en-CA" dirty="0">
                <a:solidFill>
                  <a:srgbClr val="000000"/>
                </a:solidFill>
                <a:latin typeface="Aptos Display" panose="020B0004020202020204" pitchFamily="34" charset="0"/>
              </a:rPr>
              <a:t>STAGE 2: </a:t>
            </a:r>
            <a:r>
              <a:rPr lang="en-CA" b="0" i="0" u="none" strike="noStrike" dirty="0">
                <a:solidFill>
                  <a:srgbClr val="000000"/>
                </a:solidFill>
                <a:effectLst/>
                <a:latin typeface="Arial" panose="020B0604020202020204" pitchFamily="34" charset="0"/>
              </a:rPr>
              <a:t>Product Mapping and Information Extraction</a:t>
            </a:r>
            <a:endParaRPr lang="en-US" dirty="0"/>
          </a:p>
        </p:txBody>
      </p:sp>
      <p:sp>
        <p:nvSpPr>
          <p:cNvPr id="11" name="TextBox 10">
            <a:extLst>
              <a:ext uri="{FF2B5EF4-FFF2-40B4-BE49-F238E27FC236}">
                <a16:creationId xmlns:a16="http://schemas.microsoft.com/office/drawing/2014/main" id="{ADC6074C-DDD8-1DE6-E00E-6662367C2DA9}"/>
              </a:ext>
            </a:extLst>
          </p:cNvPr>
          <p:cNvSpPr txBox="1"/>
          <p:nvPr/>
        </p:nvSpPr>
        <p:spPr>
          <a:xfrm>
            <a:off x="2858492" y="3445016"/>
            <a:ext cx="3566836" cy="738664"/>
          </a:xfrm>
          <a:prstGeom prst="rect">
            <a:avLst/>
          </a:prstGeom>
          <a:noFill/>
          <a:ln>
            <a:solidFill>
              <a:schemeClr val="accent1"/>
            </a:solidFill>
          </a:ln>
        </p:spPr>
        <p:txBody>
          <a:bodyPr wrap="square" rtlCol="0">
            <a:spAutoFit/>
          </a:bodyPr>
          <a:lstStyle/>
          <a:p>
            <a:pPr>
              <a:buNone/>
            </a:pPr>
            <a:r>
              <a:rPr lang="en-CA" sz="1800" b="0" i="0" u="none" strike="noStrike" dirty="0">
                <a:solidFill>
                  <a:srgbClr val="000000"/>
                </a:solidFill>
                <a:effectLst/>
                <a:latin typeface="Arial" panose="020B0604020202020204" pitchFamily="34" charset="0"/>
              </a:rPr>
              <a:t>Product Information Extraction</a:t>
            </a:r>
            <a:endParaRPr lang="en-CA" sz="1200" dirty="0"/>
          </a:p>
          <a:p>
            <a:pPr>
              <a:buNone/>
            </a:pPr>
            <a:endParaRPr lang="en-CA" sz="1200" dirty="0"/>
          </a:p>
          <a:p>
            <a:pPr algn="l" rtl="0"/>
            <a:r>
              <a:rPr lang="en-CA" sz="1200" i="1" u="none" strike="noStrike" dirty="0" err="1">
                <a:effectLst/>
                <a:latin typeface="system-ui"/>
              </a:rPr>
              <a:t>compare_restaurants_with_user_described_features</a:t>
            </a:r>
            <a:r>
              <a:rPr lang="en-CA" sz="1200" i="1" u="none" strike="noStrike" dirty="0">
                <a:effectLst/>
                <a:latin typeface="system-ui"/>
              </a:rPr>
              <a:t>()</a:t>
            </a:r>
          </a:p>
        </p:txBody>
      </p:sp>
      <p:sp>
        <p:nvSpPr>
          <p:cNvPr id="12" name="TextBox 11">
            <a:extLst>
              <a:ext uri="{FF2B5EF4-FFF2-40B4-BE49-F238E27FC236}">
                <a16:creationId xmlns:a16="http://schemas.microsoft.com/office/drawing/2014/main" id="{349B4C99-C835-6E57-7252-0AD77C1F3C8A}"/>
              </a:ext>
            </a:extLst>
          </p:cNvPr>
          <p:cNvSpPr txBox="1"/>
          <p:nvPr/>
        </p:nvSpPr>
        <p:spPr>
          <a:xfrm>
            <a:off x="7449913" y="3398849"/>
            <a:ext cx="2118880" cy="830997"/>
          </a:xfrm>
          <a:prstGeom prst="rect">
            <a:avLst/>
          </a:prstGeom>
          <a:noFill/>
          <a:ln>
            <a:solidFill>
              <a:schemeClr val="accent1"/>
            </a:solidFill>
          </a:ln>
        </p:spPr>
        <p:txBody>
          <a:bodyPr wrap="square" rtlCol="0">
            <a:spAutoFit/>
          </a:bodyPr>
          <a:lstStyle/>
          <a:p>
            <a:r>
              <a:rPr lang="en-US" sz="1200" dirty="0"/>
              <a:t>Product Validation </a:t>
            </a:r>
          </a:p>
          <a:p>
            <a:endParaRPr lang="en-US" sz="1200" dirty="0"/>
          </a:p>
          <a:p>
            <a:r>
              <a:rPr lang="en-US" sz="1200" i="1" dirty="0" err="1"/>
              <a:t>recommendation_validation</a:t>
            </a:r>
            <a:r>
              <a:rPr lang="en-US" sz="1200" i="1" dirty="0"/>
              <a:t>()</a:t>
            </a:r>
          </a:p>
          <a:p>
            <a:endParaRPr lang="en-US" sz="1200" dirty="0"/>
          </a:p>
        </p:txBody>
      </p:sp>
      <p:sp>
        <p:nvSpPr>
          <p:cNvPr id="7" name="TextBox 6">
            <a:extLst>
              <a:ext uri="{FF2B5EF4-FFF2-40B4-BE49-F238E27FC236}">
                <a16:creationId xmlns:a16="http://schemas.microsoft.com/office/drawing/2014/main" id="{87FE8DC9-F36C-EEA0-BE54-89879D40A6B1}"/>
              </a:ext>
            </a:extLst>
          </p:cNvPr>
          <p:cNvSpPr txBox="1"/>
          <p:nvPr/>
        </p:nvSpPr>
        <p:spPr>
          <a:xfrm>
            <a:off x="408853" y="3597637"/>
            <a:ext cx="1261590" cy="461665"/>
          </a:xfrm>
          <a:prstGeom prst="rect">
            <a:avLst/>
          </a:prstGeom>
          <a:noFill/>
          <a:ln>
            <a:solidFill>
              <a:schemeClr val="accent1"/>
            </a:solidFill>
          </a:ln>
        </p:spPr>
        <p:txBody>
          <a:bodyPr wrap="square" rtlCol="0">
            <a:spAutoFit/>
          </a:bodyPr>
          <a:lstStyle/>
          <a:p>
            <a:r>
              <a:rPr lang="en-US" sz="1200" dirty="0"/>
              <a:t>User requirements</a:t>
            </a:r>
          </a:p>
        </p:txBody>
      </p:sp>
      <p:sp>
        <p:nvSpPr>
          <p:cNvPr id="9" name="TextBox 8">
            <a:extLst>
              <a:ext uri="{FF2B5EF4-FFF2-40B4-BE49-F238E27FC236}">
                <a16:creationId xmlns:a16="http://schemas.microsoft.com/office/drawing/2014/main" id="{C1DD3A2B-9890-8D18-DC72-BB244A9457FE}"/>
              </a:ext>
            </a:extLst>
          </p:cNvPr>
          <p:cNvSpPr txBox="1"/>
          <p:nvPr/>
        </p:nvSpPr>
        <p:spPr>
          <a:xfrm>
            <a:off x="3617325" y="2251190"/>
            <a:ext cx="2049169" cy="646331"/>
          </a:xfrm>
          <a:prstGeom prst="rect">
            <a:avLst/>
          </a:prstGeom>
          <a:noFill/>
          <a:ln>
            <a:solidFill>
              <a:schemeClr val="accent1"/>
            </a:solidFill>
          </a:ln>
        </p:spPr>
        <p:txBody>
          <a:bodyPr wrap="square" rtlCol="0">
            <a:spAutoFit/>
          </a:bodyPr>
          <a:lstStyle/>
          <a:p>
            <a:r>
              <a:rPr lang="en-US" sz="1200" dirty="0"/>
              <a:t>Product Mapping</a:t>
            </a:r>
          </a:p>
          <a:p>
            <a:endParaRPr lang="en-US" sz="1200" dirty="0"/>
          </a:p>
          <a:p>
            <a:r>
              <a:rPr lang="en-US" sz="1200" i="1" dirty="0" err="1"/>
              <a:t>get_restaurant_details</a:t>
            </a:r>
            <a:r>
              <a:rPr lang="en-US" sz="1200" i="1" dirty="0"/>
              <a:t>()</a:t>
            </a:r>
          </a:p>
        </p:txBody>
      </p:sp>
      <p:cxnSp>
        <p:nvCxnSpPr>
          <p:cNvPr id="18" name="Straight Arrow Connector 17">
            <a:extLst>
              <a:ext uri="{FF2B5EF4-FFF2-40B4-BE49-F238E27FC236}">
                <a16:creationId xmlns:a16="http://schemas.microsoft.com/office/drawing/2014/main" id="{0A1137AF-2E47-D945-A653-28532B005B7A}"/>
              </a:ext>
            </a:extLst>
          </p:cNvPr>
          <p:cNvCxnSpPr>
            <a:cxnSpLocks/>
            <a:stCxn id="7" idx="3"/>
            <a:endCxn id="11" idx="1"/>
          </p:cNvCxnSpPr>
          <p:nvPr/>
        </p:nvCxnSpPr>
        <p:spPr>
          <a:xfrm flipV="1">
            <a:off x="1670443" y="3814348"/>
            <a:ext cx="1188049" cy="141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3CD5ECE8-2F8C-3C1F-6BD7-858E3CD63185}"/>
              </a:ext>
            </a:extLst>
          </p:cNvPr>
          <p:cNvCxnSpPr>
            <a:cxnSpLocks/>
            <a:stCxn id="11" idx="3"/>
            <a:endCxn id="12" idx="1"/>
          </p:cNvCxnSpPr>
          <p:nvPr/>
        </p:nvCxnSpPr>
        <p:spPr>
          <a:xfrm>
            <a:off x="6425328" y="3814348"/>
            <a:ext cx="102458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17CF3B91-F61D-09B1-0D76-F9AC1EEEF268}"/>
              </a:ext>
            </a:extLst>
          </p:cNvPr>
          <p:cNvCxnSpPr>
            <a:cxnSpLocks/>
            <a:stCxn id="9" idx="2"/>
            <a:endCxn id="11" idx="0"/>
          </p:cNvCxnSpPr>
          <p:nvPr/>
        </p:nvCxnSpPr>
        <p:spPr>
          <a:xfrm>
            <a:off x="4641910" y="2897521"/>
            <a:ext cx="0" cy="5474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2A844C09-AC7D-368D-1211-1ACEC08F967D}"/>
              </a:ext>
            </a:extLst>
          </p:cNvPr>
          <p:cNvSpPr txBox="1"/>
          <p:nvPr/>
        </p:nvSpPr>
        <p:spPr>
          <a:xfrm>
            <a:off x="1622794" y="2172462"/>
            <a:ext cx="2359932" cy="553998"/>
          </a:xfrm>
          <a:prstGeom prst="rect">
            <a:avLst/>
          </a:prstGeom>
          <a:noFill/>
        </p:spPr>
        <p:txBody>
          <a:bodyPr wrap="square">
            <a:spAutoFit/>
          </a:bodyPr>
          <a:lstStyle/>
          <a:p>
            <a:r>
              <a:rPr lang="en-US" sz="1000" i="1" dirty="0" err="1"/>
              <a:t>get_restaurant_details</a:t>
            </a:r>
            <a:r>
              <a:rPr lang="en-US" sz="1000" i="1" dirty="0"/>
              <a:t>()</a:t>
            </a:r>
          </a:p>
          <a:p>
            <a:r>
              <a:rPr lang="en-CA" sz="1000" b="0" i="0" u="none" strike="noStrike" dirty="0">
                <a:solidFill>
                  <a:srgbClr val="7F7F7F"/>
                </a:solidFill>
                <a:effectLst/>
                <a:latin typeface="Arial" panose="020B0604020202020204" pitchFamily="34" charset="0"/>
              </a:rPr>
              <a:t>creates a feature dictionary</a:t>
            </a:r>
          </a:p>
          <a:p>
            <a:r>
              <a:rPr lang="en-CA" sz="1000" b="0" i="0" u="none" strike="noStrike" dirty="0">
                <a:solidFill>
                  <a:srgbClr val="7F7F7F"/>
                </a:solidFill>
                <a:effectLst/>
                <a:latin typeface="Arial" panose="020B0604020202020204" pitchFamily="34" charset="0"/>
              </a:rPr>
              <a:t>for each restaurant in the dataset</a:t>
            </a:r>
            <a:endParaRPr lang="en-US" sz="1000" dirty="0"/>
          </a:p>
        </p:txBody>
      </p:sp>
      <p:sp>
        <p:nvSpPr>
          <p:cNvPr id="26" name="TextBox 25">
            <a:extLst>
              <a:ext uri="{FF2B5EF4-FFF2-40B4-BE49-F238E27FC236}">
                <a16:creationId xmlns:a16="http://schemas.microsoft.com/office/drawing/2014/main" id="{7E2EF05B-207A-FE6A-2E67-F118B4C3430C}"/>
              </a:ext>
            </a:extLst>
          </p:cNvPr>
          <p:cNvSpPr txBox="1"/>
          <p:nvPr/>
        </p:nvSpPr>
        <p:spPr>
          <a:xfrm>
            <a:off x="2858492" y="4296122"/>
            <a:ext cx="4473202" cy="2031325"/>
          </a:xfrm>
          <a:prstGeom prst="rect">
            <a:avLst/>
          </a:prstGeom>
          <a:noFill/>
        </p:spPr>
        <p:txBody>
          <a:bodyPr wrap="square">
            <a:spAutoFit/>
          </a:bodyPr>
          <a:lstStyle/>
          <a:p>
            <a:pPr>
              <a:buNone/>
            </a:pPr>
            <a:r>
              <a:rPr lang="en-CA" sz="900" dirty="0">
                <a:solidFill>
                  <a:srgbClr val="7F7F7F"/>
                </a:solidFill>
                <a:latin typeface="Arial" panose="020B0604020202020204" pitchFamily="34" charset="0"/>
              </a:rPr>
              <a:t>Steps performed:</a:t>
            </a:r>
          </a:p>
          <a:p>
            <a:pPr fontAlgn="base">
              <a:buFont typeface="Arial" panose="020B0604020202020204" pitchFamily="34" charset="0"/>
              <a:buChar char="•"/>
            </a:pPr>
            <a:r>
              <a:rPr lang="en-CA" sz="900" dirty="0">
                <a:solidFill>
                  <a:srgbClr val="7F7F7F"/>
                </a:solidFill>
                <a:latin typeface="Arial" panose="020B0604020202020204" pitchFamily="34" charset="0"/>
              </a:rPr>
              <a:t> Extracts details from user requirements dictionary</a:t>
            </a:r>
          </a:p>
          <a:p>
            <a:pPr fontAlgn="base">
              <a:buFont typeface="Arial" panose="020B0604020202020204" pitchFamily="34" charset="0"/>
              <a:buChar char="•"/>
            </a:pPr>
            <a:r>
              <a:rPr lang="en-CA" sz="900" dirty="0">
                <a:solidFill>
                  <a:srgbClr val="7F7F7F"/>
                </a:solidFill>
                <a:latin typeface="Arial" panose="020B0604020202020204" pitchFamily="34" charset="0"/>
              </a:rPr>
              <a:t> Compares each restaurant's feature dictionary with the user requirements and awards a score of:</a:t>
            </a:r>
          </a:p>
          <a:p>
            <a:pPr marL="0" lvl="1" indent="-285750" fontAlgn="base">
              <a:buFont typeface="Arial" panose="020B0604020202020204" pitchFamily="34" charset="0"/>
              <a:buChar char="•"/>
            </a:pPr>
            <a:r>
              <a:rPr lang="en-CA" sz="900" dirty="0">
                <a:solidFill>
                  <a:srgbClr val="7F7F7F"/>
                </a:solidFill>
                <a:latin typeface="Arial" panose="020B0604020202020204" pitchFamily="34" charset="0"/>
              </a:rPr>
              <a:t>1, if the restaurant’s features matches such as area, restaurant type, online order, table booking, minimum number of reviews, minimum rating, average cost for 2-person, cuisines type</a:t>
            </a:r>
          </a:p>
          <a:p>
            <a:pPr marL="0" lvl="1" indent="-285750" fontAlgn="base">
              <a:buFont typeface="Arial" panose="020B0604020202020204" pitchFamily="34" charset="0"/>
              <a:buChar char="•"/>
            </a:pPr>
            <a:r>
              <a:rPr lang="en-CA" sz="900" dirty="0">
                <a:solidFill>
                  <a:srgbClr val="7F7F7F"/>
                </a:solidFill>
                <a:latin typeface="Arial" panose="020B0604020202020204" pitchFamily="34" charset="0"/>
              </a:rPr>
              <a:t>0, if it doesn’t match</a:t>
            </a:r>
          </a:p>
          <a:p>
            <a:pPr fontAlgn="base">
              <a:buFont typeface="Arial" panose="020B0604020202020204" pitchFamily="34" charset="0"/>
              <a:buChar char="•"/>
            </a:pPr>
            <a:r>
              <a:rPr lang="en-CA" sz="900" dirty="0">
                <a:solidFill>
                  <a:srgbClr val="7F7F7F"/>
                </a:solidFill>
                <a:latin typeface="Arial" panose="020B0604020202020204" pitchFamily="34" charset="0"/>
              </a:rPr>
              <a:t> Calculates the total score for each restaurant</a:t>
            </a:r>
          </a:p>
          <a:p>
            <a:pPr fontAlgn="base">
              <a:buFont typeface="Arial" panose="020B0604020202020204" pitchFamily="34" charset="0"/>
              <a:buChar char="•"/>
            </a:pPr>
            <a:r>
              <a:rPr lang="en-CA" sz="900" dirty="0">
                <a:solidFill>
                  <a:srgbClr val="7F7F7F"/>
                </a:solidFill>
                <a:latin typeface="Arial" panose="020B0604020202020204" pitchFamily="34" charset="0"/>
              </a:rPr>
              <a:t> Forwards top3 restaurants to the next layer</a:t>
            </a:r>
          </a:p>
          <a:p>
            <a:pPr>
              <a:buNone/>
            </a:pPr>
            <a:br>
              <a:rPr lang="en-CA" b="0" dirty="0">
                <a:effectLst/>
              </a:rPr>
            </a:br>
            <a:endParaRPr lang="en-US" dirty="0"/>
          </a:p>
        </p:txBody>
      </p:sp>
      <p:sp>
        <p:nvSpPr>
          <p:cNvPr id="28" name="TextBox 27">
            <a:extLst>
              <a:ext uri="{FF2B5EF4-FFF2-40B4-BE49-F238E27FC236}">
                <a16:creationId xmlns:a16="http://schemas.microsoft.com/office/drawing/2014/main" id="{5AC21A30-0864-8CE2-4988-5289DFDE2D63}"/>
              </a:ext>
            </a:extLst>
          </p:cNvPr>
          <p:cNvSpPr txBox="1"/>
          <p:nvPr/>
        </p:nvSpPr>
        <p:spPr>
          <a:xfrm>
            <a:off x="7296281" y="4411537"/>
            <a:ext cx="2440502" cy="507831"/>
          </a:xfrm>
          <a:prstGeom prst="rect">
            <a:avLst/>
          </a:prstGeom>
          <a:noFill/>
        </p:spPr>
        <p:txBody>
          <a:bodyPr wrap="square">
            <a:spAutoFit/>
          </a:bodyPr>
          <a:lstStyle/>
          <a:p>
            <a:r>
              <a:rPr lang="en-CA" sz="900" b="0" i="0" u="none" strike="noStrike" dirty="0">
                <a:solidFill>
                  <a:srgbClr val="7F7F7F"/>
                </a:solidFill>
                <a:effectLst/>
                <a:latin typeface="Arial" panose="020B0604020202020204" pitchFamily="34" charset="0"/>
              </a:rPr>
              <a:t>If the total score of any </a:t>
            </a:r>
            <a:r>
              <a:rPr lang="en-CA" sz="900" b="0" i="0" u="none" strike="noStrike">
                <a:solidFill>
                  <a:srgbClr val="7F7F7F"/>
                </a:solidFill>
                <a:effectLst/>
                <a:latin typeface="Arial" panose="020B0604020202020204" pitchFamily="34" charset="0"/>
              </a:rPr>
              <a:t>restaurant &gt;= </a:t>
            </a:r>
            <a:r>
              <a:rPr lang="en-CA" sz="900" b="0" i="0" u="none" strike="noStrike" dirty="0">
                <a:solidFill>
                  <a:srgbClr val="7F7F7F"/>
                </a:solidFill>
                <a:effectLst/>
                <a:latin typeface="Arial" panose="020B0604020202020204" pitchFamily="34" charset="0"/>
              </a:rPr>
              <a:t>5, </a:t>
            </a:r>
          </a:p>
          <a:p>
            <a:r>
              <a:rPr lang="en-CA" sz="900" b="0" i="0" u="none" strike="noStrike" dirty="0">
                <a:solidFill>
                  <a:srgbClr val="7F7F7F"/>
                </a:solidFill>
                <a:effectLst/>
                <a:latin typeface="Arial" panose="020B0604020202020204" pitchFamily="34" charset="0"/>
              </a:rPr>
              <a:t>then restaurant is forwarded as a recommendation </a:t>
            </a:r>
            <a:endParaRPr lang="en-US" sz="900" dirty="0"/>
          </a:p>
        </p:txBody>
      </p:sp>
    </p:spTree>
    <p:extLst>
      <p:ext uri="{BB962C8B-B14F-4D97-AF65-F5344CB8AC3E}">
        <p14:creationId xmlns:p14="http://schemas.microsoft.com/office/powerpoint/2010/main" val="224448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C9249-B73A-C659-E5BF-45B039DAD4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3CB100-987C-C6A7-10B4-84A345B38DC3}"/>
              </a:ext>
            </a:extLst>
          </p:cNvPr>
          <p:cNvSpPr>
            <a:spLocks noGrp="1"/>
          </p:cNvSpPr>
          <p:nvPr>
            <p:ph type="title"/>
          </p:nvPr>
        </p:nvSpPr>
        <p:spPr/>
        <p:txBody>
          <a:bodyPr/>
          <a:lstStyle/>
          <a:p>
            <a:r>
              <a:rPr lang="en-CA" dirty="0">
                <a:solidFill>
                  <a:srgbClr val="000000"/>
                </a:solidFill>
                <a:latin typeface="Aptos Display" panose="020B0004020202020204" pitchFamily="34" charset="0"/>
              </a:rPr>
              <a:t>STAGE 3: </a:t>
            </a:r>
            <a:r>
              <a:rPr lang="en-CA" b="0" i="0" u="none" strike="noStrike" dirty="0">
                <a:solidFill>
                  <a:srgbClr val="000000"/>
                </a:solidFill>
                <a:effectLst/>
                <a:latin typeface="Arial" panose="020B0604020202020204" pitchFamily="34" charset="0"/>
              </a:rPr>
              <a:t>Product Recommendations</a:t>
            </a:r>
            <a:endParaRPr lang="en-US" dirty="0"/>
          </a:p>
        </p:txBody>
      </p:sp>
      <p:sp>
        <p:nvSpPr>
          <p:cNvPr id="3" name="TextBox 2">
            <a:extLst>
              <a:ext uri="{FF2B5EF4-FFF2-40B4-BE49-F238E27FC236}">
                <a16:creationId xmlns:a16="http://schemas.microsoft.com/office/drawing/2014/main" id="{95AF3695-73B7-3D46-7F6E-DAC9464DD86B}"/>
              </a:ext>
            </a:extLst>
          </p:cNvPr>
          <p:cNvSpPr txBox="1"/>
          <p:nvPr/>
        </p:nvSpPr>
        <p:spPr>
          <a:xfrm>
            <a:off x="828395" y="2378667"/>
            <a:ext cx="2118880" cy="830997"/>
          </a:xfrm>
          <a:prstGeom prst="rect">
            <a:avLst/>
          </a:prstGeom>
          <a:noFill/>
          <a:ln>
            <a:solidFill>
              <a:schemeClr val="accent1"/>
            </a:solidFill>
          </a:ln>
        </p:spPr>
        <p:txBody>
          <a:bodyPr wrap="square" rtlCol="0">
            <a:spAutoFit/>
          </a:bodyPr>
          <a:lstStyle/>
          <a:p>
            <a:r>
              <a:rPr lang="en-US" sz="1200" dirty="0"/>
              <a:t>Product Validation </a:t>
            </a:r>
          </a:p>
          <a:p>
            <a:endParaRPr lang="en-US" sz="1200" dirty="0"/>
          </a:p>
          <a:p>
            <a:r>
              <a:rPr lang="en-US" sz="1200" i="1" dirty="0" err="1"/>
              <a:t>recommendation_validation</a:t>
            </a:r>
            <a:r>
              <a:rPr lang="en-US" sz="1200" i="1" dirty="0"/>
              <a:t>()</a:t>
            </a:r>
          </a:p>
          <a:p>
            <a:endParaRPr lang="en-US" sz="1200" dirty="0"/>
          </a:p>
        </p:txBody>
      </p:sp>
      <p:sp>
        <p:nvSpPr>
          <p:cNvPr id="4" name="TextBox 3">
            <a:extLst>
              <a:ext uri="{FF2B5EF4-FFF2-40B4-BE49-F238E27FC236}">
                <a16:creationId xmlns:a16="http://schemas.microsoft.com/office/drawing/2014/main" id="{2E5B70AC-832A-7593-8E43-F186C4213A5E}"/>
              </a:ext>
            </a:extLst>
          </p:cNvPr>
          <p:cNvSpPr txBox="1"/>
          <p:nvPr/>
        </p:nvSpPr>
        <p:spPr>
          <a:xfrm>
            <a:off x="3893559" y="2378667"/>
            <a:ext cx="2349585" cy="646331"/>
          </a:xfrm>
          <a:prstGeom prst="rect">
            <a:avLst/>
          </a:prstGeom>
          <a:noFill/>
          <a:ln>
            <a:solidFill>
              <a:schemeClr val="accent1"/>
            </a:solidFill>
          </a:ln>
        </p:spPr>
        <p:txBody>
          <a:bodyPr wrap="square" rtlCol="0">
            <a:spAutoFit/>
          </a:bodyPr>
          <a:lstStyle/>
          <a:p>
            <a:r>
              <a:rPr lang="en-US" sz="1200" dirty="0"/>
              <a:t>Product Recommendation </a:t>
            </a:r>
          </a:p>
          <a:p>
            <a:endParaRPr lang="en-US" sz="1200" dirty="0"/>
          </a:p>
          <a:p>
            <a:r>
              <a:rPr lang="en-US" sz="1200" i="1" dirty="0" err="1"/>
              <a:t>restaurant_recommendation</a:t>
            </a:r>
            <a:r>
              <a:rPr lang="en-US" sz="1200" i="1" dirty="0"/>
              <a:t>()</a:t>
            </a:r>
            <a:endParaRPr lang="en-US" sz="1200" dirty="0"/>
          </a:p>
        </p:txBody>
      </p:sp>
      <p:sp>
        <p:nvSpPr>
          <p:cNvPr id="14" name="TextBox 13">
            <a:extLst>
              <a:ext uri="{FF2B5EF4-FFF2-40B4-BE49-F238E27FC236}">
                <a16:creationId xmlns:a16="http://schemas.microsoft.com/office/drawing/2014/main" id="{AC6D827A-2F39-0EE7-977A-BC45B75AABB6}"/>
              </a:ext>
            </a:extLst>
          </p:cNvPr>
          <p:cNvSpPr txBox="1"/>
          <p:nvPr/>
        </p:nvSpPr>
        <p:spPr>
          <a:xfrm>
            <a:off x="7103271" y="2563332"/>
            <a:ext cx="1384884" cy="276999"/>
          </a:xfrm>
          <a:prstGeom prst="rect">
            <a:avLst/>
          </a:prstGeom>
          <a:noFill/>
          <a:ln>
            <a:solidFill>
              <a:schemeClr val="accent1"/>
            </a:solidFill>
          </a:ln>
        </p:spPr>
        <p:txBody>
          <a:bodyPr wrap="square" rtlCol="0">
            <a:spAutoFit/>
          </a:bodyPr>
          <a:lstStyle/>
          <a:p>
            <a:r>
              <a:rPr lang="en-US" sz="1200" dirty="0"/>
              <a:t>End Conversation</a:t>
            </a:r>
          </a:p>
        </p:txBody>
      </p:sp>
      <p:sp>
        <p:nvSpPr>
          <p:cNvPr id="17" name="TextBox 16">
            <a:extLst>
              <a:ext uri="{FF2B5EF4-FFF2-40B4-BE49-F238E27FC236}">
                <a16:creationId xmlns:a16="http://schemas.microsoft.com/office/drawing/2014/main" id="{24EF48E3-8449-16C6-87F2-8C46ADFF5FAC}"/>
              </a:ext>
            </a:extLst>
          </p:cNvPr>
          <p:cNvSpPr txBox="1"/>
          <p:nvPr/>
        </p:nvSpPr>
        <p:spPr>
          <a:xfrm>
            <a:off x="3830232" y="3094248"/>
            <a:ext cx="2476237" cy="369332"/>
          </a:xfrm>
          <a:prstGeom prst="rect">
            <a:avLst/>
          </a:prstGeom>
          <a:noFill/>
        </p:spPr>
        <p:txBody>
          <a:bodyPr wrap="square">
            <a:spAutoFit/>
          </a:bodyPr>
          <a:lstStyle/>
          <a:p>
            <a:r>
              <a:rPr lang="en-CA" sz="900" b="0" i="0" u="none" strike="noStrike" dirty="0">
                <a:solidFill>
                  <a:srgbClr val="7F7F7F"/>
                </a:solidFill>
                <a:effectLst/>
                <a:latin typeface="Arial" panose="020B0604020202020204" pitchFamily="34" charset="0"/>
              </a:rPr>
              <a:t>Relevant restaurants are recommended to user</a:t>
            </a:r>
            <a:endParaRPr lang="en-US" sz="900" dirty="0"/>
          </a:p>
        </p:txBody>
      </p:sp>
      <p:sp>
        <p:nvSpPr>
          <p:cNvPr id="24" name="TextBox 23">
            <a:extLst>
              <a:ext uri="{FF2B5EF4-FFF2-40B4-BE49-F238E27FC236}">
                <a16:creationId xmlns:a16="http://schemas.microsoft.com/office/drawing/2014/main" id="{83144D53-02EB-3BF6-61DD-169200BD7092}"/>
              </a:ext>
            </a:extLst>
          </p:cNvPr>
          <p:cNvSpPr txBox="1"/>
          <p:nvPr/>
        </p:nvSpPr>
        <p:spPr>
          <a:xfrm>
            <a:off x="7103271" y="2872377"/>
            <a:ext cx="1972210" cy="1015663"/>
          </a:xfrm>
          <a:prstGeom prst="rect">
            <a:avLst/>
          </a:prstGeom>
          <a:noFill/>
        </p:spPr>
        <p:txBody>
          <a:bodyPr wrap="square">
            <a:spAutoFit/>
          </a:bodyPr>
          <a:lstStyle/>
          <a:p>
            <a:pPr algn="ctr" rtl="0">
              <a:buNone/>
            </a:pPr>
            <a:r>
              <a:rPr lang="en-CA" sz="800" b="0" i="0" u="none" strike="noStrike" dirty="0">
                <a:solidFill>
                  <a:srgbClr val="7F7F7F"/>
                </a:solidFill>
                <a:effectLst/>
                <a:latin typeface="Arial" panose="020B0604020202020204" pitchFamily="34" charset="0"/>
              </a:rPr>
              <a:t>Chatbot ends conversation once user is satisfied with the results and presses exit</a:t>
            </a:r>
            <a:endParaRPr lang="en-CA" sz="800" b="0" dirty="0">
              <a:effectLst/>
            </a:endParaRPr>
          </a:p>
          <a:p>
            <a:pPr>
              <a:buNone/>
            </a:pPr>
            <a:br>
              <a:rPr lang="en-CA" b="0" dirty="0">
                <a:effectLst/>
              </a:rPr>
            </a:br>
            <a:endParaRPr lang="en-US" dirty="0"/>
          </a:p>
        </p:txBody>
      </p:sp>
      <p:cxnSp>
        <p:nvCxnSpPr>
          <p:cNvPr id="25" name="Straight Arrow Connector 24">
            <a:extLst>
              <a:ext uri="{FF2B5EF4-FFF2-40B4-BE49-F238E27FC236}">
                <a16:creationId xmlns:a16="http://schemas.microsoft.com/office/drawing/2014/main" id="{2D3582ED-4764-5109-4028-B13F85F25365}"/>
              </a:ext>
            </a:extLst>
          </p:cNvPr>
          <p:cNvCxnSpPr>
            <a:cxnSpLocks/>
          </p:cNvCxnSpPr>
          <p:nvPr/>
        </p:nvCxnSpPr>
        <p:spPr>
          <a:xfrm>
            <a:off x="2983418" y="2794165"/>
            <a:ext cx="9101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7EA6FFE9-E592-DC18-50C0-37C2040DD16B}"/>
              </a:ext>
            </a:extLst>
          </p:cNvPr>
          <p:cNvCxnSpPr>
            <a:cxnSpLocks/>
            <a:endCxn id="14" idx="1"/>
          </p:cNvCxnSpPr>
          <p:nvPr/>
        </p:nvCxnSpPr>
        <p:spPr>
          <a:xfrm flipV="1">
            <a:off x="6243144" y="2701832"/>
            <a:ext cx="860127" cy="141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2E5AFEA-16E1-2DA5-699B-88954378FE31}"/>
              </a:ext>
            </a:extLst>
          </p:cNvPr>
          <p:cNvSpPr txBox="1"/>
          <p:nvPr/>
        </p:nvSpPr>
        <p:spPr>
          <a:xfrm>
            <a:off x="828395" y="3897642"/>
            <a:ext cx="8543924" cy="507831"/>
          </a:xfrm>
          <a:prstGeom prst="rect">
            <a:avLst/>
          </a:prstGeom>
          <a:noFill/>
        </p:spPr>
        <p:txBody>
          <a:bodyPr wrap="square">
            <a:spAutoFit/>
          </a:bodyPr>
          <a:lstStyle/>
          <a:p>
            <a:pPr marL="171450" indent="-171450" fontAlgn="base">
              <a:buFont typeface="Arial" panose="020B0604020202020204" pitchFamily="34" charset="0"/>
              <a:buChar char="•"/>
            </a:pPr>
            <a:r>
              <a:rPr lang="en-CA" sz="900" dirty="0">
                <a:solidFill>
                  <a:srgbClr val="7F7F7F"/>
                </a:solidFill>
                <a:latin typeface="Arial" panose="020B0604020202020204" pitchFamily="34" charset="0"/>
              </a:rPr>
              <a:t>In this stage, the chatbot recommends the list of restaurants to the user that have passed the validation layer and provides further feedback to find the best possible solution</a:t>
            </a:r>
          </a:p>
          <a:p>
            <a:pPr marL="171450" indent="-171450" fontAlgn="base">
              <a:buFont typeface="Arial" panose="020B0604020202020204" pitchFamily="34" charset="0"/>
              <a:buChar char="•"/>
            </a:pPr>
            <a:r>
              <a:rPr lang="en-CA" sz="900" dirty="0">
                <a:solidFill>
                  <a:srgbClr val="7F7F7F"/>
                </a:solidFill>
                <a:latin typeface="Arial" panose="020B0604020202020204" pitchFamily="34" charset="0"/>
              </a:rPr>
              <a:t>In case, no restaurants pass the validation layer, the chatbot ends the conversation and recommends connecting to a human expert</a:t>
            </a:r>
          </a:p>
        </p:txBody>
      </p:sp>
    </p:spTree>
    <p:extLst>
      <p:ext uri="{BB962C8B-B14F-4D97-AF65-F5344CB8AC3E}">
        <p14:creationId xmlns:p14="http://schemas.microsoft.com/office/powerpoint/2010/main" val="12036052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1195</TotalTime>
  <Words>871</Words>
  <Application>Microsoft Macintosh PowerPoint</Application>
  <PresentationFormat>A4 Paper (210x297 mm)</PresentationFormat>
  <Paragraphs>128</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system-ui</vt:lpstr>
      <vt:lpstr>Office Theme</vt:lpstr>
      <vt:lpstr>Restaurant Recommender AI </vt:lpstr>
      <vt:lpstr>Restaurant Recommendations AI</vt:lpstr>
      <vt:lpstr>Restaurant Recommendations AI</vt:lpstr>
      <vt:lpstr>Restaurant Recommendations AI</vt:lpstr>
      <vt:lpstr>RESTAURANT SYSTEM DESIGN</vt:lpstr>
      <vt:lpstr>RESTAURANT SYSTEM DESIGN</vt:lpstr>
      <vt:lpstr>Stage 1: Intent Clarity Layer</vt:lpstr>
      <vt:lpstr>STAGE 2: Product Mapping and Information Extraction</vt:lpstr>
      <vt:lpstr>STAGE 3: Product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sahil avasthi</dc:creator>
  <cp:lastModifiedBy>sahil avasthi</cp:lastModifiedBy>
  <cp:revision>70</cp:revision>
  <dcterms:created xsi:type="dcterms:W3CDTF">2025-04-28T20:39:53Z</dcterms:created>
  <dcterms:modified xsi:type="dcterms:W3CDTF">2025-04-29T21:13:53Z</dcterms:modified>
</cp:coreProperties>
</file>