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12_94B88BBC.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2" r:id="rId3"/>
    <p:sldId id="270" r:id="rId4"/>
    <p:sldId id="265" r:id="rId5"/>
    <p:sldId id="275" r:id="rId6"/>
    <p:sldId id="271" r:id="rId7"/>
    <p:sldId id="273" r:id="rId8"/>
    <p:sldId id="269" r:id="rId9"/>
    <p:sldId id="260" r:id="rId10"/>
    <p:sldId id="274" r:id="rId11"/>
    <p:sldId id="262" r:id="rId12"/>
    <p:sldId id="276" r:id="rId13"/>
    <p:sldId id="283" r:id="rId14"/>
    <p:sldId id="278" r:id="rId15"/>
    <p:sldId id="284" r:id="rId16"/>
    <p:sldId id="287" r:id="rId17"/>
    <p:sldId id="288" r:id="rId18"/>
    <p:sldId id="277" r:id="rId19"/>
    <p:sldId id="26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88F61B5-06FE-5BCB-CC43-C18291A9153D}" name="Girsky, Avery" initials="GA" userId="S::agirsky3@gatech.edu::a816b493-fe7c-47ee-8f05-005e4bc9941e"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03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C19998-E39A-5C71-FFE6-A116EA82CBB1}" v="29" dt="2024-01-19T04:21:32.760"/>
    <p1510:client id="{1119EDE8-D54E-DBDB-50E0-3D2759C86F89}" v="402" dt="2024-01-17T17:04:50.638"/>
    <p1510:client id="{165A9171-D3FA-3DA1-2D95-80DC67050095}" v="150" dt="2024-01-19T03:57:32.122"/>
    <p1510:client id="{1F28C6DD-9BB0-5FD5-AC1E-9E321EAD0491}" v="220" dt="2024-01-18T18:39:12.404"/>
    <p1510:client id="{606D9174-13EF-A4CF-B69F-AEF1C57DEAF7}" v="954" dt="2024-01-19T00:43:21.984"/>
    <p1510:client id="{A35924E4-AD5A-FD9A-1440-4C140CD7ED68}" v="149" dt="2024-01-18T19:43:56.509"/>
    <p1510:client id="{A89C9B6C-10A6-E0D7-1B72-C18180ADD2BF}" v="18" dt="2024-01-19T04:41:38.789"/>
    <p1510:client id="{B438A84E-5D79-1812-C60E-2B5B1B6EA760}" v="1523" dt="2024-01-17T20:33:32.220"/>
    <p1510:client id="{B5610D84-AA47-5AC6-283E-BE72C77E35CA}" v="384" dt="2024-01-17T21:14:54.551"/>
    <p1510:client id="{BD29A76A-5980-C8CB-E0E6-AD0BE8A4353D}" v="1007" dt="2024-01-18T18:24:27.097"/>
    <p1510:client id="{BFD2082E-DD20-C86E-9D17-7CF6DDA329C5}" v="236" dt="2024-01-18T01:40:22.763"/>
    <p1510:client id="{CFE3883B-6B33-A9CC-A83E-6FED5F938FAB}" v="126" dt="2024-01-17T21:59:11.130"/>
    <p1510:client id="{F990C7BB-92D8-4E92-73F6-AC17E15AFA55}" v="4827" dt="2024-01-19T04:45:15.7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slide" Target="slides/slide12.xml" Id="rId13" /><Relationship Type="http://schemas.openxmlformats.org/officeDocument/2006/relationships/slide" Target="slides/slide17.xml" Id="rId18" /><Relationship Type="http://schemas.microsoft.com/office/2015/10/relationships/revisionInfo" Target="revisionInfo.xml" Id="rId26" /><Relationship Type="http://schemas.openxmlformats.org/officeDocument/2006/relationships/slide" Target="slides/slide2.xml" Id="rId3" /><Relationship Type="http://schemas.openxmlformats.org/officeDocument/2006/relationships/presProps" Target="presProps.xml" Id="rId21"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slide" Target="slides/slide16.xml" Id="rId17" /><Relationship Type="http://schemas.openxmlformats.org/officeDocument/2006/relationships/slide" Target="slides/slide1.xml" Id="rId2" /><Relationship Type="http://schemas.openxmlformats.org/officeDocument/2006/relationships/slide" Target="slides/slide15.xml" Id="rId16" /><Relationship Type="http://schemas.openxmlformats.org/officeDocument/2006/relationships/slide" Target="slides/slide19.xml" Id="rId20"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tableStyles" Target="tableStyles.xml" Id="rId24" /><Relationship Type="http://schemas.openxmlformats.org/officeDocument/2006/relationships/slide" Target="slides/slide4.xml" Id="rId5" /><Relationship Type="http://schemas.openxmlformats.org/officeDocument/2006/relationships/slide" Target="slides/slide14.xml" Id="rId15" /><Relationship Type="http://schemas.openxmlformats.org/officeDocument/2006/relationships/theme" Target="theme/theme1.xml" Id="rId23" /><Relationship Type="http://schemas.openxmlformats.org/officeDocument/2006/relationships/slide" Target="slides/slide9.xml" Id="rId10" /><Relationship Type="http://schemas.openxmlformats.org/officeDocument/2006/relationships/slide" Target="slides/slide18.xml" Id="rId19"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slide" Target="slides/slide13.xml" Id="rId14" /><Relationship Type="http://schemas.openxmlformats.org/officeDocument/2006/relationships/viewProps" Target="viewProps.xml" Id="rId22" /><Relationship Type="http://schemas.microsoft.com/office/2018/10/relationships/authors" Target="authors.xml" Id="rId27" /></Relationships>
</file>

<file path=ppt/comments/modernComment_112_94B88BBC.xml><?xml version="1.0" encoding="utf-8"?>
<p188:cmLst xmlns:a="http://schemas.openxmlformats.org/drawingml/2006/main" xmlns:r="http://schemas.openxmlformats.org/officeDocument/2006/relationships" xmlns:p188="http://schemas.microsoft.com/office/powerpoint/2018/8/main">
  <p188:cm id="{52E4C081-E4CE-4898-B3A9-A1101AA72B77}" authorId="{E88F61B5-06FE-5BCB-CC43-C18291A9153D}" created="2024-01-17T15:16:48.441">
    <pc:sldMkLst xmlns:pc="http://schemas.microsoft.com/office/powerpoint/2013/main/command">
      <pc:docMk/>
      <pc:sldMk cId="2495122364" sldId="274"/>
    </pc:sldMkLst>
    <p188:txBody>
      <a:bodyPr/>
      <a:lstStyle/>
      <a:p>
        <a:r>
          <a:rPr lang="en-US"/>
          <a:t>More costly, less explainable</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microsoft.com/office/2018/10/relationships/comments" Target="../comments/modernComment_112_94B88BBC.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3468" y="2679630"/>
            <a:ext cx="4008486" cy="2543465"/>
          </a:xfrm>
        </p:spPr>
        <p:txBody>
          <a:bodyPr>
            <a:normAutofit/>
          </a:bodyPr>
          <a:lstStyle/>
          <a:p>
            <a:pPr algn="l"/>
            <a:r>
              <a:rPr lang="en-US" sz="4100" b="1">
                <a:ea typeface="+mj-lt"/>
                <a:cs typeface="+mj-lt"/>
              </a:rPr>
              <a:t>Customer Care with AI-Powered </a:t>
            </a:r>
            <a:br>
              <a:rPr lang="en-US" sz="4100" b="1">
                <a:ea typeface="+mj-lt"/>
                <a:cs typeface="+mj-lt"/>
              </a:rPr>
            </a:br>
            <a:r>
              <a:rPr lang="en-US" sz="4100" b="1">
                <a:ea typeface="+mj-lt"/>
                <a:cs typeface="+mj-lt"/>
              </a:rPr>
              <a:t>Intent Detection</a:t>
            </a:r>
          </a:p>
          <a:p>
            <a:pPr algn="l"/>
            <a:endParaRPr lang="en-US" sz="4100">
              <a:ea typeface="+mj-lt"/>
              <a:cs typeface="+mj-lt"/>
            </a:endParaRPr>
          </a:p>
        </p:txBody>
      </p:sp>
      <p:sp>
        <p:nvSpPr>
          <p:cNvPr id="3" name="Subtitle 2"/>
          <p:cNvSpPr>
            <a:spLocks noGrp="1"/>
          </p:cNvSpPr>
          <p:nvPr>
            <p:ph type="subTitle" idx="1"/>
          </p:nvPr>
        </p:nvSpPr>
        <p:spPr>
          <a:xfrm>
            <a:off x="643467" y="5277684"/>
            <a:ext cx="3233994" cy="775494"/>
          </a:xfrm>
        </p:spPr>
        <p:txBody>
          <a:bodyPr vert="horz" lIns="91440" tIns="45720" rIns="91440" bIns="45720" rtlCol="0" anchor="t">
            <a:noAutofit/>
          </a:bodyPr>
          <a:lstStyle/>
          <a:p>
            <a:pPr algn="l"/>
            <a:r>
              <a:rPr lang="en-US" sz="1800" i="1" err="1">
                <a:ea typeface="+mn-lt"/>
                <a:cs typeface="+mn-lt"/>
              </a:rPr>
              <a:t>HiveMind</a:t>
            </a:r>
            <a:r>
              <a:rPr lang="en-US" sz="1800" i="1">
                <a:ea typeface="+mn-lt"/>
                <a:cs typeface="+mn-lt"/>
              </a:rPr>
              <a:t>:</a:t>
            </a:r>
            <a:endParaRPr lang="en-US" sz="1800" i="1">
              <a:ea typeface="Calibri"/>
              <a:cs typeface="Calibri"/>
            </a:endParaRPr>
          </a:p>
          <a:p>
            <a:pPr algn="l"/>
            <a:r>
              <a:rPr lang="en-US" sz="1800">
                <a:ea typeface="Calibri"/>
                <a:cs typeface="Calibri"/>
              </a:rPr>
              <a:t>Michael Anderson, Sahil Bishnoi, Avery </a:t>
            </a:r>
            <a:r>
              <a:rPr lang="en-US" sz="1800" err="1">
                <a:ea typeface="Calibri"/>
                <a:cs typeface="Calibri"/>
              </a:rPr>
              <a:t>Girsky</a:t>
            </a:r>
            <a:r>
              <a:rPr lang="en-US" sz="1800">
                <a:ea typeface="Calibri"/>
                <a:cs typeface="Calibri"/>
              </a:rPr>
              <a:t>, Oliver Hewett</a:t>
            </a:r>
          </a:p>
        </p:txBody>
      </p:sp>
      <p:pic>
        <p:nvPicPr>
          <p:cNvPr id="4" name="Picture 3" descr="Build a BERT Sci-kit Transformer. BERT can get you state-of-the-art… | by  Nicolas Bertagnolli | Towards Data Science">
            <a:extLst>
              <a:ext uri="{FF2B5EF4-FFF2-40B4-BE49-F238E27FC236}">
                <a16:creationId xmlns:a16="http://schemas.microsoft.com/office/drawing/2014/main" id="{D8D41074-69F0-6E2B-DFBF-5BC4ABCD8326}"/>
              </a:ext>
            </a:extLst>
          </p:cNvPr>
          <p:cNvPicPr>
            <a:picLocks noChangeAspect="1"/>
          </p:cNvPicPr>
          <p:nvPr/>
        </p:nvPicPr>
        <p:blipFill rotWithShape="1">
          <a:blip r:embed="rId2"/>
          <a:srcRect l="10894" r="34547"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74931F1-EBAD-C633-4EDF-325D4B1B6D5B}"/>
              </a:ext>
            </a:extLst>
          </p:cNvPr>
          <p:cNvSpPr>
            <a:spLocks noGrp="1"/>
          </p:cNvSpPr>
          <p:nvPr>
            <p:ph type="title"/>
          </p:nvPr>
        </p:nvSpPr>
        <p:spPr>
          <a:xfrm>
            <a:off x="5894962" y="479493"/>
            <a:ext cx="5458838" cy="1325563"/>
          </a:xfrm>
        </p:spPr>
        <p:txBody>
          <a:bodyPr vert="horz" lIns="91440" tIns="45720" rIns="91440" bIns="45720" rtlCol="0" anchor="ctr">
            <a:normAutofit/>
          </a:bodyPr>
          <a:lstStyle/>
          <a:p>
            <a:r>
              <a:rPr lang="en-US" sz="4400"/>
              <a:t>(distil)BERT</a:t>
            </a:r>
            <a:endParaRPr lang="en-US" sz="4400" kern="1200">
              <a:latin typeface="+mj-lt"/>
              <a:ea typeface="Calibri Light"/>
              <a:cs typeface="Calibri Light"/>
            </a:endParaRP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Placeholder 4" descr="BERT Explained: State of the art language model for NLP | by Rani Horev |  Towards Data Science">
            <a:extLst>
              <a:ext uri="{FF2B5EF4-FFF2-40B4-BE49-F238E27FC236}">
                <a16:creationId xmlns:a16="http://schemas.microsoft.com/office/drawing/2014/main" id="{1B3E43B8-0514-CC91-58F1-0C219C581ADF}"/>
              </a:ext>
            </a:extLst>
          </p:cNvPr>
          <p:cNvPicPr>
            <a:picLocks noGrp="1" noChangeAspect="1"/>
          </p:cNvPicPr>
          <p:nvPr>
            <p:ph type="pic" idx="1"/>
          </p:nvPr>
        </p:nvPicPr>
        <p:blipFill rotWithShape="1">
          <a:blip r:embed="rId3"/>
          <a:srcRect l="12296" r="-865"/>
          <a:stretch/>
        </p:blipFill>
        <p:spPr>
          <a:xfrm>
            <a:off x="703182" y="1516922"/>
            <a:ext cx="4777381" cy="365441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Text Placeholder 3">
            <a:extLst>
              <a:ext uri="{FF2B5EF4-FFF2-40B4-BE49-F238E27FC236}">
                <a16:creationId xmlns:a16="http://schemas.microsoft.com/office/drawing/2014/main" id="{64E2F5A5-8567-3052-5453-472D00CC6858}"/>
              </a:ext>
            </a:extLst>
          </p:cNvPr>
          <p:cNvSpPr>
            <a:spLocks noGrp="1"/>
          </p:cNvSpPr>
          <p:nvPr>
            <p:ph type="body" sz="half" idx="2"/>
          </p:nvPr>
        </p:nvSpPr>
        <p:spPr>
          <a:xfrm>
            <a:off x="5894962" y="1672148"/>
            <a:ext cx="5458838" cy="4710929"/>
          </a:xfrm>
        </p:spPr>
        <p:txBody>
          <a:bodyPr vert="horz" lIns="91440" tIns="45720" rIns="91440" bIns="45720" rtlCol="0" anchor="t">
            <a:noAutofit/>
          </a:bodyPr>
          <a:lstStyle/>
          <a:p>
            <a:pPr marL="57150">
              <a:spcAft>
                <a:spcPts val="500"/>
              </a:spcAft>
            </a:pPr>
            <a:r>
              <a:rPr lang="en-US" i="1">
                <a:ea typeface="Calibri"/>
                <a:cs typeface="Calibri"/>
              </a:rPr>
              <a:t>Bidirectional Encoder Representations from Transformers</a:t>
            </a:r>
          </a:p>
          <a:p>
            <a:pPr marL="285750" indent="-228600">
              <a:spcBef>
                <a:spcPts val="500"/>
              </a:spcBef>
              <a:spcAft>
                <a:spcPts val="200"/>
              </a:spcAft>
              <a:buAutoNum type="arabicPeriod"/>
            </a:pPr>
            <a:r>
              <a:rPr lang="en-US"/>
              <a:t>Preprocessing</a:t>
            </a:r>
            <a:endParaRPr lang="en-US">
              <a:ea typeface="Calibri"/>
              <a:cs typeface="Calibri"/>
            </a:endParaRPr>
          </a:p>
          <a:p>
            <a:pPr marL="742950" lvl="1" indent="-228600">
              <a:buFont typeface="Arial" panose="020B0604020202020204" pitchFamily="34" charset="0"/>
              <a:buChar char="•"/>
            </a:pPr>
            <a:r>
              <a:rPr lang="en-US"/>
              <a:t>Tokenization, Positional Encoding, Embedding, Masking</a:t>
            </a:r>
            <a:endParaRPr lang="en-US">
              <a:ea typeface="+mn-lt"/>
              <a:cs typeface="+mn-lt"/>
            </a:endParaRPr>
          </a:p>
          <a:p>
            <a:pPr marL="285750" indent="-228600">
              <a:spcBef>
                <a:spcPts val="500"/>
              </a:spcBef>
              <a:spcAft>
                <a:spcPts val="200"/>
              </a:spcAft>
              <a:buAutoNum type="arabicPeriod"/>
            </a:pPr>
            <a:r>
              <a:rPr lang="en-US">
                <a:ea typeface="+mn-lt"/>
                <a:cs typeface="+mn-lt"/>
              </a:rPr>
              <a:t>Pre-Training</a:t>
            </a:r>
          </a:p>
          <a:p>
            <a:pPr marL="742950" lvl="1" indent="-228600">
              <a:spcAft>
                <a:spcPts val="200"/>
              </a:spcAft>
              <a:buFont typeface="Arial,Sans-Serif" panose="020B0604020202020204" pitchFamily="34" charset="0"/>
              <a:buChar char="•"/>
            </a:pPr>
            <a:r>
              <a:rPr lang="en-US">
                <a:latin typeface="Calibri"/>
                <a:ea typeface="Calibri"/>
                <a:cs typeface="Arial"/>
              </a:rPr>
              <a:t>Model </a:t>
            </a:r>
            <a:r>
              <a:rPr lang="en-US" b="1">
                <a:latin typeface="Calibri"/>
                <a:ea typeface="Calibri"/>
                <a:cs typeface="Arial"/>
              </a:rPr>
              <a:t>pre-trained</a:t>
            </a:r>
            <a:r>
              <a:rPr lang="en-US">
                <a:latin typeface="Calibri"/>
                <a:ea typeface="Calibri"/>
                <a:cs typeface="Arial"/>
              </a:rPr>
              <a:t> on large text corpus</a:t>
            </a:r>
            <a:endParaRPr lang="en-US">
              <a:latin typeface="Calibri"/>
              <a:ea typeface="Calibri"/>
              <a:cs typeface="Calibri"/>
            </a:endParaRPr>
          </a:p>
          <a:p>
            <a:pPr marL="285750" indent="-228600">
              <a:spcBef>
                <a:spcPts val="500"/>
              </a:spcBef>
              <a:spcAft>
                <a:spcPts val="200"/>
              </a:spcAft>
              <a:buAutoNum type="arabicPeriod"/>
            </a:pPr>
            <a:r>
              <a:rPr lang="en-US"/>
              <a:t>Transformer</a:t>
            </a:r>
            <a:endParaRPr lang="en-US">
              <a:ea typeface="Calibri"/>
              <a:cs typeface="Calibri"/>
            </a:endParaRPr>
          </a:p>
          <a:p>
            <a:pPr marL="742950" lvl="1" indent="-228600">
              <a:buFont typeface="Arial" panose="020B0604020202020204" pitchFamily="34" charset="0"/>
              <a:buChar char="•"/>
            </a:pPr>
            <a:r>
              <a:rPr lang="en-US" b="1"/>
              <a:t>Attention</a:t>
            </a:r>
            <a:r>
              <a:rPr lang="en-US"/>
              <a:t>: Each token gives attention score to every other token</a:t>
            </a:r>
            <a:endParaRPr lang="en-US">
              <a:ea typeface="Calibri"/>
              <a:cs typeface="Calibri"/>
            </a:endParaRPr>
          </a:p>
          <a:p>
            <a:pPr marL="742950" lvl="1" indent="-228600">
              <a:spcAft>
                <a:spcPts val="200"/>
              </a:spcAft>
              <a:buFont typeface="Arial" panose="020B0604020202020204" pitchFamily="34" charset="0"/>
              <a:buChar char="•"/>
            </a:pPr>
            <a:r>
              <a:rPr lang="en-US"/>
              <a:t>Feed-forward</a:t>
            </a:r>
            <a:r>
              <a:rPr lang="en-US">
                <a:ea typeface="+mn-lt"/>
                <a:cs typeface="+mn-lt"/>
              </a:rPr>
              <a:t> network: </a:t>
            </a:r>
            <a:r>
              <a:rPr lang="en-US" b="1">
                <a:ea typeface="+mn-lt"/>
                <a:cs typeface="+mn-lt"/>
              </a:rPr>
              <a:t>fine-tuned</a:t>
            </a:r>
            <a:r>
              <a:rPr lang="en-US">
                <a:ea typeface="+mn-lt"/>
                <a:cs typeface="+mn-lt"/>
              </a:rPr>
              <a:t> on our training data and labels</a:t>
            </a:r>
            <a:endParaRPr lang="en-US">
              <a:ea typeface="Calibri"/>
              <a:cs typeface="Calibri"/>
            </a:endParaRPr>
          </a:p>
          <a:p>
            <a:pPr marL="285750" indent="-228600">
              <a:spcBef>
                <a:spcPts val="500"/>
              </a:spcBef>
              <a:spcAft>
                <a:spcPts val="200"/>
              </a:spcAft>
              <a:buAutoNum type="arabicPeriod"/>
            </a:pPr>
            <a:r>
              <a:rPr lang="en-US"/>
              <a:t>Output</a:t>
            </a:r>
            <a:endParaRPr lang="en-US">
              <a:ea typeface="Calibri"/>
              <a:cs typeface="Calibri" panose="020F0502020204030204"/>
            </a:endParaRPr>
          </a:p>
          <a:p>
            <a:pPr marL="742950" lvl="1" indent="-228600">
              <a:buChar char="•"/>
            </a:pPr>
            <a:r>
              <a:rPr lang="en-US">
                <a:ea typeface="Calibri"/>
                <a:cs typeface="Calibri" panose="020F0502020204030204"/>
              </a:rPr>
              <a:t>SoftMax probability for each label</a:t>
            </a:r>
          </a:p>
          <a:p>
            <a:pPr marL="514350" lvl="1"/>
            <a:endParaRPr lang="en-US" sz="1200">
              <a:cs typeface="Calibri"/>
            </a:endParaRPr>
          </a:p>
          <a:p>
            <a:pPr marL="57150"/>
            <a:r>
              <a:rPr lang="en-US" err="1">
                <a:cs typeface="Calibri"/>
              </a:rPr>
              <a:t>DistilBERT</a:t>
            </a:r>
            <a:endParaRPr lang="en-US">
              <a:ea typeface="Calibri"/>
              <a:cs typeface="Calibri"/>
            </a:endParaRPr>
          </a:p>
          <a:p>
            <a:pPr marL="400050" indent="-342900">
              <a:spcBef>
                <a:spcPts val="500"/>
              </a:spcBef>
              <a:buAutoNum type="arabicPeriod"/>
            </a:pPr>
            <a:r>
              <a:rPr lang="en-US" sz="1400">
                <a:ea typeface="+mn-lt"/>
                <a:cs typeface="+mn-lt"/>
              </a:rPr>
              <a:t>40% </a:t>
            </a:r>
            <a:r>
              <a:rPr lang="en-US" sz="1400" b="1">
                <a:ea typeface="+mn-lt"/>
                <a:cs typeface="+mn-lt"/>
              </a:rPr>
              <a:t>less parameters</a:t>
            </a:r>
            <a:r>
              <a:rPr lang="en-US" sz="1400">
                <a:ea typeface="+mn-lt"/>
                <a:cs typeface="+mn-lt"/>
              </a:rPr>
              <a:t> than BERT</a:t>
            </a:r>
          </a:p>
          <a:p>
            <a:pPr marL="400050" indent="-342900">
              <a:spcBef>
                <a:spcPts val="500"/>
              </a:spcBef>
              <a:buAutoNum type="arabicPeriod"/>
            </a:pPr>
            <a:r>
              <a:rPr lang="en-US" sz="1400">
                <a:ea typeface="+mn-lt"/>
                <a:cs typeface="+mn-lt"/>
              </a:rPr>
              <a:t>60% </a:t>
            </a:r>
            <a:r>
              <a:rPr lang="en-US" sz="1400" b="1">
                <a:ea typeface="+mn-lt"/>
                <a:cs typeface="+mn-lt"/>
              </a:rPr>
              <a:t>faster</a:t>
            </a:r>
            <a:r>
              <a:rPr lang="en-US" sz="1400">
                <a:ea typeface="+mn-lt"/>
                <a:cs typeface="+mn-lt"/>
              </a:rPr>
              <a:t> </a:t>
            </a:r>
            <a:r>
              <a:rPr lang="en-US" sz="1400" b="1">
                <a:ea typeface="+mn-lt"/>
                <a:cs typeface="+mn-lt"/>
              </a:rPr>
              <a:t>runtime</a:t>
            </a:r>
          </a:p>
          <a:p>
            <a:pPr marL="400050" indent="-342900">
              <a:spcBef>
                <a:spcPts val="500"/>
              </a:spcBef>
              <a:buAutoNum type="arabicPeriod"/>
            </a:pPr>
            <a:r>
              <a:rPr lang="en-US" sz="1400">
                <a:ea typeface="+mn-lt"/>
                <a:cs typeface="+mn-lt"/>
              </a:rPr>
              <a:t>95% of </a:t>
            </a:r>
            <a:r>
              <a:rPr lang="en-US" sz="1400" b="1">
                <a:ea typeface="+mn-lt"/>
                <a:cs typeface="+mn-lt"/>
              </a:rPr>
              <a:t>performance preserved</a:t>
            </a:r>
            <a:r>
              <a:rPr lang="en-US" sz="1400">
                <a:ea typeface="+mn-lt"/>
                <a:cs typeface="+mn-lt"/>
              </a:rPr>
              <a:t> (by GLUE benchmark)</a:t>
            </a:r>
            <a:endParaRPr lang="en-US" sz="1400">
              <a:ea typeface="Calibri"/>
              <a:cs typeface="Calibri"/>
            </a:endParaRPr>
          </a:p>
        </p:txBody>
      </p:sp>
    </p:spTree>
    <p:extLst>
      <p:ext uri="{BB962C8B-B14F-4D97-AF65-F5344CB8AC3E}">
        <p14:creationId xmlns:p14="http://schemas.microsoft.com/office/powerpoint/2010/main" val="2495122364"/>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0ED35D-F0A2-324C-7075-BCDD61AEF687}"/>
              </a:ext>
            </a:extLst>
          </p:cNvPr>
          <p:cNvSpPr>
            <a:spLocks noGrp="1"/>
          </p:cNvSpPr>
          <p:nvPr>
            <p:ph type="title"/>
          </p:nvPr>
        </p:nvSpPr>
        <p:spPr>
          <a:xfrm>
            <a:off x="411480" y="991443"/>
            <a:ext cx="4443154" cy="1087819"/>
          </a:xfrm>
        </p:spPr>
        <p:txBody>
          <a:bodyPr anchor="b">
            <a:normAutofit/>
          </a:bodyPr>
          <a:lstStyle/>
          <a:p>
            <a:r>
              <a:rPr lang="en-US" sz="3400">
                <a:ea typeface="Calibri Light"/>
                <a:cs typeface="Calibri Light"/>
              </a:rPr>
              <a:t>Results</a:t>
            </a:r>
            <a:endParaRPr lang="en-US" sz="3400"/>
          </a:p>
        </p:txBody>
      </p:sp>
      <p:sp>
        <p:nvSpPr>
          <p:cNvPr id="16" name="Rectangle 15">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CEF3834-1996-E374-0710-091CB6A80F88}"/>
              </a:ext>
            </a:extLst>
          </p:cNvPr>
          <p:cNvSpPr>
            <a:spLocks noGrp="1"/>
          </p:cNvSpPr>
          <p:nvPr>
            <p:ph idx="1"/>
          </p:nvPr>
        </p:nvSpPr>
        <p:spPr>
          <a:xfrm>
            <a:off x="411480" y="2635867"/>
            <a:ext cx="4997456" cy="3767687"/>
          </a:xfrm>
        </p:spPr>
        <p:txBody>
          <a:bodyPr vert="horz" lIns="91440" tIns="45720" rIns="91440" bIns="45720" rtlCol="0" anchor="t">
            <a:noAutofit/>
          </a:bodyPr>
          <a:lstStyle/>
          <a:p>
            <a:r>
              <a:rPr lang="en-US" sz="1600">
                <a:ea typeface="Calibri"/>
                <a:cs typeface="Calibri"/>
              </a:rPr>
              <a:t>Micro F1 Score</a:t>
            </a:r>
          </a:p>
          <a:p>
            <a:pPr lvl="1">
              <a:buFont typeface="Courier New" panose="020B0604020202020204" pitchFamily="34" charset="0"/>
              <a:buChar char="o"/>
            </a:pPr>
            <a:r>
              <a:rPr lang="en-US" sz="1400">
                <a:ea typeface="+mn-lt"/>
                <a:cs typeface="+mn-lt"/>
              </a:rPr>
              <a:t>Harmonic mean of precision and recall that accounts for class imbalance</a:t>
            </a:r>
          </a:p>
          <a:p>
            <a:r>
              <a:rPr lang="en-US" sz="1600" err="1">
                <a:ea typeface="+mn-lt"/>
                <a:cs typeface="+mn-lt"/>
              </a:rPr>
              <a:t>DistilBERT</a:t>
            </a:r>
            <a:endParaRPr lang="en-US" sz="1600" err="1">
              <a:ea typeface="Calibri"/>
              <a:cs typeface="Calibri"/>
            </a:endParaRPr>
          </a:p>
          <a:p>
            <a:pPr lvl="1">
              <a:spcBef>
                <a:spcPts val="200"/>
              </a:spcBef>
              <a:spcAft>
                <a:spcPts val="200"/>
              </a:spcAft>
              <a:buFont typeface="Courier New" panose="020B0604020202020204" pitchFamily="34" charset="0"/>
              <a:buChar char="o"/>
            </a:pPr>
            <a:r>
              <a:rPr lang="en-US" sz="1400">
                <a:ea typeface="Calibri"/>
                <a:cs typeface="Calibri"/>
              </a:rPr>
              <a:t>Base</a:t>
            </a:r>
          </a:p>
          <a:p>
            <a:pPr lvl="2">
              <a:spcBef>
                <a:spcPts val="200"/>
              </a:spcBef>
              <a:spcAft>
                <a:spcPts val="200"/>
              </a:spcAft>
              <a:buFont typeface="Wingdings" panose="020B0604020202020204" pitchFamily="34" charset="0"/>
              <a:buChar char="§"/>
            </a:pPr>
            <a:r>
              <a:rPr lang="en-US" sz="1300">
                <a:ea typeface="Calibri"/>
                <a:cs typeface="Calibri"/>
              </a:rPr>
              <a:t>Batch Size = 32</a:t>
            </a:r>
          </a:p>
          <a:p>
            <a:pPr lvl="2">
              <a:spcBef>
                <a:spcPts val="200"/>
              </a:spcBef>
              <a:spcAft>
                <a:spcPts val="200"/>
              </a:spcAft>
              <a:buFont typeface="Wingdings" panose="020B0604020202020204" pitchFamily="34" charset="0"/>
              <a:buChar char="§"/>
            </a:pPr>
            <a:r>
              <a:rPr lang="en-US" sz="1300">
                <a:ea typeface="Calibri"/>
                <a:cs typeface="Calibri"/>
              </a:rPr>
              <a:t>Epochs = 3</a:t>
            </a:r>
          </a:p>
          <a:p>
            <a:pPr lvl="2">
              <a:spcBef>
                <a:spcPts val="200"/>
              </a:spcBef>
              <a:spcAft>
                <a:spcPts val="200"/>
              </a:spcAft>
              <a:buFont typeface="Wingdings" panose="020B0604020202020204" pitchFamily="34" charset="0"/>
              <a:buChar char="§"/>
            </a:pPr>
            <a:r>
              <a:rPr lang="en-US" sz="1300">
                <a:ea typeface="Calibri"/>
                <a:cs typeface="Calibri"/>
              </a:rPr>
              <a:t>Learning Rate = 5e-5</a:t>
            </a:r>
          </a:p>
          <a:p>
            <a:pPr lvl="1">
              <a:spcBef>
                <a:spcPts val="200"/>
              </a:spcBef>
              <a:spcAft>
                <a:spcPts val="200"/>
              </a:spcAft>
              <a:buFont typeface="Courier New" panose="020B0604020202020204" pitchFamily="34" charset="0"/>
              <a:buChar char="o"/>
            </a:pPr>
            <a:r>
              <a:rPr lang="en-US" sz="1400">
                <a:ea typeface="Calibri"/>
                <a:cs typeface="Calibri"/>
              </a:rPr>
              <a:t>Adapted</a:t>
            </a:r>
          </a:p>
          <a:p>
            <a:pPr lvl="2">
              <a:spcBef>
                <a:spcPts val="200"/>
              </a:spcBef>
              <a:spcAft>
                <a:spcPts val="200"/>
              </a:spcAft>
              <a:buFont typeface="Wingdings" panose="020B0604020202020204" pitchFamily="34" charset="0"/>
              <a:buChar char="§"/>
            </a:pPr>
            <a:r>
              <a:rPr lang="en-US" sz="1300">
                <a:ea typeface="Calibri"/>
                <a:cs typeface="Calibri"/>
              </a:rPr>
              <a:t>Epochs = 4</a:t>
            </a:r>
          </a:p>
          <a:p>
            <a:pPr lvl="2">
              <a:spcBef>
                <a:spcPts val="200"/>
              </a:spcBef>
              <a:spcAft>
                <a:spcPts val="200"/>
              </a:spcAft>
              <a:buFont typeface="Wingdings" panose="020B0604020202020204" pitchFamily="34" charset="0"/>
              <a:buChar char="§"/>
            </a:pPr>
            <a:r>
              <a:rPr lang="en-US" sz="1300">
                <a:ea typeface="Calibri"/>
                <a:cs typeface="Calibri"/>
              </a:rPr>
              <a:t>Variable Learning Rate = Decay [3e-4, 1e-4, 5e-5, 1e-5]</a:t>
            </a:r>
          </a:p>
          <a:p>
            <a:pPr lvl="2">
              <a:spcBef>
                <a:spcPts val="200"/>
              </a:spcBef>
              <a:spcAft>
                <a:spcPts val="200"/>
              </a:spcAft>
              <a:buFont typeface="Wingdings" panose="020B0604020202020204" pitchFamily="34" charset="0"/>
              <a:buChar char="§"/>
            </a:pPr>
            <a:r>
              <a:rPr lang="en-US" sz="1300">
                <a:ea typeface="+mn-lt"/>
                <a:cs typeface="+mn-lt"/>
              </a:rPr>
              <a:t>Masking = 0.15</a:t>
            </a:r>
          </a:p>
          <a:p>
            <a:pPr lvl="1">
              <a:buFont typeface="Courier New" panose="020B0604020202020204" pitchFamily="34" charset="0"/>
              <a:buChar char="o"/>
            </a:pPr>
            <a:endParaRPr lang="en-US" sz="1400">
              <a:ea typeface="Calibri"/>
              <a:cs typeface="Calibri"/>
            </a:endParaRPr>
          </a:p>
          <a:p>
            <a:endParaRPr lang="en-US" sz="1800">
              <a:ea typeface="Calibri"/>
              <a:cs typeface="Calibri"/>
            </a:endParaRPr>
          </a:p>
          <a:p>
            <a:pPr marL="0" indent="0">
              <a:buNone/>
            </a:pPr>
            <a:endParaRPr lang="en-US" sz="1800">
              <a:ea typeface="Calibri"/>
              <a:cs typeface="Calibri"/>
            </a:endParaRPr>
          </a:p>
          <a:p>
            <a:pPr marL="0" indent="0">
              <a:buNone/>
            </a:pPr>
            <a:endParaRPr lang="en-US" sz="1800">
              <a:ea typeface="Calibri"/>
              <a:cs typeface="Calibri"/>
            </a:endParaRPr>
          </a:p>
        </p:txBody>
      </p:sp>
      <p:graphicFrame>
        <p:nvGraphicFramePr>
          <p:cNvPr id="4" name="Table 3">
            <a:extLst>
              <a:ext uri="{FF2B5EF4-FFF2-40B4-BE49-F238E27FC236}">
                <a16:creationId xmlns:a16="http://schemas.microsoft.com/office/drawing/2014/main" id="{2A4E7794-FF29-AF4A-F6A4-71827D869309}"/>
              </a:ext>
            </a:extLst>
          </p:cNvPr>
          <p:cNvGraphicFramePr>
            <a:graphicFrameLocks noGrp="1"/>
          </p:cNvGraphicFramePr>
          <p:nvPr>
            <p:extLst>
              <p:ext uri="{D42A27DB-BD31-4B8C-83A1-F6EECF244321}">
                <p14:modId xmlns:p14="http://schemas.microsoft.com/office/powerpoint/2010/main" val="2529988206"/>
              </p:ext>
            </p:extLst>
          </p:nvPr>
        </p:nvGraphicFramePr>
        <p:xfrm>
          <a:off x="6501114" y="1533645"/>
          <a:ext cx="4262006" cy="2681466"/>
        </p:xfrm>
        <a:graphic>
          <a:graphicData uri="http://schemas.openxmlformats.org/drawingml/2006/table">
            <a:tbl>
              <a:tblPr firstRow="1" bandRow="1">
                <a:tableStyleId>{91EBBBCC-DAD2-459C-BE2E-F6DE35CF9A28}</a:tableStyleId>
              </a:tblPr>
              <a:tblGrid>
                <a:gridCol w="2444128">
                  <a:extLst>
                    <a:ext uri="{9D8B030D-6E8A-4147-A177-3AD203B41FA5}">
                      <a16:colId xmlns:a16="http://schemas.microsoft.com/office/drawing/2014/main" val="3624245149"/>
                    </a:ext>
                  </a:extLst>
                </a:gridCol>
                <a:gridCol w="1817878">
                  <a:extLst>
                    <a:ext uri="{9D8B030D-6E8A-4147-A177-3AD203B41FA5}">
                      <a16:colId xmlns:a16="http://schemas.microsoft.com/office/drawing/2014/main" val="56364939"/>
                    </a:ext>
                  </a:extLst>
                </a:gridCol>
              </a:tblGrid>
              <a:tr h="356886">
                <a:tc>
                  <a:txBody>
                    <a:bodyPr/>
                    <a:lstStyle/>
                    <a:p>
                      <a:pPr lvl="0" algn="ctr">
                        <a:buNone/>
                      </a:pPr>
                      <a:r>
                        <a:rPr lang="en-US" sz="1600">
                          <a:solidFill>
                            <a:schemeClr val="bg1"/>
                          </a:solidFill>
                        </a:rPr>
                        <a:t>Classifier</a:t>
                      </a:r>
                      <a:endParaRPr lang="en-US"/>
                    </a:p>
                  </a:txBody>
                  <a:tcPr marL="112330" marR="112330" marT="56165" marB="56165">
                    <a:lnL w="0">
                      <a:noFill/>
                    </a:lnL>
                    <a:lnR w="0" cap="flat" cmpd="sng" algn="ctr">
                      <a:noFill/>
                      <a:prstDash val="solid"/>
                      <a:round/>
                      <a:headEnd type="none" w="med" len="med"/>
                      <a:tailEnd type="none" w="med" len="med"/>
                    </a:lnR>
                    <a:lnT w="0" cap="flat" cmpd="sng" algn="ctr">
                      <a:noFill/>
                      <a:prstDash val="solid"/>
                      <a:round/>
                      <a:headEnd type="none" w="med" len="med"/>
                      <a:tailEnd type="none" w="med" len="med"/>
                    </a:lnT>
                    <a:lnB w="0">
                      <a:noFill/>
                    </a:lnB>
                    <a:solidFill>
                      <a:schemeClr val="accent1"/>
                    </a:solidFill>
                  </a:tcPr>
                </a:tc>
                <a:tc>
                  <a:txBody>
                    <a:bodyPr/>
                    <a:lstStyle/>
                    <a:p>
                      <a:pPr lvl="0" algn="ctr">
                        <a:buNone/>
                      </a:pPr>
                      <a:r>
                        <a:rPr lang="en-US" sz="1600">
                          <a:solidFill>
                            <a:schemeClr val="bg1"/>
                          </a:solidFill>
                        </a:rPr>
                        <a:t>F1 Score</a:t>
                      </a:r>
                    </a:p>
                  </a:txBody>
                  <a:tcPr marL="112330" marR="112330" marT="56165" marB="56165">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a:noFill/>
                    </a:lnB>
                    <a:solidFill>
                      <a:schemeClr val="accent1"/>
                    </a:solidFill>
                  </a:tcPr>
                </a:tc>
                <a:extLst>
                  <a:ext uri="{0D108BD9-81ED-4DB2-BD59-A6C34878D82A}">
                    <a16:rowId xmlns:a16="http://schemas.microsoft.com/office/drawing/2014/main" val="2076495569"/>
                  </a:ext>
                </a:extLst>
              </a:tr>
              <a:tr h="356886">
                <a:tc gridSpan="2">
                  <a:txBody>
                    <a:bodyPr/>
                    <a:lstStyle/>
                    <a:p>
                      <a:pPr lvl="0" algn="ctr">
                        <a:buNone/>
                      </a:pPr>
                      <a:r>
                        <a:rPr lang="en-US" sz="1600" b="1">
                          <a:solidFill>
                            <a:schemeClr val="tx1"/>
                          </a:solidFill>
                        </a:rPr>
                        <a:t>Validation</a:t>
                      </a:r>
                    </a:p>
                  </a:txBody>
                  <a:tcPr marL="112329" marR="112329" marT="56165" marB="56165">
                    <a:lnL w="0">
                      <a:noFill/>
                    </a:lnL>
                    <a:lnR w="0">
                      <a:noFill/>
                    </a:lnR>
                    <a:lnT w="0">
                      <a:noFill/>
                    </a:lnT>
                    <a:lnB w="0">
                      <a:noFill/>
                    </a:lnB>
                    <a:solidFill>
                      <a:schemeClr val="accent1">
                        <a:lumMod val="20000"/>
                        <a:lumOff val="80000"/>
                      </a:schemeClr>
                    </a:solidFill>
                  </a:tcPr>
                </a:tc>
                <a:tc hMerge="1">
                  <a:txBody>
                    <a:bodyPr/>
                    <a:lstStyle/>
                    <a:p>
                      <a:endParaRPr lang="en-US"/>
                    </a:p>
                  </a:txBody>
                  <a:tcPr marL="112329" marR="112329" marT="56165" marB="56165">
                    <a:lnL w="12700">
                      <a:solidFill>
                        <a:schemeClr val="tx1"/>
                      </a:solidFill>
                    </a:lnL>
                    <a:lnR w="12700">
                      <a:solidFill>
                        <a:schemeClr val="tx1"/>
                      </a:solidFill>
                    </a:lnR>
                    <a:lnT w="12700">
                      <a:solidFill>
                        <a:schemeClr val="tx1"/>
                      </a:solidFill>
                    </a:lnT>
                    <a:lnB w="12700">
                      <a:solidFill>
                        <a:schemeClr val="tx1"/>
                      </a:solidFill>
                    </a:lnB>
                    <a:solidFill>
                      <a:schemeClr val="accent1"/>
                    </a:solidFill>
                  </a:tcPr>
                </a:tc>
                <a:extLst>
                  <a:ext uri="{0D108BD9-81ED-4DB2-BD59-A6C34878D82A}">
                    <a16:rowId xmlns:a16="http://schemas.microsoft.com/office/drawing/2014/main" val="2772486934"/>
                  </a:ext>
                </a:extLst>
              </a:tr>
              <a:tr h="327949">
                <a:tc>
                  <a:txBody>
                    <a:bodyPr/>
                    <a:lstStyle/>
                    <a:p>
                      <a:pPr lvl="0" algn="l">
                        <a:lnSpc>
                          <a:spcPct val="100000"/>
                        </a:lnSpc>
                        <a:spcBef>
                          <a:spcPts val="0"/>
                        </a:spcBef>
                        <a:spcAft>
                          <a:spcPts val="0"/>
                        </a:spcAft>
                        <a:buNone/>
                      </a:pPr>
                      <a:r>
                        <a:rPr lang="en-US" sz="1400" b="0" i="0" u="none" strike="noStrike" noProof="0">
                          <a:latin typeface="Calibri"/>
                        </a:rPr>
                        <a:t>TF/IDF</a:t>
                      </a:r>
                    </a:p>
                  </a:txBody>
                  <a:tcPr marL="112330" marR="112330" marT="56165" marB="56165">
                    <a:lnL w="0">
                      <a:noFill/>
                    </a:lnL>
                    <a:lnR w="0">
                      <a:noFill/>
                    </a:lnR>
                    <a:lnT w="0">
                      <a:noFill/>
                    </a:lnT>
                    <a:lnB w="0">
                      <a:noFill/>
                    </a:lnB>
                    <a:solidFill>
                      <a:schemeClr val="accent4">
                        <a:lumMod val="20000"/>
                        <a:lumOff val="80000"/>
                      </a:schemeClr>
                    </a:solidFill>
                  </a:tcPr>
                </a:tc>
                <a:tc>
                  <a:txBody>
                    <a:bodyPr/>
                    <a:lstStyle/>
                    <a:p>
                      <a:pPr lvl="0" algn="ctr">
                        <a:buNone/>
                      </a:pPr>
                      <a:endParaRPr lang="en-US" sz="1400"/>
                    </a:p>
                  </a:txBody>
                  <a:tcPr marL="112330" marR="112330" marT="56165" marB="56165">
                    <a:lnL w="0">
                      <a:noFill/>
                    </a:lnL>
                    <a:lnR w="0">
                      <a:noFill/>
                    </a:lnR>
                    <a:lnT w="0">
                      <a:noFill/>
                    </a:lnT>
                    <a:lnB w="0">
                      <a:noFill/>
                    </a:lnB>
                    <a:solidFill>
                      <a:schemeClr val="accent4">
                        <a:lumMod val="20000"/>
                        <a:lumOff val="80000"/>
                      </a:schemeClr>
                    </a:solidFill>
                  </a:tcPr>
                </a:tc>
                <a:extLst>
                  <a:ext uri="{0D108BD9-81ED-4DB2-BD59-A6C34878D82A}">
                    <a16:rowId xmlns:a16="http://schemas.microsoft.com/office/drawing/2014/main" val="869391379"/>
                  </a:ext>
                </a:extLst>
              </a:tr>
              <a:tr h="327949">
                <a:tc>
                  <a:txBody>
                    <a:bodyPr/>
                    <a:lstStyle/>
                    <a:p>
                      <a:pPr lvl="1" algn="l">
                        <a:buNone/>
                      </a:pPr>
                      <a:r>
                        <a:rPr lang="en-US" sz="1400"/>
                        <a:t>Logistic Reg.</a:t>
                      </a:r>
                    </a:p>
                  </a:txBody>
                  <a:tcPr marL="112330" marR="112330" marT="56165" marB="56165">
                    <a:lnL w="0">
                      <a:noFill/>
                    </a:lnL>
                    <a:lnR w="0">
                      <a:noFill/>
                    </a:lnR>
                    <a:lnT w="0">
                      <a:noFill/>
                    </a:lnT>
                    <a:lnB w="0">
                      <a:noFill/>
                    </a:lnB>
                    <a:solidFill>
                      <a:schemeClr val="accent4">
                        <a:lumMod val="40000"/>
                        <a:lumOff val="60000"/>
                      </a:schemeClr>
                    </a:solidFill>
                  </a:tcPr>
                </a:tc>
                <a:tc>
                  <a:txBody>
                    <a:bodyPr/>
                    <a:lstStyle/>
                    <a:p>
                      <a:pPr lvl="0" algn="ctr">
                        <a:buNone/>
                      </a:pPr>
                      <a:r>
                        <a:rPr lang="en-US" sz="1400" u="none"/>
                        <a:t>0.5884</a:t>
                      </a:r>
                    </a:p>
                  </a:txBody>
                  <a:tcPr marL="112330" marR="112330" marT="56165" marB="56165">
                    <a:lnL w="0">
                      <a:noFill/>
                    </a:lnL>
                    <a:lnR w="0">
                      <a:noFill/>
                    </a:lnR>
                    <a:lnT w="0">
                      <a:noFill/>
                    </a:lnT>
                    <a:lnB w="0">
                      <a:noFill/>
                    </a:lnB>
                    <a:solidFill>
                      <a:schemeClr val="accent4">
                        <a:lumMod val="40000"/>
                        <a:lumOff val="60000"/>
                      </a:schemeClr>
                    </a:solidFill>
                  </a:tcPr>
                </a:tc>
                <a:extLst>
                  <a:ext uri="{0D108BD9-81ED-4DB2-BD59-A6C34878D82A}">
                    <a16:rowId xmlns:a16="http://schemas.microsoft.com/office/drawing/2014/main" val="2725497753"/>
                  </a:ext>
                </a:extLst>
              </a:tr>
              <a:tr h="327949">
                <a:tc>
                  <a:txBody>
                    <a:bodyPr/>
                    <a:lstStyle/>
                    <a:p>
                      <a:pPr lvl="1" algn="l">
                        <a:buNone/>
                      </a:pPr>
                      <a:r>
                        <a:rPr lang="en-US" sz="1400" err="1"/>
                        <a:t>XGBoost</a:t>
                      </a:r>
                      <a:endParaRPr lang="en-US" sz="1400"/>
                    </a:p>
                  </a:txBody>
                  <a:tcPr marL="112330" marR="112330" marT="56165" marB="56165">
                    <a:lnL w="0">
                      <a:noFill/>
                    </a:lnL>
                    <a:lnR w="0">
                      <a:noFill/>
                    </a:lnR>
                    <a:lnT w="0">
                      <a:noFill/>
                    </a:lnT>
                    <a:lnB w="0">
                      <a:noFill/>
                    </a:lnB>
                    <a:solidFill>
                      <a:schemeClr val="accent4">
                        <a:lumMod val="20000"/>
                        <a:lumOff val="80000"/>
                      </a:schemeClr>
                    </a:solidFill>
                  </a:tcPr>
                </a:tc>
                <a:tc>
                  <a:txBody>
                    <a:bodyPr/>
                    <a:lstStyle/>
                    <a:p>
                      <a:pPr lvl="0" algn="ctr">
                        <a:buNone/>
                      </a:pPr>
                      <a:r>
                        <a:rPr lang="en-US" sz="1400" u="none"/>
                        <a:t>0.5613</a:t>
                      </a:r>
                    </a:p>
                  </a:txBody>
                  <a:tcPr marL="112330" marR="112330" marT="56165" marB="56165">
                    <a:lnL w="0">
                      <a:noFill/>
                    </a:lnL>
                    <a:lnR w="0">
                      <a:noFill/>
                    </a:lnR>
                    <a:lnT w="0">
                      <a:noFill/>
                    </a:lnT>
                    <a:lnB w="0">
                      <a:noFill/>
                    </a:lnB>
                    <a:solidFill>
                      <a:schemeClr val="accent4">
                        <a:lumMod val="20000"/>
                        <a:lumOff val="80000"/>
                      </a:schemeClr>
                    </a:solidFill>
                  </a:tcPr>
                </a:tc>
                <a:extLst>
                  <a:ext uri="{0D108BD9-81ED-4DB2-BD59-A6C34878D82A}">
                    <a16:rowId xmlns:a16="http://schemas.microsoft.com/office/drawing/2014/main" val="2626142479"/>
                  </a:ext>
                </a:extLst>
              </a:tr>
              <a:tr h="327949">
                <a:tc>
                  <a:txBody>
                    <a:bodyPr/>
                    <a:lstStyle/>
                    <a:p>
                      <a:pPr lvl="0">
                        <a:buNone/>
                      </a:pPr>
                      <a:r>
                        <a:rPr lang="en-US" sz="1400" err="1"/>
                        <a:t>DistilBERT</a:t>
                      </a:r>
                      <a:endParaRPr lang="en-US" sz="1400"/>
                    </a:p>
                  </a:txBody>
                  <a:tcPr marL="112330" marR="112330" marT="56165" marB="56165">
                    <a:lnL w="0">
                      <a:noFill/>
                    </a:lnL>
                    <a:lnR w="0">
                      <a:noFill/>
                    </a:lnR>
                    <a:lnT w="0">
                      <a:noFill/>
                    </a:lnT>
                    <a:lnB w="0">
                      <a:noFill/>
                    </a:lnB>
                    <a:solidFill>
                      <a:schemeClr val="accent4">
                        <a:lumMod val="40000"/>
                        <a:lumOff val="60000"/>
                      </a:schemeClr>
                    </a:solidFill>
                  </a:tcPr>
                </a:tc>
                <a:tc>
                  <a:txBody>
                    <a:bodyPr/>
                    <a:lstStyle/>
                    <a:p>
                      <a:pPr lvl="0" algn="ctr">
                        <a:buNone/>
                      </a:pPr>
                      <a:endParaRPr lang="en-US" sz="1400" u="none"/>
                    </a:p>
                  </a:txBody>
                  <a:tcPr marL="112330" marR="112330" marT="56165" marB="56165">
                    <a:lnL w="0">
                      <a:noFill/>
                    </a:lnL>
                    <a:lnR w="0">
                      <a:noFill/>
                    </a:lnR>
                    <a:lnT w="0">
                      <a:noFill/>
                    </a:lnT>
                    <a:lnB w="0">
                      <a:noFill/>
                    </a:lnB>
                    <a:solidFill>
                      <a:schemeClr val="accent4">
                        <a:lumMod val="40000"/>
                        <a:lumOff val="60000"/>
                      </a:schemeClr>
                    </a:solidFill>
                  </a:tcPr>
                </a:tc>
                <a:extLst>
                  <a:ext uri="{0D108BD9-81ED-4DB2-BD59-A6C34878D82A}">
                    <a16:rowId xmlns:a16="http://schemas.microsoft.com/office/drawing/2014/main" val="858542963"/>
                  </a:ext>
                </a:extLst>
              </a:tr>
              <a:tr h="327949">
                <a:tc>
                  <a:txBody>
                    <a:bodyPr/>
                    <a:lstStyle/>
                    <a:p>
                      <a:pPr lvl="1">
                        <a:buNone/>
                      </a:pPr>
                      <a:r>
                        <a:rPr lang="en-US" sz="1400"/>
                        <a:t>Base</a:t>
                      </a:r>
                    </a:p>
                  </a:txBody>
                  <a:tcPr marL="112330" marR="112330" marT="56165" marB="56165">
                    <a:lnL w="0">
                      <a:noFill/>
                    </a:lnL>
                    <a:lnR w="0">
                      <a:noFill/>
                    </a:lnR>
                    <a:lnT w="0">
                      <a:noFill/>
                    </a:lnT>
                    <a:lnB w="0">
                      <a:noFill/>
                    </a:lnB>
                    <a:solidFill>
                      <a:schemeClr val="accent4">
                        <a:lumMod val="20000"/>
                        <a:lumOff val="80000"/>
                      </a:schemeClr>
                    </a:solidFill>
                  </a:tcPr>
                </a:tc>
                <a:tc>
                  <a:txBody>
                    <a:bodyPr/>
                    <a:lstStyle/>
                    <a:p>
                      <a:pPr lvl="0" algn="ctr">
                        <a:buNone/>
                      </a:pPr>
                      <a:r>
                        <a:rPr lang="en-US" sz="1400" b="0" i="0" u="none" strike="noStrike" noProof="0">
                          <a:latin typeface="Calibri"/>
                        </a:rPr>
                        <a:t>0.6746</a:t>
                      </a:r>
                      <a:endParaRPr lang="en-US" sz="1400" u="none"/>
                    </a:p>
                  </a:txBody>
                  <a:tcPr marL="112330" marR="112330" marT="56165" marB="56165">
                    <a:lnL w="0">
                      <a:noFill/>
                    </a:lnL>
                    <a:lnR w="0">
                      <a:noFill/>
                    </a:lnR>
                    <a:lnT w="0">
                      <a:noFill/>
                    </a:lnT>
                    <a:lnB w="0">
                      <a:noFill/>
                    </a:lnB>
                    <a:solidFill>
                      <a:schemeClr val="accent4">
                        <a:lumMod val="20000"/>
                        <a:lumOff val="80000"/>
                      </a:schemeClr>
                    </a:solidFill>
                  </a:tcPr>
                </a:tc>
                <a:extLst>
                  <a:ext uri="{0D108BD9-81ED-4DB2-BD59-A6C34878D82A}">
                    <a16:rowId xmlns:a16="http://schemas.microsoft.com/office/drawing/2014/main" val="3006667964"/>
                  </a:ext>
                </a:extLst>
              </a:tr>
              <a:tr h="327949">
                <a:tc>
                  <a:txBody>
                    <a:bodyPr/>
                    <a:lstStyle/>
                    <a:p>
                      <a:pPr lvl="1">
                        <a:buNone/>
                      </a:pPr>
                      <a:r>
                        <a:rPr lang="en-US" sz="1400" b="0"/>
                        <a:t>Adapted</a:t>
                      </a:r>
                    </a:p>
                  </a:txBody>
                  <a:tcPr marL="112330" marR="112330" marT="56165" marB="56165">
                    <a:lnL w="0">
                      <a:noFill/>
                    </a:lnL>
                    <a:lnR w="0">
                      <a:noFill/>
                    </a:lnR>
                    <a:lnT w="0">
                      <a:noFill/>
                    </a:lnT>
                    <a:lnB w="0" cap="flat" cmpd="sng" algn="ctr">
                      <a:noFill/>
                      <a:prstDash val="solid"/>
                      <a:round/>
                      <a:headEnd type="none" w="med" len="med"/>
                      <a:tailEnd type="none" w="med" len="med"/>
                    </a:lnB>
                    <a:solidFill>
                      <a:schemeClr val="accent4">
                        <a:lumMod val="40000"/>
                        <a:lumOff val="60000"/>
                      </a:schemeClr>
                    </a:solidFill>
                  </a:tcPr>
                </a:tc>
                <a:tc>
                  <a:txBody>
                    <a:bodyPr/>
                    <a:lstStyle/>
                    <a:p>
                      <a:pPr lvl="0" algn="ctr">
                        <a:buNone/>
                      </a:pPr>
                      <a:r>
                        <a:rPr lang="en-US" sz="1400" b="0" i="1" u="none" strike="noStrike" noProof="0">
                          <a:latin typeface="Calibri"/>
                        </a:rPr>
                        <a:t>0.6945</a:t>
                      </a:r>
                      <a:endParaRPr lang="en-US" sz="1400" b="0" i="1" u="none"/>
                    </a:p>
                  </a:txBody>
                  <a:tcPr marL="112330" marR="112330" marT="56165" marB="56165">
                    <a:lnL w="0">
                      <a:noFill/>
                    </a:lnL>
                    <a:lnR w="0">
                      <a:noFill/>
                    </a:lnR>
                    <a:lnT w="0">
                      <a:noFill/>
                    </a:lnT>
                    <a:lnB w="0" cap="flat" cmpd="sng" algn="ctr">
                      <a:no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378313680"/>
                  </a:ext>
                </a:extLst>
              </a:tr>
            </a:tbl>
          </a:graphicData>
        </a:graphic>
      </p:graphicFrame>
      <p:graphicFrame>
        <p:nvGraphicFramePr>
          <p:cNvPr id="5" name="Table 4">
            <a:extLst>
              <a:ext uri="{FF2B5EF4-FFF2-40B4-BE49-F238E27FC236}">
                <a16:creationId xmlns:a16="http://schemas.microsoft.com/office/drawing/2014/main" id="{B661A867-D1E6-130C-87F0-2A1A4FCB12B6}"/>
              </a:ext>
            </a:extLst>
          </p:cNvPr>
          <p:cNvGraphicFramePr>
            <a:graphicFrameLocks noGrp="1"/>
          </p:cNvGraphicFramePr>
          <p:nvPr>
            <p:extLst>
              <p:ext uri="{D42A27DB-BD31-4B8C-83A1-F6EECF244321}">
                <p14:modId xmlns:p14="http://schemas.microsoft.com/office/powerpoint/2010/main" val="3085160116"/>
              </p:ext>
            </p:extLst>
          </p:nvPr>
        </p:nvGraphicFramePr>
        <p:xfrm>
          <a:off x="6501114" y="4518949"/>
          <a:ext cx="4251267" cy="653583"/>
        </p:xfrm>
        <a:graphic>
          <a:graphicData uri="http://schemas.openxmlformats.org/drawingml/2006/table">
            <a:tbl>
              <a:tblPr firstRow="1" bandRow="1">
                <a:tableStyleId>{5C22544A-7EE6-4342-B048-85BDC9FD1C3A}</a:tableStyleId>
              </a:tblPr>
              <a:tblGrid>
                <a:gridCol w="2434015">
                  <a:extLst>
                    <a:ext uri="{9D8B030D-6E8A-4147-A177-3AD203B41FA5}">
                      <a16:colId xmlns:a16="http://schemas.microsoft.com/office/drawing/2014/main" val="2877340967"/>
                    </a:ext>
                  </a:extLst>
                </a:gridCol>
                <a:gridCol w="1817252">
                  <a:extLst>
                    <a:ext uri="{9D8B030D-6E8A-4147-A177-3AD203B41FA5}">
                      <a16:colId xmlns:a16="http://schemas.microsoft.com/office/drawing/2014/main" val="4056902994"/>
                    </a:ext>
                  </a:extLst>
                </a:gridCol>
              </a:tblGrid>
              <a:tr h="327949">
                <a:tc gridSpan="2">
                  <a:txBody>
                    <a:bodyPr/>
                    <a:lstStyle/>
                    <a:p>
                      <a:pPr lvl="0" algn="ctr">
                        <a:buNone/>
                      </a:pPr>
                      <a:r>
                        <a:rPr lang="en-US" sz="1600" b="1">
                          <a:solidFill>
                            <a:schemeClr val="tx1"/>
                          </a:solidFill>
                        </a:rPr>
                        <a:t>Test</a:t>
                      </a:r>
                    </a:p>
                  </a:txBody>
                  <a:tcPr>
                    <a:lnL w="0">
                      <a:noFill/>
                    </a:lnL>
                    <a:lnR w="0">
                      <a:noFill/>
                    </a:lnR>
                    <a:lnT w="0">
                      <a:noFill/>
                    </a:lnT>
                    <a:lnB w="0">
                      <a:noFill/>
                    </a:lnB>
                    <a:solidFill>
                      <a:schemeClr val="accent5">
                        <a:lumMod val="20000"/>
                        <a:lumOff val="80000"/>
                      </a:schemeClr>
                    </a:solidFill>
                  </a:tcPr>
                </a:tc>
                <a:tc hMerge="1">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lumMod val="20000"/>
                        <a:lumOff val="80000"/>
                      </a:schemeClr>
                    </a:solidFill>
                  </a:tcPr>
                </a:tc>
                <a:extLst>
                  <a:ext uri="{0D108BD9-81ED-4DB2-BD59-A6C34878D82A}">
                    <a16:rowId xmlns:a16="http://schemas.microsoft.com/office/drawing/2014/main" val="500201199"/>
                  </a:ext>
                </a:extLst>
              </a:tr>
              <a:tr h="318303">
                <a:tc>
                  <a:txBody>
                    <a:bodyPr/>
                    <a:lstStyle/>
                    <a:p>
                      <a:r>
                        <a:rPr lang="en-US" sz="1400" b="0" err="1">
                          <a:solidFill>
                            <a:schemeClr val="tx1"/>
                          </a:solidFill>
                        </a:rPr>
                        <a:t>DistilBERT</a:t>
                      </a:r>
                      <a:r>
                        <a:rPr lang="en-US" sz="1400" b="0">
                          <a:solidFill>
                            <a:schemeClr val="tx1"/>
                          </a:solidFill>
                        </a:rPr>
                        <a:t> Adapted</a:t>
                      </a:r>
                    </a:p>
                  </a:txBody>
                  <a:tcPr>
                    <a:lnL w="0">
                      <a:noFill/>
                    </a:lnL>
                    <a:lnR w="0">
                      <a:noFill/>
                    </a:lnR>
                    <a:lnT w="0" cap="flat" cmpd="sng" algn="ctr">
                      <a:noFill/>
                      <a:prstDash val="solid"/>
                      <a:round/>
                      <a:headEnd type="none" w="med" len="med"/>
                      <a:tailEnd type="none" w="med" len="med"/>
                    </a:lnT>
                    <a:lnB w="0">
                      <a:noFill/>
                    </a:lnB>
                    <a:solidFill>
                      <a:schemeClr val="accent4">
                        <a:lumMod val="20000"/>
                        <a:lumOff val="80000"/>
                      </a:schemeClr>
                    </a:solidFill>
                  </a:tcPr>
                </a:tc>
                <a:tc>
                  <a:txBody>
                    <a:bodyPr/>
                    <a:lstStyle/>
                    <a:p>
                      <a:pPr lvl="0" algn="ctr">
                        <a:buNone/>
                      </a:pPr>
                      <a:r>
                        <a:rPr lang="en-US" sz="1400" b="0" i="1" u="sng">
                          <a:solidFill>
                            <a:schemeClr val="tx1"/>
                          </a:solidFill>
                        </a:rPr>
                        <a:t>0.6950</a:t>
                      </a:r>
                    </a:p>
                  </a:txBody>
                  <a:tcPr>
                    <a:lnL w="0">
                      <a:noFill/>
                    </a:lnL>
                    <a:lnR w="0">
                      <a:noFill/>
                    </a:lnR>
                    <a:lnT w="0" cap="flat" cmpd="sng" algn="ctr">
                      <a:noFill/>
                      <a:prstDash val="solid"/>
                      <a:round/>
                      <a:headEnd type="none" w="med" len="med"/>
                      <a:tailEnd type="none" w="med" len="med"/>
                    </a:lnT>
                    <a:lnB w="0">
                      <a:noFill/>
                    </a:lnB>
                    <a:solidFill>
                      <a:schemeClr val="accent4">
                        <a:lumMod val="20000"/>
                        <a:lumOff val="80000"/>
                      </a:schemeClr>
                    </a:solidFill>
                  </a:tcPr>
                </a:tc>
                <a:extLst>
                  <a:ext uri="{0D108BD9-81ED-4DB2-BD59-A6C34878D82A}">
                    <a16:rowId xmlns:a16="http://schemas.microsoft.com/office/drawing/2014/main" val="3578209831"/>
                  </a:ext>
                </a:extLst>
              </a:tr>
            </a:tbl>
          </a:graphicData>
        </a:graphic>
      </p:graphicFrame>
      <p:sp>
        <p:nvSpPr>
          <p:cNvPr id="6" name="TextBox 5">
            <a:extLst>
              <a:ext uri="{FF2B5EF4-FFF2-40B4-BE49-F238E27FC236}">
                <a16:creationId xmlns:a16="http://schemas.microsoft.com/office/drawing/2014/main" id="{9F6EFF11-1DFC-96D0-DB45-9048B2C5D585}"/>
              </a:ext>
            </a:extLst>
          </p:cNvPr>
          <p:cNvSpPr txBox="1"/>
          <p:nvPr/>
        </p:nvSpPr>
        <p:spPr>
          <a:xfrm>
            <a:off x="231493" y="6452886"/>
            <a:ext cx="3433822"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ea typeface="Calibri"/>
                <a:cs typeface="Calibri"/>
              </a:rPr>
              <a:t>*Masking: Randomly hide input tokens during model training</a:t>
            </a:r>
            <a:endParaRPr lang="en-US" sz="1000"/>
          </a:p>
        </p:txBody>
      </p:sp>
    </p:spTree>
    <p:extLst>
      <p:ext uri="{BB962C8B-B14F-4D97-AF65-F5344CB8AC3E}">
        <p14:creationId xmlns:p14="http://schemas.microsoft.com/office/powerpoint/2010/main" val="986315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2"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531383" y="892870"/>
            <a:ext cx="640871" cy="5321663"/>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4"/>
          </a:solidFill>
          <a:ln>
            <a:solidFill>
              <a:schemeClr val="accent4"/>
            </a:solidFill>
          </a:ln>
        </p:spPr>
        <p:txBody>
          <a:bodyPr vert="horz" wrap="square" lIns="91440" tIns="45720" rIns="91440" bIns="45720" numCol="1" anchor="t" anchorCtr="0" compatLnSpc="1">
            <a:prstTxWarp prst="textNoShape">
              <a:avLst/>
            </a:prstTxWarp>
          </a:bodyPr>
          <a:lstStyle/>
          <a:p>
            <a:endParaRPr lang="en-US"/>
          </a:p>
        </p:txBody>
      </p:sp>
      <p:sp>
        <p:nvSpPr>
          <p:cNvPr id="724"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530789" y="643466"/>
            <a:ext cx="381465" cy="5145033"/>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6" name="Rectangle 725">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19746" y="643466"/>
            <a:ext cx="9923097" cy="4893655"/>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1122" name="Picture 1121" descr="Black icon phone cartoon Royalty Free Vector Image">
            <a:extLst>
              <a:ext uri="{FF2B5EF4-FFF2-40B4-BE49-F238E27FC236}">
                <a16:creationId xmlns:a16="http://schemas.microsoft.com/office/drawing/2014/main" id="{1DE29266-6CE7-62AD-E1F3-6D7A6606B1F5}"/>
              </a:ext>
            </a:extLst>
          </p:cNvPr>
          <p:cNvPicPr>
            <a:picLocks noChangeAspect="1"/>
          </p:cNvPicPr>
          <p:nvPr/>
        </p:nvPicPr>
        <p:blipFill rotWithShape="1">
          <a:blip r:embed="rId2"/>
          <a:srcRect l="127" b="7552"/>
          <a:stretch/>
        </p:blipFill>
        <p:spPr>
          <a:xfrm>
            <a:off x="2604034" y="1654728"/>
            <a:ext cx="892033" cy="1274944"/>
          </a:xfrm>
          <a:prstGeom prst="rect">
            <a:avLst/>
          </a:prstGeom>
        </p:spPr>
      </p:pic>
      <p:sp>
        <p:nvSpPr>
          <p:cNvPr id="1325" name="Rectangle 1324">
            <a:extLst>
              <a:ext uri="{FF2B5EF4-FFF2-40B4-BE49-F238E27FC236}">
                <a16:creationId xmlns:a16="http://schemas.microsoft.com/office/drawing/2014/main" id="{093B2614-569A-42F1-722E-0A4F6BB238BB}"/>
              </a:ext>
            </a:extLst>
          </p:cNvPr>
          <p:cNvSpPr/>
          <p:nvPr/>
        </p:nvSpPr>
        <p:spPr>
          <a:xfrm>
            <a:off x="1567722" y="3997375"/>
            <a:ext cx="2960557" cy="5371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1800" kern="1200">
                <a:solidFill>
                  <a:schemeClr val="lt1"/>
                </a:solidFill>
                <a:latin typeface="+mn-lt"/>
                <a:ea typeface="+mn-ea"/>
                <a:cs typeface="Calibri"/>
              </a:rPr>
              <a:t>Product Availability and Stock</a:t>
            </a:r>
            <a:endParaRPr lang="en-US">
              <a:ea typeface="Calibri"/>
              <a:cs typeface="Calibri"/>
            </a:endParaRPr>
          </a:p>
        </p:txBody>
      </p:sp>
      <p:sp>
        <p:nvSpPr>
          <p:cNvPr id="1326" name="Rectangle 1325">
            <a:extLst>
              <a:ext uri="{FF2B5EF4-FFF2-40B4-BE49-F238E27FC236}">
                <a16:creationId xmlns:a16="http://schemas.microsoft.com/office/drawing/2014/main" id="{5C755796-99C3-3280-0B64-72F827BE48F0}"/>
              </a:ext>
            </a:extLst>
          </p:cNvPr>
          <p:cNvSpPr/>
          <p:nvPr/>
        </p:nvSpPr>
        <p:spPr>
          <a:xfrm>
            <a:off x="1567721" y="4528278"/>
            <a:ext cx="2960556" cy="324786"/>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1800" kern="1200">
                <a:solidFill>
                  <a:schemeClr val="tx1"/>
                </a:solidFill>
                <a:latin typeface="+mn-lt"/>
                <a:ea typeface="+mn-ea"/>
                <a:cs typeface="Calibri"/>
              </a:rPr>
              <a:t>0.91095</a:t>
            </a:r>
            <a:endParaRPr lang="en-US">
              <a:solidFill>
                <a:schemeClr val="tx1"/>
              </a:solidFill>
              <a:ea typeface="Calibri"/>
              <a:cs typeface="Calibri"/>
            </a:endParaRPr>
          </a:p>
        </p:txBody>
      </p:sp>
      <p:sp>
        <p:nvSpPr>
          <p:cNvPr id="1327" name="Rectangle 1326">
            <a:extLst>
              <a:ext uri="{FF2B5EF4-FFF2-40B4-BE49-F238E27FC236}">
                <a16:creationId xmlns:a16="http://schemas.microsoft.com/office/drawing/2014/main" id="{56670804-F93A-F933-F0FC-D6F150677CE9}"/>
              </a:ext>
            </a:extLst>
          </p:cNvPr>
          <p:cNvSpPr/>
          <p:nvPr/>
        </p:nvSpPr>
        <p:spPr>
          <a:xfrm>
            <a:off x="4615721" y="3997374"/>
            <a:ext cx="2960557" cy="5371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spcAft>
                <a:spcPts val="600"/>
              </a:spcAft>
            </a:pPr>
            <a:r>
              <a:rPr lang="en-US" sz="1800" b="1" kern="1200">
                <a:latin typeface="+mn-lt"/>
                <a:ea typeface="+mn-ea"/>
                <a:cs typeface="Calibri"/>
              </a:rPr>
              <a:t>Product Details Inquiry</a:t>
            </a:r>
            <a:endParaRPr lang="en-US" b="1">
              <a:ea typeface="Calibri"/>
              <a:cs typeface="Calibri"/>
            </a:endParaRPr>
          </a:p>
        </p:txBody>
      </p:sp>
      <p:sp>
        <p:nvSpPr>
          <p:cNvPr id="1328" name="Rectangle 1327">
            <a:extLst>
              <a:ext uri="{FF2B5EF4-FFF2-40B4-BE49-F238E27FC236}">
                <a16:creationId xmlns:a16="http://schemas.microsoft.com/office/drawing/2014/main" id="{2467C23F-2CBF-0D4E-1987-AE9E053CB9C3}"/>
              </a:ext>
            </a:extLst>
          </p:cNvPr>
          <p:cNvSpPr/>
          <p:nvPr/>
        </p:nvSpPr>
        <p:spPr>
          <a:xfrm>
            <a:off x="4615720" y="4528277"/>
            <a:ext cx="2960556" cy="324786"/>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spcAft>
                <a:spcPts val="600"/>
              </a:spcAft>
            </a:pPr>
            <a:r>
              <a:rPr lang="en-US" sz="1800" kern="1200">
                <a:solidFill>
                  <a:schemeClr val="tx1"/>
                </a:solidFill>
                <a:latin typeface="+mn-lt"/>
                <a:ea typeface="+mn-ea"/>
                <a:cs typeface="Calibri"/>
              </a:rPr>
              <a:t>0.08876</a:t>
            </a:r>
            <a:endParaRPr lang="en-US"/>
          </a:p>
        </p:txBody>
      </p:sp>
      <p:sp>
        <p:nvSpPr>
          <p:cNvPr id="1329" name="Rectangle 1328">
            <a:extLst>
              <a:ext uri="{FF2B5EF4-FFF2-40B4-BE49-F238E27FC236}">
                <a16:creationId xmlns:a16="http://schemas.microsoft.com/office/drawing/2014/main" id="{3E8BEE10-00E0-D0D4-990D-097FC6396E23}"/>
              </a:ext>
            </a:extLst>
          </p:cNvPr>
          <p:cNvSpPr/>
          <p:nvPr/>
        </p:nvSpPr>
        <p:spPr>
          <a:xfrm>
            <a:off x="7669966" y="3991129"/>
            <a:ext cx="2960557" cy="5371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spcAft>
                <a:spcPts val="600"/>
              </a:spcAft>
            </a:pPr>
            <a:r>
              <a:rPr lang="en-US" sz="1800" kern="1200">
                <a:solidFill>
                  <a:schemeClr val="lt1"/>
                </a:solidFill>
                <a:latin typeface="+mn-lt"/>
                <a:ea typeface="+mn-ea"/>
                <a:cs typeface="Calibri"/>
              </a:rPr>
              <a:t>Every Other Label</a:t>
            </a:r>
            <a:endParaRPr lang="en-US"/>
          </a:p>
        </p:txBody>
      </p:sp>
      <p:sp>
        <p:nvSpPr>
          <p:cNvPr id="1330" name="Rectangle 1329">
            <a:extLst>
              <a:ext uri="{FF2B5EF4-FFF2-40B4-BE49-F238E27FC236}">
                <a16:creationId xmlns:a16="http://schemas.microsoft.com/office/drawing/2014/main" id="{34EED0CF-43CF-A4C2-30D0-E662739B8477}"/>
              </a:ext>
            </a:extLst>
          </p:cNvPr>
          <p:cNvSpPr/>
          <p:nvPr/>
        </p:nvSpPr>
        <p:spPr>
          <a:xfrm>
            <a:off x="7669965" y="4528278"/>
            <a:ext cx="2960556" cy="324786"/>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spcAft>
                <a:spcPts val="600"/>
              </a:spcAft>
            </a:pPr>
            <a:r>
              <a:rPr lang="en-US" sz="1800" kern="1200">
                <a:solidFill>
                  <a:schemeClr val="tx1"/>
                </a:solidFill>
                <a:latin typeface="+mn-lt"/>
                <a:ea typeface="+mn-ea"/>
                <a:cs typeface="Calibri"/>
              </a:rPr>
              <a:t>&lt; 1e-4</a:t>
            </a:r>
            <a:endParaRPr lang="en-US">
              <a:solidFill>
                <a:schemeClr val="tx1"/>
              </a:solidFill>
              <a:ea typeface="Calibri"/>
              <a:cs typeface="Calibri"/>
            </a:endParaRPr>
          </a:p>
        </p:txBody>
      </p:sp>
      <p:sp>
        <p:nvSpPr>
          <p:cNvPr id="1332" name="TextBox 1331">
            <a:extLst>
              <a:ext uri="{FF2B5EF4-FFF2-40B4-BE49-F238E27FC236}">
                <a16:creationId xmlns:a16="http://schemas.microsoft.com/office/drawing/2014/main" id="{F4FC5F97-4AAB-A83D-F5B4-FA9E58507713}"/>
              </a:ext>
            </a:extLst>
          </p:cNvPr>
          <p:cNvSpPr txBox="1"/>
          <p:nvPr/>
        </p:nvSpPr>
        <p:spPr>
          <a:xfrm>
            <a:off x="3772525" y="1136754"/>
            <a:ext cx="464695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Aft>
                <a:spcPts val="600"/>
              </a:spcAft>
            </a:pPr>
            <a:r>
              <a:rPr lang="en-US" sz="1600" kern="1200">
                <a:solidFill>
                  <a:schemeClr val="tx1"/>
                </a:solidFill>
                <a:latin typeface="+mn-lt"/>
                <a:ea typeface="+mn-lt"/>
                <a:cs typeface="+mn-lt"/>
              </a:rPr>
              <a:t>hi thank calling best buy name speaking may help date customer yes calling see </a:t>
            </a:r>
            <a:r>
              <a:rPr lang="en-US" sz="1600" kern="1200" err="1">
                <a:solidFill>
                  <a:schemeClr val="tx1"/>
                </a:solidFill>
                <a:latin typeface="+mn-lt"/>
                <a:ea typeface="+mn-lt"/>
                <a:cs typeface="+mn-lt"/>
              </a:rPr>
              <a:t>yall</a:t>
            </a:r>
            <a:r>
              <a:rPr lang="en-US" sz="1600" kern="1200">
                <a:solidFill>
                  <a:schemeClr val="tx1"/>
                </a:solidFill>
                <a:latin typeface="+mn-lt"/>
                <a:ea typeface="+mn-lt"/>
                <a:cs typeface="+mn-lt"/>
              </a:rPr>
              <a:t> </a:t>
            </a:r>
            <a:r>
              <a:rPr lang="en-US" sz="1600" kern="1200" err="1">
                <a:solidFill>
                  <a:schemeClr val="tx1"/>
                </a:solidFill>
                <a:latin typeface="+mn-lt"/>
                <a:ea typeface="+mn-lt"/>
                <a:cs typeface="+mn-lt"/>
              </a:rPr>
              <a:t>archaeus</a:t>
            </a:r>
            <a:r>
              <a:rPr lang="en-US" sz="1600" kern="1200">
                <a:solidFill>
                  <a:schemeClr val="tx1"/>
                </a:solidFill>
                <a:latin typeface="+mn-lt"/>
                <a:ea typeface="+mn-lt"/>
                <a:cs typeface="+mn-lt"/>
              </a:rPr>
              <a:t> quest face customer insert thing agent space insert thing </a:t>
            </a:r>
            <a:r>
              <a:rPr lang="en-US" sz="1600" kern="1200" err="1">
                <a:solidFill>
                  <a:schemeClr val="tx1"/>
                </a:solidFill>
                <a:latin typeface="+mn-lt"/>
                <a:ea typeface="+mn-lt"/>
                <a:cs typeface="+mn-lt"/>
              </a:rPr>
              <a:t>im</a:t>
            </a:r>
            <a:r>
              <a:rPr lang="en-US" sz="1600" kern="1200">
                <a:solidFill>
                  <a:schemeClr val="tx1"/>
                </a:solidFill>
                <a:latin typeface="+mn-lt"/>
                <a:ea typeface="+mn-lt"/>
                <a:cs typeface="+mn-lt"/>
              </a:rPr>
              <a:t> sorry sir </a:t>
            </a:r>
            <a:r>
              <a:rPr lang="en-US" sz="1600" kern="1200" err="1">
                <a:solidFill>
                  <a:schemeClr val="tx1"/>
                </a:solidFill>
                <a:latin typeface="+mn-lt"/>
                <a:ea typeface="+mn-lt"/>
                <a:cs typeface="+mn-lt"/>
              </a:rPr>
              <a:t>sir</a:t>
            </a:r>
            <a:r>
              <a:rPr lang="en-US" sz="1600" kern="1200">
                <a:solidFill>
                  <a:schemeClr val="tx1"/>
                </a:solidFill>
                <a:latin typeface="+mn-lt"/>
                <a:ea typeface="+mn-lt"/>
                <a:cs typeface="+mn-lt"/>
              </a:rPr>
              <a:t> referring to customer date quest two face customer sealed in agent space yeah agent talking cover piece go goggles like little white piece customer yeah cover yeah facial something sell separately sir alright thing could think reaching </a:t>
            </a:r>
            <a:r>
              <a:rPr lang="en-US" sz="1600" kern="1200" err="1">
                <a:solidFill>
                  <a:schemeClr val="tx1"/>
                </a:solidFill>
                <a:latin typeface="+mn-lt"/>
                <a:ea typeface="+mn-lt"/>
                <a:cs typeface="+mn-lt"/>
              </a:rPr>
              <a:t>aucklet</a:t>
            </a:r>
            <a:r>
              <a:rPr lang="en-US" sz="1600" kern="1200">
                <a:solidFill>
                  <a:schemeClr val="tx1"/>
                </a:solidFill>
                <a:latin typeface="+mn-lt"/>
                <a:ea typeface="+mn-lt"/>
                <a:cs typeface="+mn-lt"/>
              </a:rPr>
              <a:t> seeing replacement sell separately </a:t>
            </a:r>
            <a:endParaRPr lang="en-US" sz="1600">
              <a:ea typeface="Calibri"/>
              <a:cs typeface="Calibri"/>
            </a:endParaRPr>
          </a:p>
        </p:txBody>
      </p:sp>
    </p:spTree>
    <p:extLst>
      <p:ext uri="{BB962C8B-B14F-4D97-AF65-F5344CB8AC3E}">
        <p14:creationId xmlns:p14="http://schemas.microsoft.com/office/powerpoint/2010/main" val="2276780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7618B0-DF81-A1CF-4C95-744F516D74B6}"/>
              </a:ext>
            </a:extLst>
          </p:cNvPr>
          <p:cNvSpPr>
            <a:spLocks noGrp="1"/>
          </p:cNvSpPr>
          <p:nvPr>
            <p:ph type="title"/>
          </p:nvPr>
        </p:nvSpPr>
        <p:spPr>
          <a:xfrm>
            <a:off x="1115568" y="509521"/>
            <a:ext cx="10232136" cy="1014984"/>
          </a:xfrm>
        </p:spPr>
        <p:txBody>
          <a:bodyPr>
            <a:normAutofit/>
          </a:bodyPr>
          <a:lstStyle/>
          <a:p>
            <a:r>
              <a:rPr lang="en-US" sz="4000">
                <a:ea typeface="Calibri Light"/>
                <a:cs typeface="Calibri Light"/>
              </a:rPr>
              <a:t>Results and Model Improvement</a:t>
            </a:r>
            <a:endParaRPr lang="en-US" sz="4000"/>
          </a:p>
        </p:txBody>
      </p:sp>
      <p:sp>
        <p:nvSpPr>
          <p:cNvPr id="17" name="Rectangle 16">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7" name="Picture 6" descr="Image attachment">
            <a:extLst>
              <a:ext uri="{FF2B5EF4-FFF2-40B4-BE49-F238E27FC236}">
                <a16:creationId xmlns:a16="http://schemas.microsoft.com/office/drawing/2014/main" id="{ECDBD6F1-590A-D59F-86DF-6373A8CAA6E4}"/>
              </a:ext>
            </a:extLst>
          </p:cNvPr>
          <p:cNvPicPr>
            <a:picLocks noChangeAspect="1"/>
          </p:cNvPicPr>
          <p:nvPr/>
        </p:nvPicPr>
        <p:blipFill>
          <a:blip r:embed="rId2"/>
          <a:stretch>
            <a:fillRect/>
          </a:stretch>
        </p:blipFill>
        <p:spPr>
          <a:xfrm>
            <a:off x="6060733" y="1767232"/>
            <a:ext cx="4820626" cy="2643874"/>
          </a:xfrm>
          <a:prstGeom prst="rect">
            <a:avLst/>
          </a:prstGeom>
        </p:spPr>
      </p:pic>
      <p:sp>
        <p:nvSpPr>
          <p:cNvPr id="3" name="Content Placeholder 2">
            <a:extLst>
              <a:ext uri="{FF2B5EF4-FFF2-40B4-BE49-F238E27FC236}">
                <a16:creationId xmlns:a16="http://schemas.microsoft.com/office/drawing/2014/main" id="{97BE9804-8CD2-A87A-73DB-2A1E8FB04F2C}"/>
              </a:ext>
            </a:extLst>
          </p:cNvPr>
          <p:cNvSpPr>
            <a:spLocks/>
          </p:cNvSpPr>
          <p:nvPr/>
        </p:nvSpPr>
        <p:spPr>
          <a:xfrm>
            <a:off x="1610602" y="4527615"/>
            <a:ext cx="4427114" cy="1479993"/>
          </a:xfrm>
          <a:prstGeom prst="rect">
            <a:avLst/>
          </a:prstGeom>
        </p:spPr>
        <p:txBody>
          <a:bodyPr vert="horz" lIns="91440" tIns="45720" rIns="91440" bIns="45720" rtlCol="0" anchor="t">
            <a:normAutofit/>
          </a:bodyPr>
          <a:lstStyle/>
          <a:p>
            <a:pPr defTabSz="768096">
              <a:lnSpc>
                <a:spcPct val="90000"/>
              </a:lnSpc>
              <a:spcAft>
                <a:spcPts val="600"/>
              </a:spcAft>
            </a:pPr>
            <a:r>
              <a:rPr lang="en-US" sz="1500" kern="1200">
                <a:latin typeface="+mn-lt"/>
                <a:ea typeface="+mn-lt"/>
                <a:cs typeface="+mn-lt"/>
              </a:rPr>
              <a:t>Model is excellent at predicting when it is confident!</a:t>
            </a:r>
          </a:p>
          <a:p>
            <a:pPr marL="285750" lvl="1" indent="-285750" defTabSz="768096">
              <a:lnSpc>
                <a:spcPct val="90000"/>
              </a:lnSpc>
              <a:spcAft>
                <a:spcPts val="600"/>
              </a:spcAft>
              <a:buFont typeface="Arial"/>
              <a:buChar char="•"/>
            </a:pPr>
            <a:r>
              <a:rPr lang="en-US" sz="1500" kern="1200">
                <a:latin typeface="+mn-lt"/>
                <a:ea typeface="+mn-lt"/>
                <a:cs typeface="+mn-lt"/>
              </a:rPr>
              <a:t>The top five labels by F1 score are rearranged as the top five by prediction </a:t>
            </a:r>
            <a:r>
              <a:rPr lang="en-US" sz="1500">
                <a:ea typeface="+mn-lt"/>
                <a:cs typeface="+mn-lt"/>
              </a:rPr>
              <a:t>confidence</a:t>
            </a:r>
          </a:p>
          <a:p>
            <a:pPr marL="285750" lvl="1" indent="-285750" defTabSz="768096">
              <a:lnSpc>
                <a:spcPct val="90000"/>
              </a:lnSpc>
              <a:spcAft>
                <a:spcPts val="600"/>
              </a:spcAft>
              <a:buFont typeface="Arial"/>
              <a:buChar char="•"/>
            </a:pPr>
            <a:r>
              <a:rPr lang="en-US" sz="1500">
                <a:ea typeface="+mn-lt"/>
                <a:cs typeface="+mn-lt"/>
              </a:rPr>
              <a:t>Four</a:t>
            </a:r>
            <a:r>
              <a:rPr lang="en-US" sz="1500" kern="1200">
                <a:latin typeface="+mn-lt"/>
                <a:ea typeface="+mn-lt"/>
                <a:cs typeface="+mn-lt"/>
              </a:rPr>
              <a:t> of the bottom five labels by F1 score are in the bottom five of prediction confidence</a:t>
            </a:r>
            <a:endParaRPr lang="en-US"/>
          </a:p>
          <a:p>
            <a:pPr lvl="1" defTabSz="768096">
              <a:lnSpc>
                <a:spcPct val="90000"/>
              </a:lnSpc>
              <a:spcAft>
                <a:spcPts val="600"/>
              </a:spcAft>
              <a:buFont typeface="Arial" panose="020B0604020202020204" pitchFamily="34" charset="0"/>
              <a:buChar char="•"/>
            </a:pPr>
            <a:endParaRPr lang="en-US" sz="1500" kern="1200">
              <a:solidFill>
                <a:schemeClr val="tx1"/>
              </a:solidFill>
              <a:latin typeface="+mn-lt"/>
              <a:ea typeface="Calibri" panose="020F0502020204030204"/>
              <a:cs typeface="Calibri"/>
            </a:endParaRPr>
          </a:p>
        </p:txBody>
      </p:sp>
      <p:pic>
        <p:nvPicPr>
          <p:cNvPr id="4" name="Picture 3" descr="Image attachment">
            <a:extLst>
              <a:ext uri="{FF2B5EF4-FFF2-40B4-BE49-F238E27FC236}">
                <a16:creationId xmlns:a16="http://schemas.microsoft.com/office/drawing/2014/main" id="{32CBFE20-5BCC-ACD5-0FAC-D9C8A6D809B4}"/>
              </a:ext>
            </a:extLst>
          </p:cNvPr>
          <p:cNvPicPr>
            <a:picLocks noChangeAspect="1"/>
          </p:cNvPicPr>
          <p:nvPr/>
        </p:nvPicPr>
        <p:blipFill rotWithShape="1">
          <a:blip r:embed="rId3"/>
          <a:srcRect t="-642" r="5821" b="-292"/>
          <a:stretch/>
        </p:blipFill>
        <p:spPr>
          <a:xfrm>
            <a:off x="1419520" y="1766177"/>
            <a:ext cx="4456815" cy="2714856"/>
          </a:xfrm>
          <a:prstGeom prst="rect">
            <a:avLst/>
          </a:prstGeom>
        </p:spPr>
      </p:pic>
      <p:sp>
        <p:nvSpPr>
          <p:cNvPr id="6" name="TextBox 5">
            <a:extLst>
              <a:ext uri="{FF2B5EF4-FFF2-40B4-BE49-F238E27FC236}">
                <a16:creationId xmlns:a16="http://schemas.microsoft.com/office/drawing/2014/main" id="{04F75184-1819-4892-222B-68295B90FCBF}"/>
              </a:ext>
            </a:extLst>
          </p:cNvPr>
          <p:cNvSpPr txBox="1"/>
          <p:nvPr/>
        </p:nvSpPr>
        <p:spPr>
          <a:xfrm>
            <a:off x="2519937" y="1673761"/>
            <a:ext cx="3438032" cy="24744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768096">
              <a:spcAft>
                <a:spcPts val="600"/>
              </a:spcAft>
            </a:pPr>
            <a:r>
              <a:rPr lang="en-US" sz="1008" kern="1200">
                <a:solidFill>
                  <a:schemeClr val="tx1"/>
                </a:solidFill>
                <a:latin typeface="+mn-lt"/>
                <a:ea typeface="+mn-ea"/>
                <a:cs typeface="Calibri"/>
              </a:rPr>
              <a:t>Top 5 and Bottom 5 Predicted Labels by Prediction Confidence</a:t>
            </a:r>
            <a:endParaRPr lang="en-US"/>
          </a:p>
        </p:txBody>
      </p:sp>
      <p:sp>
        <p:nvSpPr>
          <p:cNvPr id="8" name="TextBox 7">
            <a:extLst>
              <a:ext uri="{FF2B5EF4-FFF2-40B4-BE49-F238E27FC236}">
                <a16:creationId xmlns:a16="http://schemas.microsoft.com/office/drawing/2014/main" id="{FF3C35BB-081F-1588-907A-CFAC66A3883E}"/>
              </a:ext>
            </a:extLst>
          </p:cNvPr>
          <p:cNvSpPr txBox="1"/>
          <p:nvPr/>
        </p:nvSpPr>
        <p:spPr>
          <a:xfrm>
            <a:off x="7125162" y="1673352"/>
            <a:ext cx="3438032" cy="24744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768096">
              <a:spcAft>
                <a:spcPts val="600"/>
              </a:spcAft>
            </a:pPr>
            <a:r>
              <a:rPr lang="en-US" sz="1008" kern="1200">
                <a:solidFill>
                  <a:schemeClr val="tx1"/>
                </a:solidFill>
                <a:latin typeface="+mn-lt"/>
                <a:ea typeface="+mn-ea"/>
                <a:cs typeface="Calibri"/>
              </a:rPr>
              <a:t>Top 5 and Bottom 5 Predicted Labels by F1 Score</a:t>
            </a:r>
            <a:endParaRPr lang="en-US"/>
          </a:p>
        </p:txBody>
      </p:sp>
      <p:sp>
        <p:nvSpPr>
          <p:cNvPr id="9" name="TextBox 8">
            <a:extLst>
              <a:ext uri="{FF2B5EF4-FFF2-40B4-BE49-F238E27FC236}">
                <a16:creationId xmlns:a16="http://schemas.microsoft.com/office/drawing/2014/main" id="{115CFB87-2DCD-C096-5EC8-4F2870771F0A}"/>
              </a:ext>
            </a:extLst>
          </p:cNvPr>
          <p:cNvSpPr txBox="1"/>
          <p:nvPr/>
        </p:nvSpPr>
        <p:spPr>
          <a:xfrm>
            <a:off x="6064770" y="4528278"/>
            <a:ext cx="4403361" cy="12234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Aft>
                <a:spcPts val="600"/>
              </a:spcAft>
            </a:pPr>
            <a:r>
              <a:rPr lang="en-US" sz="1500">
                <a:latin typeface="Calibri"/>
                <a:ea typeface="Calibri"/>
                <a:cs typeface="Arial"/>
              </a:rPr>
              <a:t>Model Improvement: [Hyperparameter optimization]</a:t>
            </a:r>
          </a:p>
          <a:p>
            <a:pPr marL="285750" lvl="1" indent="-285750">
              <a:lnSpc>
                <a:spcPct val="90000"/>
              </a:lnSpc>
              <a:spcAft>
                <a:spcPts val="600"/>
              </a:spcAft>
              <a:buFont typeface="Arial"/>
              <a:buChar char="•"/>
            </a:pPr>
            <a:r>
              <a:rPr lang="en-US" sz="1500">
                <a:latin typeface="Calibri"/>
                <a:ea typeface="Calibri"/>
                <a:cs typeface="Arial"/>
              </a:rPr>
              <a:t>More epochs, decaying learning rate</a:t>
            </a:r>
          </a:p>
          <a:p>
            <a:pPr marL="285750" lvl="1" indent="-285750">
              <a:lnSpc>
                <a:spcPct val="90000"/>
              </a:lnSpc>
              <a:spcAft>
                <a:spcPts val="600"/>
              </a:spcAft>
              <a:buFont typeface="Arial"/>
              <a:buChar char="•"/>
            </a:pPr>
            <a:r>
              <a:rPr lang="en-US" sz="1500">
                <a:latin typeface="Calibri"/>
                <a:ea typeface="Calibri"/>
                <a:cs typeface="Arial"/>
              </a:rPr>
              <a:t>Regularization/dropout</a:t>
            </a:r>
            <a:endParaRPr lang="en-US"/>
          </a:p>
          <a:p>
            <a:pPr algn="l"/>
            <a:endParaRPr lang="en-US">
              <a:ea typeface="Calibri"/>
              <a:cs typeface="Calibri"/>
            </a:endParaRPr>
          </a:p>
        </p:txBody>
      </p:sp>
    </p:spTree>
    <p:extLst>
      <p:ext uri="{BB962C8B-B14F-4D97-AF65-F5344CB8AC3E}">
        <p14:creationId xmlns:p14="http://schemas.microsoft.com/office/powerpoint/2010/main" val="3027196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B77A6D-0D0E-68B3-0705-710BD82E1BD4}"/>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5400" kern="1200">
                <a:solidFill>
                  <a:schemeClr val="tx1"/>
                </a:solidFill>
                <a:latin typeface="+mj-lt"/>
                <a:ea typeface="+mj-ea"/>
                <a:cs typeface="+mj-cs"/>
              </a:rPr>
              <a:t>Business Application</a:t>
            </a:r>
          </a:p>
        </p:txBody>
      </p:sp>
      <p:grpSp>
        <p:nvGrpSpPr>
          <p:cNvPr id="14" name="Group 13">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5" name="Rectangle 14">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E8F899F-0DF5-CA90-7838-A0F338A4ED10}"/>
              </a:ext>
            </a:extLst>
          </p:cNvPr>
          <p:cNvSpPr>
            <a:spLocks/>
          </p:cNvSpPr>
          <p:nvPr/>
        </p:nvSpPr>
        <p:spPr>
          <a:xfrm>
            <a:off x="1160787" y="2448808"/>
            <a:ext cx="9368425" cy="741174"/>
          </a:xfrm>
          <a:prstGeom prst="rect">
            <a:avLst/>
          </a:prstGeom>
        </p:spPr>
        <p:txBody>
          <a:bodyPr vert="horz" lIns="91440" tIns="45720" rIns="91440" bIns="45720" rtlCol="0" anchor="t">
            <a:noAutofit/>
          </a:bodyPr>
          <a:lstStyle/>
          <a:p>
            <a:pPr algn="ctr" defTabSz="804672">
              <a:spcAft>
                <a:spcPts val="600"/>
              </a:spcAft>
            </a:pPr>
            <a:r>
              <a:rPr lang="en-US" sz="2100" kern="1200">
                <a:latin typeface="+mn-lt"/>
                <a:ea typeface="+mn-ea"/>
                <a:cs typeface="Calibri" panose="020F0502020204030204"/>
              </a:rPr>
              <a:t>Through our </a:t>
            </a:r>
            <a:r>
              <a:rPr lang="en-US" sz="2100" kern="1200" err="1">
                <a:latin typeface="+mn-lt"/>
                <a:ea typeface="+mn-ea"/>
                <a:cs typeface="Calibri" panose="020F0502020204030204"/>
              </a:rPr>
              <a:t>distilBERT</a:t>
            </a:r>
            <a:r>
              <a:rPr lang="en-US" sz="2100" kern="1200">
                <a:latin typeface="+mn-lt"/>
                <a:ea typeface="+mn-ea"/>
                <a:cs typeface="Calibri" panose="020F0502020204030204"/>
              </a:rPr>
              <a:t>-powered test dataset labels, we identify the top labels with </a:t>
            </a:r>
            <a:r>
              <a:rPr lang="en-US" sz="2100" b="1">
                <a:cs typeface="Calibri" panose="020F0502020204030204"/>
              </a:rPr>
              <a:t>most calls</a:t>
            </a:r>
            <a:r>
              <a:rPr lang="en-US" sz="2100">
                <a:cs typeface="Calibri" panose="020F0502020204030204"/>
              </a:rPr>
              <a:t>, </a:t>
            </a:r>
            <a:r>
              <a:rPr lang="en-US" sz="2100">
                <a:solidFill>
                  <a:schemeClr val="bg2">
                    <a:lumMod val="90000"/>
                  </a:schemeClr>
                </a:solidFill>
                <a:cs typeface="Calibri" panose="020F0502020204030204"/>
              </a:rPr>
              <a:t>long</a:t>
            </a:r>
            <a:r>
              <a:rPr lang="en-US" sz="2100" kern="1200">
                <a:solidFill>
                  <a:schemeClr val="bg2">
                    <a:lumMod val="90000"/>
                  </a:schemeClr>
                </a:solidFill>
                <a:latin typeface="+mn-lt"/>
                <a:ea typeface="+mn-ea"/>
                <a:cs typeface="Calibri" panose="020F0502020204030204"/>
              </a:rPr>
              <a:t> duration, </a:t>
            </a:r>
            <a:r>
              <a:rPr lang="en-US" sz="2100">
                <a:solidFill>
                  <a:schemeClr val="bg2">
                    <a:lumMod val="90000"/>
                  </a:schemeClr>
                </a:solidFill>
                <a:cs typeface="Calibri" panose="020F0502020204030204"/>
              </a:rPr>
              <a:t>and </a:t>
            </a:r>
            <a:r>
              <a:rPr lang="en-US" sz="2100" kern="1200">
                <a:solidFill>
                  <a:schemeClr val="bg2">
                    <a:lumMod val="90000"/>
                  </a:schemeClr>
                </a:solidFill>
                <a:latin typeface="+mn-lt"/>
                <a:ea typeface="+mn-ea"/>
                <a:cs typeface="Calibri" panose="020F0502020204030204"/>
              </a:rPr>
              <a:t>strong sentiment (negative and positive</a:t>
            </a:r>
            <a:r>
              <a:rPr lang="en-US" sz="2100">
                <a:solidFill>
                  <a:schemeClr val="bg2">
                    <a:lumMod val="90000"/>
                  </a:schemeClr>
                </a:solidFill>
                <a:cs typeface="Calibri" panose="020F0502020204030204"/>
              </a:rPr>
              <a:t>)</a:t>
            </a:r>
            <a:endParaRPr lang="en-US" sz="2100">
              <a:solidFill>
                <a:schemeClr val="bg2">
                  <a:lumMod val="90000"/>
                </a:schemeClr>
              </a:solidFill>
              <a:ea typeface="Calibri" panose="020F0502020204030204"/>
              <a:cs typeface="Calibri" panose="020F0502020204030204"/>
            </a:endParaRPr>
          </a:p>
        </p:txBody>
      </p:sp>
      <p:grpSp>
        <p:nvGrpSpPr>
          <p:cNvPr id="28" name="Group 27">
            <a:extLst>
              <a:ext uri="{FF2B5EF4-FFF2-40B4-BE49-F238E27FC236}">
                <a16:creationId xmlns:a16="http://schemas.microsoft.com/office/drawing/2014/main" id="{C45A5757-A145-8DB3-D01C-12FF1EA5BAC7}"/>
              </a:ext>
            </a:extLst>
          </p:cNvPr>
          <p:cNvGrpSpPr/>
          <p:nvPr/>
        </p:nvGrpSpPr>
        <p:grpSpPr>
          <a:xfrm>
            <a:off x="1766499" y="3260360"/>
            <a:ext cx="7325035" cy="2977992"/>
            <a:chOff x="804630" y="3235376"/>
            <a:chExt cx="7325035" cy="2977992"/>
          </a:xfrm>
        </p:grpSpPr>
        <p:pic>
          <p:nvPicPr>
            <p:cNvPr id="5" name="Picture 4" descr="Image attachment">
              <a:extLst>
                <a:ext uri="{FF2B5EF4-FFF2-40B4-BE49-F238E27FC236}">
                  <a16:creationId xmlns:a16="http://schemas.microsoft.com/office/drawing/2014/main" id="{05C5829D-1C42-7F45-9D99-B8737398BC0C}"/>
                </a:ext>
              </a:extLst>
            </p:cNvPr>
            <p:cNvPicPr>
              <a:picLocks noChangeAspect="1"/>
            </p:cNvPicPr>
            <p:nvPr/>
          </p:nvPicPr>
          <p:blipFill>
            <a:blip r:embed="rId2"/>
            <a:stretch>
              <a:fillRect/>
            </a:stretch>
          </p:blipFill>
          <p:spPr>
            <a:xfrm>
              <a:off x="2725712" y="3380215"/>
              <a:ext cx="5403953" cy="2695865"/>
            </a:xfrm>
            <a:prstGeom prst="rect">
              <a:avLst/>
            </a:prstGeom>
          </p:spPr>
        </p:pic>
        <p:sp>
          <p:nvSpPr>
            <p:cNvPr id="8" name="TextBox 7">
              <a:extLst>
                <a:ext uri="{FF2B5EF4-FFF2-40B4-BE49-F238E27FC236}">
                  <a16:creationId xmlns:a16="http://schemas.microsoft.com/office/drawing/2014/main" id="{9A057866-6DAD-6448-3829-3EA01B09B99A}"/>
                </a:ext>
              </a:extLst>
            </p:cNvPr>
            <p:cNvSpPr txBox="1"/>
            <p:nvPr/>
          </p:nvSpPr>
          <p:spPr>
            <a:xfrm>
              <a:off x="2890086" y="3507544"/>
              <a:ext cx="1281660"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200">
                  <a:ea typeface="Calibri"/>
                  <a:cs typeface="Calibri"/>
                </a:rPr>
                <a:t>damaged product</a:t>
              </a:r>
            </a:p>
          </p:txBody>
        </p:sp>
        <p:sp>
          <p:nvSpPr>
            <p:cNvPr id="9" name="TextBox 8">
              <a:extLst>
                <a:ext uri="{FF2B5EF4-FFF2-40B4-BE49-F238E27FC236}">
                  <a16:creationId xmlns:a16="http://schemas.microsoft.com/office/drawing/2014/main" id="{255B2364-F487-4D70-9641-3ACED4764CDC}"/>
                </a:ext>
              </a:extLst>
            </p:cNvPr>
            <p:cNvSpPr txBox="1"/>
            <p:nvPr/>
          </p:nvSpPr>
          <p:spPr>
            <a:xfrm>
              <a:off x="2922434" y="3726798"/>
              <a:ext cx="1249311"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200">
                  <a:ea typeface="Calibri"/>
                  <a:cs typeface="Calibri"/>
                </a:rPr>
                <a:t>return request</a:t>
              </a:r>
              <a:endParaRPr lang="en-US">
                <a:ea typeface="Calibri" panose="020F0502020204030204"/>
                <a:cs typeface="Calibri" panose="020F0502020204030204"/>
              </a:endParaRPr>
            </a:p>
          </p:txBody>
        </p:sp>
        <p:sp>
          <p:nvSpPr>
            <p:cNvPr id="10" name="TextBox 9">
              <a:extLst>
                <a:ext uri="{FF2B5EF4-FFF2-40B4-BE49-F238E27FC236}">
                  <a16:creationId xmlns:a16="http://schemas.microsoft.com/office/drawing/2014/main" id="{6DB13F89-57AD-9316-8561-F565B19D085D}"/>
                </a:ext>
              </a:extLst>
            </p:cNvPr>
            <p:cNvSpPr txBox="1"/>
            <p:nvPr/>
          </p:nvSpPr>
          <p:spPr>
            <a:xfrm>
              <a:off x="1082132" y="3964024"/>
              <a:ext cx="3089612"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200">
                  <a:ea typeface="Calibri"/>
                  <a:cs typeface="Calibri"/>
                </a:rPr>
                <a:t>renewal of a plan subscription or membership</a:t>
              </a:r>
              <a:endParaRPr lang="en-US">
                <a:ea typeface="Calibri" panose="020F0502020204030204"/>
                <a:cs typeface="Calibri" panose="020F0502020204030204"/>
              </a:endParaRPr>
            </a:p>
          </p:txBody>
        </p:sp>
        <p:sp>
          <p:nvSpPr>
            <p:cNvPr id="11" name="TextBox 10">
              <a:extLst>
                <a:ext uri="{FF2B5EF4-FFF2-40B4-BE49-F238E27FC236}">
                  <a16:creationId xmlns:a16="http://schemas.microsoft.com/office/drawing/2014/main" id="{7B042E6A-0721-C152-CF63-A377557BA741}"/>
                </a:ext>
              </a:extLst>
            </p:cNvPr>
            <p:cNvSpPr txBox="1"/>
            <p:nvPr/>
          </p:nvSpPr>
          <p:spPr>
            <a:xfrm>
              <a:off x="2703178" y="4190467"/>
              <a:ext cx="1468565" cy="280593"/>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200">
                  <a:ea typeface="Calibri"/>
                  <a:cs typeface="Calibri"/>
                </a:rPr>
                <a:t>schedule installation</a:t>
              </a:r>
              <a:endParaRPr lang="en-US"/>
            </a:p>
          </p:txBody>
        </p:sp>
        <p:sp>
          <p:nvSpPr>
            <p:cNvPr id="19" name="TextBox 18">
              <a:extLst>
                <a:ext uri="{FF2B5EF4-FFF2-40B4-BE49-F238E27FC236}">
                  <a16:creationId xmlns:a16="http://schemas.microsoft.com/office/drawing/2014/main" id="{6EAFC41D-F07A-4605-4576-CC2BC4DC3CF0}"/>
                </a:ext>
              </a:extLst>
            </p:cNvPr>
            <p:cNvSpPr txBox="1"/>
            <p:nvPr/>
          </p:nvSpPr>
          <p:spPr>
            <a:xfrm>
              <a:off x="2703177" y="4413316"/>
              <a:ext cx="1468565" cy="280593"/>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200">
                  <a:ea typeface="Calibri"/>
                  <a:cs typeface="Calibri"/>
                </a:rPr>
                <a:t>troubleshooting</a:t>
              </a:r>
              <a:endParaRPr lang="en-US"/>
            </a:p>
          </p:txBody>
        </p:sp>
        <p:sp>
          <p:nvSpPr>
            <p:cNvPr id="20" name="TextBox 19">
              <a:extLst>
                <a:ext uri="{FF2B5EF4-FFF2-40B4-BE49-F238E27FC236}">
                  <a16:creationId xmlns:a16="http://schemas.microsoft.com/office/drawing/2014/main" id="{B484F388-F1D4-8540-39DE-57BA4A21C7E4}"/>
                </a:ext>
              </a:extLst>
            </p:cNvPr>
            <p:cNvSpPr txBox="1"/>
            <p:nvPr/>
          </p:nvSpPr>
          <p:spPr>
            <a:xfrm>
              <a:off x="2703176" y="4643353"/>
              <a:ext cx="1468565" cy="280593"/>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200">
                  <a:ea typeface="Calibri"/>
                  <a:cs typeface="Calibri"/>
                </a:rPr>
                <a:t>defective product</a:t>
              </a:r>
              <a:endParaRPr lang="en-US"/>
            </a:p>
          </p:txBody>
        </p:sp>
        <p:sp>
          <p:nvSpPr>
            <p:cNvPr id="21" name="TextBox 20">
              <a:extLst>
                <a:ext uri="{FF2B5EF4-FFF2-40B4-BE49-F238E27FC236}">
                  <a16:creationId xmlns:a16="http://schemas.microsoft.com/office/drawing/2014/main" id="{432D12EC-BA10-FC59-52A4-5F311C2ED3E2}"/>
                </a:ext>
              </a:extLst>
            </p:cNvPr>
            <p:cNvSpPr txBox="1"/>
            <p:nvPr/>
          </p:nvSpPr>
          <p:spPr>
            <a:xfrm>
              <a:off x="2480326" y="4869796"/>
              <a:ext cx="1691414"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200">
                  <a:ea typeface="Calibri"/>
                  <a:cs typeface="Calibri"/>
                </a:rPr>
                <a:t>change or update order</a:t>
              </a:r>
              <a:endParaRPr lang="en-US"/>
            </a:p>
          </p:txBody>
        </p:sp>
        <p:sp>
          <p:nvSpPr>
            <p:cNvPr id="22" name="TextBox 21">
              <a:extLst>
                <a:ext uri="{FF2B5EF4-FFF2-40B4-BE49-F238E27FC236}">
                  <a16:creationId xmlns:a16="http://schemas.microsoft.com/office/drawing/2014/main" id="{63F79A6F-2B97-982B-291C-7D8BDE3A8AB3}"/>
                </a:ext>
              </a:extLst>
            </p:cNvPr>
            <p:cNvSpPr txBox="1"/>
            <p:nvPr/>
          </p:nvSpPr>
          <p:spPr>
            <a:xfrm>
              <a:off x="2113703" y="5099833"/>
              <a:ext cx="2058036"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200">
                  <a:ea typeface="Calibri"/>
                  <a:cs typeface="Calibri"/>
                </a:rPr>
                <a:t>product availability and stock</a:t>
              </a:r>
              <a:endParaRPr lang="en-US"/>
            </a:p>
          </p:txBody>
        </p:sp>
        <p:sp>
          <p:nvSpPr>
            <p:cNvPr id="23" name="TextBox 22">
              <a:extLst>
                <a:ext uri="{FF2B5EF4-FFF2-40B4-BE49-F238E27FC236}">
                  <a16:creationId xmlns:a16="http://schemas.microsoft.com/office/drawing/2014/main" id="{CA1C69EF-9837-EB8B-4F82-11E664489F94}"/>
                </a:ext>
              </a:extLst>
            </p:cNvPr>
            <p:cNvSpPr txBox="1"/>
            <p:nvPr/>
          </p:nvSpPr>
          <p:spPr>
            <a:xfrm>
              <a:off x="2113702" y="5329870"/>
              <a:ext cx="2058036"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200">
                  <a:ea typeface="Calibri"/>
                  <a:cs typeface="Calibri"/>
                </a:rPr>
                <a:t>schedule repair</a:t>
              </a:r>
              <a:endParaRPr lang="en-US"/>
            </a:p>
          </p:txBody>
        </p:sp>
        <p:sp>
          <p:nvSpPr>
            <p:cNvPr id="24" name="TextBox 23">
              <a:extLst>
                <a:ext uri="{FF2B5EF4-FFF2-40B4-BE49-F238E27FC236}">
                  <a16:creationId xmlns:a16="http://schemas.microsoft.com/office/drawing/2014/main" id="{BF1FD372-00A8-CB3A-E622-4368CB1E3CDD}"/>
                </a:ext>
              </a:extLst>
            </p:cNvPr>
            <p:cNvSpPr txBox="1"/>
            <p:nvPr/>
          </p:nvSpPr>
          <p:spPr>
            <a:xfrm>
              <a:off x="2113701" y="5549124"/>
              <a:ext cx="2058036"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200">
                  <a:ea typeface="Calibri"/>
                  <a:cs typeface="Calibri"/>
                </a:rPr>
                <a:t>product details inquiry</a:t>
              </a:r>
              <a:endParaRPr lang="en-US"/>
            </a:p>
          </p:txBody>
        </p:sp>
        <p:sp>
          <p:nvSpPr>
            <p:cNvPr id="25" name="TextBox 24">
              <a:extLst>
                <a:ext uri="{FF2B5EF4-FFF2-40B4-BE49-F238E27FC236}">
                  <a16:creationId xmlns:a16="http://schemas.microsoft.com/office/drawing/2014/main" id="{A7D9DE99-E038-C06C-CA7E-78B0BCFB3B8C}"/>
                </a:ext>
              </a:extLst>
            </p:cNvPr>
            <p:cNvSpPr txBox="1"/>
            <p:nvPr/>
          </p:nvSpPr>
          <p:spPr>
            <a:xfrm rot="16200000">
              <a:off x="555884" y="4559508"/>
              <a:ext cx="77449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ea typeface="Calibri"/>
                  <a:cs typeface="Calibri"/>
                </a:rPr>
                <a:t>Labels</a:t>
              </a:r>
              <a:endParaRPr lang="en-US">
                <a:ea typeface="Calibri" panose="020F0502020204030204"/>
                <a:cs typeface="Calibri" panose="020F0502020204030204"/>
              </a:endParaRPr>
            </a:p>
          </p:txBody>
        </p:sp>
        <p:sp>
          <p:nvSpPr>
            <p:cNvPr id="26" name="TextBox 25">
              <a:extLst>
                <a:ext uri="{FF2B5EF4-FFF2-40B4-BE49-F238E27FC236}">
                  <a16:creationId xmlns:a16="http://schemas.microsoft.com/office/drawing/2014/main" id="{BFD3C86D-1774-A7D2-A140-BD8249633296}"/>
                </a:ext>
              </a:extLst>
            </p:cNvPr>
            <p:cNvSpPr txBox="1"/>
            <p:nvPr/>
          </p:nvSpPr>
          <p:spPr>
            <a:xfrm>
              <a:off x="4746884" y="3235376"/>
              <a:ext cx="2704473"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ea typeface="Calibri"/>
                  <a:cs typeface="Calibri"/>
                </a:rPr>
                <a:t>Top 10 Label Distribution in Test Data</a:t>
              </a:r>
              <a:endParaRPr lang="en-US"/>
            </a:p>
          </p:txBody>
        </p:sp>
        <p:sp>
          <p:nvSpPr>
            <p:cNvPr id="27" name="TextBox 26">
              <a:extLst>
                <a:ext uri="{FF2B5EF4-FFF2-40B4-BE49-F238E27FC236}">
                  <a16:creationId xmlns:a16="http://schemas.microsoft.com/office/drawing/2014/main" id="{8444290F-9BC9-ED3A-D6D5-DAFE528DB12F}"/>
                </a:ext>
              </a:extLst>
            </p:cNvPr>
            <p:cNvSpPr txBox="1"/>
            <p:nvPr/>
          </p:nvSpPr>
          <p:spPr>
            <a:xfrm>
              <a:off x="5068012" y="5936369"/>
              <a:ext cx="2058036"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ea typeface="Calibri"/>
                  <a:cs typeface="Calibri"/>
                </a:rPr>
                <a:t>Frequency</a:t>
              </a:r>
              <a:endParaRPr lang="en-US">
                <a:ea typeface="Calibri" panose="020F0502020204030204"/>
                <a:cs typeface="Calibri" panose="020F0502020204030204"/>
              </a:endParaRPr>
            </a:p>
          </p:txBody>
        </p:sp>
      </p:grpSp>
      <p:sp>
        <p:nvSpPr>
          <p:cNvPr id="29" name="TextBox 28">
            <a:extLst>
              <a:ext uri="{FF2B5EF4-FFF2-40B4-BE49-F238E27FC236}">
                <a16:creationId xmlns:a16="http://schemas.microsoft.com/office/drawing/2014/main" id="{A68E2FB7-B425-A7AE-BBEA-9D6A03F4F237}"/>
              </a:ext>
            </a:extLst>
          </p:cNvPr>
          <p:cNvSpPr txBox="1"/>
          <p:nvPr/>
        </p:nvSpPr>
        <p:spPr>
          <a:xfrm>
            <a:off x="224851" y="6464507"/>
            <a:ext cx="75075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 Automate most common calls, save both agent and customer time</a:t>
            </a:r>
          </a:p>
        </p:txBody>
      </p:sp>
      <p:sp>
        <p:nvSpPr>
          <p:cNvPr id="30" name="Star: 5 Points 29">
            <a:extLst>
              <a:ext uri="{FF2B5EF4-FFF2-40B4-BE49-F238E27FC236}">
                <a16:creationId xmlns:a16="http://schemas.microsoft.com/office/drawing/2014/main" id="{72984C9D-98F3-1F8E-B875-EED8D82A1495}"/>
              </a:ext>
            </a:extLst>
          </p:cNvPr>
          <p:cNvSpPr/>
          <p:nvPr/>
        </p:nvSpPr>
        <p:spPr>
          <a:xfrm>
            <a:off x="107770" y="6572396"/>
            <a:ext cx="187377" cy="149901"/>
          </a:xfrm>
          <a:prstGeom prst="star5">
            <a:avLst/>
          </a:prstGeom>
          <a:solidFill>
            <a:schemeClr val="accent4"/>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4515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284508-BF5D-FA2C-9395-241FFFC86068}"/>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621621-C69F-DBD7-1683-9FA8EEEFB3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BC7FD-48A9-0202-6479-9D8FB3717C3B}"/>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5400" kern="1200">
                <a:solidFill>
                  <a:schemeClr val="tx1"/>
                </a:solidFill>
                <a:latin typeface="+mj-lt"/>
                <a:ea typeface="+mj-ea"/>
                <a:cs typeface="+mj-cs"/>
              </a:rPr>
              <a:t>Business Application</a:t>
            </a:r>
          </a:p>
        </p:txBody>
      </p:sp>
      <p:grpSp>
        <p:nvGrpSpPr>
          <p:cNvPr id="14" name="Group 13">
            <a:extLst>
              <a:ext uri="{FF2B5EF4-FFF2-40B4-BE49-F238E27FC236}">
                <a16:creationId xmlns:a16="http://schemas.microsoft.com/office/drawing/2014/main" id="{E0A182C4-5202-EA96-E7BC-A970524769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5" name="Rectangle 14">
              <a:extLst>
                <a:ext uri="{FF2B5EF4-FFF2-40B4-BE49-F238E27FC236}">
                  <a16:creationId xmlns:a16="http://schemas.microsoft.com/office/drawing/2014/main" id="{31CEA69B-D0E9-687F-1BE3-698BF4D501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38C7B44-B28D-CAB2-0207-492F68A93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C1F211E9-0915-4694-8F13-9CF13E0E47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DEDF8B5-8C50-E8D4-D57F-2F0069B07D77}"/>
              </a:ext>
            </a:extLst>
          </p:cNvPr>
          <p:cNvSpPr>
            <a:spLocks/>
          </p:cNvSpPr>
          <p:nvPr/>
        </p:nvSpPr>
        <p:spPr>
          <a:xfrm>
            <a:off x="1160787" y="2448808"/>
            <a:ext cx="9368425" cy="741174"/>
          </a:xfrm>
          <a:prstGeom prst="rect">
            <a:avLst/>
          </a:prstGeom>
        </p:spPr>
        <p:txBody>
          <a:bodyPr vert="horz" lIns="91440" tIns="45720" rIns="91440" bIns="45720" rtlCol="0" anchor="t">
            <a:noAutofit/>
          </a:bodyPr>
          <a:lstStyle/>
          <a:p>
            <a:pPr algn="ctr" defTabSz="804672">
              <a:spcAft>
                <a:spcPts val="600"/>
              </a:spcAft>
            </a:pPr>
            <a:r>
              <a:rPr lang="en-US" sz="2100" kern="1200">
                <a:latin typeface="+mn-lt"/>
                <a:ea typeface="+mn-ea"/>
                <a:cs typeface="Calibri" panose="020F0502020204030204"/>
              </a:rPr>
              <a:t>Through our </a:t>
            </a:r>
            <a:r>
              <a:rPr lang="en-US" sz="2100" kern="1200" err="1">
                <a:latin typeface="+mn-lt"/>
                <a:ea typeface="+mn-ea"/>
                <a:cs typeface="Calibri" panose="020F0502020204030204"/>
              </a:rPr>
              <a:t>distilBERT</a:t>
            </a:r>
            <a:r>
              <a:rPr lang="en-US" sz="2100" kern="1200">
                <a:latin typeface="+mn-lt"/>
                <a:ea typeface="+mn-ea"/>
                <a:cs typeface="Calibri" panose="020F0502020204030204"/>
              </a:rPr>
              <a:t>-powered test dataset labels, we identify the top labels with </a:t>
            </a:r>
            <a:r>
              <a:rPr lang="en-US" sz="2100">
                <a:solidFill>
                  <a:schemeClr val="bg2">
                    <a:lumMod val="90000"/>
                  </a:schemeClr>
                </a:solidFill>
                <a:cs typeface="Calibri" panose="020F0502020204030204"/>
              </a:rPr>
              <a:t>most calls,</a:t>
            </a:r>
            <a:r>
              <a:rPr lang="en-US" sz="2100">
                <a:cs typeface="Calibri" panose="020F0502020204030204"/>
              </a:rPr>
              <a:t> </a:t>
            </a:r>
            <a:r>
              <a:rPr lang="en-US" sz="2100" b="1">
                <a:cs typeface="Calibri" panose="020F0502020204030204"/>
              </a:rPr>
              <a:t>long</a:t>
            </a:r>
            <a:r>
              <a:rPr lang="en-US" sz="2100" b="1" kern="1200">
                <a:latin typeface="+mn-lt"/>
                <a:ea typeface="+mn-ea"/>
                <a:cs typeface="Calibri" panose="020F0502020204030204"/>
              </a:rPr>
              <a:t> duration</a:t>
            </a:r>
            <a:r>
              <a:rPr lang="en-US" sz="2100" kern="1200">
                <a:solidFill>
                  <a:schemeClr val="bg2">
                    <a:lumMod val="90000"/>
                  </a:schemeClr>
                </a:solidFill>
                <a:latin typeface="+mn-lt"/>
                <a:ea typeface="+mn-ea"/>
                <a:cs typeface="Calibri" panose="020F0502020204030204"/>
              </a:rPr>
              <a:t>, </a:t>
            </a:r>
            <a:r>
              <a:rPr lang="en-US" sz="2100">
                <a:solidFill>
                  <a:schemeClr val="bg2">
                    <a:lumMod val="90000"/>
                  </a:schemeClr>
                </a:solidFill>
                <a:cs typeface="Calibri" panose="020F0502020204030204"/>
              </a:rPr>
              <a:t>and </a:t>
            </a:r>
            <a:r>
              <a:rPr lang="en-US" sz="2100" kern="1200">
                <a:solidFill>
                  <a:schemeClr val="bg2">
                    <a:lumMod val="90000"/>
                  </a:schemeClr>
                </a:solidFill>
                <a:latin typeface="+mn-lt"/>
                <a:ea typeface="+mn-ea"/>
                <a:cs typeface="Calibri" panose="020F0502020204030204"/>
              </a:rPr>
              <a:t>strong sentiment (negative and positive</a:t>
            </a:r>
            <a:r>
              <a:rPr lang="en-US" sz="2100">
                <a:solidFill>
                  <a:schemeClr val="bg2">
                    <a:lumMod val="90000"/>
                  </a:schemeClr>
                </a:solidFill>
                <a:cs typeface="Calibri" panose="020F0502020204030204"/>
              </a:rPr>
              <a:t>)</a:t>
            </a:r>
            <a:endParaRPr lang="en-US" sz="2100">
              <a:solidFill>
                <a:schemeClr val="bg2">
                  <a:lumMod val="90000"/>
                </a:schemeClr>
              </a:solidFill>
              <a:ea typeface="Calibri" panose="020F0502020204030204"/>
              <a:cs typeface="Calibri" panose="020F0502020204030204"/>
            </a:endParaRPr>
          </a:p>
        </p:txBody>
      </p:sp>
      <p:grpSp>
        <p:nvGrpSpPr>
          <p:cNvPr id="29" name="Group 28">
            <a:extLst>
              <a:ext uri="{FF2B5EF4-FFF2-40B4-BE49-F238E27FC236}">
                <a16:creationId xmlns:a16="http://schemas.microsoft.com/office/drawing/2014/main" id="{0E32F240-3968-495C-70EF-23CDBD057FF8}"/>
              </a:ext>
            </a:extLst>
          </p:cNvPr>
          <p:cNvGrpSpPr/>
          <p:nvPr/>
        </p:nvGrpSpPr>
        <p:grpSpPr>
          <a:xfrm>
            <a:off x="1766499" y="3247869"/>
            <a:ext cx="7325034" cy="2962736"/>
            <a:chOff x="804630" y="3247869"/>
            <a:chExt cx="7325034" cy="2962736"/>
          </a:xfrm>
        </p:grpSpPr>
        <p:pic>
          <p:nvPicPr>
            <p:cNvPr id="4" name="Picture 3" descr="Image attachment">
              <a:extLst>
                <a:ext uri="{FF2B5EF4-FFF2-40B4-BE49-F238E27FC236}">
                  <a16:creationId xmlns:a16="http://schemas.microsoft.com/office/drawing/2014/main" id="{79973B48-8C95-0210-1DD1-D4967A39CA93}"/>
                </a:ext>
              </a:extLst>
            </p:cNvPr>
            <p:cNvPicPr>
              <a:picLocks noChangeAspect="1"/>
            </p:cNvPicPr>
            <p:nvPr/>
          </p:nvPicPr>
          <p:blipFill>
            <a:blip r:embed="rId2"/>
            <a:stretch>
              <a:fillRect/>
            </a:stretch>
          </p:blipFill>
          <p:spPr>
            <a:xfrm>
              <a:off x="2681991" y="3382560"/>
              <a:ext cx="5447673" cy="2691173"/>
            </a:xfrm>
            <a:prstGeom prst="rect">
              <a:avLst/>
            </a:prstGeom>
          </p:spPr>
        </p:pic>
        <p:sp>
          <p:nvSpPr>
            <p:cNvPr id="7" name="TextBox 6">
              <a:extLst>
                <a:ext uri="{FF2B5EF4-FFF2-40B4-BE49-F238E27FC236}">
                  <a16:creationId xmlns:a16="http://schemas.microsoft.com/office/drawing/2014/main" id="{8BA90A39-7283-8843-3244-A4955E193C3A}"/>
                </a:ext>
              </a:extLst>
            </p:cNvPr>
            <p:cNvSpPr txBox="1"/>
            <p:nvPr/>
          </p:nvSpPr>
          <p:spPr>
            <a:xfrm>
              <a:off x="2881483" y="3492990"/>
              <a:ext cx="1281660"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200">
                  <a:ea typeface="Calibri"/>
                  <a:cs typeface="Calibri"/>
                </a:rPr>
                <a:t>damaged product</a:t>
              </a:r>
            </a:p>
          </p:txBody>
        </p:sp>
        <p:sp>
          <p:nvSpPr>
            <p:cNvPr id="8" name="TextBox 7">
              <a:extLst>
                <a:ext uri="{FF2B5EF4-FFF2-40B4-BE49-F238E27FC236}">
                  <a16:creationId xmlns:a16="http://schemas.microsoft.com/office/drawing/2014/main" id="{6346ACC3-E23D-8FA3-A8CE-B0B001D691D5}"/>
                </a:ext>
              </a:extLst>
            </p:cNvPr>
            <p:cNvSpPr txBox="1"/>
            <p:nvPr/>
          </p:nvSpPr>
          <p:spPr>
            <a:xfrm>
              <a:off x="1860690" y="3730217"/>
              <a:ext cx="2302452"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200">
                  <a:ea typeface="Calibri"/>
                  <a:cs typeface="Calibri"/>
                </a:rPr>
                <a:t>unauthorized charge or payment</a:t>
              </a:r>
              <a:endParaRPr lang="en-US"/>
            </a:p>
          </p:txBody>
        </p:sp>
        <p:sp>
          <p:nvSpPr>
            <p:cNvPr id="9" name="TextBox 8">
              <a:extLst>
                <a:ext uri="{FF2B5EF4-FFF2-40B4-BE49-F238E27FC236}">
                  <a16:creationId xmlns:a16="http://schemas.microsoft.com/office/drawing/2014/main" id="{4D5F15FE-9B04-B2E5-023E-024064F3D40D}"/>
                </a:ext>
              </a:extLst>
            </p:cNvPr>
            <p:cNvSpPr txBox="1"/>
            <p:nvPr/>
          </p:nvSpPr>
          <p:spPr>
            <a:xfrm>
              <a:off x="2881483" y="3956660"/>
              <a:ext cx="1281660"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200">
                  <a:ea typeface="Calibri"/>
                  <a:cs typeface="Calibri"/>
                </a:rPr>
                <a:t>delivery delays</a:t>
              </a:r>
              <a:endParaRPr lang="en-US"/>
            </a:p>
          </p:txBody>
        </p:sp>
        <p:sp>
          <p:nvSpPr>
            <p:cNvPr id="10" name="TextBox 9">
              <a:extLst>
                <a:ext uri="{FF2B5EF4-FFF2-40B4-BE49-F238E27FC236}">
                  <a16:creationId xmlns:a16="http://schemas.microsoft.com/office/drawing/2014/main" id="{CA4A551B-3DD8-4B83-EF56-0AB19E85EA9E}"/>
                </a:ext>
              </a:extLst>
            </p:cNvPr>
            <p:cNvSpPr txBox="1"/>
            <p:nvPr/>
          </p:nvSpPr>
          <p:spPr>
            <a:xfrm>
              <a:off x="1860689" y="4183103"/>
              <a:ext cx="2302452"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200">
                  <a:ea typeface="Calibri"/>
                  <a:cs typeface="Calibri"/>
                </a:rPr>
                <a:t>refund request</a:t>
              </a:r>
              <a:endParaRPr lang="en-US"/>
            </a:p>
          </p:txBody>
        </p:sp>
        <p:sp>
          <p:nvSpPr>
            <p:cNvPr id="11" name="TextBox 10">
              <a:extLst>
                <a:ext uri="{FF2B5EF4-FFF2-40B4-BE49-F238E27FC236}">
                  <a16:creationId xmlns:a16="http://schemas.microsoft.com/office/drawing/2014/main" id="{9913577C-3A01-BDEE-49BA-E811317EC95C}"/>
                </a:ext>
              </a:extLst>
            </p:cNvPr>
            <p:cNvSpPr txBox="1"/>
            <p:nvPr/>
          </p:nvSpPr>
          <p:spPr>
            <a:xfrm>
              <a:off x="1860688" y="4420329"/>
              <a:ext cx="2302452"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200">
                  <a:ea typeface="Calibri"/>
                  <a:cs typeface="Calibri"/>
                </a:rPr>
                <a:t>troubleshooting</a:t>
              </a:r>
              <a:endParaRPr lang="en-US"/>
            </a:p>
          </p:txBody>
        </p:sp>
        <p:sp>
          <p:nvSpPr>
            <p:cNvPr id="13" name="TextBox 12">
              <a:extLst>
                <a:ext uri="{FF2B5EF4-FFF2-40B4-BE49-F238E27FC236}">
                  <a16:creationId xmlns:a16="http://schemas.microsoft.com/office/drawing/2014/main" id="{3C1946EC-3DA4-CBBF-B0A0-2A652BF12B4C}"/>
                </a:ext>
              </a:extLst>
            </p:cNvPr>
            <p:cNvSpPr txBox="1"/>
            <p:nvPr/>
          </p:nvSpPr>
          <p:spPr>
            <a:xfrm>
              <a:off x="1860687" y="4643177"/>
              <a:ext cx="2302452"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200">
                  <a:ea typeface="Calibri"/>
                  <a:cs typeface="Calibri"/>
                </a:rPr>
                <a:t>change or update order</a:t>
              </a:r>
              <a:endParaRPr lang="en-US"/>
            </a:p>
          </p:txBody>
        </p:sp>
        <p:sp>
          <p:nvSpPr>
            <p:cNvPr id="17" name="TextBox 16">
              <a:extLst>
                <a:ext uri="{FF2B5EF4-FFF2-40B4-BE49-F238E27FC236}">
                  <a16:creationId xmlns:a16="http://schemas.microsoft.com/office/drawing/2014/main" id="{21DE0B4B-924B-132C-91E4-2BA826DE4D13}"/>
                </a:ext>
              </a:extLst>
            </p:cNvPr>
            <p:cNvSpPr txBox="1"/>
            <p:nvPr/>
          </p:nvSpPr>
          <p:spPr>
            <a:xfrm>
              <a:off x="2392648" y="4876809"/>
              <a:ext cx="1770490" cy="284187"/>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200">
                  <a:ea typeface="Calibri"/>
                  <a:cs typeface="Calibri"/>
                </a:rPr>
                <a:t>billing or charge disputes</a:t>
              </a:r>
              <a:endParaRPr lang="en-US"/>
            </a:p>
          </p:txBody>
        </p:sp>
        <p:sp>
          <p:nvSpPr>
            <p:cNvPr id="20" name="TextBox 19">
              <a:extLst>
                <a:ext uri="{FF2B5EF4-FFF2-40B4-BE49-F238E27FC236}">
                  <a16:creationId xmlns:a16="http://schemas.microsoft.com/office/drawing/2014/main" id="{D709AA16-FC17-DF81-C66F-E456130DBC5D}"/>
                </a:ext>
              </a:extLst>
            </p:cNvPr>
            <p:cNvSpPr txBox="1"/>
            <p:nvPr/>
          </p:nvSpPr>
          <p:spPr>
            <a:xfrm>
              <a:off x="1073529" y="5114036"/>
              <a:ext cx="3089612"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200">
                  <a:ea typeface="Calibri"/>
                  <a:cs typeface="Calibri"/>
                </a:rPr>
                <a:t>renewal of a plan subscription or membership</a:t>
              </a:r>
              <a:endParaRPr lang="en-US">
                <a:ea typeface="Calibri" panose="020F0502020204030204"/>
                <a:cs typeface="Calibri" panose="020F0502020204030204"/>
              </a:endParaRPr>
            </a:p>
          </p:txBody>
        </p:sp>
        <p:sp>
          <p:nvSpPr>
            <p:cNvPr id="22" name="TextBox 21">
              <a:extLst>
                <a:ext uri="{FF2B5EF4-FFF2-40B4-BE49-F238E27FC236}">
                  <a16:creationId xmlns:a16="http://schemas.microsoft.com/office/drawing/2014/main" id="{79E03CB7-7A8F-E0DB-3A3A-FDCE8C8AE2BF}"/>
                </a:ext>
              </a:extLst>
            </p:cNvPr>
            <p:cNvSpPr txBox="1"/>
            <p:nvPr/>
          </p:nvSpPr>
          <p:spPr>
            <a:xfrm>
              <a:off x="1073529" y="5351263"/>
              <a:ext cx="3089612"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200">
                  <a:ea typeface="Calibri"/>
                  <a:cs typeface="Calibri"/>
                </a:rPr>
                <a:t>performance issues</a:t>
              </a:r>
              <a:endParaRPr lang="en-US"/>
            </a:p>
          </p:txBody>
        </p:sp>
        <p:sp>
          <p:nvSpPr>
            <p:cNvPr id="23" name="TextBox 22">
              <a:extLst>
                <a:ext uri="{FF2B5EF4-FFF2-40B4-BE49-F238E27FC236}">
                  <a16:creationId xmlns:a16="http://schemas.microsoft.com/office/drawing/2014/main" id="{7426FF9B-35AD-D4E9-E767-22216E62421B}"/>
                </a:ext>
              </a:extLst>
            </p:cNvPr>
            <p:cNvSpPr txBox="1"/>
            <p:nvPr/>
          </p:nvSpPr>
          <p:spPr>
            <a:xfrm>
              <a:off x="1073528" y="5570517"/>
              <a:ext cx="3089612"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200">
                  <a:ea typeface="Calibri"/>
                  <a:cs typeface="Calibri"/>
                </a:rPr>
                <a:t>software error</a:t>
              </a:r>
              <a:endParaRPr lang="en-US"/>
            </a:p>
          </p:txBody>
        </p:sp>
        <p:sp>
          <p:nvSpPr>
            <p:cNvPr id="25" name="TextBox 24">
              <a:extLst>
                <a:ext uri="{FF2B5EF4-FFF2-40B4-BE49-F238E27FC236}">
                  <a16:creationId xmlns:a16="http://schemas.microsoft.com/office/drawing/2014/main" id="{051B1719-C1BB-43D0-680A-02EE533F7337}"/>
                </a:ext>
              </a:extLst>
            </p:cNvPr>
            <p:cNvSpPr txBox="1"/>
            <p:nvPr/>
          </p:nvSpPr>
          <p:spPr>
            <a:xfrm rot="16200000">
              <a:off x="555884" y="4422099"/>
              <a:ext cx="77449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ea typeface="Calibri"/>
                  <a:cs typeface="Calibri"/>
                </a:rPr>
                <a:t>Labels</a:t>
              </a:r>
              <a:endParaRPr lang="en-US">
                <a:ea typeface="Calibri" panose="020F0502020204030204"/>
                <a:cs typeface="Calibri" panose="020F0502020204030204"/>
              </a:endParaRPr>
            </a:p>
          </p:txBody>
        </p:sp>
        <p:sp>
          <p:nvSpPr>
            <p:cNvPr id="27" name="TextBox 26">
              <a:extLst>
                <a:ext uri="{FF2B5EF4-FFF2-40B4-BE49-F238E27FC236}">
                  <a16:creationId xmlns:a16="http://schemas.microsoft.com/office/drawing/2014/main" id="{F37AE116-D206-2EDE-4332-350A49CF2252}"/>
                </a:ext>
              </a:extLst>
            </p:cNvPr>
            <p:cNvSpPr txBox="1"/>
            <p:nvPr/>
          </p:nvSpPr>
          <p:spPr>
            <a:xfrm>
              <a:off x="4503294" y="3247869"/>
              <a:ext cx="3191653"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ea typeface="Calibri"/>
                  <a:cs typeface="Calibri"/>
                </a:rPr>
                <a:t>Top 10 Labels With Highest Average Call Length</a:t>
              </a:r>
            </a:p>
          </p:txBody>
        </p:sp>
        <p:sp>
          <p:nvSpPr>
            <p:cNvPr id="28" name="TextBox 27">
              <a:extLst>
                <a:ext uri="{FF2B5EF4-FFF2-40B4-BE49-F238E27FC236}">
                  <a16:creationId xmlns:a16="http://schemas.microsoft.com/office/drawing/2014/main" id="{69F4D0D5-72D7-44BB-D49D-65990BA91029}"/>
                </a:ext>
              </a:extLst>
            </p:cNvPr>
            <p:cNvSpPr txBox="1"/>
            <p:nvPr/>
          </p:nvSpPr>
          <p:spPr>
            <a:xfrm>
              <a:off x="4397113" y="5933606"/>
              <a:ext cx="3404013"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ea typeface="Calibri"/>
                  <a:cs typeface="Calibri"/>
                </a:rPr>
                <a:t>Average String Length (Substitute for Call Duration)</a:t>
              </a:r>
              <a:endParaRPr lang="en-US"/>
            </a:p>
          </p:txBody>
        </p:sp>
      </p:grpSp>
      <p:sp>
        <p:nvSpPr>
          <p:cNvPr id="31" name="TextBox 30">
            <a:extLst>
              <a:ext uri="{FF2B5EF4-FFF2-40B4-BE49-F238E27FC236}">
                <a16:creationId xmlns:a16="http://schemas.microsoft.com/office/drawing/2014/main" id="{A14C5B4C-804A-C817-5DB2-7C6B595F5060}"/>
              </a:ext>
            </a:extLst>
          </p:cNvPr>
          <p:cNvSpPr txBox="1"/>
          <p:nvPr/>
        </p:nvSpPr>
        <p:spPr>
          <a:xfrm>
            <a:off x="287310" y="6464507"/>
            <a:ext cx="84319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Train call center employees at reducing lengthy phone calls on these labels</a:t>
            </a:r>
          </a:p>
        </p:txBody>
      </p:sp>
      <p:sp>
        <p:nvSpPr>
          <p:cNvPr id="33" name="Star: 5 Points 32">
            <a:extLst>
              <a:ext uri="{FF2B5EF4-FFF2-40B4-BE49-F238E27FC236}">
                <a16:creationId xmlns:a16="http://schemas.microsoft.com/office/drawing/2014/main" id="{AB5423E5-7288-E144-4E1A-104A7F6FCD2A}"/>
              </a:ext>
            </a:extLst>
          </p:cNvPr>
          <p:cNvSpPr/>
          <p:nvPr/>
        </p:nvSpPr>
        <p:spPr>
          <a:xfrm>
            <a:off x="107770" y="6572396"/>
            <a:ext cx="187377" cy="149901"/>
          </a:xfrm>
          <a:prstGeom prst="star5">
            <a:avLst/>
          </a:prstGeom>
          <a:solidFill>
            <a:schemeClr val="accent4"/>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6177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7EADB2-ED7C-AF3F-D75A-22EC5F4B395B}"/>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29F9C7C-6EE8-3642-2C6D-7B5F12CCB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179A31-E68E-2C1F-C17B-856CC7865878}"/>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5400" kern="1200">
                <a:solidFill>
                  <a:schemeClr val="tx1"/>
                </a:solidFill>
                <a:latin typeface="+mj-lt"/>
                <a:ea typeface="+mj-ea"/>
                <a:cs typeface="+mj-cs"/>
              </a:rPr>
              <a:t>Business Application</a:t>
            </a:r>
          </a:p>
        </p:txBody>
      </p:sp>
      <p:grpSp>
        <p:nvGrpSpPr>
          <p:cNvPr id="14" name="Group 13">
            <a:extLst>
              <a:ext uri="{FF2B5EF4-FFF2-40B4-BE49-F238E27FC236}">
                <a16:creationId xmlns:a16="http://schemas.microsoft.com/office/drawing/2014/main" id="{1DB1EF3A-815E-81A0-26D3-C6559F5C8D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5" name="Rectangle 14">
              <a:extLst>
                <a:ext uri="{FF2B5EF4-FFF2-40B4-BE49-F238E27FC236}">
                  <a16:creationId xmlns:a16="http://schemas.microsoft.com/office/drawing/2014/main" id="{C2183CA3-E540-702C-E24F-5CCF5CA839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00D5033-9D13-66E9-81E3-D2CF9FADB3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F53A7B17-90D2-A38F-4579-57484E42FE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5F48071-77AD-DCE8-25F8-6A09BC06EA54}"/>
              </a:ext>
            </a:extLst>
          </p:cNvPr>
          <p:cNvSpPr>
            <a:spLocks/>
          </p:cNvSpPr>
          <p:nvPr/>
        </p:nvSpPr>
        <p:spPr>
          <a:xfrm>
            <a:off x="1160787" y="2448808"/>
            <a:ext cx="9368425" cy="741174"/>
          </a:xfrm>
          <a:prstGeom prst="rect">
            <a:avLst/>
          </a:prstGeom>
        </p:spPr>
        <p:txBody>
          <a:bodyPr vert="horz" lIns="91440" tIns="45720" rIns="91440" bIns="45720" rtlCol="0" anchor="t">
            <a:noAutofit/>
          </a:bodyPr>
          <a:lstStyle/>
          <a:p>
            <a:pPr algn="ctr" defTabSz="804672">
              <a:spcAft>
                <a:spcPts val="600"/>
              </a:spcAft>
            </a:pPr>
            <a:r>
              <a:rPr lang="en-US" sz="2100" kern="1200">
                <a:latin typeface="+mn-lt"/>
                <a:ea typeface="+mn-ea"/>
                <a:cs typeface="Calibri" panose="020F0502020204030204"/>
              </a:rPr>
              <a:t>Through our </a:t>
            </a:r>
            <a:r>
              <a:rPr lang="en-US" sz="2100" kern="1200" err="1">
                <a:latin typeface="+mn-lt"/>
                <a:ea typeface="+mn-ea"/>
                <a:cs typeface="Calibri" panose="020F0502020204030204"/>
              </a:rPr>
              <a:t>distilBERT</a:t>
            </a:r>
            <a:r>
              <a:rPr lang="en-US" sz="2100" kern="1200">
                <a:latin typeface="+mn-lt"/>
                <a:ea typeface="+mn-ea"/>
                <a:cs typeface="Calibri" panose="020F0502020204030204"/>
              </a:rPr>
              <a:t>-powered test dataset labels, we identify the top labels with </a:t>
            </a:r>
            <a:r>
              <a:rPr lang="en-US" sz="2100">
                <a:solidFill>
                  <a:schemeClr val="bg2">
                    <a:lumMod val="90000"/>
                  </a:schemeClr>
                </a:solidFill>
                <a:cs typeface="Calibri" panose="020F0502020204030204"/>
              </a:rPr>
              <a:t>most calls,</a:t>
            </a:r>
            <a:r>
              <a:rPr lang="en-US" sz="2100">
                <a:cs typeface="Calibri" panose="020F0502020204030204"/>
              </a:rPr>
              <a:t> </a:t>
            </a:r>
            <a:r>
              <a:rPr lang="en-US" sz="2100">
                <a:solidFill>
                  <a:schemeClr val="bg2">
                    <a:lumMod val="90000"/>
                  </a:schemeClr>
                </a:solidFill>
                <a:cs typeface="Calibri" panose="020F0502020204030204"/>
              </a:rPr>
              <a:t>long</a:t>
            </a:r>
            <a:r>
              <a:rPr lang="en-US" sz="2100" kern="1200">
                <a:solidFill>
                  <a:schemeClr val="bg2">
                    <a:lumMod val="90000"/>
                  </a:schemeClr>
                </a:solidFill>
                <a:latin typeface="+mn-lt"/>
                <a:ea typeface="+mn-ea"/>
                <a:cs typeface="Calibri" panose="020F0502020204030204"/>
              </a:rPr>
              <a:t> duration, </a:t>
            </a:r>
            <a:r>
              <a:rPr lang="en-US" sz="2100">
                <a:solidFill>
                  <a:schemeClr val="bg2">
                    <a:lumMod val="90000"/>
                  </a:schemeClr>
                </a:solidFill>
                <a:cs typeface="Calibri" panose="020F0502020204030204"/>
              </a:rPr>
              <a:t>and </a:t>
            </a:r>
            <a:r>
              <a:rPr lang="en-US" sz="2100" b="1" kern="1200">
                <a:latin typeface="+mn-lt"/>
                <a:ea typeface="+mn-ea"/>
                <a:cs typeface="Calibri" panose="020F0502020204030204"/>
              </a:rPr>
              <a:t>strong sentiment (negative and positive</a:t>
            </a:r>
            <a:r>
              <a:rPr lang="en-US" sz="2100" b="1">
                <a:cs typeface="Calibri" panose="020F0502020204030204"/>
              </a:rPr>
              <a:t>)</a:t>
            </a:r>
            <a:endParaRPr lang="en-US" sz="2100" b="1">
              <a:ea typeface="Calibri" panose="020F0502020204030204"/>
              <a:cs typeface="Calibri" panose="020F0502020204030204"/>
            </a:endParaRPr>
          </a:p>
        </p:txBody>
      </p:sp>
      <p:sp>
        <p:nvSpPr>
          <p:cNvPr id="6" name="TextBox 5">
            <a:extLst>
              <a:ext uri="{FF2B5EF4-FFF2-40B4-BE49-F238E27FC236}">
                <a16:creationId xmlns:a16="http://schemas.microsoft.com/office/drawing/2014/main" id="{29A14630-E7CE-E1CD-2B15-8540A76C49FB}"/>
              </a:ext>
            </a:extLst>
          </p:cNvPr>
          <p:cNvSpPr txBox="1"/>
          <p:nvPr/>
        </p:nvSpPr>
        <p:spPr>
          <a:xfrm>
            <a:off x="287310" y="6464507"/>
            <a:ext cx="963117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Train call center employees at approaching the above situations with potential for negative sentiment</a:t>
            </a:r>
          </a:p>
        </p:txBody>
      </p:sp>
      <p:sp>
        <p:nvSpPr>
          <p:cNvPr id="21" name="Star: 5 Points 20">
            <a:extLst>
              <a:ext uri="{FF2B5EF4-FFF2-40B4-BE49-F238E27FC236}">
                <a16:creationId xmlns:a16="http://schemas.microsoft.com/office/drawing/2014/main" id="{3D019253-3B73-3C08-8498-1B3F8C547A83}"/>
              </a:ext>
            </a:extLst>
          </p:cNvPr>
          <p:cNvSpPr/>
          <p:nvPr/>
        </p:nvSpPr>
        <p:spPr>
          <a:xfrm>
            <a:off x="107770" y="6572396"/>
            <a:ext cx="187377" cy="149901"/>
          </a:xfrm>
          <a:prstGeom prst="star5">
            <a:avLst/>
          </a:prstGeom>
          <a:solidFill>
            <a:schemeClr val="accent4"/>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65568C9D-D8A6-CF68-725D-C5824D5BBDB9}"/>
              </a:ext>
            </a:extLst>
          </p:cNvPr>
          <p:cNvGrpSpPr/>
          <p:nvPr/>
        </p:nvGrpSpPr>
        <p:grpSpPr>
          <a:xfrm>
            <a:off x="2351777" y="3241623"/>
            <a:ext cx="6679845" cy="3056057"/>
            <a:chOff x="1410483" y="3254430"/>
            <a:chExt cx="6679845" cy="3056057"/>
          </a:xfrm>
        </p:grpSpPr>
        <p:pic>
          <p:nvPicPr>
            <p:cNvPr id="24" name="Picture 23" descr="Image attachment">
              <a:extLst>
                <a:ext uri="{FF2B5EF4-FFF2-40B4-BE49-F238E27FC236}">
                  <a16:creationId xmlns:a16="http://schemas.microsoft.com/office/drawing/2014/main" id="{F17649A0-FFE7-4A3D-B87B-CED7CD4FBBC4}"/>
                </a:ext>
              </a:extLst>
            </p:cNvPr>
            <p:cNvPicPr>
              <a:picLocks noChangeAspect="1"/>
            </p:cNvPicPr>
            <p:nvPr/>
          </p:nvPicPr>
          <p:blipFill>
            <a:blip r:embed="rId2"/>
            <a:stretch>
              <a:fillRect/>
            </a:stretch>
          </p:blipFill>
          <p:spPr>
            <a:xfrm>
              <a:off x="2844383" y="3380592"/>
              <a:ext cx="5166608" cy="2795045"/>
            </a:xfrm>
            <a:prstGeom prst="rect">
              <a:avLst/>
            </a:prstGeom>
          </p:spPr>
        </p:pic>
        <p:sp>
          <p:nvSpPr>
            <p:cNvPr id="30" name="TextBox 29">
              <a:extLst>
                <a:ext uri="{FF2B5EF4-FFF2-40B4-BE49-F238E27FC236}">
                  <a16:creationId xmlns:a16="http://schemas.microsoft.com/office/drawing/2014/main" id="{711E4CE9-A6A9-54AC-D459-19398DF65B3A}"/>
                </a:ext>
              </a:extLst>
            </p:cNvPr>
            <p:cNvSpPr txBox="1"/>
            <p:nvPr/>
          </p:nvSpPr>
          <p:spPr>
            <a:xfrm>
              <a:off x="1410808" y="3496347"/>
              <a:ext cx="3089612"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200">
                  <a:ea typeface="Calibri"/>
                  <a:cs typeface="Calibri"/>
                </a:rPr>
                <a:t>employment or career inquiries</a:t>
              </a:r>
              <a:endParaRPr lang="en-US"/>
            </a:p>
          </p:txBody>
        </p:sp>
        <p:sp>
          <p:nvSpPr>
            <p:cNvPr id="31" name="TextBox 30">
              <a:extLst>
                <a:ext uri="{FF2B5EF4-FFF2-40B4-BE49-F238E27FC236}">
                  <a16:creationId xmlns:a16="http://schemas.microsoft.com/office/drawing/2014/main" id="{0CD07A5D-7FA7-BD71-61D5-52AF26E71148}"/>
                </a:ext>
              </a:extLst>
            </p:cNvPr>
            <p:cNvSpPr txBox="1"/>
            <p:nvPr/>
          </p:nvSpPr>
          <p:spPr>
            <a:xfrm>
              <a:off x="1410807" y="3771166"/>
              <a:ext cx="3089612"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200">
                  <a:ea typeface="Calibri"/>
                  <a:cs typeface="Calibri"/>
                </a:rPr>
                <a:t>payment method</a:t>
              </a:r>
              <a:endParaRPr lang="en-US"/>
            </a:p>
          </p:txBody>
        </p:sp>
        <p:sp>
          <p:nvSpPr>
            <p:cNvPr id="32" name="TextBox 31">
              <a:extLst>
                <a:ext uri="{FF2B5EF4-FFF2-40B4-BE49-F238E27FC236}">
                  <a16:creationId xmlns:a16="http://schemas.microsoft.com/office/drawing/2014/main" id="{58008821-EFA1-0352-A061-C18D47A6EA6C}"/>
                </a:ext>
              </a:extLst>
            </p:cNvPr>
            <p:cNvSpPr txBox="1"/>
            <p:nvPr/>
          </p:nvSpPr>
          <p:spPr>
            <a:xfrm>
              <a:off x="1410808" y="4002265"/>
              <a:ext cx="3089612"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200">
                  <a:ea typeface="Calibri"/>
                  <a:cs typeface="Calibri"/>
                </a:rPr>
                <a:t>account cancellation</a:t>
              </a:r>
              <a:endParaRPr lang="en-US"/>
            </a:p>
          </p:txBody>
        </p:sp>
        <p:sp>
          <p:nvSpPr>
            <p:cNvPr id="33" name="TextBox 32">
              <a:extLst>
                <a:ext uri="{FF2B5EF4-FFF2-40B4-BE49-F238E27FC236}">
                  <a16:creationId xmlns:a16="http://schemas.microsoft.com/office/drawing/2014/main" id="{7D1FF8AC-F3E8-B0B2-1196-CD2BBE3572F8}"/>
                </a:ext>
              </a:extLst>
            </p:cNvPr>
            <p:cNvSpPr txBox="1"/>
            <p:nvPr/>
          </p:nvSpPr>
          <p:spPr>
            <a:xfrm>
              <a:off x="1410808" y="4239610"/>
              <a:ext cx="3089612"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200">
                  <a:ea typeface="Calibri"/>
                  <a:cs typeface="Calibri"/>
                </a:rPr>
                <a:t>miscellaneous inquiries</a:t>
              </a:r>
              <a:endParaRPr lang="en-US"/>
            </a:p>
          </p:txBody>
        </p:sp>
        <p:sp>
          <p:nvSpPr>
            <p:cNvPr id="34" name="TextBox 33">
              <a:extLst>
                <a:ext uri="{FF2B5EF4-FFF2-40B4-BE49-F238E27FC236}">
                  <a16:creationId xmlns:a16="http://schemas.microsoft.com/office/drawing/2014/main" id="{AD5049F4-7EA6-3E77-0EC3-639CED8E87B0}"/>
                </a:ext>
              </a:extLst>
            </p:cNvPr>
            <p:cNvSpPr txBox="1"/>
            <p:nvPr/>
          </p:nvSpPr>
          <p:spPr>
            <a:xfrm>
              <a:off x="1410808" y="4463224"/>
              <a:ext cx="3089612"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200">
                  <a:ea typeface="Calibri"/>
                  <a:cs typeface="Calibri"/>
                </a:rPr>
                <a:t>best buy credit card</a:t>
              </a:r>
              <a:endParaRPr lang="en-US"/>
            </a:p>
          </p:txBody>
        </p:sp>
        <p:sp>
          <p:nvSpPr>
            <p:cNvPr id="35" name="TextBox 34">
              <a:extLst>
                <a:ext uri="{FF2B5EF4-FFF2-40B4-BE49-F238E27FC236}">
                  <a16:creationId xmlns:a16="http://schemas.microsoft.com/office/drawing/2014/main" id="{13E5D280-8D87-D1A4-22E2-B1EF561515CC}"/>
                </a:ext>
              </a:extLst>
            </p:cNvPr>
            <p:cNvSpPr txBox="1"/>
            <p:nvPr/>
          </p:nvSpPr>
          <p:spPr>
            <a:xfrm>
              <a:off x="1410807" y="4693261"/>
              <a:ext cx="3089612"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200">
                  <a:ea typeface="Calibri"/>
                  <a:cs typeface="Calibri"/>
                </a:rPr>
                <a:t>bad customer service</a:t>
              </a:r>
              <a:endParaRPr lang="en-US"/>
            </a:p>
          </p:txBody>
        </p:sp>
        <p:sp>
          <p:nvSpPr>
            <p:cNvPr id="36" name="TextBox 35">
              <a:extLst>
                <a:ext uri="{FF2B5EF4-FFF2-40B4-BE49-F238E27FC236}">
                  <a16:creationId xmlns:a16="http://schemas.microsoft.com/office/drawing/2014/main" id="{B34891F4-0EDE-DFC9-BE64-2174AEE41258}"/>
                </a:ext>
              </a:extLst>
            </p:cNvPr>
            <p:cNvSpPr txBox="1"/>
            <p:nvPr/>
          </p:nvSpPr>
          <p:spPr>
            <a:xfrm>
              <a:off x="1410806" y="4926892"/>
              <a:ext cx="3089612"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200">
                  <a:ea typeface="Calibri"/>
                  <a:cs typeface="Calibri"/>
                </a:rPr>
                <a:t>delivery or parts of delivery items missing</a:t>
              </a:r>
              <a:endParaRPr lang="en-US"/>
            </a:p>
          </p:txBody>
        </p:sp>
        <p:sp>
          <p:nvSpPr>
            <p:cNvPr id="37" name="TextBox 36">
              <a:extLst>
                <a:ext uri="{FF2B5EF4-FFF2-40B4-BE49-F238E27FC236}">
                  <a16:creationId xmlns:a16="http://schemas.microsoft.com/office/drawing/2014/main" id="{8F64F779-FA2C-1624-D782-C963F5864BA8}"/>
                </a:ext>
              </a:extLst>
            </p:cNvPr>
            <p:cNvSpPr txBox="1"/>
            <p:nvPr/>
          </p:nvSpPr>
          <p:spPr>
            <a:xfrm>
              <a:off x="1410805" y="5156929"/>
              <a:ext cx="3089612"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200">
                  <a:ea typeface="Calibri"/>
                  <a:cs typeface="Calibri"/>
                </a:rPr>
                <a:t>performance issues</a:t>
              </a:r>
              <a:endParaRPr lang="en-US"/>
            </a:p>
          </p:txBody>
        </p:sp>
        <p:sp>
          <p:nvSpPr>
            <p:cNvPr id="38" name="TextBox 37">
              <a:extLst>
                <a:ext uri="{FF2B5EF4-FFF2-40B4-BE49-F238E27FC236}">
                  <a16:creationId xmlns:a16="http://schemas.microsoft.com/office/drawing/2014/main" id="{86A001B7-7775-A534-B250-6C126E8E6795}"/>
                </a:ext>
              </a:extLst>
            </p:cNvPr>
            <p:cNvSpPr txBox="1"/>
            <p:nvPr/>
          </p:nvSpPr>
          <p:spPr>
            <a:xfrm>
              <a:off x="1410804" y="5390560"/>
              <a:ext cx="3089612"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200">
                  <a:ea typeface="Calibri"/>
                  <a:cs typeface="Calibri"/>
                </a:rPr>
                <a:t>damaged product</a:t>
              </a:r>
              <a:endParaRPr lang="en-US"/>
            </a:p>
          </p:txBody>
        </p:sp>
        <p:sp>
          <p:nvSpPr>
            <p:cNvPr id="39" name="TextBox 38">
              <a:extLst>
                <a:ext uri="{FF2B5EF4-FFF2-40B4-BE49-F238E27FC236}">
                  <a16:creationId xmlns:a16="http://schemas.microsoft.com/office/drawing/2014/main" id="{F458201B-836A-D96A-E513-D9541D24B96A}"/>
                </a:ext>
              </a:extLst>
            </p:cNvPr>
            <p:cNvSpPr txBox="1"/>
            <p:nvPr/>
          </p:nvSpPr>
          <p:spPr>
            <a:xfrm>
              <a:off x="1410803" y="5631380"/>
              <a:ext cx="3089612"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200">
                  <a:ea typeface="Calibri"/>
                  <a:cs typeface="Calibri"/>
                </a:rPr>
                <a:t>incomplete installation</a:t>
              </a:r>
              <a:endParaRPr lang="en-US"/>
            </a:p>
          </p:txBody>
        </p:sp>
        <p:sp>
          <p:nvSpPr>
            <p:cNvPr id="41" name="TextBox 40">
              <a:extLst>
                <a:ext uri="{FF2B5EF4-FFF2-40B4-BE49-F238E27FC236}">
                  <a16:creationId xmlns:a16="http://schemas.microsoft.com/office/drawing/2014/main" id="{571D6732-E036-8026-71B2-5ED5DE8748EB}"/>
                </a:ext>
              </a:extLst>
            </p:cNvPr>
            <p:cNvSpPr txBox="1"/>
            <p:nvPr/>
          </p:nvSpPr>
          <p:spPr>
            <a:xfrm rot="16200000">
              <a:off x="1161737" y="4553263"/>
              <a:ext cx="77449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ea typeface="Calibri"/>
                  <a:cs typeface="Calibri"/>
                </a:rPr>
                <a:t>Labels</a:t>
              </a:r>
              <a:endParaRPr lang="en-US">
                <a:ea typeface="Calibri" panose="020F0502020204030204"/>
                <a:cs typeface="Calibri" panose="020F0502020204030204"/>
              </a:endParaRPr>
            </a:p>
          </p:txBody>
        </p:sp>
        <p:sp>
          <p:nvSpPr>
            <p:cNvPr id="42" name="TextBox 41">
              <a:extLst>
                <a:ext uri="{FF2B5EF4-FFF2-40B4-BE49-F238E27FC236}">
                  <a16:creationId xmlns:a16="http://schemas.microsoft.com/office/drawing/2014/main" id="{8DD38AA4-1CDA-B677-5AC2-EC078681ECE6}"/>
                </a:ext>
              </a:extLst>
            </p:cNvPr>
            <p:cNvSpPr txBox="1"/>
            <p:nvPr/>
          </p:nvSpPr>
          <p:spPr>
            <a:xfrm>
              <a:off x="3941162" y="3254430"/>
              <a:ext cx="4072327"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ea typeface="Calibri"/>
                  <a:cs typeface="Calibri"/>
                </a:rPr>
                <a:t>Top 5 and Bottom 5 Labels by Average Sentiment Polarity</a:t>
              </a:r>
              <a:endParaRPr lang="en-US">
                <a:ea typeface="Calibri" panose="020F0502020204030204"/>
                <a:cs typeface="Calibri" panose="020F0502020204030204"/>
              </a:endParaRPr>
            </a:p>
          </p:txBody>
        </p:sp>
        <p:sp>
          <p:nvSpPr>
            <p:cNvPr id="43" name="TextBox 42">
              <a:extLst>
                <a:ext uri="{FF2B5EF4-FFF2-40B4-BE49-F238E27FC236}">
                  <a16:creationId xmlns:a16="http://schemas.microsoft.com/office/drawing/2014/main" id="{D39A8772-BA9C-6802-4953-6F333C0DF93D}"/>
                </a:ext>
              </a:extLst>
            </p:cNvPr>
            <p:cNvSpPr txBox="1"/>
            <p:nvPr/>
          </p:nvSpPr>
          <p:spPr>
            <a:xfrm>
              <a:off x="4018001" y="6033488"/>
              <a:ext cx="4072327"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ea typeface="Calibri"/>
                  <a:cs typeface="Calibri"/>
                </a:rPr>
                <a:t>Average Sentiment Polarity</a:t>
              </a:r>
              <a:endParaRPr lang="en-US">
                <a:ea typeface="Calibri" panose="020F0502020204030204"/>
                <a:cs typeface="Calibri" panose="020F0502020204030204"/>
              </a:endParaRPr>
            </a:p>
          </p:txBody>
        </p:sp>
      </p:grpSp>
    </p:spTree>
    <p:extLst>
      <p:ext uri="{BB962C8B-B14F-4D97-AF65-F5344CB8AC3E}">
        <p14:creationId xmlns:p14="http://schemas.microsoft.com/office/powerpoint/2010/main" val="3113639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4" name="Rectangle 1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27B024-D12D-5B31-965E-D22D8A43D377}"/>
              </a:ext>
            </a:extLst>
          </p:cNvPr>
          <p:cNvSpPr>
            <a:spLocks noGrp="1"/>
          </p:cNvSpPr>
          <p:nvPr>
            <p:ph type="title"/>
          </p:nvPr>
        </p:nvSpPr>
        <p:spPr>
          <a:xfrm>
            <a:off x="1043631" y="1252681"/>
            <a:ext cx="10173010" cy="1111697"/>
          </a:xfrm>
        </p:spPr>
        <p:txBody>
          <a:bodyPr vert="horz" lIns="91440" tIns="45720" rIns="91440" bIns="45720" rtlCol="0" anchor="ctr">
            <a:normAutofit/>
          </a:bodyPr>
          <a:lstStyle/>
          <a:p>
            <a:r>
              <a:rPr lang="en-US" sz="5400"/>
              <a:t>Business</a:t>
            </a:r>
            <a:r>
              <a:rPr lang="en-US" sz="5400" kern="1200">
                <a:latin typeface="+mj-lt"/>
                <a:ea typeface="+mj-ea"/>
                <a:cs typeface="+mj-cs"/>
              </a:rPr>
              <a:t> Application</a:t>
            </a:r>
            <a:endParaRPr lang="en-US" sz="5400" kern="1200">
              <a:latin typeface="+mj-lt"/>
              <a:ea typeface="Calibri Light"/>
              <a:cs typeface="Calibri Light"/>
            </a:endParaRPr>
          </a:p>
          <a:p>
            <a:endParaRPr lang="en-US" sz="5400" kern="1200">
              <a:latin typeface="+mj-lt"/>
              <a:ea typeface="Calibri Light"/>
              <a:cs typeface="Calibri Light"/>
            </a:endParaRPr>
          </a:p>
        </p:txBody>
      </p:sp>
      <p:cxnSp>
        <p:nvCxnSpPr>
          <p:cNvPr id="20" name="Straight Connector 1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609FAAD-ACA3-AC43-B059-4F1632B6B23D}"/>
              </a:ext>
            </a:extLst>
          </p:cNvPr>
          <p:cNvSpPr>
            <a:spLocks/>
          </p:cNvSpPr>
          <p:nvPr/>
        </p:nvSpPr>
        <p:spPr>
          <a:xfrm>
            <a:off x="955758" y="3010367"/>
            <a:ext cx="5183532" cy="3039193"/>
          </a:xfrm>
          <a:prstGeom prst="rect">
            <a:avLst/>
          </a:prstGeom>
        </p:spPr>
        <p:txBody>
          <a:bodyPr vert="horz" lIns="91440" tIns="45720" rIns="91440" bIns="45720" rtlCol="0" anchor="t">
            <a:normAutofit/>
          </a:bodyPr>
          <a:lstStyle/>
          <a:p>
            <a:pPr marL="215265" indent="-215265" defTabSz="505173">
              <a:spcAft>
                <a:spcPts val="377"/>
              </a:spcAft>
              <a:buFont typeface="Arial"/>
              <a:buChar char="•"/>
            </a:pPr>
            <a:r>
              <a:rPr lang="en-US" kern="1200">
                <a:latin typeface="+mn-lt"/>
                <a:ea typeface="+mn-ea"/>
                <a:cs typeface="Calibri"/>
              </a:rPr>
              <a:t>Weak </a:t>
            </a:r>
            <a:r>
              <a:rPr lang="en-US" b="1" kern="1200">
                <a:latin typeface="+mn-lt"/>
                <a:ea typeface="+mn-ea"/>
                <a:cs typeface="Calibri"/>
              </a:rPr>
              <a:t>negative correlation</a:t>
            </a:r>
            <a:r>
              <a:rPr lang="en-US" kern="1200">
                <a:latin typeface="+mn-lt"/>
                <a:ea typeface="+mn-ea"/>
                <a:cs typeface="Calibri"/>
              </a:rPr>
              <a:t> between call duration and sentiment polarity</a:t>
            </a:r>
            <a:endParaRPr lang="en-US" kern="1200">
              <a:latin typeface="+mn-lt"/>
              <a:ea typeface="Calibri"/>
              <a:cs typeface="Calibri"/>
            </a:endParaRPr>
          </a:p>
          <a:p>
            <a:pPr marL="215265" indent="-215265" defTabSz="505173">
              <a:spcAft>
                <a:spcPts val="377"/>
              </a:spcAft>
              <a:buFont typeface="Arial"/>
              <a:buChar char="•"/>
            </a:pPr>
            <a:r>
              <a:rPr lang="en-US" kern="1200">
                <a:latin typeface="+mn-lt"/>
                <a:ea typeface="+mn-ea"/>
                <a:cs typeface="Calibri"/>
              </a:rPr>
              <a:t>Labels with the </a:t>
            </a:r>
            <a:r>
              <a:rPr lang="en-US" b="1" kern="1200">
                <a:latin typeface="+mn-lt"/>
                <a:ea typeface="+mn-ea"/>
                <a:cs typeface="Calibri"/>
              </a:rPr>
              <a:t>highest</a:t>
            </a:r>
            <a:r>
              <a:rPr lang="en-US" kern="1200">
                <a:latin typeface="+mn-lt"/>
                <a:ea typeface="+mn-ea"/>
                <a:cs typeface="Calibri"/>
              </a:rPr>
              <a:t> </a:t>
            </a:r>
            <a:r>
              <a:rPr lang="en-US" b="1" kern="1200">
                <a:latin typeface="+mn-lt"/>
                <a:ea typeface="+mn-ea"/>
                <a:cs typeface="Calibri"/>
              </a:rPr>
              <a:t>average</a:t>
            </a:r>
            <a:r>
              <a:rPr lang="en-US" kern="1200">
                <a:latin typeface="+mn-lt"/>
                <a:ea typeface="+mn-ea"/>
                <a:cs typeface="Calibri"/>
              </a:rPr>
              <a:t> call duration:</a:t>
            </a:r>
            <a:endParaRPr lang="en-US" kern="1200">
              <a:latin typeface="+mn-lt"/>
              <a:ea typeface="Calibri"/>
              <a:cs typeface="Calibri"/>
            </a:endParaRPr>
          </a:p>
          <a:p>
            <a:pPr marL="502285" lvl="1" indent="-215265" defTabSz="505173">
              <a:spcAft>
                <a:spcPts val="377"/>
              </a:spcAft>
              <a:buFont typeface="Courier New"/>
              <a:buChar char="o"/>
            </a:pPr>
            <a:r>
              <a:rPr lang="en-US" kern="1200">
                <a:latin typeface="+mn-lt"/>
                <a:ea typeface="+mn-ea"/>
                <a:cs typeface="Calibri"/>
              </a:rPr>
              <a:t>Software Error</a:t>
            </a:r>
            <a:endParaRPr lang="en-US" kern="1200">
              <a:latin typeface="+mn-lt"/>
              <a:ea typeface="Calibri"/>
              <a:cs typeface="Calibri"/>
            </a:endParaRPr>
          </a:p>
          <a:p>
            <a:pPr marL="502285" lvl="1" indent="-215265" defTabSz="505173">
              <a:spcAft>
                <a:spcPts val="377"/>
              </a:spcAft>
              <a:buFont typeface="Courier New"/>
              <a:buChar char="o"/>
            </a:pPr>
            <a:r>
              <a:rPr lang="en-US" kern="1200">
                <a:latin typeface="+mn-lt"/>
                <a:ea typeface="+mn-ea"/>
                <a:cs typeface="Calibri"/>
              </a:rPr>
              <a:t>Performance Issues</a:t>
            </a:r>
            <a:endParaRPr lang="en-US" kern="1200">
              <a:latin typeface="+mn-lt"/>
              <a:ea typeface="Calibri"/>
              <a:cs typeface="Calibri"/>
            </a:endParaRPr>
          </a:p>
          <a:p>
            <a:pPr marL="502285" lvl="1" indent="-215265" defTabSz="505173">
              <a:spcAft>
                <a:spcPts val="377"/>
              </a:spcAft>
              <a:buFont typeface="Courier New"/>
              <a:buChar char="o"/>
            </a:pPr>
            <a:r>
              <a:rPr lang="en-US" kern="1200">
                <a:latin typeface="+mn-lt"/>
                <a:ea typeface="+mn-ea"/>
                <a:cs typeface="Calibri"/>
              </a:rPr>
              <a:t>Renewal of Subscription/Membership</a:t>
            </a:r>
            <a:endParaRPr lang="en-US" kern="1200">
              <a:latin typeface="+mn-lt"/>
              <a:ea typeface="Calibri"/>
              <a:cs typeface="Calibri"/>
            </a:endParaRPr>
          </a:p>
          <a:p>
            <a:pPr marL="215265" indent="-215265" defTabSz="505173">
              <a:spcAft>
                <a:spcPts val="377"/>
              </a:spcAft>
              <a:buFont typeface="Arial"/>
              <a:buChar char="•"/>
            </a:pPr>
            <a:r>
              <a:rPr lang="en-US" kern="1200">
                <a:latin typeface="+mn-lt"/>
                <a:ea typeface="+mn-ea"/>
                <a:cs typeface="Calibri"/>
              </a:rPr>
              <a:t>Pinpointing roadblocks with </a:t>
            </a:r>
            <a:r>
              <a:rPr lang="en-US" b="1" kern="1200">
                <a:latin typeface="+mn-lt"/>
                <a:ea typeface="+mn-ea"/>
                <a:cs typeface="Calibri"/>
              </a:rPr>
              <a:t>tailored training</a:t>
            </a:r>
            <a:r>
              <a:rPr lang="en-US" kern="1200">
                <a:latin typeface="+mn-lt"/>
                <a:ea typeface="+mn-ea"/>
                <a:cs typeface="Calibri"/>
              </a:rPr>
              <a:t> can save time and facilitate a better customer experience</a:t>
            </a:r>
            <a:endParaRPr lang="en-US" kern="1200">
              <a:latin typeface="+mn-lt"/>
              <a:ea typeface="Calibri"/>
              <a:cs typeface="Calibri"/>
            </a:endParaRPr>
          </a:p>
          <a:p>
            <a:pPr marL="342900" indent="-342900" defTabSz="804672">
              <a:spcAft>
                <a:spcPts val="600"/>
              </a:spcAft>
              <a:buFont typeface="Arial"/>
              <a:buChar char="•"/>
            </a:pPr>
            <a:endParaRPr lang="en-US">
              <a:ea typeface="Calibri"/>
              <a:cs typeface="Calibri"/>
            </a:endParaRPr>
          </a:p>
        </p:txBody>
      </p:sp>
      <p:sp>
        <p:nvSpPr>
          <p:cNvPr id="4" name="Content Placeholder 3">
            <a:extLst>
              <a:ext uri="{FF2B5EF4-FFF2-40B4-BE49-F238E27FC236}">
                <a16:creationId xmlns:a16="http://schemas.microsoft.com/office/drawing/2014/main" id="{8C4E57BF-014F-9C3F-C208-97DF55263781}"/>
              </a:ext>
            </a:extLst>
          </p:cNvPr>
          <p:cNvSpPr>
            <a:spLocks/>
          </p:cNvSpPr>
          <p:nvPr/>
        </p:nvSpPr>
        <p:spPr>
          <a:xfrm>
            <a:off x="8265260" y="6152224"/>
            <a:ext cx="1913333" cy="357064"/>
          </a:xfrm>
          <a:prstGeom prst="rect">
            <a:avLst/>
          </a:prstGeom>
        </p:spPr>
        <p:txBody>
          <a:bodyPr lIns="91440" tIns="45720" rIns="91440" bIns="45720" anchor="t"/>
          <a:lstStyle/>
          <a:p>
            <a:pPr algn="ctr" defTabSz="574060">
              <a:spcAft>
                <a:spcPts val="516"/>
              </a:spcAft>
            </a:pPr>
            <a:r>
              <a:rPr lang="en-US" sz="1400" kern="1200">
                <a:latin typeface="+mn-lt"/>
                <a:ea typeface="+mn-ea"/>
                <a:cs typeface="Calibri"/>
              </a:rPr>
              <a:t>R = -0.23</a:t>
            </a:r>
            <a:endParaRPr lang="en-US" sz="1400" kern="1200">
              <a:latin typeface="+mn-lt"/>
              <a:ea typeface="Calibri"/>
              <a:cs typeface="Calibri"/>
            </a:endParaRPr>
          </a:p>
          <a:p>
            <a:pPr marL="0" indent="0">
              <a:spcAft>
                <a:spcPts val="600"/>
              </a:spcAft>
              <a:buNone/>
            </a:pPr>
            <a:endParaRPr lang="en-US" sz="1400">
              <a:ea typeface="Calibri"/>
              <a:cs typeface="Calibri"/>
            </a:endParaRPr>
          </a:p>
        </p:txBody>
      </p:sp>
      <p:pic>
        <p:nvPicPr>
          <p:cNvPr id="5" name="Picture 4" descr="Image attachment">
            <a:extLst>
              <a:ext uri="{FF2B5EF4-FFF2-40B4-BE49-F238E27FC236}">
                <a16:creationId xmlns:a16="http://schemas.microsoft.com/office/drawing/2014/main" id="{6F5504D8-37A1-2D31-F81C-DB4A75E64499}"/>
              </a:ext>
            </a:extLst>
          </p:cNvPr>
          <p:cNvPicPr>
            <a:picLocks noChangeAspect="1"/>
          </p:cNvPicPr>
          <p:nvPr/>
        </p:nvPicPr>
        <p:blipFill rotWithShape="1">
          <a:blip r:embed="rId2"/>
          <a:srcRect l="34" r="8146" b="4162"/>
          <a:stretch/>
        </p:blipFill>
        <p:spPr>
          <a:xfrm>
            <a:off x="6133854" y="2695693"/>
            <a:ext cx="5795201" cy="3457143"/>
          </a:xfrm>
          <a:prstGeom prst="rect">
            <a:avLst/>
          </a:prstGeom>
          <a:ln>
            <a:noFill/>
          </a:ln>
        </p:spPr>
      </p:pic>
    </p:spTree>
    <p:extLst>
      <p:ext uri="{BB962C8B-B14F-4D97-AF65-F5344CB8AC3E}">
        <p14:creationId xmlns:p14="http://schemas.microsoft.com/office/powerpoint/2010/main" val="3355243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B154-6EA1-98C1-3742-AAFCB243F33A}"/>
              </a:ext>
            </a:extLst>
          </p:cNvPr>
          <p:cNvSpPr>
            <a:spLocks noGrp="1"/>
          </p:cNvSpPr>
          <p:nvPr>
            <p:ph type="title"/>
          </p:nvPr>
        </p:nvSpPr>
        <p:spPr/>
        <p:txBody>
          <a:bodyPr/>
          <a:lstStyle/>
          <a:p>
            <a:r>
              <a:rPr lang="en-US">
                <a:ea typeface="Calibri Light"/>
                <a:cs typeface="Calibri Light"/>
              </a:rPr>
              <a:t>Recommendations and Next Steps</a:t>
            </a:r>
            <a:endParaRPr lang="en-US"/>
          </a:p>
        </p:txBody>
      </p:sp>
      <p:sp>
        <p:nvSpPr>
          <p:cNvPr id="3" name="Content Placeholder 2">
            <a:extLst>
              <a:ext uri="{FF2B5EF4-FFF2-40B4-BE49-F238E27FC236}">
                <a16:creationId xmlns:a16="http://schemas.microsoft.com/office/drawing/2014/main" id="{96474690-13CA-E6CE-C743-CAED50D27743}"/>
              </a:ext>
            </a:extLst>
          </p:cNvPr>
          <p:cNvSpPr>
            <a:spLocks noGrp="1"/>
          </p:cNvSpPr>
          <p:nvPr>
            <p:ph idx="1"/>
          </p:nvPr>
        </p:nvSpPr>
        <p:spPr>
          <a:xfrm>
            <a:off x="838200" y="1975527"/>
            <a:ext cx="10515600" cy="4351338"/>
          </a:xfrm>
        </p:spPr>
        <p:txBody>
          <a:bodyPr vert="horz" lIns="91440" tIns="45720" rIns="91440" bIns="45720" rtlCol="0" anchor="t">
            <a:normAutofit/>
          </a:bodyPr>
          <a:lstStyle/>
          <a:p>
            <a:pPr marL="514350" indent="-514350">
              <a:buAutoNum type="arabicPeriod"/>
            </a:pPr>
            <a:r>
              <a:rPr lang="en-US">
                <a:ea typeface="Calibri"/>
                <a:cs typeface="Calibri"/>
              </a:rPr>
              <a:t>IVR (Automated Call Center)</a:t>
            </a:r>
            <a:endParaRPr lang="en-US"/>
          </a:p>
          <a:p>
            <a:pPr marL="514350" indent="-514350">
              <a:buAutoNum type="arabicPeriod"/>
            </a:pPr>
            <a:endParaRPr lang="en-US">
              <a:ea typeface="Calibri"/>
              <a:cs typeface="Calibri"/>
            </a:endParaRPr>
          </a:p>
          <a:p>
            <a:pPr marL="514350" indent="-514350">
              <a:buAutoNum type="arabicPeriod"/>
            </a:pPr>
            <a:endParaRPr lang="en-US">
              <a:ea typeface="Calibri"/>
              <a:cs typeface="Calibri"/>
            </a:endParaRPr>
          </a:p>
          <a:p>
            <a:pPr marL="514350" indent="-514350">
              <a:buAutoNum type="arabicPeriod"/>
            </a:pPr>
            <a:endParaRPr lang="en-US">
              <a:ea typeface="Calibri"/>
              <a:cs typeface="Calibri"/>
            </a:endParaRPr>
          </a:p>
          <a:p>
            <a:pPr marL="514350" indent="-514350">
              <a:buAutoNum type="arabicPeriod"/>
            </a:pPr>
            <a:endParaRPr lang="en-US">
              <a:ea typeface="Calibri"/>
              <a:cs typeface="Calibri"/>
            </a:endParaRPr>
          </a:p>
          <a:p>
            <a:pPr marL="514350" indent="-514350">
              <a:buAutoNum type="arabicPeriod"/>
            </a:pPr>
            <a:r>
              <a:rPr lang="en-US">
                <a:ea typeface="+mn-lt"/>
                <a:cs typeface="+mn-lt"/>
              </a:rPr>
              <a:t>With non-anonymized</a:t>
            </a:r>
            <a:r>
              <a:rPr lang="en-US">
                <a:ea typeface="Calibri"/>
                <a:cs typeface="Calibri"/>
              </a:rPr>
              <a:t> data, perform analysis by:</a:t>
            </a:r>
          </a:p>
          <a:p>
            <a:pPr marL="971550" lvl="1" indent="-514350">
              <a:buFont typeface="Courier New" panose="020B0604020202020204" pitchFamily="34" charset="0"/>
              <a:buChar char="o"/>
            </a:pPr>
            <a:r>
              <a:rPr lang="en-US">
                <a:ea typeface="Calibri"/>
                <a:cs typeface="Calibri"/>
              </a:rPr>
              <a:t>Product Number, Location, troubleshooting type, etc.</a:t>
            </a:r>
            <a:r>
              <a:rPr lang="en-US">
                <a:latin typeface="Times New Roman"/>
                <a:ea typeface="Calibri"/>
                <a:cs typeface="Times New Roman"/>
              </a:rPr>
              <a:t> </a:t>
            </a:r>
          </a:p>
          <a:p>
            <a:pPr marL="0" indent="0">
              <a:buNone/>
            </a:pPr>
            <a:endParaRPr lang="en-US">
              <a:ea typeface="Calibri"/>
              <a:cs typeface="Calibri"/>
            </a:endParaRPr>
          </a:p>
        </p:txBody>
      </p:sp>
      <p:pic>
        <p:nvPicPr>
          <p:cNvPr id="8" name="Picture 7" descr="A screenshot of a number&#10;&#10;Description automatically generated">
            <a:extLst>
              <a:ext uri="{FF2B5EF4-FFF2-40B4-BE49-F238E27FC236}">
                <a16:creationId xmlns:a16="http://schemas.microsoft.com/office/drawing/2014/main" id="{218051BB-D158-FA24-A8B6-38FEDEC3DDBE}"/>
              </a:ext>
            </a:extLst>
          </p:cNvPr>
          <p:cNvPicPr>
            <a:picLocks noChangeAspect="1"/>
          </p:cNvPicPr>
          <p:nvPr/>
        </p:nvPicPr>
        <p:blipFill>
          <a:blip r:embed="rId2"/>
          <a:stretch>
            <a:fillRect/>
          </a:stretch>
        </p:blipFill>
        <p:spPr>
          <a:xfrm>
            <a:off x="881350" y="2608175"/>
            <a:ext cx="10429300" cy="1675664"/>
          </a:xfrm>
          <a:prstGeom prst="rect">
            <a:avLst/>
          </a:prstGeom>
        </p:spPr>
      </p:pic>
      <p:sp>
        <p:nvSpPr>
          <p:cNvPr id="4" name="Oval 3">
            <a:extLst>
              <a:ext uri="{FF2B5EF4-FFF2-40B4-BE49-F238E27FC236}">
                <a16:creationId xmlns:a16="http://schemas.microsoft.com/office/drawing/2014/main" id="{C3061A2D-014F-2249-158F-39BC57DA48A9}"/>
              </a:ext>
            </a:extLst>
          </p:cNvPr>
          <p:cNvSpPr/>
          <p:nvPr/>
        </p:nvSpPr>
        <p:spPr>
          <a:xfrm>
            <a:off x="0" y="6452016"/>
            <a:ext cx="12191999" cy="811967"/>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2171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Image attachment">
            <a:extLst>
              <a:ext uri="{FF2B5EF4-FFF2-40B4-BE49-F238E27FC236}">
                <a16:creationId xmlns:a16="http://schemas.microsoft.com/office/drawing/2014/main" id="{75A5817C-7E9B-66DF-5F2D-DC69E76CEB1E}"/>
              </a:ext>
            </a:extLst>
          </p:cNvPr>
          <p:cNvPicPr>
            <a:picLocks noGrp="1" noChangeAspect="1"/>
          </p:cNvPicPr>
          <p:nvPr>
            <p:ph idx="1"/>
          </p:nvPr>
        </p:nvPicPr>
        <p:blipFill rotWithShape="1">
          <a:blip r:embed="rId2"/>
          <a:srcRect t="1747"/>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0BAD0A-115A-DE5C-0BE7-A0E230C29637}"/>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Q&amp;A</a:t>
            </a:r>
          </a:p>
        </p:txBody>
      </p:sp>
      <p:cxnSp>
        <p:nvCxnSpPr>
          <p:cNvPr id="11" name="Straight Connector 10">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1754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0025B9-4552-080D-92D6-358F993D1F3C}"/>
              </a:ext>
            </a:extLst>
          </p:cNvPr>
          <p:cNvSpPr>
            <a:spLocks noGrp="1"/>
          </p:cNvSpPr>
          <p:nvPr>
            <p:ph type="title"/>
          </p:nvPr>
        </p:nvSpPr>
        <p:spPr>
          <a:xfrm>
            <a:off x="645064" y="525982"/>
            <a:ext cx="4282983" cy="1200361"/>
          </a:xfrm>
        </p:spPr>
        <p:txBody>
          <a:bodyPr anchor="b">
            <a:normAutofit/>
          </a:bodyPr>
          <a:lstStyle/>
          <a:p>
            <a:r>
              <a:rPr lang="en-US" sz="3600">
                <a:ea typeface="Calibri Light"/>
                <a:cs typeface="Calibri Light"/>
              </a:rPr>
              <a:t>Agenda</a:t>
            </a:r>
            <a:endParaRPr lang="en-US" sz="3600"/>
          </a:p>
        </p:txBody>
      </p:sp>
      <p:sp>
        <p:nvSpPr>
          <p:cNvPr id="28" name="Rectangle 27">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31" descr="Check List">
            <a:extLst>
              <a:ext uri="{FF2B5EF4-FFF2-40B4-BE49-F238E27FC236}">
                <a16:creationId xmlns:a16="http://schemas.microsoft.com/office/drawing/2014/main" id="{9F3D277E-CC37-6061-1290-D302086801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271" y="441823"/>
            <a:ext cx="5324142" cy="5324142"/>
          </a:xfrm>
          <a:prstGeom prst="rect">
            <a:avLst/>
          </a:prstGeom>
        </p:spPr>
      </p:pic>
      <p:sp>
        <p:nvSpPr>
          <p:cNvPr id="6" name="TextBox 5">
            <a:extLst>
              <a:ext uri="{FF2B5EF4-FFF2-40B4-BE49-F238E27FC236}">
                <a16:creationId xmlns:a16="http://schemas.microsoft.com/office/drawing/2014/main" id="{F2B9ABFC-7ACA-E935-E4E9-0C105844D359}"/>
              </a:ext>
            </a:extLst>
          </p:cNvPr>
          <p:cNvSpPr txBox="1"/>
          <p:nvPr/>
        </p:nvSpPr>
        <p:spPr>
          <a:xfrm>
            <a:off x="622116" y="2188175"/>
            <a:ext cx="5337443" cy="4405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lnSpc>
                <a:spcPct val="90000"/>
              </a:lnSpc>
              <a:spcBef>
                <a:spcPts val="200"/>
              </a:spcBef>
              <a:spcAft>
                <a:spcPts val="200"/>
              </a:spcAft>
              <a:buAutoNum type="arabicPeriod"/>
            </a:pPr>
            <a:r>
              <a:rPr lang="en-US">
                <a:ea typeface="Calibri"/>
                <a:cs typeface="Calibri"/>
              </a:rPr>
              <a:t>Objective</a:t>
            </a:r>
          </a:p>
          <a:p>
            <a:pPr marL="514350" indent="-514350">
              <a:lnSpc>
                <a:spcPct val="90000"/>
              </a:lnSpc>
              <a:spcBef>
                <a:spcPts val="200"/>
              </a:spcBef>
              <a:spcAft>
                <a:spcPts val="200"/>
              </a:spcAft>
              <a:buAutoNum type="arabicPeriod"/>
            </a:pPr>
            <a:r>
              <a:rPr lang="en-US">
                <a:ea typeface="Calibri"/>
                <a:cs typeface="Calibri"/>
              </a:rPr>
              <a:t>Data</a:t>
            </a:r>
          </a:p>
          <a:p>
            <a:pPr marL="971550" lvl="1" indent="-514350">
              <a:lnSpc>
                <a:spcPct val="90000"/>
              </a:lnSpc>
              <a:spcBef>
                <a:spcPts val="200"/>
              </a:spcBef>
              <a:spcAft>
                <a:spcPts val="200"/>
              </a:spcAft>
              <a:buFont typeface="Courier New,monospace"/>
              <a:buChar char="o"/>
            </a:pPr>
            <a:r>
              <a:rPr lang="en-US">
                <a:ea typeface="Calibri"/>
                <a:cs typeface="Calibri"/>
              </a:rPr>
              <a:t>Exploratory Analysis</a:t>
            </a:r>
          </a:p>
          <a:p>
            <a:pPr marL="971550" lvl="1" indent="-514350">
              <a:lnSpc>
                <a:spcPct val="90000"/>
              </a:lnSpc>
              <a:spcBef>
                <a:spcPts val="200"/>
              </a:spcBef>
              <a:spcAft>
                <a:spcPts val="200"/>
              </a:spcAft>
              <a:buFont typeface="Courier New,monospace"/>
              <a:buChar char="o"/>
            </a:pPr>
            <a:r>
              <a:rPr lang="en-US">
                <a:ea typeface="Calibri"/>
                <a:cs typeface="Calibri"/>
              </a:rPr>
              <a:t>Text Cleaning</a:t>
            </a:r>
          </a:p>
          <a:p>
            <a:pPr marL="971550" lvl="1" indent="-514350">
              <a:lnSpc>
                <a:spcPct val="90000"/>
              </a:lnSpc>
              <a:spcBef>
                <a:spcPts val="200"/>
              </a:spcBef>
              <a:spcAft>
                <a:spcPts val="200"/>
              </a:spcAft>
              <a:buFont typeface="Courier New,monospace"/>
              <a:buChar char="o"/>
            </a:pPr>
            <a:r>
              <a:rPr lang="en-US">
                <a:ea typeface="Calibri"/>
                <a:cs typeface="Calibri"/>
              </a:rPr>
              <a:t>Sentiment Analysis</a:t>
            </a:r>
          </a:p>
          <a:p>
            <a:pPr marL="514350" indent="-514350">
              <a:lnSpc>
                <a:spcPct val="90000"/>
              </a:lnSpc>
              <a:spcBef>
                <a:spcPts val="200"/>
              </a:spcBef>
              <a:spcAft>
                <a:spcPts val="200"/>
              </a:spcAft>
              <a:buAutoNum type="arabicPeriod"/>
            </a:pPr>
            <a:r>
              <a:rPr lang="en-US">
                <a:ea typeface="Calibri"/>
                <a:cs typeface="Calibri"/>
              </a:rPr>
              <a:t>Modeling</a:t>
            </a:r>
          </a:p>
          <a:p>
            <a:pPr marL="971550" lvl="1" indent="-514350">
              <a:lnSpc>
                <a:spcPct val="90000"/>
              </a:lnSpc>
              <a:spcBef>
                <a:spcPts val="200"/>
              </a:spcBef>
              <a:spcAft>
                <a:spcPts val="200"/>
              </a:spcAft>
              <a:buFont typeface="Courier New,monospace"/>
              <a:buChar char="o"/>
            </a:pPr>
            <a:r>
              <a:rPr lang="en-US">
                <a:ea typeface="Calibri"/>
                <a:cs typeface="Calibri"/>
              </a:rPr>
              <a:t>TF-IDF</a:t>
            </a:r>
          </a:p>
          <a:p>
            <a:pPr marL="971550" lvl="1" indent="-514350">
              <a:lnSpc>
                <a:spcPct val="90000"/>
              </a:lnSpc>
              <a:spcBef>
                <a:spcPts val="200"/>
              </a:spcBef>
              <a:spcAft>
                <a:spcPts val="200"/>
              </a:spcAft>
              <a:buFont typeface="Courier New,monospace"/>
              <a:buChar char="o"/>
            </a:pPr>
            <a:r>
              <a:rPr lang="en-US" err="1">
                <a:ea typeface="Calibri"/>
                <a:cs typeface="Calibri"/>
              </a:rPr>
              <a:t>DistilBERT</a:t>
            </a:r>
            <a:endParaRPr lang="en-US">
              <a:ea typeface="Calibri"/>
              <a:cs typeface="Calibri"/>
            </a:endParaRPr>
          </a:p>
          <a:p>
            <a:pPr marL="514350" indent="-514350">
              <a:lnSpc>
                <a:spcPct val="90000"/>
              </a:lnSpc>
              <a:spcBef>
                <a:spcPts val="200"/>
              </a:spcBef>
              <a:spcAft>
                <a:spcPts val="200"/>
              </a:spcAft>
              <a:buAutoNum type="arabicPeriod"/>
            </a:pPr>
            <a:r>
              <a:rPr lang="en-US">
                <a:ea typeface="Calibri"/>
                <a:cs typeface="Calibri"/>
              </a:rPr>
              <a:t>Results</a:t>
            </a:r>
          </a:p>
          <a:p>
            <a:pPr marL="514350" indent="-514350">
              <a:lnSpc>
                <a:spcPct val="90000"/>
              </a:lnSpc>
              <a:spcBef>
                <a:spcPts val="200"/>
              </a:spcBef>
              <a:spcAft>
                <a:spcPts val="200"/>
              </a:spcAft>
              <a:buAutoNum type="arabicPeriod"/>
            </a:pPr>
            <a:r>
              <a:rPr lang="en-US">
                <a:ea typeface="Calibri"/>
                <a:cs typeface="Calibri"/>
              </a:rPr>
              <a:t>Recommendations and Next Steps</a:t>
            </a:r>
          </a:p>
          <a:p>
            <a:pPr marL="514350" indent="-514350">
              <a:lnSpc>
                <a:spcPct val="90000"/>
              </a:lnSpc>
              <a:spcBef>
                <a:spcPts val="200"/>
              </a:spcBef>
              <a:spcAft>
                <a:spcPts val="200"/>
              </a:spcAft>
              <a:buAutoNum type="arabicPeriod"/>
            </a:pPr>
            <a:r>
              <a:rPr lang="en-US">
                <a:ea typeface="Calibri"/>
                <a:cs typeface="Calibri"/>
              </a:rPr>
              <a:t>Q&amp;A</a:t>
            </a:r>
          </a:p>
          <a:p>
            <a:pPr marL="514350" indent="-514350">
              <a:lnSpc>
                <a:spcPct val="90000"/>
              </a:lnSpc>
              <a:spcBef>
                <a:spcPts val="1000"/>
              </a:spcBef>
              <a:buAutoNum type="arabicPeriod"/>
            </a:pPr>
            <a:endParaRPr lang="en-US">
              <a:ea typeface="Calibri"/>
              <a:cs typeface="Calibri"/>
            </a:endParaRPr>
          </a:p>
          <a:p>
            <a:pPr>
              <a:lnSpc>
                <a:spcPct val="90000"/>
              </a:lnSpc>
              <a:spcBef>
                <a:spcPts val="1000"/>
              </a:spcBef>
            </a:pPr>
            <a:endParaRPr lang="en-US">
              <a:ea typeface="Calibri"/>
              <a:cs typeface="Calibri"/>
            </a:endParaRPr>
          </a:p>
          <a:p>
            <a:pPr algn="l"/>
            <a:endParaRPr lang="en-US">
              <a:ea typeface="Calibri"/>
              <a:cs typeface="Calibri"/>
            </a:endParaRPr>
          </a:p>
        </p:txBody>
      </p:sp>
    </p:spTree>
    <p:extLst>
      <p:ext uri="{BB962C8B-B14F-4D97-AF65-F5344CB8AC3E}">
        <p14:creationId xmlns:p14="http://schemas.microsoft.com/office/powerpoint/2010/main" val="1469155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9664F0-D695-0588-E112-CE96A2A74CE6}"/>
              </a:ext>
            </a:extLst>
          </p:cNvPr>
          <p:cNvSpPr>
            <a:spLocks noGrp="1"/>
          </p:cNvSpPr>
          <p:nvPr>
            <p:ph type="title"/>
          </p:nvPr>
        </p:nvSpPr>
        <p:spPr>
          <a:xfrm>
            <a:off x="841248" y="256032"/>
            <a:ext cx="10506456" cy="1014984"/>
          </a:xfrm>
        </p:spPr>
        <p:txBody>
          <a:bodyPr anchor="b">
            <a:normAutofit/>
          </a:bodyPr>
          <a:lstStyle/>
          <a:p>
            <a:r>
              <a:rPr lang="en-US">
                <a:ea typeface="Calibri Light"/>
                <a:cs typeface="Calibri Light"/>
              </a:rPr>
              <a:t>Objective</a:t>
            </a:r>
            <a:endParaRPr lang="en-US"/>
          </a:p>
        </p:txBody>
      </p:sp>
      <p:sp>
        <p:nvSpPr>
          <p:cNvPr id="22" name="Rectangle 21">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Content Placeholder 2">
            <a:extLst>
              <a:ext uri="{FF2B5EF4-FFF2-40B4-BE49-F238E27FC236}">
                <a16:creationId xmlns:a16="http://schemas.microsoft.com/office/drawing/2014/main" id="{8C30166E-4116-03EF-9AE3-D7E75AF9222D}"/>
              </a:ext>
            </a:extLst>
          </p:cNvPr>
          <p:cNvSpPr>
            <a:spLocks/>
          </p:cNvSpPr>
          <p:nvPr/>
        </p:nvSpPr>
        <p:spPr>
          <a:xfrm>
            <a:off x="1596906" y="2280871"/>
            <a:ext cx="9518314" cy="784487"/>
          </a:xfrm>
          <a:prstGeom prst="rect">
            <a:avLst/>
          </a:prstGeom>
        </p:spPr>
        <p:txBody>
          <a:bodyPr vert="horz" lIns="91440" tIns="45720" rIns="91440" bIns="45720" rtlCol="0" anchor="t">
            <a:normAutofit/>
          </a:bodyPr>
          <a:lstStyle/>
          <a:p>
            <a:pPr defTabSz="822960">
              <a:spcAft>
                <a:spcPts val="600"/>
              </a:spcAft>
            </a:pPr>
            <a:r>
              <a:rPr lang="en-US" sz="1800" b="1" kern="1200">
                <a:solidFill>
                  <a:schemeClr val="tx1"/>
                </a:solidFill>
                <a:latin typeface="+mn-lt"/>
                <a:ea typeface="+mn-ea"/>
                <a:cs typeface="+mn-cs"/>
              </a:rPr>
              <a:t>Purpose:</a:t>
            </a:r>
            <a:r>
              <a:rPr lang="en-US" sz="1800" kern="1200">
                <a:solidFill>
                  <a:schemeClr val="tx1"/>
                </a:solidFill>
                <a:latin typeface="+mn-lt"/>
                <a:ea typeface="+mn-ea"/>
                <a:cs typeface="+mn-cs"/>
              </a:rPr>
              <a:t> Develop a text classifier to label calls that replicates the capabilities of a large language model (LLM), offering a cost-effective and maintainable solution. </a:t>
            </a:r>
            <a:endParaRPr lang="en-US" sz="2000">
              <a:cs typeface="Calibri"/>
            </a:endParaRPr>
          </a:p>
        </p:txBody>
      </p:sp>
      <p:pic>
        <p:nvPicPr>
          <p:cNvPr id="4" name="Picture 3" descr="A person sitting at a computer with a headset&#10;&#10;Description automatically generated">
            <a:extLst>
              <a:ext uri="{FF2B5EF4-FFF2-40B4-BE49-F238E27FC236}">
                <a16:creationId xmlns:a16="http://schemas.microsoft.com/office/drawing/2014/main" id="{F1276C7E-DB2D-DC68-259C-F7FA00FBF4A3}"/>
              </a:ext>
            </a:extLst>
          </p:cNvPr>
          <p:cNvPicPr>
            <a:picLocks noChangeAspect="1"/>
          </p:cNvPicPr>
          <p:nvPr/>
        </p:nvPicPr>
        <p:blipFill>
          <a:blip r:embed="rId2"/>
          <a:stretch>
            <a:fillRect/>
          </a:stretch>
        </p:blipFill>
        <p:spPr>
          <a:xfrm>
            <a:off x="7294552" y="3212364"/>
            <a:ext cx="4059248" cy="2706165"/>
          </a:xfrm>
          <a:prstGeom prst="rect">
            <a:avLst/>
          </a:prstGeom>
        </p:spPr>
      </p:pic>
      <p:sp>
        <p:nvSpPr>
          <p:cNvPr id="5" name="TextBox 4">
            <a:extLst>
              <a:ext uri="{FF2B5EF4-FFF2-40B4-BE49-F238E27FC236}">
                <a16:creationId xmlns:a16="http://schemas.microsoft.com/office/drawing/2014/main" id="{DF981976-7A4C-4E70-6480-8A31E172A85F}"/>
              </a:ext>
            </a:extLst>
          </p:cNvPr>
          <p:cNvSpPr txBox="1"/>
          <p:nvPr/>
        </p:nvSpPr>
        <p:spPr>
          <a:xfrm>
            <a:off x="1595776" y="2965492"/>
            <a:ext cx="5517862" cy="26638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22960">
              <a:lnSpc>
                <a:spcPct val="90000"/>
              </a:lnSpc>
              <a:spcBef>
                <a:spcPts val="900"/>
              </a:spcBef>
            </a:pPr>
            <a:r>
              <a:rPr lang="en-US" sz="1800" b="1" kern="1200">
                <a:latin typeface="+mn-lt"/>
                <a:ea typeface="+mn-lt"/>
                <a:cs typeface="+mn-lt"/>
              </a:rPr>
              <a:t>Why Label Calls?</a:t>
            </a:r>
            <a:endParaRPr lang="en-US" sz="1800" kern="1200">
              <a:latin typeface="+mn-lt"/>
              <a:ea typeface="+mn-lt"/>
              <a:cs typeface="+mn-lt"/>
            </a:endParaRPr>
          </a:p>
          <a:p>
            <a:pPr defTabSz="822960">
              <a:lnSpc>
                <a:spcPct val="90000"/>
              </a:lnSpc>
              <a:spcBef>
                <a:spcPts val="900"/>
              </a:spcBef>
            </a:pPr>
            <a:r>
              <a:rPr lang="en-US" sz="1800" kern="1200">
                <a:latin typeface="+mn-lt"/>
                <a:ea typeface="+mn-lt"/>
                <a:cs typeface="+mn-lt"/>
              </a:rPr>
              <a:t>By analyzing call data, we can pinpoint problematic labels. This intelligence is key to targeted agent training and improving overall call quality.</a:t>
            </a:r>
          </a:p>
          <a:p>
            <a:pPr defTabSz="822960">
              <a:lnSpc>
                <a:spcPct val="90000"/>
              </a:lnSpc>
              <a:spcBef>
                <a:spcPts val="900"/>
              </a:spcBef>
            </a:pPr>
            <a:r>
              <a:rPr lang="en-US" b="1">
                <a:ea typeface="+mn-lt"/>
                <a:cs typeface="+mn-lt"/>
              </a:rPr>
              <a:t>Identify labels</a:t>
            </a:r>
            <a:r>
              <a:rPr lang="en-US" sz="1800" b="1" kern="1200">
                <a:latin typeface="+mn-lt"/>
                <a:ea typeface="+mn-lt"/>
                <a:cs typeface="+mn-lt"/>
              </a:rPr>
              <a:t> with </a:t>
            </a:r>
            <a:r>
              <a:rPr lang="en-US" b="1">
                <a:ea typeface="+mn-lt"/>
                <a:cs typeface="+mn-lt"/>
              </a:rPr>
              <a:t>potential for improvement</a:t>
            </a:r>
            <a:endParaRPr lang="en-US" sz="1800" kern="1200">
              <a:latin typeface="+mn-lt"/>
              <a:ea typeface="+mn-lt"/>
              <a:cs typeface="+mn-lt"/>
            </a:endParaRPr>
          </a:p>
          <a:p>
            <a:pPr marL="411480" indent="-411480" defTabSz="822960">
              <a:lnSpc>
                <a:spcPct val="90000"/>
              </a:lnSpc>
              <a:spcBef>
                <a:spcPts val="900"/>
              </a:spcBef>
              <a:buAutoNum type="arabicPeriod"/>
            </a:pPr>
            <a:r>
              <a:rPr lang="en-US">
                <a:latin typeface="Calibri"/>
                <a:cs typeface="Arial"/>
              </a:rPr>
              <a:t>Negative call</a:t>
            </a:r>
            <a:r>
              <a:rPr lang="en-US" sz="1800" kern="1200">
                <a:latin typeface="Calibri"/>
                <a:ea typeface="+mn-ea"/>
                <a:cs typeface="Arial"/>
              </a:rPr>
              <a:t> </a:t>
            </a:r>
            <a:r>
              <a:rPr lang="en-US" sz="1800" b="1" kern="1200">
                <a:latin typeface="Calibri"/>
                <a:ea typeface="+mn-ea"/>
                <a:cs typeface="Arial"/>
              </a:rPr>
              <a:t>sentiment</a:t>
            </a:r>
            <a:r>
              <a:rPr lang="en-US" sz="1800" kern="1200">
                <a:latin typeface="Calibri"/>
                <a:ea typeface="+mn-ea"/>
                <a:cs typeface="Arial"/>
              </a:rPr>
              <a:t>.</a:t>
            </a:r>
            <a:endParaRPr lang="en-US" sz="1800" kern="1200">
              <a:latin typeface="Calibri"/>
              <a:ea typeface="Calibri"/>
              <a:cs typeface="Arial"/>
            </a:endParaRPr>
          </a:p>
          <a:p>
            <a:pPr marL="411480" indent="-411480" defTabSz="822960">
              <a:lnSpc>
                <a:spcPct val="90000"/>
              </a:lnSpc>
              <a:spcBef>
                <a:spcPts val="900"/>
              </a:spcBef>
              <a:buAutoNum type="arabicPeriod"/>
            </a:pPr>
            <a:r>
              <a:rPr lang="en-US">
                <a:latin typeface="Calibri"/>
                <a:cs typeface="Arial"/>
              </a:rPr>
              <a:t>Long call</a:t>
            </a:r>
            <a:r>
              <a:rPr lang="en-US" sz="1800" kern="1200">
                <a:latin typeface="Calibri"/>
                <a:ea typeface="+mn-ea"/>
                <a:cs typeface="Arial"/>
              </a:rPr>
              <a:t> </a:t>
            </a:r>
            <a:r>
              <a:rPr lang="en-US" sz="1800" b="1" kern="1200">
                <a:latin typeface="Calibri"/>
                <a:ea typeface="+mn-ea"/>
                <a:cs typeface="Arial"/>
              </a:rPr>
              <a:t>duration</a:t>
            </a:r>
            <a:r>
              <a:rPr lang="en-US" sz="1800" kern="1200">
                <a:latin typeface="Calibri"/>
                <a:ea typeface="+mn-ea"/>
                <a:cs typeface="Arial"/>
              </a:rPr>
              <a:t>.</a:t>
            </a:r>
            <a:endParaRPr lang="en-US" sz="1800" kern="1200">
              <a:latin typeface="Calibri"/>
              <a:ea typeface="Calibri"/>
              <a:cs typeface="Arial"/>
            </a:endParaRPr>
          </a:p>
          <a:p>
            <a:pPr marL="411480" indent="-411480" defTabSz="822960">
              <a:lnSpc>
                <a:spcPct val="90000"/>
              </a:lnSpc>
              <a:spcBef>
                <a:spcPts val="900"/>
              </a:spcBef>
              <a:buAutoNum type="arabicPeriod"/>
            </a:pPr>
            <a:r>
              <a:rPr lang="en-US">
                <a:latin typeface="Calibri"/>
                <a:cs typeface="Arial"/>
              </a:rPr>
              <a:t>Common </a:t>
            </a:r>
            <a:r>
              <a:rPr lang="en-US" b="1">
                <a:latin typeface="Calibri"/>
                <a:cs typeface="Arial"/>
              </a:rPr>
              <a:t>patterns</a:t>
            </a:r>
            <a:r>
              <a:rPr lang="en-US" sz="1800" kern="1200">
                <a:latin typeface="Calibri"/>
                <a:ea typeface="+mn-ea"/>
                <a:cs typeface="Arial"/>
              </a:rPr>
              <a:t>.</a:t>
            </a:r>
            <a:endParaRPr lang="en-US" sz="2000">
              <a:latin typeface="Calibri"/>
              <a:cs typeface="Calibri"/>
            </a:endParaRPr>
          </a:p>
        </p:txBody>
      </p:sp>
    </p:spTree>
    <p:extLst>
      <p:ext uri="{BB962C8B-B14F-4D97-AF65-F5344CB8AC3E}">
        <p14:creationId xmlns:p14="http://schemas.microsoft.com/office/powerpoint/2010/main" val="1942911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BFF1EE2-0C54-DF6A-B2E3-6EBFEE516640}"/>
              </a:ext>
            </a:extLst>
          </p:cNvPr>
          <p:cNvSpPr>
            <a:spLocks noGrp="1"/>
          </p:cNvSpPr>
          <p:nvPr>
            <p:ph type="title"/>
          </p:nvPr>
        </p:nvSpPr>
        <p:spPr>
          <a:xfrm>
            <a:off x="1115568" y="509521"/>
            <a:ext cx="10232136" cy="1014984"/>
          </a:xfrm>
        </p:spPr>
        <p:txBody>
          <a:bodyPr>
            <a:normAutofit/>
          </a:bodyPr>
          <a:lstStyle/>
          <a:p>
            <a:r>
              <a:rPr lang="en-US" sz="4000">
                <a:cs typeface="Calibri Light"/>
              </a:rPr>
              <a:t>Data</a:t>
            </a:r>
          </a:p>
        </p:txBody>
      </p:sp>
      <p:sp>
        <p:nvSpPr>
          <p:cNvPr id="17" name="Rectangle 16">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TextBox 6">
            <a:extLst>
              <a:ext uri="{FF2B5EF4-FFF2-40B4-BE49-F238E27FC236}">
                <a16:creationId xmlns:a16="http://schemas.microsoft.com/office/drawing/2014/main" id="{70A6801A-0EE2-7100-4E0B-D7918186C6EE}"/>
              </a:ext>
            </a:extLst>
          </p:cNvPr>
          <p:cNvSpPr txBox="1"/>
          <p:nvPr/>
        </p:nvSpPr>
        <p:spPr>
          <a:xfrm>
            <a:off x="2597438" y="2040023"/>
            <a:ext cx="8750266" cy="23775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defTabSz="1078992">
              <a:spcAft>
                <a:spcPts val="600"/>
              </a:spcAft>
            </a:pPr>
            <a:r>
              <a:rPr lang="en-US" sz="1650" kern="1200">
                <a:solidFill>
                  <a:srgbClr val="444444"/>
                </a:solidFill>
                <a:latin typeface="Calibri"/>
                <a:ea typeface="+mn-ea"/>
                <a:cs typeface="Arial"/>
              </a:rPr>
              <a:t>"</a:t>
            </a:r>
            <a:r>
              <a:rPr lang="en-US" sz="1650" kern="1200">
                <a:solidFill>
                  <a:srgbClr val="444444"/>
                </a:solidFill>
                <a:ea typeface="+mn-lt"/>
                <a:cs typeface="+mn-lt"/>
              </a:rPr>
              <a:t>agent says </a:t>
            </a:r>
            <a:r>
              <a:rPr lang="en-US" sz="1650">
                <a:solidFill>
                  <a:srgbClr val="444444"/>
                </a:solidFill>
                <a:ea typeface="+mn-lt"/>
                <a:cs typeface="+mn-lt"/>
              </a:rPr>
              <a:t>hi thank you </a:t>
            </a:r>
            <a:r>
              <a:rPr lang="en-US" sz="1650" kern="1200">
                <a:solidFill>
                  <a:srgbClr val="444444"/>
                </a:solidFill>
                <a:ea typeface="+mn-lt"/>
                <a:cs typeface="+mn-lt"/>
              </a:rPr>
              <a:t>for calling best buy this is name</a:t>
            </a:r>
            <a:r>
              <a:rPr lang="en-US" sz="1650">
                <a:solidFill>
                  <a:srgbClr val="444444"/>
                </a:solidFill>
                <a:ea typeface="+mn-lt"/>
                <a:cs typeface="+mn-lt"/>
              </a:rPr>
              <a:t> speaking. how </a:t>
            </a:r>
            <a:r>
              <a:rPr lang="en-US" sz="1650" kern="1200">
                <a:solidFill>
                  <a:srgbClr val="444444"/>
                </a:solidFill>
                <a:ea typeface="+mn-lt"/>
                <a:cs typeface="+mn-lt"/>
              </a:rPr>
              <a:t>may</a:t>
            </a:r>
            <a:r>
              <a:rPr lang="en-US" sz="1650">
                <a:solidFill>
                  <a:srgbClr val="444444"/>
                </a:solidFill>
                <a:ea typeface="+mn-lt"/>
                <a:cs typeface="+mn-lt"/>
              </a:rPr>
              <a:t> </a:t>
            </a:r>
            <a:r>
              <a:rPr lang="en-US" sz="1650" err="1">
                <a:solidFill>
                  <a:srgbClr val="444444"/>
                </a:solidFill>
                <a:ea typeface="+mn-lt"/>
                <a:cs typeface="+mn-lt"/>
              </a:rPr>
              <a:t>i</a:t>
            </a:r>
            <a:r>
              <a:rPr lang="en-US" sz="1650">
                <a:solidFill>
                  <a:srgbClr val="444444"/>
                </a:solidFill>
                <a:ea typeface="+mn-lt"/>
                <a:cs typeface="+mn-lt"/>
              </a:rPr>
              <a:t> help you </a:t>
            </a:r>
            <a:r>
              <a:rPr lang="en-US" sz="1650" err="1">
                <a:solidFill>
                  <a:srgbClr val="444444"/>
                </a:solidFill>
                <a:ea typeface="+mn-lt"/>
                <a:cs typeface="+mn-lt"/>
              </a:rPr>
              <a:t>date..customer</a:t>
            </a:r>
            <a:r>
              <a:rPr lang="en-US" sz="1650">
                <a:solidFill>
                  <a:srgbClr val="444444"/>
                </a:solidFill>
                <a:ea typeface="+mn-lt"/>
                <a:cs typeface="+mn-lt"/>
              </a:rPr>
              <a:t> says uh yes </a:t>
            </a:r>
            <a:r>
              <a:rPr lang="en-US" sz="1650" kern="1200" err="1">
                <a:solidFill>
                  <a:srgbClr val="444444"/>
                </a:solidFill>
                <a:ea typeface="+mn-lt"/>
                <a:cs typeface="+mn-lt"/>
              </a:rPr>
              <a:t>i</a:t>
            </a:r>
            <a:r>
              <a:rPr lang="en-US" sz="1650">
                <a:solidFill>
                  <a:srgbClr val="444444"/>
                </a:solidFill>
                <a:ea typeface="+mn-lt"/>
                <a:cs typeface="+mn-lt"/>
              </a:rPr>
              <a:t> was calling to see if </a:t>
            </a:r>
            <a:r>
              <a:rPr lang="en-US" sz="1650" err="1">
                <a:solidFill>
                  <a:srgbClr val="444444"/>
                </a:solidFill>
                <a:ea typeface="+mn-lt"/>
                <a:cs typeface="+mn-lt"/>
              </a:rPr>
              <a:t>yall</a:t>
            </a:r>
            <a:r>
              <a:rPr lang="en-US" sz="1650">
                <a:solidFill>
                  <a:srgbClr val="444444"/>
                </a:solidFill>
                <a:ea typeface="+mn-lt"/>
                <a:cs typeface="+mn-lt"/>
              </a:rPr>
              <a:t> </a:t>
            </a:r>
            <a:r>
              <a:rPr lang="en-US" sz="1650" kern="1200">
                <a:solidFill>
                  <a:srgbClr val="444444"/>
                </a:solidFill>
                <a:ea typeface="+mn-lt"/>
                <a:cs typeface="+mn-lt"/>
              </a:rPr>
              <a:t>have </a:t>
            </a:r>
            <a:r>
              <a:rPr lang="en-US" sz="1650" err="1">
                <a:solidFill>
                  <a:srgbClr val="444444"/>
                </a:solidFill>
                <a:ea typeface="+mn-lt"/>
                <a:cs typeface="+mn-lt"/>
              </a:rPr>
              <a:t>a.</a:t>
            </a:r>
            <a:r>
              <a:rPr lang="en-US" sz="1650" kern="1200" err="1">
                <a:solidFill>
                  <a:srgbClr val="444444"/>
                </a:solidFill>
                <a:ea typeface="+mn-lt"/>
                <a:cs typeface="+mn-lt"/>
              </a:rPr>
              <a:t>customer</a:t>
            </a:r>
            <a:r>
              <a:rPr lang="en-US" sz="1650" kern="1200">
                <a:solidFill>
                  <a:srgbClr val="444444"/>
                </a:solidFill>
                <a:ea typeface="+mn-lt"/>
                <a:cs typeface="+mn-lt"/>
              </a:rPr>
              <a:t> says</a:t>
            </a:r>
            <a:r>
              <a:rPr lang="en-US" sz="1650">
                <a:solidFill>
                  <a:srgbClr val="444444"/>
                </a:solidFill>
                <a:ea typeface="+mn-lt"/>
                <a:cs typeface="+mn-lt"/>
              </a:rPr>
              <a:t> </a:t>
            </a:r>
            <a:r>
              <a:rPr lang="en-US" sz="1650" err="1">
                <a:solidFill>
                  <a:srgbClr val="444444"/>
                </a:solidFill>
                <a:ea typeface="+mn-lt"/>
                <a:cs typeface="+mn-lt"/>
              </a:rPr>
              <a:t>archaeus</a:t>
            </a:r>
            <a:r>
              <a:rPr lang="en-US" sz="1650">
                <a:solidFill>
                  <a:srgbClr val="444444"/>
                </a:solidFill>
                <a:ea typeface="+mn-lt"/>
                <a:cs typeface="+mn-lt"/>
              </a:rPr>
              <a:t> quest to </a:t>
            </a:r>
            <a:r>
              <a:rPr lang="en-US" sz="1650" kern="1200">
                <a:solidFill>
                  <a:srgbClr val="444444"/>
                </a:solidFill>
                <a:ea typeface="+mn-lt"/>
                <a:cs typeface="+mn-lt"/>
              </a:rPr>
              <a:t>uh</a:t>
            </a:r>
            <a:r>
              <a:rPr lang="en-US" sz="1650">
                <a:solidFill>
                  <a:srgbClr val="444444"/>
                </a:solidFill>
                <a:ea typeface="+mn-lt"/>
                <a:cs typeface="+mn-lt"/>
              </a:rPr>
              <a:t> </a:t>
            </a:r>
            <a:r>
              <a:rPr lang="en-US" sz="1650" err="1">
                <a:solidFill>
                  <a:srgbClr val="444444"/>
                </a:solidFill>
                <a:ea typeface="+mn-lt"/>
                <a:cs typeface="+mn-lt"/>
              </a:rPr>
              <a:t>face..customer</a:t>
            </a:r>
            <a:r>
              <a:rPr lang="en-US" sz="1650">
                <a:solidFill>
                  <a:srgbClr val="444444"/>
                </a:solidFill>
                <a:ea typeface="+mn-lt"/>
                <a:cs typeface="+mn-lt"/>
              </a:rPr>
              <a:t> says insert </a:t>
            </a:r>
            <a:r>
              <a:rPr lang="en-US" sz="1650" err="1">
                <a:solidFill>
                  <a:srgbClr val="444444"/>
                </a:solidFill>
                <a:ea typeface="+mn-lt"/>
                <a:cs typeface="+mn-lt"/>
              </a:rPr>
              <a:t>thing..</a:t>
            </a:r>
            <a:r>
              <a:rPr lang="en-US" sz="1650" kern="1200" err="1">
                <a:solidFill>
                  <a:srgbClr val="444444"/>
                </a:solidFill>
                <a:ea typeface="+mn-lt"/>
                <a:cs typeface="+mn-lt"/>
              </a:rPr>
              <a:t>agent</a:t>
            </a:r>
            <a:r>
              <a:rPr lang="en-US" sz="1650" kern="1200">
                <a:solidFill>
                  <a:srgbClr val="444444"/>
                </a:solidFill>
                <a:ea typeface="+mn-lt"/>
                <a:cs typeface="+mn-lt"/>
              </a:rPr>
              <a:t> says </a:t>
            </a:r>
            <a:r>
              <a:rPr lang="en-US" sz="1650">
                <a:solidFill>
                  <a:srgbClr val="444444"/>
                </a:solidFill>
                <a:ea typeface="+mn-lt"/>
                <a:cs typeface="+mn-lt"/>
              </a:rPr>
              <a:t>space insert thing </a:t>
            </a:r>
            <a:r>
              <a:rPr lang="en-US" sz="1650" err="1">
                <a:solidFill>
                  <a:srgbClr val="444444"/>
                </a:solidFill>
                <a:ea typeface="+mn-lt"/>
                <a:cs typeface="+mn-lt"/>
              </a:rPr>
              <a:t>im</a:t>
            </a:r>
            <a:r>
              <a:rPr lang="en-US" sz="1650">
                <a:solidFill>
                  <a:srgbClr val="444444"/>
                </a:solidFill>
                <a:ea typeface="+mn-lt"/>
                <a:cs typeface="+mn-lt"/>
              </a:rPr>
              <a:t> sorry sir </a:t>
            </a:r>
            <a:r>
              <a:rPr lang="en-US" sz="1650" err="1">
                <a:solidFill>
                  <a:srgbClr val="444444"/>
                </a:solidFill>
                <a:ea typeface="+mn-lt"/>
                <a:cs typeface="+mn-lt"/>
              </a:rPr>
              <a:t>sir</a:t>
            </a:r>
            <a:r>
              <a:rPr lang="en-US" sz="1650">
                <a:solidFill>
                  <a:srgbClr val="444444"/>
                </a:solidFill>
                <a:ea typeface="+mn-lt"/>
                <a:cs typeface="+mn-lt"/>
              </a:rPr>
              <a:t>. where are you referring </a:t>
            </a:r>
            <a:r>
              <a:rPr lang="en-US" sz="1650" err="1">
                <a:solidFill>
                  <a:srgbClr val="444444"/>
                </a:solidFill>
                <a:ea typeface="+mn-lt"/>
                <a:cs typeface="+mn-lt"/>
              </a:rPr>
              <a:t>to..</a:t>
            </a:r>
            <a:r>
              <a:rPr lang="en-US" sz="1650" kern="1200" err="1">
                <a:solidFill>
                  <a:srgbClr val="444444"/>
                </a:solidFill>
                <a:ea typeface="+mn-lt"/>
                <a:cs typeface="+mn-lt"/>
              </a:rPr>
              <a:t>customer</a:t>
            </a:r>
            <a:r>
              <a:rPr lang="en-US" sz="1650" kern="1200">
                <a:solidFill>
                  <a:srgbClr val="444444"/>
                </a:solidFill>
                <a:ea typeface="+mn-lt"/>
                <a:cs typeface="+mn-lt"/>
              </a:rPr>
              <a:t> says </a:t>
            </a:r>
            <a:r>
              <a:rPr lang="en-US" sz="1650">
                <a:solidFill>
                  <a:srgbClr val="444444"/>
                </a:solidFill>
                <a:ea typeface="+mn-lt"/>
                <a:cs typeface="+mn-lt"/>
              </a:rPr>
              <a:t>for date quest two um that uh </a:t>
            </a:r>
            <a:r>
              <a:rPr lang="en-US" sz="1650" err="1">
                <a:solidFill>
                  <a:srgbClr val="444444"/>
                </a:solidFill>
                <a:ea typeface="+mn-lt"/>
                <a:cs typeface="+mn-lt"/>
              </a:rPr>
              <a:t>face..</a:t>
            </a:r>
            <a:r>
              <a:rPr lang="en-US" sz="1650" kern="1200" err="1">
                <a:solidFill>
                  <a:srgbClr val="444444"/>
                </a:solidFill>
                <a:ea typeface="+mn-lt"/>
                <a:cs typeface="+mn-lt"/>
              </a:rPr>
              <a:t>customer</a:t>
            </a:r>
            <a:r>
              <a:rPr lang="en-US" sz="1650" kern="1200">
                <a:solidFill>
                  <a:srgbClr val="444444"/>
                </a:solidFill>
                <a:ea typeface="+mn-lt"/>
                <a:cs typeface="+mn-lt"/>
              </a:rPr>
              <a:t> says</a:t>
            </a:r>
            <a:r>
              <a:rPr lang="en-US" sz="1650">
                <a:solidFill>
                  <a:srgbClr val="444444"/>
                </a:solidFill>
                <a:ea typeface="+mn-lt"/>
                <a:cs typeface="+mn-lt"/>
              </a:rPr>
              <a:t> are they sealed </a:t>
            </a:r>
            <a:r>
              <a:rPr lang="en-US" sz="1650" err="1">
                <a:solidFill>
                  <a:srgbClr val="444444"/>
                </a:solidFill>
                <a:ea typeface="+mn-lt"/>
                <a:cs typeface="+mn-lt"/>
              </a:rPr>
              <a:t>in..agent</a:t>
            </a:r>
            <a:r>
              <a:rPr lang="en-US" sz="1650">
                <a:solidFill>
                  <a:srgbClr val="444444"/>
                </a:solidFill>
                <a:ea typeface="+mn-lt"/>
                <a:cs typeface="+mn-lt"/>
              </a:rPr>
              <a:t> says space </a:t>
            </a:r>
            <a:r>
              <a:rPr lang="en-US" sz="1650" err="1">
                <a:solidFill>
                  <a:srgbClr val="444444"/>
                </a:solidFill>
                <a:ea typeface="+mn-lt"/>
                <a:cs typeface="+mn-lt"/>
              </a:rPr>
              <a:t>name.</a:t>
            </a:r>
            <a:r>
              <a:rPr lang="en-US" sz="1650" kern="1200" err="1">
                <a:solidFill>
                  <a:srgbClr val="444444"/>
                </a:solidFill>
                <a:ea typeface="+mn-lt"/>
                <a:cs typeface="+mn-lt"/>
              </a:rPr>
              <a:t>customer</a:t>
            </a:r>
            <a:r>
              <a:rPr lang="en-US" sz="1650" kern="1200">
                <a:solidFill>
                  <a:srgbClr val="444444"/>
                </a:solidFill>
                <a:ea typeface="+mn-lt"/>
                <a:cs typeface="+mn-lt"/>
              </a:rPr>
              <a:t> says </a:t>
            </a:r>
            <a:r>
              <a:rPr lang="en-US" sz="1650" err="1">
                <a:solidFill>
                  <a:srgbClr val="444444"/>
                </a:solidFill>
                <a:ea typeface="+mn-lt"/>
                <a:cs typeface="+mn-lt"/>
              </a:rPr>
              <a:t>yeah..</a:t>
            </a:r>
            <a:r>
              <a:rPr lang="en-US" sz="1650" kern="1200" err="1">
                <a:solidFill>
                  <a:srgbClr val="444444"/>
                </a:solidFill>
                <a:ea typeface="+mn-lt"/>
                <a:cs typeface="+mn-lt"/>
              </a:rPr>
              <a:t>agent</a:t>
            </a:r>
            <a:r>
              <a:rPr lang="en-US" sz="1650" kern="1200">
                <a:solidFill>
                  <a:srgbClr val="444444"/>
                </a:solidFill>
                <a:ea typeface="+mn-lt"/>
                <a:cs typeface="+mn-lt"/>
              </a:rPr>
              <a:t> says </a:t>
            </a:r>
            <a:r>
              <a:rPr lang="en-US" sz="1650">
                <a:solidFill>
                  <a:srgbClr val="444444"/>
                </a:solidFill>
                <a:ea typeface="+mn-lt"/>
                <a:cs typeface="+mn-lt"/>
              </a:rPr>
              <a:t>are </a:t>
            </a:r>
            <a:r>
              <a:rPr lang="en-US" sz="1650" kern="1200">
                <a:solidFill>
                  <a:srgbClr val="444444"/>
                </a:solidFill>
                <a:ea typeface="+mn-lt"/>
                <a:cs typeface="+mn-lt"/>
              </a:rPr>
              <a:t>you </a:t>
            </a:r>
            <a:r>
              <a:rPr lang="en-US" sz="1650">
                <a:solidFill>
                  <a:srgbClr val="444444"/>
                </a:solidFill>
                <a:ea typeface="+mn-lt"/>
                <a:cs typeface="+mn-lt"/>
              </a:rPr>
              <a:t>talking about </a:t>
            </a:r>
            <a:r>
              <a:rPr lang="en-US" sz="1650" kern="1200">
                <a:solidFill>
                  <a:srgbClr val="444444"/>
                </a:solidFill>
                <a:ea typeface="+mn-lt"/>
                <a:cs typeface="+mn-lt"/>
              </a:rPr>
              <a:t>the</a:t>
            </a:r>
            <a:r>
              <a:rPr lang="en-US" sz="1650">
                <a:solidFill>
                  <a:srgbClr val="444444"/>
                </a:solidFill>
                <a:ea typeface="+mn-lt"/>
                <a:cs typeface="+mn-lt"/>
              </a:rPr>
              <a:t> cover piece that goes on </a:t>
            </a:r>
            <a:r>
              <a:rPr lang="en-US" sz="1650" kern="1200">
                <a:solidFill>
                  <a:srgbClr val="444444"/>
                </a:solidFill>
                <a:ea typeface="+mn-lt"/>
                <a:cs typeface="+mn-lt"/>
              </a:rPr>
              <a:t>the</a:t>
            </a:r>
            <a:r>
              <a:rPr lang="en-US" sz="1650">
                <a:solidFill>
                  <a:srgbClr val="444444"/>
                </a:solidFill>
                <a:ea typeface="+mn-lt"/>
                <a:cs typeface="+mn-lt"/>
              </a:rPr>
              <a:t> goggles like that little white </a:t>
            </a:r>
            <a:r>
              <a:rPr lang="en-US" sz="1650" err="1">
                <a:solidFill>
                  <a:srgbClr val="444444"/>
                </a:solidFill>
                <a:ea typeface="+mn-lt"/>
                <a:cs typeface="+mn-lt"/>
              </a:rPr>
              <a:t>piece..</a:t>
            </a:r>
            <a:r>
              <a:rPr lang="en-US" sz="1650" kern="1200" err="1">
                <a:solidFill>
                  <a:srgbClr val="444444"/>
                </a:solidFill>
                <a:ea typeface="+mn-lt"/>
                <a:cs typeface="+mn-lt"/>
              </a:rPr>
              <a:t>customer</a:t>
            </a:r>
            <a:r>
              <a:rPr lang="en-US" sz="1650" kern="1200">
                <a:solidFill>
                  <a:srgbClr val="444444"/>
                </a:solidFill>
                <a:ea typeface="+mn-lt"/>
                <a:cs typeface="+mn-lt"/>
              </a:rPr>
              <a:t> says </a:t>
            </a:r>
            <a:r>
              <a:rPr lang="en-US" sz="1650">
                <a:solidFill>
                  <a:srgbClr val="444444"/>
                </a:solidFill>
                <a:ea typeface="+mn-lt"/>
                <a:cs typeface="+mn-lt"/>
              </a:rPr>
              <a:t>yeah the </a:t>
            </a:r>
            <a:r>
              <a:rPr lang="en-US" sz="1650" err="1">
                <a:solidFill>
                  <a:srgbClr val="444444"/>
                </a:solidFill>
                <a:ea typeface="+mn-lt"/>
                <a:cs typeface="+mn-lt"/>
              </a:rPr>
              <a:t>the</a:t>
            </a:r>
            <a:r>
              <a:rPr lang="en-US" sz="1650">
                <a:solidFill>
                  <a:srgbClr val="444444"/>
                </a:solidFill>
                <a:ea typeface="+mn-lt"/>
                <a:cs typeface="+mn-lt"/>
              </a:rPr>
              <a:t> </a:t>
            </a:r>
            <a:r>
              <a:rPr lang="en-US" sz="1650" err="1">
                <a:solidFill>
                  <a:srgbClr val="444444"/>
                </a:solidFill>
                <a:ea typeface="+mn-lt"/>
                <a:cs typeface="+mn-lt"/>
              </a:rPr>
              <a:t>the</a:t>
            </a:r>
            <a:r>
              <a:rPr lang="en-US" sz="1650">
                <a:solidFill>
                  <a:srgbClr val="444444"/>
                </a:solidFill>
                <a:ea typeface="+mn-lt"/>
                <a:cs typeface="+mn-lt"/>
              </a:rPr>
              <a:t> cover yeah um facial </a:t>
            </a:r>
            <a:r>
              <a:rPr lang="en-US" sz="1650" err="1">
                <a:solidFill>
                  <a:srgbClr val="444444"/>
                </a:solidFill>
                <a:ea typeface="+mn-lt"/>
                <a:cs typeface="+mn-lt"/>
              </a:rPr>
              <a:t>yeah.</a:t>
            </a:r>
            <a:r>
              <a:rPr lang="en-US" sz="1650" kern="1200" err="1">
                <a:solidFill>
                  <a:srgbClr val="444444"/>
                </a:solidFill>
                <a:ea typeface="+mn-lt"/>
                <a:cs typeface="+mn-lt"/>
              </a:rPr>
              <a:t>agent</a:t>
            </a:r>
            <a:r>
              <a:rPr lang="en-US" sz="1650" kern="1200">
                <a:solidFill>
                  <a:srgbClr val="444444"/>
                </a:solidFill>
                <a:ea typeface="+mn-lt"/>
                <a:cs typeface="+mn-lt"/>
              </a:rPr>
              <a:t> says</a:t>
            </a:r>
            <a:r>
              <a:rPr lang="en-US" sz="1650">
                <a:solidFill>
                  <a:srgbClr val="444444"/>
                </a:solidFill>
                <a:ea typeface="+mn-lt"/>
                <a:cs typeface="+mn-lt"/>
              </a:rPr>
              <a:t> that is something we do not sell separately sir </a:t>
            </a:r>
            <a:r>
              <a:rPr lang="en-US" sz="1650" err="1">
                <a:solidFill>
                  <a:srgbClr val="444444"/>
                </a:solidFill>
                <a:ea typeface="+mn-lt"/>
                <a:cs typeface="+mn-lt"/>
              </a:rPr>
              <a:t>um.</a:t>
            </a:r>
            <a:r>
              <a:rPr lang="en-US" sz="1650" kern="1200" err="1">
                <a:solidFill>
                  <a:srgbClr val="444444"/>
                </a:solidFill>
                <a:ea typeface="+mn-lt"/>
                <a:cs typeface="+mn-lt"/>
              </a:rPr>
              <a:t>customer</a:t>
            </a:r>
            <a:r>
              <a:rPr lang="en-US" sz="1650" kern="1200">
                <a:solidFill>
                  <a:srgbClr val="444444"/>
                </a:solidFill>
                <a:ea typeface="+mn-lt"/>
                <a:cs typeface="+mn-lt"/>
              </a:rPr>
              <a:t> says </a:t>
            </a:r>
            <a:r>
              <a:rPr lang="en-US" sz="1650">
                <a:solidFill>
                  <a:srgbClr val="444444"/>
                </a:solidFill>
                <a:ea typeface="+mn-lt"/>
                <a:cs typeface="+mn-lt"/>
              </a:rPr>
              <a:t>alright </a:t>
            </a:r>
            <a:r>
              <a:rPr lang="en-US" sz="1650" err="1">
                <a:solidFill>
                  <a:srgbClr val="444444"/>
                </a:solidFill>
                <a:ea typeface="+mn-lt"/>
                <a:cs typeface="+mn-lt"/>
              </a:rPr>
              <a:t>thank.agent</a:t>
            </a:r>
            <a:r>
              <a:rPr lang="en-US" sz="1650">
                <a:solidFill>
                  <a:srgbClr val="444444"/>
                </a:solidFill>
                <a:ea typeface="+mn-lt"/>
                <a:cs typeface="+mn-lt"/>
              </a:rPr>
              <a:t> says the only thing </a:t>
            </a:r>
            <a:r>
              <a:rPr lang="en-US" sz="1650" kern="1200" err="1">
                <a:solidFill>
                  <a:srgbClr val="444444"/>
                </a:solidFill>
                <a:ea typeface="+mn-lt"/>
                <a:cs typeface="+mn-lt"/>
              </a:rPr>
              <a:t>i</a:t>
            </a:r>
            <a:r>
              <a:rPr lang="en-US" sz="1650">
                <a:solidFill>
                  <a:srgbClr val="444444"/>
                </a:solidFill>
                <a:ea typeface="+mn-lt"/>
                <a:cs typeface="+mn-lt"/>
              </a:rPr>
              <a:t> could think of is reaching out </a:t>
            </a:r>
            <a:r>
              <a:rPr lang="en-US" sz="1650" kern="1200">
                <a:solidFill>
                  <a:srgbClr val="444444"/>
                </a:solidFill>
                <a:ea typeface="+mn-lt"/>
                <a:cs typeface="+mn-lt"/>
              </a:rPr>
              <a:t>to </a:t>
            </a:r>
            <a:r>
              <a:rPr lang="en-US" sz="1650" err="1">
                <a:solidFill>
                  <a:srgbClr val="444444"/>
                </a:solidFill>
                <a:ea typeface="+mn-lt"/>
                <a:cs typeface="+mn-lt"/>
              </a:rPr>
              <a:t>aucklet</a:t>
            </a:r>
            <a:r>
              <a:rPr lang="en-US" sz="1650">
                <a:solidFill>
                  <a:srgbClr val="444444"/>
                </a:solidFill>
                <a:ea typeface="+mn-lt"/>
                <a:cs typeface="+mn-lt"/>
              </a:rPr>
              <a:t> itself </a:t>
            </a:r>
            <a:r>
              <a:rPr lang="en-US" sz="1650" kern="1200">
                <a:solidFill>
                  <a:srgbClr val="444444"/>
                </a:solidFill>
                <a:ea typeface="+mn-lt"/>
                <a:cs typeface="+mn-lt"/>
              </a:rPr>
              <a:t>and </a:t>
            </a:r>
            <a:r>
              <a:rPr lang="en-US" sz="1650">
                <a:solidFill>
                  <a:srgbClr val="444444"/>
                </a:solidFill>
                <a:ea typeface="+mn-lt"/>
                <a:cs typeface="+mn-lt"/>
              </a:rPr>
              <a:t>seeing if they have a replacement for that but we do not sell that separately</a:t>
            </a:r>
            <a:r>
              <a:rPr lang="en-US" sz="1650">
                <a:solidFill>
                  <a:srgbClr val="444444"/>
                </a:solidFill>
                <a:latin typeface="Calibri"/>
                <a:cs typeface="Arial"/>
              </a:rPr>
              <a:t>"</a:t>
            </a:r>
            <a:endParaRPr lang="en-US" sz="1400">
              <a:latin typeface="Calibri"/>
              <a:cs typeface="Calibri"/>
            </a:endParaRPr>
          </a:p>
        </p:txBody>
      </p:sp>
      <p:pic>
        <p:nvPicPr>
          <p:cNvPr id="10" name="Picture 9" descr="Cartoon Cellphone Vector Images (over 24,000)">
            <a:extLst>
              <a:ext uri="{FF2B5EF4-FFF2-40B4-BE49-F238E27FC236}">
                <a16:creationId xmlns:a16="http://schemas.microsoft.com/office/drawing/2014/main" id="{EFE323CD-713B-ABD1-E0E7-5CA463EC78EB}"/>
              </a:ext>
            </a:extLst>
          </p:cNvPr>
          <p:cNvPicPr>
            <a:picLocks noChangeAspect="1"/>
          </p:cNvPicPr>
          <p:nvPr/>
        </p:nvPicPr>
        <p:blipFill>
          <a:blip r:embed="rId2"/>
          <a:stretch>
            <a:fillRect/>
          </a:stretch>
        </p:blipFill>
        <p:spPr>
          <a:xfrm>
            <a:off x="1335905" y="2418400"/>
            <a:ext cx="905597" cy="1582536"/>
          </a:xfrm>
          <a:prstGeom prst="rect">
            <a:avLst/>
          </a:prstGeom>
        </p:spPr>
      </p:pic>
      <p:pic>
        <p:nvPicPr>
          <p:cNvPr id="12" name="Picture 11" descr="Empty contour label icon hand drawn cartoon Vector Image">
            <a:extLst>
              <a:ext uri="{FF2B5EF4-FFF2-40B4-BE49-F238E27FC236}">
                <a16:creationId xmlns:a16="http://schemas.microsoft.com/office/drawing/2014/main" id="{4A9BAA9B-D3E5-E2E8-1AB2-005866749202}"/>
              </a:ext>
            </a:extLst>
          </p:cNvPr>
          <p:cNvPicPr>
            <a:picLocks noChangeAspect="1"/>
          </p:cNvPicPr>
          <p:nvPr/>
        </p:nvPicPr>
        <p:blipFill rotWithShape="1">
          <a:blip r:embed="rId3"/>
          <a:srcRect t="10256" r="-1117" b="11282"/>
          <a:stretch/>
        </p:blipFill>
        <p:spPr>
          <a:xfrm>
            <a:off x="1115568" y="4564267"/>
            <a:ext cx="1346281" cy="1132883"/>
          </a:xfrm>
          <a:prstGeom prst="rect">
            <a:avLst/>
          </a:prstGeom>
        </p:spPr>
      </p:pic>
      <p:sp>
        <p:nvSpPr>
          <p:cNvPr id="13" name="TextBox 12">
            <a:extLst>
              <a:ext uri="{FF2B5EF4-FFF2-40B4-BE49-F238E27FC236}">
                <a16:creationId xmlns:a16="http://schemas.microsoft.com/office/drawing/2014/main" id="{F6293731-E32A-40CA-499F-19041264B11D}"/>
              </a:ext>
            </a:extLst>
          </p:cNvPr>
          <p:cNvSpPr txBox="1"/>
          <p:nvPr/>
        </p:nvSpPr>
        <p:spPr>
          <a:xfrm>
            <a:off x="2598543" y="4855276"/>
            <a:ext cx="503736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1078992">
              <a:spcAft>
                <a:spcPts val="600"/>
              </a:spcAft>
            </a:pPr>
            <a:r>
              <a:rPr lang="en-US" sz="2800" kern="1200">
                <a:latin typeface="+mn-lt"/>
                <a:ea typeface="+mn-ea"/>
                <a:cs typeface="Calibri"/>
              </a:rPr>
              <a:t>Product </a:t>
            </a:r>
            <a:r>
              <a:rPr lang="en-US" sz="2800">
                <a:cs typeface="Calibri"/>
              </a:rPr>
              <a:t>Details Inquiry</a:t>
            </a:r>
            <a:endParaRPr lang="en-US" sz="2400">
              <a:cs typeface="Calibri"/>
            </a:endParaRPr>
          </a:p>
        </p:txBody>
      </p:sp>
    </p:spTree>
    <p:extLst>
      <p:ext uri="{BB962C8B-B14F-4D97-AF65-F5344CB8AC3E}">
        <p14:creationId xmlns:p14="http://schemas.microsoft.com/office/powerpoint/2010/main" val="2256586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27A707-16AA-8926-DFFF-5C5FCF358076}"/>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kern="1200">
                <a:solidFill>
                  <a:schemeClr val="tx1"/>
                </a:solidFill>
                <a:latin typeface="+mj-lt"/>
                <a:ea typeface="+mj-ea"/>
                <a:cs typeface="+mj-cs"/>
              </a:rPr>
              <a:t>Exploratory Analysis</a:t>
            </a:r>
          </a:p>
        </p:txBody>
      </p:sp>
      <p:sp>
        <p:nvSpPr>
          <p:cNvPr id="22" name="Rectangle 21">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CA40AF30-AA05-EB9A-E3DE-254502B19C9D}"/>
              </a:ext>
            </a:extLst>
          </p:cNvPr>
          <p:cNvSpPr>
            <a:spLocks noGrp="1"/>
          </p:cNvSpPr>
          <p:nvPr>
            <p:ph type="body" sz="half" idx="2"/>
          </p:nvPr>
        </p:nvSpPr>
        <p:spPr>
          <a:xfrm>
            <a:off x="383585" y="2718054"/>
            <a:ext cx="3407678" cy="1808177"/>
          </a:xfrm>
        </p:spPr>
        <p:txBody>
          <a:bodyPr vert="horz" lIns="91440" tIns="45720" rIns="91440" bIns="45720" rtlCol="0" anchor="t">
            <a:normAutofit/>
          </a:bodyPr>
          <a:lstStyle/>
          <a:p>
            <a:pPr marL="342900" indent="-285750">
              <a:buChar char="•"/>
            </a:pPr>
            <a:r>
              <a:rPr lang="en-US"/>
              <a:t>Call length (in characters) best substitute for actual call time</a:t>
            </a:r>
          </a:p>
          <a:p>
            <a:pPr marL="342900" indent="-285750">
              <a:buChar char="•"/>
            </a:pPr>
            <a:r>
              <a:rPr lang="en-US"/>
              <a:t>Many conversations involve </a:t>
            </a:r>
            <a:r>
              <a:rPr lang="en-US" b="1"/>
              <a:t>similar patterns </a:t>
            </a:r>
            <a:r>
              <a:rPr lang="en-US"/>
              <a:t>amongst agents</a:t>
            </a:r>
            <a:endParaRPr lang="en-US">
              <a:ea typeface="Calibri" panose="020F0502020204030204"/>
              <a:cs typeface="Calibri" panose="020F0502020204030204"/>
            </a:endParaRPr>
          </a:p>
          <a:p>
            <a:pPr marL="800100" lvl="1" indent="-285750">
              <a:buChar char="•"/>
            </a:pPr>
            <a:r>
              <a:rPr lang="en-US" sz="1600"/>
              <a:t>Motivation for seeking </a:t>
            </a:r>
            <a:r>
              <a:rPr lang="en-US" sz="1600" b="1"/>
              <a:t>automatable </a:t>
            </a:r>
            <a:r>
              <a:rPr lang="en-US" sz="1600"/>
              <a:t>tasks</a:t>
            </a:r>
            <a:endParaRPr lang="en-US" sz="1600">
              <a:ea typeface="Calibri" panose="020F0502020204030204"/>
              <a:cs typeface="Calibri" panose="020F0502020204030204"/>
            </a:endParaRPr>
          </a:p>
          <a:p>
            <a:pPr marL="514350" lvl="1">
              <a:spcBef>
                <a:spcPts val="500"/>
              </a:spcBef>
            </a:pPr>
            <a:endParaRPr lang="en-US" sz="1600">
              <a:ea typeface="Calibri" panose="020F0502020204030204"/>
              <a:cs typeface="Calibri" panose="020F0502020204030204"/>
            </a:endParaRPr>
          </a:p>
        </p:txBody>
      </p:sp>
      <p:sp>
        <p:nvSpPr>
          <p:cNvPr id="3" name="TextBox 2">
            <a:extLst>
              <a:ext uri="{FF2B5EF4-FFF2-40B4-BE49-F238E27FC236}">
                <a16:creationId xmlns:a16="http://schemas.microsoft.com/office/drawing/2014/main" id="{73620CAF-0D86-D56F-13BB-66B0AEA012A5}"/>
              </a:ext>
            </a:extLst>
          </p:cNvPr>
          <p:cNvSpPr txBox="1"/>
          <p:nvPr/>
        </p:nvSpPr>
        <p:spPr>
          <a:xfrm>
            <a:off x="368509" y="4528277"/>
            <a:ext cx="3372786" cy="15122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
              <a:lnSpc>
                <a:spcPct val="90000"/>
              </a:lnSpc>
              <a:spcBef>
                <a:spcPts val="500"/>
              </a:spcBef>
              <a:spcAft>
                <a:spcPts val="500"/>
              </a:spcAft>
            </a:pPr>
            <a:r>
              <a:rPr lang="en-US" sz="1600">
                <a:latin typeface="Calibri"/>
                <a:ea typeface="Calibri"/>
                <a:cs typeface="Arial"/>
              </a:rPr>
              <a:t>Most common labels:</a:t>
            </a:r>
          </a:p>
          <a:p>
            <a:pPr marL="400050" indent="-342900">
              <a:lnSpc>
                <a:spcPct val="90000"/>
              </a:lnSpc>
              <a:spcBef>
                <a:spcPts val="500"/>
              </a:spcBef>
              <a:buAutoNum type="arabicPeriod"/>
            </a:pPr>
            <a:r>
              <a:rPr lang="en-US" sz="1600">
                <a:latin typeface="Calibri"/>
                <a:ea typeface="Calibri"/>
                <a:cs typeface="Arial"/>
              </a:rPr>
              <a:t>Product Details Inquiry</a:t>
            </a:r>
          </a:p>
          <a:p>
            <a:pPr marL="400050" indent="-342900">
              <a:lnSpc>
                <a:spcPct val="90000"/>
              </a:lnSpc>
              <a:spcBef>
                <a:spcPts val="500"/>
              </a:spcBef>
              <a:buAutoNum type="arabicPeriod"/>
            </a:pPr>
            <a:r>
              <a:rPr lang="en-US" sz="1600">
                <a:latin typeface="Calibri"/>
                <a:ea typeface="Calibri"/>
                <a:cs typeface="Arial"/>
              </a:rPr>
              <a:t>Product Availability and Stock</a:t>
            </a:r>
          </a:p>
          <a:p>
            <a:pPr marL="400050" indent="-342900">
              <a:lnSpc>
                <a:spcPct val="90000"/>
              </a:lnSpc>
              <a:spcBef>
                <a:spcPts val="500"/>
              </a:spcBef>
              <a:buAutoNum type="arabicPeriod"/>
            </a:pPr>
            <a:r>
              <a:rPr lang="en-US" sz="1600">
                <a:latin typeface="Calibri"/>
                <a:ea typeface="Calibri"/>
                <a:cs typeface="Arial"/>
              </a:rPr>
              <a:t>Schedule Repair</a:t>
            </a:r>
          </a:p>
          <a:p>
            <a:pPr algn="l"/>
            <a:endParaRPr lang="en-US">
              <a:ea typeface="Calibri"/>
              <a:cs typeface="Calibri"/>
            </a:endParaRPr>
          </a:p>
        </p:txBody>
      </p:sp>
      <p:pic>
        <p:nvPicPr>
          <p:cNvPr id="15" name="Picture 14" descr="A graph of a number of labels&#10;&#10;Description automatically generated">
            <a:extLst>
              <a:ext uri="{FF2B5EF4-FFF2-40B4-BE49-F238E27FC236}">
                <a16:creationId xmlns:a16="http://schemas.microsoft.com/office/drawing/2014/main" id="{782CDD6C-E419-8C9A-E10D-F7CC22906533}"/>
              </a:ext>
            </a:extLst>
          </p:cNvPr>
          <p:cNvPicPr>
            <a:picLocks noChangeAspect="1"/>
          </p:cNvPicPr>
          <p:nvPr/>
        </p:nvPicPr>
        <p:blipFill>
          <a:blip r:embed="rId2"/>
          <a:stretch>
            <a:fillRect/>
          </a:stretch>
        </p:blipFill>
        <p:spPr>
          <a:xfrm>
            <a:off x="4703164" y="1780083"/>
            <a:ext cx="7157803" cy="3578901"/>
          </a:xfrm>
          <a:prstGeom prst="rect">
            <a:avLst/>
          </a:prstGeom>
        </p:spPr>
      </p:pic>
    </p:spTree>
    <p:extLst>
      <p:ext uri="{BB962C8B-B14F-4D97-AF65-F5344CB8AC3E}">
        <p14:creationId xmlns:p14="http://schemas.microsoft.com/office/powerpoint/2010/main" val="1761056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76C38A-E679-1704-132A-E3F4702B500E}"/>
              </a:ext>
            </a:extLst>
          </p:cNvPr>
          <p:cNvSpPr>
            <a:spLocks noGrp="1"/>
          </p:cNvSpPr>
          <p:nvPr>
            <p:ph type="title"/>
          </p:nvPr>
        </p:nvSpPr>
        <p:spPr>
          <a:xfrm>
            <a:off x="411480" y="991443"/>
            <a:ext cx="4443154" cy="1087819"/>
          </a:xfrm>
        </p:spPr>
        <p:txBody>
          <a:bodyPr vert="horz" lIns="91440" tIns="45720" rIns="91440" bIns="45720" rtlCol="0" anchor="b">
            <a:normAutofit/>
          </a:bodyPr>
          <a:lstStyle/>
          <a:p>
            <a:r>
              <a:rPr lang="en-US" sz="3400" kern="1200">
                <a:solidFill>
                  <a:schemeClr val="tx1"/>
                </a:solidFill>
                <a:latin typeface="+mj-lt"/>
                <a:ea typeface="+mj-ea"/>
                <a:cs typeface="+mj-cs"/>
              </a:rPr>
              <a:t>Text Cleaning</a:t>
            </a:r>
          </a:p>
        </p:txBody>
      </p:sp>
      <p:sp>
        <p:nvSpPr>
          <p:cNvPr id="21" name="Rectangle 20">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 Placeholder 3">
            <a:extLst>
              <a:ext uri="{FF2B5EF4-FFF2-40B4-BE49-F238E27FC236}">
                <a16:creationId xmlns:a16="http://schemas.microsoft.com/office/drawing/2014/main" id="{73223389-25DE-DA3D-1609-004A0D319FD3}"/>
              </a:ext>
            </a:extLst>
          </p:cNvPr>
          <p:cNvSpPr>
            <a:spLocks noGrp="1"/>
          </p:cNvSpPr>
          <p:nvPr>
            <p:ph type="body" sz="half" idx="2"/>
          </p:nvPr>
        </p:nvSpPr>
        <p:spPr>
          <a:xfrm>
            <a:off x="411480" y="2684095"/>
            <a:ext cx="4393187" cy="3492868"/>
          </a:xfrm>
        </p:spPr>
        <p:txBody>
          <a:bodyPr vert="horz" lIns="91440" tIns="45720" rIns="91440" bIns="45720" rtlCol="0" anchor="t">
            <a:normAutofit/>
          </a:bodyPr>
          <a:lstStyle/>
          <a:p>
            <a:r>
              <a:rPr lang="en-US" sz="1700" b="1"/>
              <a:t>Purpose:</a:t>
            </a:r>
            <a:endParaRPr lang="en-US" sz="1700">
              <a:ea typeface="Calibri" panose="020F0502020204030204"/>
              <a:cs typeface="Calibri" panose="020F0502020204030204"/>
            </a:endParaRPr>
          </a:p>
          <a:p>
            <a:pPr marL="285750" indent="-228600">
              <a:spcBef>
                <a:spcPts val="200"/>
              </a:spcBef>
              <a:buFont typeface="Arial" panose="020B0604020202020204" pitchFamily="34" charset="0"/>
              <a:buChar char="•"/>
            </a:pPr>
            <a:r>
              <a:rPr lang="en-US" sz="1700"/>
              <a:t>Improves </a:t>
            </a:r>
            <a:r>
              <a:rPr lang="en-US" sz="1700" b="1"/>
              <a:t>performance</a:t>
            </a:r>
            <a:endParaRPr lang="en-US" sz="1700" b="1">
              <a:ea typeface="Calibri"/>
              <a:cs typeface="Calibri"/>
            </a:endParaRPr>
          </a:p>
          <a:p>
            <a:pPr marL="285750" indent="-228600">
              <a:spcBef>
                <a:spcPts val="200"/>
              </a:spcBef>
              <a:buFont typeface="Arial" panose="020B0604020202020204" pitchFamily="34" charset="0"/>
              <a:buChar char="•"/>
            </a:pPr>
            <a:r>
              <a:rPr lang="en-US" sz="1700"/>
              <a:t>Model </a:t>
            </a:r>
            <a:r>
              <a:rPr lang="en-US" sz="1700" b="1"/>
              <a:t>feasibility</a:t>
            </a:r>
            <a:endParaRPr lang="en-US" sz="1700" b="1">
              <a:ea typeface="Calibri"/>
              <a:cs typeface="Calibri"/>
            </a:endParaRPr>
          </a:p>
          <a:p>
            <a:pPr marL="742950" lvl="1" indent="-228600">
              <a:spcBef>
                <a:spcPts val="200"/>
              </a:spcBef>
              <a:buFont typeface="Arial" panose="020B0604020202020204" pitchFamily="34" charset="0"/>
              <a:buChar char="•"/>
            </a:pPr>
            <a:r>
              <a:rPr lang="en-US" sz="1700">
                <a:ea typeface="+mn-lt"/>
                <a:cs typeface="+mn-lt"/>
              </a:rPr>
              <a:t>50.22</a:t>
            </a:r>
            <a:r>
              <a:rPr lang="en-US" sz="1700"/>
              <a:t>% of observations over 512 words </a:t>
            </a:r>
            <a:r>
              <a:rPr lang="en-US" sz="1700" b="1" i="1"/>
              <a:t>before </a:t>
            </a:r>
            <a:r>
              <a:rPr lang="en-US" sz="1700"/>
              <a:t>cleaning</a:t>
            </a:r>
            <a:endParaRPr lang="en-US" sz="1700">
              <a:ea typeface="Calibri"/>
              <a:cs typeface="Calibri"/>
            </a:endParaRPr>
          </a:p>
          <a:p>
            <a:pPr marL="742950" lvl="1" indent="-228600">
              <a:spcBef>
                <a:spcPts val="200"/>
              </a:spcBef>
              <a:buFont typeface="Arial" panose="020B0604020202020204" pitchFamily="34" charset="0"/>
              <a:buChar char="•"/>
            </a:pPr>
            <a:r>
              <a:rPr lang="en-US" sz="1700">
                <a:ea typeface="+mn-lt"/>
                <a:cs typeface="+mn-lt"/>
              </a:rPr>
              <a:t>13.31</a:t>
            </a:r>
            <a:r>
              <a:rPr lang="en-US" sz="1700"/>
              <a:t>% of observations over 512 tokens </a:t>
            </a:r>
            <a:r>
              <a:rPr lang="en-US" sz="1700" b="1" i="1"/>
              <a:t>after </a:t>
            </a:r>
            <a:r>
              <a:rPr lang="en-US" sz="1700"/>
              <a:t>cleaning</a:t>
            </a:r>
            <a:endParaRPr lang="en-US" sz="1700">
              <a:ea typeface="Calibri"/>
              <a:cs typeface="Calibri"/>
            </a:endParaRPr>
          </a:p>
          <a:p>
            <a:r>
              <a:rPr lang="en-US" sz="1700" b="1"/>
              <a:t>Method:</a:t>
            </a:r>
            <a:endParaRPr lang="en-US" sz="1700">
              <a:ea typeface="Calibri" panose="020F0502020204030204"/>
              <a:cs typeface="Calibri" panose="020F0502020204030204"/>
            </a:endParaRPr>
          </a:p>
          <a:p>
            <a:pPr marL="342900" indent="-228600">
              <a:spcBef>
                <a:spcPts val="200"/>
              </a:spcBef>
              <a:buFont typeface="Arial" panose="020B0604020202020204" pitchFamily="34" charset="0"/>
              <a:buChar char="•"/>
            </a:pPr>
            <a:r>
              <a:rPr lang="en-US" sz="1700"/>
              <a:t>Adjust punctuation</a:t>
            </a:r>
            <a:endParaRPr lang="en-US" sz="1700">
              <a:ea typeface="Calibri"/>
              <a:cs typeface="Calibri"/>
            </a:endParaRPr>
          </a:p>
          <a:p>
            <a:pPr marL="342900" indent="-228600">
              <a:spcBef>
                <a:spcPts val="200"/>
              </a:spcBef>
              <a:buFont typeface="Arial" panose="020B0604020202020204" pitchFamily="34" charset="0"/>
              <a:buChar char="•"/>
            </a:pPr>
            <a:r>
              <a:rPr lang="en-US" sz="1700"/>
              <a:t>Remove </a:t>
            </a:r>
            <a:r>
              <a:rPr lang="en-US" sz="1700" err="1"/>
              <a:t>stopwords</a:t>
            </a:r>
            <a:r>
              <a:rPr lang="en-US" sz="1700"/>
              <a:t>, non-content words, and redacted information</a:t>
            </a:r>
            <a:endParaRPr lang="en-US" sz="1700">
              <a:cs typeface="Calibri"/>
            </a:endParaRPr>
          </a:p>
          <a:p>
            <a:pPr marL="342900" indent="-228600">
              <a:spcBef>
                <a:spcPts val="200"/>
              </a:spcBef>
              <a:buFont typeface="Arial" panose="020B0604020202020204" pitchFamily="34" charset="0"/>
              <a:buChar char="•"/>
            </a:pPr>
            <a:r>
              <a:rPr lang="en-US" sz="1700"/>
              <a:t>Remove non alpha-numeric characters</a:t>
            </a:r>
            <a:endParaRPr lang="en-US" sz="1700">
              <a:ea typeface="Calibri" panose="020F0502020204030204"/>
              <a:cs typeface="Calibri" panose="020F0502020204030204"/>
            </a:endParaRPr>
          </a:p>
          <a:p>
            <a:pPr marL="285750" indent="-228600">
              <a:buChar char="•"/>
            </a:pPr>
            <a:endParaRPr lang="en-US" sz="1700">
              <a:ea typeface="Calibri" panose="020F0502020204030204"/>
              <a:cs typeface="Calibri" panose="020F0502020204030204"/>
            </a:endParaRPr>
          </a:p>
          <a:p>
            <a:pPr marL="285750" indent="-228600">
              <a:buFont typeface="Arial" panose="020B0604020202020204" pitchFamily="34" charset="0"/>
              <a:buChar char="•"/>
            </a:pPr>
            <a:endParaRPr lang="en-US" sz="1700"/>
          </a:p>
        </p:txBody>
      </p:sp>
      <p:pic>
        <p:nvPicPr>
          <p:cNvPr id="5" name="Picture 4" descr="text_cleaning_lengths.png">
            <a:extLst>
              <a:ext uri="{FF2B5EF4-FFF2-40B4-BE49-F238E27FC236}">
                <a16:creationId xmlns:a16="http://schemas.microsoft.com/office/drawing/2014/main" id="{7CA949B5-1170-8D1F-E556-197FB8437B9A}"/>
              </a:ext>
            </a:extLst>
          </p:cNvPr>
          <p:cNvPicPr>
            <a:picLocks noChangeAspect="1"/>
          </p:cNvPicPr>
          <p:nvPr/>
        </p:nvPicPr>
        <p:blipFill>
          <a:blip r:embed="rId2"/>
          <a:stretch>
            <a:fillRect/>
          </a:stretch>
        </p:blipFill>
        <p:spPr>
          <a:xfrm>
            <a:off x="5213430" y="1752963"/>
            <a:ext cx="6264798" cy="3352073"/>
          </a:xfrm>
          <a:prstGeom prst="rect">
            <a:avLst/>
          </a:prstGeom>
        </p:spPr>
      </p:pic>
      <p:sp>
        <p:nvSpPr>
          <p:cNvPr id="6" name="TextBox 5">
            <a:extLst>
              <a:ext uri="{FF2B5EF4-FFF2-40B4-BE49-F238E27FC236}">
                <a16:creationId xmlns:a16="http://schemas.microsoft.com/office/drawing/2014/main" id="{9DD996E8-737C-D0B2-21F6-560571EE3B07}"/>
              </a:ext>
            </a:extLst>
          </p:cNvPr>
          <p:cNvSpPr txBox="1"/>
          <p:nvPr/>
        </p:nvSpPr>
        <p:spPr>
          <a:xfrm>
            <a:off x="183265" y="6510759"/>
            <a:ext cx="4253696"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ea typeface="Calibri"/>
                <a:cs typeface="Calibri"/>
              </a:rPr>
              <a:t>*We implemented lemmatization as well, but saw lower scores</a:t>
            </a:r>
            <a:endParaRPr lang="en-US"/>
          </a:p>
        </p:txBody>
      </p:sp>
    </p:spTree>
    <p:extLst>
      <p:ext uri="{BB962C8B-B14F-4D97-AF65-F5344CB8AC3E}">
        <p14:creationId xmlns:p14="http://schemas.microsoft.com/office/powerpoint/2010/main" val="2626850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6" name="TextBox 185">
            <a:extLst>
              <a:ext uri="{FF2B5EF4-FFF2-40B4-BE49-F238E27FC236}">
                <a16:creationId xmlns:a16="http://schemas.microsoft.com/office/drawing/2014/main" id="{84B1607E-4CB4-70D2-A713-29D694A73866}"/>
              </a:ext>
            </a:extLst>
          </p:cNvPr>
          <p:cNvSpPr txBox="1"/>
          <p:nvPr/>
        </p:nvSpPr>
        <p:spPr>
          <a:xfrm>
            <a:off x="1410644" y="3244721"/>
            <a:ext cx="4370478"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solidFill>
                  <a:srgbClr val="444444"/>
                </a:solidFill>
                <a:latin typeface="Calibri"/>
                <a:cs typeface="Arial"/>
              </a:rPr>
              <a:t>"</a:t>
            </a:r>
            <a:r>
              <a:rPr lang="en-US" sz="1400">
                <a:solidFill>
                  <a:srgbClr val="444444"/>
                </a:solidFill>
                <a:ea typeface="+mn-lt"/>
                <a:cs typeface="+mn-lt"/>
              </a:rPr>
              <a:t>agent says hi thank you for calling best buy this is name speaking. how may </a:t>
            </a:r>
            <a:r>
              <a:rPr lang="en-US" sz="1400" err="1">
                <a:solidFill>
                  <a:srgbClr val="444444"/>
                </a:solidFill>
                <a:ea typeface="+mn-lt"/>
                <a:cs typeface="+mn-lt"/>
              </a:rPr>
              <a:t>i</a:t>
            </a:r>
            <a:r>
              <a:rPr lang="en-US" sz="1400">
                <a:solidFill>
                  <a:srgbClr val="444444"/>
                </a:solidFill>
                <a:ea typeface="+mn-lt"/>
                <a:cs typeface="+mn-lt"/>
              </a:rPr>
              <a:t> help you </a:t>
            </a:r>
            <a:r>
              <a:rPr lang="en-US" sz="1400" err="1">
                <a:solidFill>
                  <a:srgbClr val="444444"/>
                </a:solidFill>
                <a:ea typeface="+mn-lt"/>
                <a:cs typeface="+mn-lt"/>
              </a:rPr>
              <a:t>date..customer</a:t>
            </a:r>
            <a:r>
              <a:rPr lang="en-US" sz="1400">
                <a:solidFill>
                  <a:srgbClr val="444444"/>
                </a:solidFill>
                <a:ea typeface="+mn-lt"/>
                <a:cs typeface="+mn-lt"/>
              </a:rPr>
              <a:t> says uh yes </a:t>
            </a:r>
            <a:r>
              <a:rPr lang="en-US" sz="1400" err="1">
                <a:solidFill>
                  <a:srgbClr val="444444"/>
                </a:solidFill>
                <a:ea typeface="+mn-lt"/>
                <a:cs typeface="+mn-lt"/>
              </a:rPr>
              <a:t>i</a:t>
            </a:r>
            <a:r>
              <a:rPr lang="en-US" sz="1400">
                <a:solidFill>
                  <a:srgbClr val="444444"/>
                </a:solidFill>
                <a:ea typeface="+mn-lt"/>
                <a:cs typeface="+mn-lt"/>
              </a:rPr>
              <a:t> was calling to see if </a:t>
            </a:r>
            <a:r>
              <a:rPr lang="en-US" sz="1400" err="1">
                <a:solidFill>
                  <a:srgbClr val="444444"/>
                </a:solidFill>
                <a:ea typeface="+mn-lt"/>
                <a:cs typeface="+mn-lt"/>
              </a:rPr>
              <a:t>yall</a:t>
            </a:r>
            <a:r>
              <a:rPr lang="en-US" sz="1400">
                <a:solidFill>
                  <a:srgbClr val="444444"/>
                </a:solidFill>
                <a:ea typeface="+mn-lt"/>
                <a:cs typeface="+mn-lt"/>
              </a:rPr>
              <a:t> have </a:t>
            </a:r>
            <a:r>
              <a:rPr lang="en-US" sz="1400" err="1">
                <a:solidFill>
                  <a:srgbClr val="444444"/>
                </a:solidFill>
                <a:ea typeface="+mn-lt"/>
                <a:cs typeface="+mn-lt"/>
              </a:rPr>
              <a:t>a.customer</a:t>
            </a:r>
            <a:r>
              <a:rPr lang="en-US" sz="1400">
                <a:solidFill>
                  <a:srgbClr val="444444"/>
                </a:solidFill>
                <a:ea typeface="+mn-lt"/>
                <a:cs typeface="+mn-lt"/>
              </a:rPr>
              <a:t> says </a:t>
            </a:r>
            <a:r>
              <a:rPr lang="en-US" sz="1400" err="1">
                <a:solidFill>
                  <a:srgbClr val="444444"/>
                </a:solidFill>
                <a:ea typeface="+mn-lt"/>
                <a:cs typeface="+mn-lt"/>
              </a:rPr>
              <a:t>archaeus</a:t>
            </a:r>
            <a:r>
              <a:rPr lang="en-US" sz="1400">
                <a:solidFill>
                  <a:srgbClr val="444444"/>
                </a:solidFill>
                <a:ea typeface="+mn-lt"/>
                <a:cs typeface="+mn-lt"/>
              </a:rPr>
              <a:t> quest to uh </a:t>
            </a:r>
            <a:r>
              <a:rPr lang="en-US" sz="1400" err="1">
                <a:solidFill>
                  <a:srgbClr val="444444"/>
                </a:solidFill>
                <a:ea typeface="+mn-lt"/>
                <a:cs typeface="+mn-lt"/>
              </a:rPr>
              <a:t>face..customer</a:t>
            </a:r>
            <a:r>
              <a:rPr lang="en-US" sz="1400">
                <a:solidFill>
                  <a:srgbClr val="444444"/>
                </a:solidFill>
                <a:ea typeface="+mn-lt"/>
                <a:cs typeface="+mn-lt"/>
              </a:rPr>
              <a:t> says insert </a:t>
            </a:r>
            <a:r>
              <a:rPr lang="en-US" sz="1400" err="1">
                <a:solidFill>
                  <a:srgbClr val="444444"/>
                </a:solidFill>
                <a:ea typeface="+mn-lt"/>
                <a:cs typeface="+mn-lt"/>
              </a:rPr>
              <a:t>thing..agent</a:t>
            </a:r>
            <a:r>
              <a:rPr lang="en-US" sz="1400">
                <a:solidFill>
                  <a:srgbClr val="444444"/>
                </a:solidFill>
                <a:ea typeface="+mn-lt"/>
                <a:cs typeface="+mn-lt"/>
              </a:rPr>
              <a:t> says space insert thing </a:t>
            </a:r>
            <a:r>
              <a:rPr lang="en-US" sz="1400" err="1">
                <a:solidFill>
                  <a:srgbClr val="444444"/>
                </a:solidFill>
                <a:ea typeface="+mn-lt"/>
                <a:cs typeface="+mn-lt"/>
              </a:rPr>
              <a:t>im</a:t>
            </a:r>
            <a:r>
              <a:rPr lang="en-US" sz="1400">
                <a:solidFill>
                  <a:srgbClr val="444444"/>
                </a:solidFill>
                <a:ea typeface="+mn-lt"/>
                <a:cs typeface="+mn-lt"/>
              </a:rPr>
              <a:t> sorry sir </a:t>
            </a:r>
            <a:r>
              <a:rPr lang="en-US" sz="1400" err="1">
                <a:solidFill>
                  <a:srgbClr val="444444"/>
                </a:solidFill>
                <a:ea typeface="+mn-lt"/>
                <a:cs typeface="+mn-lt"/>
              </a:rPr>
              <a:t>sir</a:t>
            </a:r>
            <a:r>
              <a:rPr lang="en-US" sz="1400">
                <a:solidFill>
                  <a:srgbClr val="444444"/>
                </a:solidFill>
                <a:ea typeface="+mn-lt"/>
                <a:cs typeface="+mn-lt"/>
              </a:rPr>
              <a:t>. where are you referring </a:t>
            </a:r>
            <a:r>
              <a:rPr lang="en-US" sz="1400" err="1">
                <a:solidFill>
                  <a:srgbClr val="444444"/>
                </a:solidFill>
                <a:ea typeface="+mn-lt"/>
                <a:cs typeface="+mn-lt"/>
              </a:rPr>
              <a:t>to..customer</a:t>
            </a:r>
            <a:r>
              <a:rPr lang="en-US" sz="1400">
                <a:solidFill>
                  <a:srgbClr val="444444"/>
                </a:solidFill>
                <a:ea typeface="+mn-lt"/>
                <a:cs typeface="+mn-lt"/>
              </a:rPr>
              <a:t> says for date quest two um that uh </a:t>
            </a:r>
            <a:r>
              <a:rPr lang="en-US" sz="1400" err="1">
                <a:solidFill>
                  <a:srgbClr val="444444"/>
                </a:solidFill>
                <a:ea typeface="+mn-lt"/>
                <a:cs typeface="+mn-lt"/>
              </a:rPr>
              <a:t>face..customer</a:t>
            </a:r>
            <a:r>
              <a:rPr lang="en-US" sz="1400">
                <a:solidFill>
                  <a:srgbClr val="444444"/>
                </a:solidFill>
                <a:ea typeface="+mn-lt"/>
                <a:cs typeface="+mn-lt"/>
              </a:rPr>
              <a:t> says are they sealed </a:t>
            </a:r>
            <a:r>
              <a:rPr lang="en-US" sz="1400" err="1">
                <a:solidFill>
                  <a:srgbClr val="444444"/>
                </a:solidFill>
                <a:ea typeface="+mn-lt"/>
                <a:cs typeface="+mn-lt"/>
              </a:rPr>
              <a:t>in..agent</a:t>
            </a:r>
            <a:r>
              <a:rPr lang="en-US" sz="1400">
                <a:solidFill>
                  <a:srgbClr val="444444"/>
                </a:solidFill>
                <a:ea typeface="+mn-lt"/>
                <a:cs typeface="+mn-lt"/>
              </a:rPr>
              <a:t> says space </a:t>
            </a:r>
            <a:r>
              <a:rPr lang="en-US" sz="1400" err="1">
                <a:solidFill>
                  <a:srgbClr val="444444"/>
                </a:solidFill>
                <a:ea typeface="+mn-lt"/>
                <a:cs typeface="+mn-lt"/>
              </a:rPr>
              <a:t>name.customer</a:t>
            </a:r>
            <a:r>
              <a:rPr lang="en-US" sz="1400">
                <a:solidFill>
                  <a:srgbClr val="444444"/>
                </a:solidFill>
                <a:ea typeface="+mn-lt"/>
                <a:cs typeface="+mn-lt"/>
              </a:rPr>
              <a:t> says </a:t>
            </a:r>
            <a:r>
              <a:rPr lang="en-US" sz="1400" err="1">
                <a:solidFill>
                  <a:srgbClr val="444444"/>
                </a:solidFill>
                <a:ea typeface="+mn-lt"/>
                <a:cs typeface="+mn-lt"/>
              </a:rPr>
              <a:t>yeah..agent</a:t>
            </a:r>
            <a:r>
              <a:rPr lang="en-US" sz="1400">
                <a:solidFill>
                  <a:srgbClr val="444444"/>
                </a:solidFill>
                <a:ea typeface="+mn-lt"/>
                <a:cs typeface="+mn-lt"/>
              </a:rPr>
              <a:t> says are you talking about the cover piece that goes on the goggles like that little white </a:t>
            </a:r>
            <a:r>
              <a:rPr lang="en-US" sz="1400" err="1">
                <a:solidFill>
                  <a:srgbClr val="444444"/>
                </a:solidFill>
                <a:ea typeface="+mn-lt"/>
                <a:cs typeface="+mn-lt"/>
              </a:rPr>
              <a:t>piece..customer</a:t>
            </a:r>
            <a:r>
              <a:rPr lang="en-US" sz="1400">
                <a:solidFill>
                  <a:srgbClr val="444444"/>
                </a:solidFill>
                <a:ea typeface="+mn-lt"/>
                <a:cs typeface="+mn-lt"/>
              </a:rPr>
              <a:t> says yeah the </a:t>
            </a:r>
            <a:r>
              <a:rPr lang="en-US" sz="1400" err="1">
                <a:solidFill>
                  <a:srgbClr val="444444"/>
                </a:solidFill>
                <a:ea typeface="+mn-lt"/>
                <a:cs typeface="+mn-lt"/>
              </a:rPr>
              <a:t>the</a:t>
            </a:r>
            <a:r>
              <a:rPr lang="en-US" sz="1400">
                <a:solidFill>
                  <a:srgbClr val="444444"/>
                </a:solidFill>
                <a:ea typeface="+mn-lt"/>
                <a:cs typeface="+mn-lt"/>
              </a:rPr>
              <a:t> </a:t>
            </a:r>
            <a:r>
              <a:rPr lang="en-US" sz="1400" err="1">
                <a:solidFill>
                  <a:srgbClr val="444444"/>
                </a:solidFill>
                <a:ea typeface="+mn-lt"/>
                <a:cs typeface="+mn-lt"/>
              </a:rPr>
              <a:t>the</a:t>
            </a:r>
            <a:r>
              <a:rPr lang="en-US" sz="1400">
                <a:solidFill>
                  <a:srgbClr val="444444"/>
                </a:solidFill>
                <a:ea typeface="+mn-lt"/>
                <a:cs typeface="+mn-lt"/>
              </a:rPr>
              <a:t> cover yeah um facial </a:t>
            </a:r>
            <a:r>
              <a:rPr lang="en-US" sz="1400" err="1">
                <a:solidFill>
                  <a:srgbClr val="444444"/>
                </a:solidFill>
                <a:ea typeface="+mn-lt"/>
                <a:cs typeface="+mn-lt"/>
              </a:rPr>
              <a:t>yeah.agent</a:t>
            </a:r>
            <a:r>
              <a:rPr lang="en-US" sz="1400">
                <a:solidFill>
                  <a:srgbClr val="444444"/>
                </a:solidFill>
                <a:ea typeface="+mn-lt"/>
                <a:cs typeface="+mn-lt"/>
              </a:rPr>
              <a:t> says that is something we do not sell separately sir </a:t>
            </a:r>
            <a:r>
              <a:rPr lang="en-US" sz="1400" err="1">
                <a:solidFill>
                  <a:srgbClr val="444444"/>
                </a:solidFill>
                <a:ea typeface="+mn-lt"/>
                <a:cs typeface="+mn-lt"/>
              </a:rPr>
              <a:t>um.customer</a:t>
            </a:r>
            <a:r>
              <a:rPr lang="en-US" sz="1400">
                <a:solidFill>
                  <a:srgbClr val="444444"/>
                </a:solidFill>
                <a:ea typeface="+mn-lt"/>
                <a:cs typeface="+mn-lt"/>
              </a:rPr>
              <a:t> says alright </a:t>
            </a:r>
            <a:r>
              <a:rPr lang="en-US" sz="1400" err="1">
                <a:solidFill>
                  <a:srgbClr val="444444"/>
                </a:solidFill>
                <a:ea typeface="+mn-lt"/>
                <a:cs typeface="+mn-lt"/>
              </a:rPr>
              <a:t>thank.agent</a:t>
            </a:r>
            <a:r>
              <a:rPr lang="en-US" sz="1400">
                <a:solidFill>
                  <a:srgbClr val="444444"/>
                </a:solidFill>
                <a:ea typeface="+mn-lt"/>
                <a:cs typeface="+mn-lt"/>
              </a:rPr>
              <a:t> says the only thing </a:t>
            </a:r>
            <a:r>
              <a:rPr lang="en-US" sz="1400" err="1">
                <a:solidFill>
                  <a:srgbClr val="444444"/>
                </a:solidFill>
                <a:ea typeface="+mn-lt"/>
                <a:cs typeface="+mn-lt"/>
              </a:rPr>
              <a:t>i</a:t>
            </a:r>
            <a:r>
              <a:rPr lang="en-US" sz="1400">
                <a:solidFill>
                  <a:srgbClr val="444444"/>
                </a:solidFill>
                <a:ea typeface="+mn-lt"/>
                <a:cs typeface="+mn-lt"/>
              </a:rPr>
              <a:t> could think of is reaching out to </a:t>
            </a:r>
            <a:r>
              <a:rPr lang="en-US" sz="1400" err="1">
                <a:solidFill>
                  <a:srgbClr val="444444"/>
                </a:solidFill>
                <a:ea typeface="+mn-lt"/>
                <a:cs typeface="+mn-lt"/>
              </a:rPr>
              <a:t>aucklet</a:t>
            </a:r>
            <a:r>
              <a:rPr lang="en-US" sz="1400">
                <a:solidFill>
                  <a:srgbClr val="444444"/>
                </a:solidFill>
                <a:ea typeface="+mn-lt"/>
                <a:cs typeface="+mn-lt"/>
              </a:rPr>
              <a:t> itself and seeing if they have a replacement for that but we do not sell that separately</a:t>
            </a:r>
            <a:r>
              <a:rPr lang="en-US" sz="1400">
                <a:solidFill>
                  <a:srgbClr val="444444"/>
                </a:solidFill>
                <a:latin typeface="Calibri"/>
                <a:cs typeface="Arial"/>
              </a:rPr>
              <a:t>"</a:t>
            </a:r>
            <a:endParaRPr lang="en-US" sz="1400">
              <a:latin typeface="Calibri"/>
              <a:cs typeface="Calibri"/>
            </a:endParaRPr>
          </a:p>
        </p:txBody>
      </p:sp>
      <p:sp>
        <p:nvSpPr>
          <p:cNvPr id="226" name="TextBox 225">
            <a:extLst>
              <a:ext uri="{FF2B5EF4-FFF2-40B4-BE49-F238E27FC236}">
                <a16:creationId xmlns:a16="http://schemas.microsoft.com/office/drawing/2014/main" id="{3D275F45-71C9-8A15-2927-0F6A944E6458}"/>
              </a:ext>
            </a:extLst>
          </p:cNvPr>
          <p:cNvSpPr txBox="1"/>
          <p:nvPr/>
        </p:nvSpPr>
        <p:spPr>
          <a:xfrm>
            <a:off x="6410874" y="3244771"/>
            <a:ext cx="4370478"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solidFill>
                  <a:srgbClr val="444444"/>
                </a:solidFill>
                <a:ea typeface="+mn-lt"/>
                <a:cs typeface="+mn-lt"/>
              </a:rPr>
              <a:t>"hi thank calling best buy name speaking may help date customer yes calling see </a:t>
            </a:r>
            <a:r>
              <a:rPr lang="en-US" sz="1400" err="1">
                <a:solidFill>
                  <a:srgbClr val="444444"/>
                </a:solidFill>
                <a:ea typeface="+mn-lt"/>
                <a:cs typeface="+mn-lt"/>
              </a:rPr>
              <a:t>yall</a:t>
            </a:r>
            <a:r>
              <a:rPr lang="en-US" sz="1400">
                <a:solidFill>
                  <a:srgbClr val="444444"/>
                </a:solidFill>
                <a:ea typeface="+mn-lt"/>
                <a:cs typeface="+mn-lt"/>
              </a:rPr>
              <a:t> </a:t>
            </a:r>
            <a:r>
              <a:rPr lang="en-US" sz="1400" err="1">
                <a:solidFill>
                  <a:srgbClr val="444444"/>
                </a:solidFill>
                <a:ea typeface="+mn-lt"/>
                <a:cs typeface="+mn-lt"/>
              </a:rPr>
              <a:t>archaeus</a:t>
            </a:r>
            <a:r>
              <a:rPr lang="en-US" sz="1400">
                <a:solidFill>
                  <a:srgbClr val="444444"/>
                </a:solidFill>
                <a:ea typeface="+mn-lt"/>
                <a:cs typeface="+mn-lt"/>
              </a:rPr>
              <a:t> quest face customer insert thing agent space insert thing </a:t>
            </a:r>
            <a:r>
              <a:rPr lang="en-US" sz="1400" err="1">
                <a:solidFill>
                  <a:srgbClr val="444444"/>
                </a:solidFill>
                <a:ea typeface="+mn-lt"/>
                <a:cs typeface="+mn-lt"/>
              </a:rPr>
              <a:t>im</a:t>
            </a:r>
            <a:r>
              <a:rPr lang="en-US" sz="1400">
                <a:solidFill>
                  <a:srgbClr val="444444"/>
                </a:solidFill>
                <a:ea typeface="+mn-lt"/>
                <a:cs typeface="+mn-lt"/>
              </a:rPr>
              <a:t> sorry sir </a:t>
            </a:r>
            <a:r>
              <a:rPr lang="en-US" sz="1400" err="1">
                <a:solidFill>
                  <a:srgbClr val="444444"/>
                </a:solidFill>
                <a:ea typeface="+mn-lt"/>
                <a:cs typeface="+mn-lt"/>
              </a:rPr>
              <a:t>sir</a:t>
            </a:r>
            <a:r>
              <a:rPr lang="en-US" sz="1400">
                <a:solidFill>
                  <a:srgbClr val="444444"/>
                </a:solidFill>
                <a:ea typeface="+mn-lt"/>
                <a:cs typeface="+mn-lt"/>
              </a:rPr>
              <a:t> referring to customer date quest two face customer sealed in agent space yeah agent talking cover piece go goggles like little white piece customer yeah cover yeah facial something sell separately sir alright thing could think reaching </a:t>
            </a:r>
            <a:r>
              <a:rPr lang="en-US" sz="1400" err="1">
                <a:solidFill>
                  <a:srgbClr val="444444"/>
                </a:solidFill>
                <a:ea typeface="+mn-lt"/>
                <a:cs typeface="+mn-lt"/>
              </a:rPr>
              <a:t>aucklet</a:t>
            </a:r>
            <a:r>
              <a:rPr lang="en-US" sz="1400">
                <a:solidFill>
                  <a:srgbClr val="444444"/>
                </a:solidFill>
                <a:ea typeface="+mn-lt"/>
                <a:cs typeface="+mn-lt"/>
              </a:rPr>
              <a:t> seeing replacement sell separately"</a:t>
            </a:r>
            <a:endParaRPr lang="en-US"/>
          </a:p>
        </p:txBody>
      </p:sp>
      <p:grpSp>
        <p:nvGrpSpPr>
          <p:cNvPr id="3" name="Group 2">
            <a:extLst>
              <a:ext uri="{FF2B5EF4-FFF2-40B4-BE49-F238E27FC236}">
                <a16:creationId xmlns:a16="http://schemas.microsoft.com/office/drawing/2014/main" id="{627D9C10-6126-F7C5-FA71-BF8A3A2DD229}"/>
              </a:ext>
            </a:extLst>
          </p:cNvPr>
          <p:cNvGrpSpPr/>
          <p:nvPr/>
        </p:nvGrpSpPr>
        <p:grpSpPr>
          <a:xfrm>
            <a:off x="2701893" y="1717340"/>
            <a:ext cx="1692517" cy="1438595"/>
            <a:chOff x="2701893" y="1717340"/>
            <a:chExt cx="1692517" cy="1438595"/>
          </a:xfrm>
        </p:grpSpPr>
        <p:pic>
          <p:nvPicPr>
            <p:cNvPr id="227" name="Picture 226" descr="Vector Stickman Cartoon of Man Tired and Bored of Long Phone ...">
              <a:extLst>
                <a:ext uri="{FF2B5EF4-FFF2-40B4-BE49-F238E27FC236}">
                  <a16:creationId xmlns:a16="http://schemas.microsoft.com/office/drawing/2014/main" id="{A02AD0C1-E38D-47B5-27DC-102E7D082150}"/>
                </a:ext>
              </a:extLst>
            </p:cNvPr>
            <p:cNvPicPr>
              <a:picLocks noChangeAspect="1"/>
            </p:cNvPicPr>
            <p:nvPr/>
          </p:nvPicPr>
          <p:blipFill>
            <a:blip r:embed="rId2"/>
            <a:stretch>
              <a:fillRect/>
            </a:stretch>
          </p:blipFill>
          <p:spPr>
            <a:xfrm>
              <a:off x="2797358" y="1717340"/>
              <a:ext cx="1597052" cy="1416575"/>
            </a:xfrm>
            <a:prstGeom prst="rect">
              <a:avLst/>
            </a:prstGeom>
          </p:spPr>
        </p:pic>
        <p:sp>
          <p:nvSpPr>
            <p:cNvPr id="228" name="Rectangle 227">
              <a:extLst>
                <a:ext uri="{FF2B5EF4-FFF2-40B4-BE49-F238E27FC236}">
                  <a16:creationId xmlns:a16="http://schemas.microsoft.com/office/drawing/2014/main" id="{F0677CF4-692F-8423-1D21-CE49243302A0}"/>
                </a:ext>
              </a:extLst>
            </p:cNvPr>
            <p:cNvSpPr/>
            <p:nvPr/>
          </p:nvSpPr>
          <p:spPr>
            <a:xfrm>
              <a:off x="2701893" y="2765489"/>
              <a:ext cx="188925" cy="39044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descr="Happy phone call guy | Jason Rosoff | Flickr">
            <a:extLst>
              <a:ext uri="{FF2B5EF4-FFF2-40B4-BE49-F238E27FC236}">
                <a16:creationId xmlns:a16="http://schemas.microsoft.com/office/drawing/2014/main" id="{55E35CDB-8D67-54E0-BF9A-26236125B990}"/>
              </a:ext>
            </a:extLst>
          </p:cNvPr>
          <p:cNvPicPr>
            <a:picLocks noChangeAspect="1"/>
          </p:cNvPicPr>
          <p:nvPr/>
        </p:nvPicPr>
        <p:blipFill>
          <a:blip r:embed="rId3"/>
          <a:stretch>
            <a:fillRect/>
          </a:stretch>
        </p:blipFill>
        <p:spPr>
          <a:xfrm>
            <a:off x="7722433" y="1712170"/>
            <a:ext cx="1743856" cy="1434970"/>
          </a:xfrm>
          <a:prstGeom prst="rect">
            <a:avLst/>
          </a:prstGeom>
        </p:spPr>
      </p:pic>
    </p:spTree>
    <p:extLst>
      <p:ext uri="{BB962C8B-B14F-4D97-AF65-F5344CB8AC3E}">
        <p14:creationId xmlns:p14="http://schemas.microsoft.com/office/powerpoint/2010/main" val="952761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73749-9EE8-1073-0168-6E8A894EF60E}"/>
              </a:ext>
            </a:extLst>
          </p:cNvPr>
          <p:cNvSpPr>
            <a:spLocks noGrp="1"/>
          </p:cNvSpPr>
          <p:nvPr>
            <p:ph type="title"/>
          </p:nvPr>
        </p:nvSpPr>
        <p:spPr/>
        <p:txBody>
          <a:bodyPr/>
          <a:lstStyle/>
          <a:p>
            <a:r>
              <a:rPr lang="en-US">
                <a:ea typeface="Calibri Light"/>
                <a:cs typeface="Calibri Light"/>
              </a:rPr>
              <a:t>Sentiment Analysis</a:t>
            </a:r>
            <a:endParaRPr lang="en-US"/>
          </a:p>
        </p:txBody>
      </p:sp>
      <p:sp>
        <p:nvSpPr>
          <p:cNvPr id="3" name="Content Placeholder 2">
            <a:extLst>
              <a:ext uri="{FF2B5EF4-FFF2-40B4-BE49-F238E27FC236}">
                <a16:creationId xmlns:a16="http://schemas.microsoft.com/office/drawing/2014/main" id="{87966DB8-27CB-5D36-4E99-EB5F1B94AFE3}"/>
              </a:ext>
            </a:extLst>
          </p:cNvPr>
          <p:cNvSpPr>
            <a:spLocks noGrp="1"/>
          </p:cNvSpPr>
          <p:nvPr>
            <p:ph sz="half" idx="1"/>
          </p:nvPr>
        </p:nvSpPr>
        <p:spPr>
          <a:xfrm>
            <a:off x="838200" y="1825625"/>
            <a:ext cx="6992911" cy="1890453"/>
          </a:xfrm>
        </p:spPr>
        <p:txBody>
          <a:bodyPr vert="horz" lIns="91440" tIns="45720" rIns="91440" bIns="45720" rtlCol="0" anchor="t">
            <a:normAutofit/>
          </a:bodyPr>
          <a:lstStyle/>
          <a:p>
            <a:pPr marL="0" indent="0">
              <a:buNone/>
            </a:pPr>
            <a:r>
              <a:rPr lang="en-US" sz="1800">
                <a:latin typeface="Calibri"/>
                <a:ea typeface="Calibri"/>
                <a:cs typeface="Arial"/>
              </a:rPr>
              <a:t>Understanding sentiment of service calls allows us to realize areas of </a:t>
            </a:r>
            <a:r>
              <a:rPr lang="en-US" sz="1800" b="1">
                <a:latin typeface="Calibri"/>
                <a:ea typeface="Calibri"/>
                <a:cs typeface="Arial"/>
              </a:rPr>
              <a:t>improvement for customer care</a:t>
            </a:r>
          </a:p>
          <a:p>
            <a:pPr marL="0" indent="0">
              <a:buNone/>
            </a:pPr>
            <a:r>
              <a:rPr lang="en-US" sz="1800" err="1">
                <a:latin typeface="Calibri"/>
                <a:ea typeface="Calibri"/>
                <a:cs typeface="Arial"/>
              </a:rPr>
              <a:t>TextBlob</a:t>
            </a:r>
            <a:r>
              <a:rPr lang="en-US" sz="1800">
                <a:latin typeface="Calibri"/>
                <a:ea typeface="Calibri"/>
                <a:cs typeface="Arial"/>
              </a:rPr>
              <a:t>:</a:t>
            </a:r>
            <a:r>
              <a:rPr lang="en-US" sz="1800">
                <a:ea typeface="+mn-lt"/>
                <a:cs typeface="Arial"/>
              </a:rPr>
              <a:t> </a:t>
            </a:r>
            <a:r>
              <a:rPr lang="en-US" sz="1800">
                <a:ea typeface="+mn-lt"/>
                <a:cs typeface="+mn-lt"/>
              </a:rPr>
              <a:t>Pre-trained library used for determining the </a:t>
            </a:r>
            <a:r>
              <a:rPr lang="en-US" sz="1800" b="1">
                <a:ea typeface="+mn-lt"/>
                <a:cs typeface="+mn-lt"/>
              </a:rPr>
              <a:t>polarity </a:t>
            </a:r>
            <a:r>
              <a:rPr lang="en-US" sz="1800">
                <a:ea typeface="+mn-lt"/>
                <a:cs typeface="+mn-lt"/>
              </a:rPr>
              <a:t>of text</a:t>
            </a:r>
          </a:p>
          <a:p>
            <a:pPr marL="0" indent="0">
              <a:buNone/>
            </a:pPr>
            <a:endParaRPr lang="en-US" sz="1800" b="1">
              <a:latin typeface="Calibri"/>
              <a:ea typeface="Calibri"/>
              <a:cs typeface="Arial"/>
            </a:endParaRPr>
          </a:p>
        </p:txBody>
      </p:sp>
      <p:pic>
        <p:nvPicPr>
          <p:cNvPr id="7" name="Content Placeholder 6" descr="Quotation Marks PNG Transparent Images Free Download | Vector Files |  Pngtree">
            <a:extLst>
              <a:ext uri="{FF2B5EF4-FFF2-40B4-BE49-F238E27FC236}">
                <a16:creationId xmlns:a16="http://schemas.microsoft.com/office/drawing/2014/main" id="{60B5079E-B083-5525-1933-B9A8DD31289F}"/>
              </a:ext>
            </a:extLst>
          </p:cNvPr>
          <p:cNvPicPr>
            <a:picLocks noGrp="1" noChangeAspect="1"/>
          </p:cNvPicPr>
          <p:nvPr>
            <p:ph sz="half" idx="2"/>
          </p:nvPr>
        </p:nvPicPr>
        <p:blipFill rotWithShape="1">
          <a:blip r:embed="rId2"/>
          <a:srcRect l="3619" r="50060" b="281"/>
          <a:stretch/>
        </p:blipFill>
        <p:spPr>
          <a:xfrm>
            <a:off x="1868773" y="3178262"/>
            <a:ext cx="1638165" cy="1527401"/>
          </a:xfrm>
        </p:spPr>
      </p:pic>
      <p:sp>
        <p:nvSpPr>
          <p:cNvPr id="6" name="TextBox 5">
            <a:extLst>
              <a:ext uri="{FF2B5EF4-FFF2-40B4-BE49-F238E27FC236}">
                <a16:creationId xmlns:a16="http://schemas.microsoft.com/office/drawing/2014/main" id="{959B4ACE-BBA6-EACA-4AC8-60872749A8A3}"/>
              </a:ext>
            </a:extLst>
          </p:cNvPr>
          <p:cNvSpPr txBox="1"/>
          <p:nvPr/>
        </p:nvSpPr>
        <p:spPr>
          <a:xfrm>
            <a:off x="3503948" y="3177791"/>
            <a:ext cx="5184099"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a:ea typeface="+mn-lt"/>
                <a:cs typeface="+mn-lt"/>
              </a:rPr>
              <a:t>hi thank calling best buy name speaking may help date customer yes calling see </a:t>
            </a:r>
            <a:r>
              <a:rPr lang="en-US" sz="1600" err="1">
                <a:ea typeface="+mn-lt"/>
                <a:cs typeface="+mn-lt"/>
              </a:rPr>
              <a:t>yall</a:t>
            </a:r>
            <a:r>
              <a:rPr lang="en-US" sz="1600">
                <a:ea typeface="+mn-lt"/>
                <a:cs typeface="+mn-lt"/>
              </a:rPr>
              <a:t> </a:t>
            </a:r>
            <a:r>
              <a:rPr lang="en-US" sz="1600" err="1">
                <a:ea typeface="+mn-lt"/>
                <a:cs typeface="+mn-lt"/>
              </a:rPr>
              <a:t>archaeus</a:t>
            </a:r>
            <a:r>
              <a:rPr lang="en-US" sz="1600">
                <a:ea typeface="+mn-lt"/>
                <a:cs typeface="+mn-lt"/>
              </a:rPr>
              <a:t> quest face customer insert thing agent space insert thing </a:t>
            </a:r>
            <a:r>
              <a:rPr lang="en-US" sz="1600" err="1">
                <a:ea typeface="+mn-lt"/>
                <a:cs typeface="+mn-lt"/>
              </a:rPr>
              <a:t>im</a:t>
            </a:r>
            <a:r>
              <a:rPr lang="en-US" sz="1600">
                <a:ea typeface="+mn-lt"/>
                <a:cs typeface="+mn-lt"/>
              </a:rPr>
              <a:t> sorry sir </a:t>
            </a:r>
            <a:r>
              <a:rPr lang="en-US" sz="1600" err="1">
                <a:ea typeface="+mn-lt"/>
                <a:cs typeface="+mn-lt"/>
              </a:rPr>
              <a:t>sir</a:t>
            </a:r>
            <a:r>
              <a:rPr lang="en-US" sz="1600">
                <a:ea typeface="+mn-lt"/>
                <a:cs typeface="+mn-lt"/>
              </a:rPr>
              <a:t> referring to customer date quest two face customer sealed in agent space yeah agent talking cover piece go goggles like little white piece customer yeah cover yeah facial something sell separately sir alright thing could think reaching </a:t>
            </a:r>
            <a:r>
              <a:rPr lang="en-US" sz="1600" err="1">
                <a:ea typeface="+mn-lt"/>
                <a:cs typeface="+mn-lt"/>
              </a:rPr>
              <a:t>aucklet</a:t>
            </a:r>
            <a:r>
              <a:rPr lang="en-US" sz="1600">
                <a:ea typeface="+mn-lt"/>
                <a:cs typeface="+mn-lt"/>
              </a:rPr>
              <a:t> seeing replacement sell separately</a:t>
            </a:r>
            <a:endParaRPr lang="en-US" sz="1600">
              <a:ea typeface="Calibri"/>
              <a:cs typeface="Calibri"/>
            </a:endParaRPr>
          </a:p>
        </p:txBody>
      </p:sp>
      <p:pic>
        <p:nvPicPr>
          <p:cNvPr id="12" name="Picture 11" descr="Technology - A positive or negative? - Whiteoaks PR">
            <a:extLst>
              <a:ext uri="{FF2B5EF4-FFF2-40B4-BE49-F238E27FC236}">
                <a16:creationId xmlns:a16="http://schemas.microsoft.com/office/drawing/2014/main" id="{DAAE6E72-1BD8-81B6-AAE9-E5FD50051F3F}"/>
              </a:ext>
            </a:extLst>
          </p:cNvPr>
          <p:cNvPicPr>
            <a:picLocks noChangeAspect="1"/>
          </p:cNvPicPr>
          <p:nvPr/>
        </p:nvPicPr>
        <p:blipFill rotWithShape="1">
          <a:blip r:embed="rId3"/>
          <a:srcRect l="-354" t="12169" r="655" b="12186"/>
          <a:stretch/>
        </p:blipFill>
        <p:spPr>
          <a:xfrm>
            <a:off x="7836106" y="1032733"/>
            <a:ext cx="3517082" cy="1786877"/>
          </a:xfrm>
          <a:prstGeom prst="rect">
            <a:avLst/>
          </a:prstGeom>
        </p:spPr>
      </p:pic>
      <p:pic>
        <p:nvPicPr>
          <p:cNvPr id="14" name="Content Placeholder 6" descr="Quotation Marks PNG Transparent Images Free Download | Vector Files |  Pngtree">
            <a:extLst>
              <a:ext uri="{FF2B5EF4-FFF2-40B4-BE49-F238E27FC236}">
                <a16:creationId xmlns:a16="http://schemas.microsoft.com/office/drawing/2014/main" id="{FFFD4BD4-E7EA-C94F-66E3-6A1115BDA3DC}"/>
              </a:ext>
            </a:extLst>
          </p:cNvPr>
          <p:cNvPicPr>
            <a:picLocks noChangeAspect="1"/>
          </p:cNvPicPr>
          <p:nvPr/>
        </p:nvPicPr>
        <p:blipFill rotWithShape="1">
          <a:blip r:embed="rId2"/>
          <a:srcRect l="51590" r="4249"/>
          <a:stretch/>
        </p:blipFill>
        <p:spPr>
          <a:xfrm>
            <a:off x="8685550" y="3174514"/>
            <a:ext cx="1561765" cy="1531704"/>
          </a:xfrm>
          <a:prstGeom prst="rect">
            <a:avLst/>
          </a:prstGeom>
        </p:spPr>
      </p:pic>
      <p:cxnSp>
        <p:nvCxnSpPr>
          <p:cNvPr id="16" name="Straight Arrow Connector 15">
            <a:extLst>
              <a:ext uri="{FF2B5EF4-FFF2-40B4-BE49-F238E27FC236}">
                <a16:creationId xmlns:a16="http://schemas.microsoft.com/office/drawing/2014/main" id="{6F73217B-D0A6-B4E9-F51D-7FF1BB38C4FC}"/>
              </a:ext>
            </a:extLst>
          </p:cNvPr>
          <p:cNvCxnSpPr/>
          <p:nvPr/>
        </p:nvCxnSpPr>
        <p:spPr>
          <a:xfrm>
            <a:off x="3502702" y="5744980"/>
            <a:ext cx="5185096" cy="824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2A14399-E9F1-7632-F326-3350EA9AE0EB}"/>
              </a:ext>
            </a:extLst>
          </p:cNvPr>
          <p:cNvSpPr txBox="1"/>
          <p:nvPr/>
        </p:nvSpPr>
        <p:spPr>
          <a:xfrm>
            <a:off x="3579844" y="5908622"/>
            <a:ext cx="4247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ea typeface="Calibri"/>
                <a:cs typeface="Calibri"/>
              </a:rPr>
              <a:t>-1</a:t>
            </a:r>
            <a:endParaRPr lang="en-US"/>
          </a:p>
        </p:txBody>
      </p:sp>
      <p:sp>
        <p:nvSpPr>
          <p:cNvPr id="18" name="TextBox 17">
            <a:extLst>
              <a:ext uri="{FF2B5EF4-FFF2-40B4-BE49-F238E27FC236}">
                <a16:creationId xmlns:a16="http://schemas.microsoft.com/office/drawing/2014/main" id="{A3E0145F-FC65-C878-C29F-E990AEFBA65C}"/>
              </a:ext>
            </a:extLst>
          </p:cNvPr>
          <p:cNvSpPr txBox="1"/>
          <p:nvPr/>
        </p:nvSpPr>
        <p:spPr>
          <a:xfrm>
            <a:off x="8288311" y="5908621"/>
            <a:ext cx="2998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ea typeface="Calibri"/>
                <a:cs typeface="Calibri"/>
              </a:rPr>
              <a:t>1</a:t>
            </a:r>
            <a:endParaRPr lang="en-US"/>
          </a:p>
        </p:txBody>
      </p:sp>
      <p:cxnSp>
        <p:nvCxnSpPr>
          <p:cNvPr id="19" name="Straight Arrow Connector 18">
            <a:extLst>
              <a:ext uri="{FF2B5EF4-FFF2-40B4-BE49-F238E27FC236}">
                <a16:creationId xmlns:a16="http://schemas.microsoft.com/office/drawing/2014/main" id="{546B5EF7-8121-6465-1F1C-8BFE557C331C}"/>
              </a:ext>
            </a:extLst>
          </p:cNvPr>
          <p:cNvCxnSpPr/>
          <p:nvPr/>
        </p:nvCxnSpPr>
        <p:spPr>
          <a:xfrm>
            <a:off x="3789394" y="5631228"/>
            <a:ext cx="1439" cy="235071"/>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C52B880-7F86-0D1E-BC64-D9330F656647}"/>
              </a:ext>
            </a:extLst>
          </p:cNvPr>
          <p:cNvCxnSpPr>
            <a:cxnSpLocks/>
          </p:cNvCxnSpPr>
          <p:nvPr/>
        </p:nvCxnSpPr>
        <p:spPr>
          <a:xfrm>
            <a:off x="8436875" y="5634822"/>
            <a:ext cx="1439" cy="235071"/>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DF1AF165-A4DA-5672-1B4B-CEBEA6E0C4BA}"/>
              </a:ext>
            </a:extLst>
          </p:cNvPr>
          <p:cNvSpPr/>
          <p:nvPr/>
        </p:nvSpPr>
        <p:spPr>
          <a:xfrm>
            <a:off x="6133438" y="5635275"/>
            <a:ext cx="215660" cy="208471"/>
          </a:xfrm>
          <a:prstGeom prst="ellipse">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1257F6E-C27C-9CF1-6B5C-C1E61520B7C2}"/>
              </a:ext>
            </a:extLst>
          </p:cNvPr>
          <p:cNvSpPr txBox="1"/>
          <p:nvPr/>
        </p:nvSpPr>
        <p:spPr>
          <a:xfrm>
            <a:off x="5786768" y="5908621"/>
            <a:ext cx="9063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ea typeface="Calibri"/>
                <a:cs typeface="Calibri"/>
              </a:rPr>
              <a:t>0.0625</a:t>
            </a:r>
          </a:p>
        </p:txBody>
      </p:sp>
    </p:spTree>
    <p:extLst>
      <p:ext uri="{BB962C8B-B14F-4D97-AF65-F5344CB8AC3E}">
        <p14:creationId xmlns:p14="http://schemas.microsoft.com/office/powerpoint/2010/main" val="3388394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F71F873-E0F1-BA13-0442-39163860D589}"/>
              </a:ext>
            </a:extLst>
          </p:cNvPr>
          <p:cNvSpPr>
            <a:spLocks noGrp="1"/>
          </p:cNvSpPr>
          <p:nvPr>
            <p:ph type="title"/>
          </p:nvPr>
        </p:nvSpPr>
        <p:spPr>
          <a:xfrm>
            <a:off x="1137034" y="609597"/>
            <a:ext cx="9392421" cy="1330841"/>
          </a:xfrm>
        </p:spPr>
        <p:txBody>
          <a:bodyPr>
            <a:normAutofit/>
          </a:bodyPr>
          <a:lstStyle/>
          <a:p>
            <a:r>
              <a:rPr lang="en-US">
                <a:ea typeface="Calibri Light"/>
                <a:cs typeface="Calibri Light"/>
              </a:rPr>
              <a:t>TF-IDF</a:t>
            </a:r>
            <a:endParaRPr lang="en-US"/>
          </a:p>
        </p:txBody>
      </p:sp>
      <p:sp>
        <p:nvSpPr>
          <p:cNvPr id="3" name="Content Placeholder 2">
            <a:extLst>
              <a:ext uri="{FF2B5EF4-FFF2-40B4-BE49-F238E27FC236}">
                <a16:creationId xmlns:a16="http://schemas.microsoft.com/office/drawing/2014/main" id="{BEB393EA-CD82-B8C6-17BC-929CD988DEB1}"/>
              </a:ext>
            </a:extLst>
          </p:cNvPr>
          <p:cNvSpPr>
            <a:spLocks noGrp="1"/>
          </p:cNvSpPr>
          <p:nvPr>
            <p:ph idx="1"/>
          </p:nvPr>
        </p:nvSpPr>
        <p:spPr>
          <a:xfrm>
            <a:off x="1137034" y="2198362"/>
            <a:ext cx="5015178" cy="3917773"/>
          </a:xfrm>
        </p:spPr>
        <p:txBody>
          <a:bodyPr vert="horz" lIns="91440" tIns="45720" rIns="91440" bIns="45720" rtlCol="0" anchor="t">
            <a:normAutofit/>
          </a:bodyPr>
          <a:lstStyle/>
          <a:p>
            <a:pPr marL="0" indent="0">
              <a:buNone/>
            </a:pPr>
            <a:r>
              <a:rPr lang="en-US" sz="2000" b="1">
                <a:ea typeface="Calibri"/>
                <a:cs typeface="Calibri"/>
              </a:rPr>
              <a:t>Term Frequency-Inverse Document Frequency</a:t>
            </a:r>
            <a:endParaRPr lang="en-US"/>
          </a:p>
          <a:p>
            <a:pPr lvl="1">
              <a:buFont typeface="Courier New" panose="020B0604020202020204" pitchFamily="34" charset="0"/>
              <a:buChar char="o"/>
            </a:pPr>
            <a:r>
              <a:rPr lang="en-US" sz="2000">
                <a:ea typeface="Calibri"/>
                <a:cs typeface="Calibri"/>
              </a:rPr>
              <a:t>Vectorize inputs by assigning each token a score</a:t>
            </a:r>
          </a:p>
          <a:p>
            <a:pPr lvl="1">
              <a:buFont typeface="Courier New" panose="020B0604020202020204" pitchFamily="34" charset="0"/>
              <a:buChar char="o"/>
            </a:pPr>
            <a:r>
              <a:rPr lang="en-US" sz="2000">
                <a:ea typeface="Calibri"/>
                <a:cs typeface="Calibri"/>
              </a:rPr>
              <a:t>Score increases with high </a:t>
            </a:r>
            <a:r>
              <a:rPr lang="en-US" sz="2000" b="1">
                <a:ea typeface="Calibri"/>
                <a:cs typeface="Calibri"/>
              </a:rPr>
              <a:t>frequency </a:t>
            </a:r>
            <a:r>
              <a:rPr lang="en-US" sz="2000">
                <a:ea typeface="Calibri"/>
                <a:cs typeface="Calibri"/>
              </a:rPr>
              <a:t>of a token within its conversation and low </a:t>
            </a:r>
            <a:r>
              <a:rPr lang="en-US" sz="2000" b="1">
                <a:ea typeface="Calibri"/>
                <a:cs typeface="Calibri"/>
              </a:rPr>
              <a:t>frequency </a:t>
            </a:r>
            <a:r>
              <a:rPr lang="en-US" sz="2000">
                <a:ea typeface="Calibri"/>
                <a:cs typeface="Calibri"/>
              </a:rPr>
              <a:t>across the entire document</a:t>
            </a:r>
          </a:p>
          <a:p>
            <a:pPr marL="0" indent="0">
              <a:buNone/>
            </a:pPr>
            <a:r>
              <a:rPr lang="en-US" sz="2000" b="1">
                <a:ea typeface="Calibri"/>
                <a:cs typeface="Calibri"/>
              </a:rPr>
              <a:t>Modeling</a:t>
            </a:r>
          </a:p>
          <a:p>
            <a:pPr lvl="1">
              <a:buFont typeface="Courier New" panose="020B0604020202020204" pitchFamily="34" charset="0"/>
              <a:buChar char="o"/>
            </a:pPr>
            <a:r>
              <a:rPr lang="en-US" sz="2000">
                <a:ea typeface="Calibri"/>
                <a:cs typeface="Calibri"/>
              </a:rPr>
              <a:t>Vectorized inputs fed into two models:</a:t>
            </a:r>
          </a:p>
          <a:p>
            <a:pPr lvl="2">
              <a:buFont typeface="Wingdings" panose="020B0604020202020204" pitchFamily="34" charset="0"/>
              <a:buChar char="§"/>
            </a:pPr>
            <a:r>
              <a:rPr lang="en-US">
                <a:ea typeface="Calibri"/>
                <a:cs typeface="Calibri"/>
              </a:rPr>
              <a:t>Logistic Regression</a:t>
            </a:r>
          </a:p>
          <a:p>
            <a:pPr lvl="2">
              <a:buFont typeface="Wingdings" panose="020B0604020202020204" pitchFamily="34" charset="0"/>
              <a:buChar char="§"/>
            </a:pPr>
            <a:r>
              <a:rPr lang="en-US" err="1">
                <a:ea typeface="Calibri"/>
                <a:cs typeface="Calibri"/>
              </a:rPr>
              <a:t>XGBoost</a:t>
            </a:r>
            <a:endParaRPr lang="en-US">
              <a:ea typeface="Calibri"/>
              <a:cs typeface="Calibri"/>
            </a:endParaRPr>
          </a:p>
          <a:p>
            <a:endParaRPr lang="en-US" sz="2000">
              <a:ea typeface="Calibri"/>
              <a:cs typeface="Calibri"/>
            </a:endParaRPr>
          </a:p>
        </p:txBody>
      </p:sp>
      <p:sp>
        <p:nvSpPr>
          <p:cNvPr id="21" name="Freeform: Shape 20">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TextBox 11">
            <a:extLst>
              <a:ext uri="{FF2B5EF4-FFF2-40B4-BE49-F238E27FC236}">
                <a16:creationId xmlns:a16="http://schemas.microsoft.com/office/drawing/2014/main" id="{F7B16011-28BC-6333-F4A7-C6F1456A9403}"/>
              </a:ext>
            </a:extLst>
          </p:cNvPr>
          <p:cNvSpPr txBox="1"/>
          <p:nvPr/>
        </p:nvSpPr>
        <p:spPr>
          <a:xfrm>
            <a:off x="9361125" y="3675761"/>
            <a:ext cx="1625719" cy="6987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defTabSz="905256">
              <a:spcAft>
                <a:spcPts val="600"/>
              </a:spcAft>
            </a:pPr>
            <a:r>
              <a:rPr lang="en-US" sz="1950" b="1" i="1" kern="1200">
                <a:latin typeface="+mn-lt"/>
                <a:ea typeface="+mn-ea"/>
                <a:cs typeface="Calibri"/>
              </a:rPr>
              <a:t>Context</a:t>
            </a:r>
            <a:r>
              <a:rPr lang="en-US" sz="1950" b="1" i="1">
                <a:cs typeface="Calibri"/>
              </a:rPr>
              <a:t>  </a:t>
            </a:r>
            <a:r>
              <a:rPr lang="en-US" sz="1950" b="1" i="1" kern="1200">
                <a:latin typeface="+mn-lt"/>
                <a:ea typeface="+mn-ea"/>
                <a:cs typeface="Calibri"/>
              </a:rPr>
              <a:t>Performance</a:t>
            </a:r>
            <a:endParaRPr lang="en-US" sz="2000" b="1">
              <a:ea typeface="Calibri"/>
              <a:cs typeface="Calibri"/>
            </a:endParaRPr>
          </a:p>
        </p:txBody>
      </p:sp>
      <p:sp>
        <p:nvSpPr>
          <p:cNvPr id="4" name="Arrow: Up 3">
            <a:extLst>
              <a:ext uri="{FF2B5EF4-FFF2-40B4-BE49-F238E27FC236}">
                <a16:creationId xmlns:a16="http://schemas.microsoft.com/office/drawing/2014/main" id="{7EEA6874-F360-3F80-87D9-7B946FDBC696}"/>
              </a:ext>
            </a:extLst>
          </p:cNvPr>
          <p:cNvSpPr/>
          <p:nvPr/>
        </p:nvSpPr>
        <p:spPr>
          <a:xfrm>
            <a:off x="6719367" y="3725168"/>
            <a:ext cx="521029" cy="1141301"/>
          </a:xfrm>
          <a:prstGeom prst="upArrow">
            <a:avLst/>
          </a:prstGeom>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FAFCACD-C628-F469-56A6-9E2854BA0943}"/>
              </a:ext>
            </a:extLst>
          </p:cNvPr>
          <p:cNvSpPr txBox="1"/>
          <p:nvPr/>
        </p:nvSpPr>
        <p:spPr>
          <a:xfrm>
            <a:off x="7240396" y="3941917"/>
            <a:ext cx="1662333" cy="702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905256">
              <a:spcAft>
                <a:spcPts val="600"/>
              </a:spcAft>
            </a:pPr>
            <a:r>
              <a:rPr lang="en-US" sz="1980" b="1" i="1" kern="1200">
                <a:solidFill>
                  <a:schemeClr val="tx1"/>
                </a:solidFill>
                <a:latin typeface="+mn-lt"/>
                <a:ea typeface="+mn-ea"/>
                <a:cs typeface="Calibri"/>
              </a:rPr>
              <a:t>Explainability Efficiency</a:t>
            </a:r>
            <a:endParaRPr lang="en-US" sz="2000" b="1" i="1">
              <a:ea typeface="Calibri"/>
              <a:cs typeface="Calibri"/>
            </a:endParaRPr>
          </a:p>
        </p:txBody>
      </p:sp>
      <p:sp>
        <p:nvSpPr>
          <p:cNvPr id="11" name="Arrow: Up 10">
            <a:extLst>
              <a:ext uri="{FF2B5EF4-FFF2-40B4-BE49-F238E27FC236}">
                <a16:creationId xmlns:a16="http://schemas.microsoft.com/office/drawing/2014/main" id="{1A993047-A326-DA59-FB32-6A44A4705523}"/>
              </a:ext>
            </a:extLst>
          </p:cNvPr>
          <p:cNvSpPr/>
          <p:nvPr/>
        </p:nvSpPr>
        <p:spPr>
          <a:xfrm rot="10800000">
            <a:off x="10986843" y="3390437"/>
            <a:ext cx="521029" cy="1265356"/>
          </a:xfrm>
          <a:prstGeom prst="upArrow">
            <a:avLst/>
          </a:prstGeom>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58068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Customer Care with AI-Powered  Intent Detection </vt:lpstr>
      <vt:lpstr>Agenda</vt:lpstr>
      <vt:lpstr>Objective</vt:lpstr>
      <vt:lpstr>Data</vt:lpstr>
      <vt:lpstr>Exploratory Analysis</vt:lpstr>
      <vt:lpstr>Text Cleaning</vt:lpstr>
      <vt:lpstr>PowerPoint Presentation</vt:lpstr>
      <vt:lpstr>Sentiment Analysis</vt:lpstr>
      <vt:lpstr>TF-IDF</vt:lpstr>
      <vt:lpstr>(distil)BERT</vt:lpstr>
      <vt:lpstr>Results</vt:lpstr>
      <vt:lpstr>PowerPoint Presentation</vt:lpstr>
      <vt:lpstr>Results and Model Improvement</vt:lpstr>
      <vt:lpstr>Business Application</vt:lpstr>
      <vt:lpstr>Business Application</vt:lpstr>
      <vt:lpstr>Business Application</vt:lpstr>
      <vt:lpstr>Business Application </vt:lpstr>
      <vt:lpstr>Recommendations and Next Steps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2024-01-15T18:40:54Z</dcterms:created>
  <dcterms:modified xsi:type="dcterms:W3CDTF">2024-01-19T04:45:56Z</dcterms:modified>
</cp:coreProperties>
</file>