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72" r:id="rId5"/>
  </p:sldMasterIdLst>
  <p:notesMasterIdLst>
    <p:notesMasterId r:id="rId28"/>
  </p:notesMasterIdLst>
  <p:handoutMasterIdLst>
    <p:handoutMasterId r:id="rId29"/>
  </p:handoutMasterIdLst>
  <p:sldIdLst>
    <p:sldId id="495" r:id="rId6"/>
    <p:sldId id="2146846353" r:id="rId7"/>
    <p:sldId id="2146846349" r:id="rId8"/>
    <p:sldId id="2146846350" r:id="rId9"/>
    <p:sldId id="2146846351" r:id="rId10"/>
    <p:sldId id="2146846352" r:id="rId11"/>
    <p:sldId id="2147469679" r:id="rId12"/>
    <p:sldId id="2147469671" r:id="rId13"/>
    <p:sldId id="2147469676" r:id="rId14"/>
    <p:sldId id="2147469678" r:id="rId15"/>
    <p:sldId id="2147469672" r:id="rId16"/>
    <p:sldId id="2147469674" r:id="rId17"/>
    <p:sldId id="2147469675" r:id="rId18"/>
    <p:sldId id="2147469655" r:id="rId19"/>
    <p:sldId id="2147469662" r:id="rId20"/>
    <p:sldId id="2147469663" r:id="rId21"/>
    <p:sldId id="2147469666" r:id="rId22"/>
    <p:sldId id="2147469667" r:id="rId23"/>
    <p:sldId id="2147469668" r:id="rId24"/>
    <p:sldId id="2147469669" r:id="rId25"/>
    <p:sldId id="2147469670" r:id="rId26"/>
    <p:sldId id="3963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8E54F2-27DD-49A2-9459-91BBF02063F5}">
          <p14:sldIdLst>
            <p14:sldId id="495"/>
            <p14:sldId id="2146846353"/>
            <p14:sldId id="2146846349"/>
            <p14:sldId id="2146846350"/>
            <p14:sldId id="2146846351"/>
            <p14:sldId id="2146846352"/>
            <p14:sldId id="2147469679"/>
            <p14:sldId id="2147469671"/>
            <p14:sldId id="2147469676"/>
            <p14:sldId id="2147469678"/>
            <p14:sldId id="2147469672"/>
            <p14:sldId id="2147469674"/>
            <p14:sldId id="2147469675"/>
            <p14:sldId id="2147469655"/>
            <p14:sldId id="2147469662"/>
            <p14:sldId id="2147469663"/>
            <p14:sldId id="2147469666"/>
            <p14:sldId id="2147469667"/>
            <p14:sldId id="2147469668"/>
            <p14:sldId id="2147469669"/>
            <p14:sldId id="2147469670"/>
            <p14:sldId id="39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74583B-986E-4506-62C2-05BDED106095}" name="Roth, Ellen" initials="RE" userId="S::a1328067@bestbuy.com::7f754de2-dfba-4512-8869-96b5416faed5" providerId="AD"/>
  <p188:author id="{616D5B5B-D721-8BEF-E39A-8B7D4F8BD290}" name="Wes Strait" initials="WS" userId="S::A1589652@bestbuy.com::bddc52d8-175b-416b-981a-a15cdff40ff7" providerId="AD"/>
  <p188:author id="{DB53425F-8778-4205-4A2C-E7E30B1AE1BB}" name="Roth, Ellen" initials="RE" userId="S::A1328067@bestbuy.com::7f754de2-dfba-4512-8869-96b5416faed5" providerId="AD"/>
  <p188:author id="{200F2EEB-0DAC-B1E0-15F3-0582F9329E5D}" name="Faleck, Aj" initials="FA" userId="S::a1523098@bestbuy.com::62a167b1-2d1f-4ced-acc5-7ad6a7ba98a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Odell" initials="KO" lastIdx="1" clrIdx="0"/>
  <p:cmAuthor id="2" name="Roth, Ellen" initials="RE" lastIdx="1" clrIdx="1">
    <p:extLst>
      <p:ext uri="{19B8F6BF-5375-455C-9EA6-DF929625EA0E}">
        <p15:presenceInfo xmlns:p15="http://schemas.microsoft.com/office/powerpoint/2012/main" userId="S::A1328067@bestbuy.com::7f754de2-dfba-4512-8869-96b5416fae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6BE"/>
    <a:srgbClr val="1B252C"/>
    <a:srgbClr val="FFF200"/>
    <a:srgbClr val="000000"/>
    <a:srgbClr val="BFBFBF"/>
    <a:srgbClr val="D2D8E2"/>
    <a:srgbClr val="FFCE00"/>
    <a:srgbClr val="4976E6"/>
    <a:srgbClr val="001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Widgets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19-4EAB-AE6A-918D83B875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Sprockets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19-4EAB-AE6A-918D83B875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Gears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0.5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19-4EAB-AE6A-918D83B87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7782544"/>
        <c:axId val="1437785456"/>
      </c:lineChart>
      <c:catAx>
        <c:axId val="143778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785456"/>
        <c:crosses val="autoZero"/>
        <c:auto val="1"/>
        <c:lblAlgn val="ctr"/>
        <c:lblOffset val="100"/>
        <c:noMultiLvlLbl val="0"/>
      </c:catAx>
      <c:valAx>
        <c:axId val="14377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78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9AF286-E0F2-433E-BB10-DB865B5FF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03E1-7ECC-4159-A97E-493CB4CC3B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C43E1F-A4F9-4437-90C1-1172C882C7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0D581-C376-4A10-B43A-4E5F428D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DD386-8E17-4542-9A06-59C6D11C28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A3BE70-6824-4802-A730-F54FE84F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ADABD-BEEA-404F-947A-26CAECE76E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55F88E-BB9B-F34C-B48C-CC7590C0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spcAft>
                <a:spcPts val="611"/>
              </a:spcAft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F88E-BB9B-F34C-B48C-CC7590C05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isn’t true KD in the sense we’re training a student model to mimic the soft outputs of a larger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F88E-BB9B-F34C-B48C-CC7590C055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5F88E-BB9B-F34C-B48C-CC7590C055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Know the data… but not just the data! Also think of an audience’s context for that data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55F88E-BB9B-F34C-B48C-CC7590C055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38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49478">
              <a:defRPr/>
            </a:pPr>
            <a:fld id="{F58674E0-02FA-4224-A6EF-00A0E8F7E6CB}" type="slidenum">
              <a:rPr lang="en-GB" sz="1300">
                <a:solidFill>
                  <a:prstClr val="black"/>
                </a:solidFill>
                <a:latin typeface="Calibri"/>
              </a:rPr>
              <a:pPr defTabSz="949478">
                <a:defRPr/>
              </a:pPr>
              <a:t>22</a:t>
            </a:fld>
            <a:endParaRPr lang="en-GB" sz="13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1063" y="887413"/>
            <a:ext cx="5880100" cy="33083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3343" y="5728234"/>
            <a:ext cx="6197249" cy="354500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11552AE-F36B-4633-B0E4-D3400892A8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9343632"/>
              </p:ext>
            </p:extLst>
          </p:nvPr>
        </p:nvGraphicFramePr>
        <p:xfrm>
          <a:off x="844775" y="2940710"/>
          <a:ext cx="8461351" cy="191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51">
                  <a:extLst>
                    <a:ext uri="{9D8B030D-6E8A-4147-A177-3AD203B41FA5}">
                      <a16:colId xmlns:a16="http://schemas.microsoft.com/office/drawing/2014/main" val="1082404452"/>
                    </a:ext>
                  </a:extLst>
                </a:gridCol>
              </a:tblGrid>
              <a:tr h="1912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Human BBY Office"/>
                        <a:ea typeface="+mn-ea"/>
                        <a:cs typeface="+mn-cs"/>
                      </a:endParaRPr>
                    </a:p>
                  </a:txBody>
                  <a:tcPr marL="0" marR="0" marT="45720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197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6A7E89-F63F-40C2-A449-5A6913D101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2AB75F2-674F-4F9C-89AD-6B1B501A3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5292EAF-954B-4684-8007-01F31E05D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11552AE-F36B-4633-B0E4-D3400892A8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9343632"/>
              </p:ext>
            </p:extLst>
          </p:nvPr>
        </p:nvGraphicFramePr>
        <p:xfrm>
          <a:off x="844775" y="2940710"/>
          <a:ext cx="8461351" cy="191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51">
                  <a:extLst>
                    <a:ext uri="{9D8B030D-6E8A-4147-A177-3AD203B41FA5}">
                      <a16:colId xmlns:a16="http://schemas.microsoft.com/office/drawing/2014/main" val="1082404452"/>
                    </a:ext>
                  </a:extLst>
                </a:gridCol>
              </a:tblGrid>
              <a:tr h="1912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Human BBY Office"/>
                        <a:ea typeface="+mn-ea"/>
                        <a:cs typeface="+mn-cs"/>
                      </a:endParaRPr>
                    </a:p>
                  </a:txBody>
                  <a:tcPr marL="0" marR="0" marT="45720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197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6A7E89-F63F-40C2-A449-5A6913D101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2AB75F2-674F-4F9C-89AD-6B1B501A3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5292EAF-954B-4684-8007-01F31E05D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85" r:id="rId3"/>
    <p:sldLayoutId id="2147483791" r:id="rId4"/>
    <p:sldLayoutId id="2147483793" r:id="rId5"/>
    <p:sldLayoutId id="214748379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5" pos="7474" userDrawn="1">
          <p15:clr>
            <a:srgbClr val="F26B43"/>
          </p15:clr>
        </p15:guide>
        <p15:guide id="6" pos="7152" userDrawn="1">
          <p15:clr>
            <a:srgbClr val="F26B43"/>
          </p15:clr>
        </p15:guide>
        <p15:guide id="7" pos="3816" userDrawn="1">
          <p15:clr>
            <a:srgbClr val="F26B43"/>
          </p15:clr>
        </p15:guide>
        <p15:guide id="8" pos="3864" userDrawn="1">
          <p15:clr>
            <a:srgbClr val="F26B43"/>
          </p15:clr>
        </p15:guide>
        <p15:guide id="9" orient="horz" pos="432" userDrawn="1">
          <p15:clr>
            <a:srgbClr val="F26B43"/>
          </p15:clr>
        </p15:guide>
        <p15:guide id="14" orient="horz" pos="2016" userDrawn="1">
          <p15:clr>
            <a:srgbClr val="F26B43"/>
          </p15:clr>
        </p15:guide>
        <p15:guide id="15" orient="horz" pos="2304" userDrawn="1">
          <p15:clr>
            <a:srgbClr val="F26B43"/>
          </p15:clr>
        </p15:guide>
        <p15:guide id="16" orient="horz" pos="3826" userDrawn="1">
          <p15:clr>
            <a:srgbClr val="F26B43"/>
          </p15:clr>
        </p15:guide>
        <p15:guide id="20" orient="horz" pos="862" userDrawn="1">
          <p15:clr>
            <a:srgbClr val="F26B43"/>
          </p15:clr>
        </p15:guide>
        <p15:guide id="21" orient="horz" pos="4142" userDrawn="1">
          <p15:clr>
            <a:srgbClr val="F26B43"/>
          </p15:clr>
        </p15:guide>
        <p15:guide id="22" pos="206" userDrawn="1">
          <p15:clr>
            <a:srgbClr val="F26B43"/>
          </p15:clr>
        </p15:guide>
        <p15:guide id="23" orient="horz" pos="1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7F6ED770-7F17-4897-BEAB-A33293B35C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85" r:id="rId2"/>
    <p:sldLayoutId id="2147483790" r:id="rId3"/>
    <p:sldLayoutId id="214748379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5" pos="7474">
          <p15:clr>
            <a:srgbClr val="F26B43"/>
          </p15:clr>
        </p15:guide>
        <p15:guide id="6" pos="7152">
          <p15:clr>
            <a:srgbClr val="F26B43"/>
          </p15:clr>
        </p15:guide>
        <p15:guide id="7" pos="3816">
          <p15:clr>
            <a:srgbClr val="F26B43"/>
          </p15:clr>
        </p15:guide>
        <p15:guide id="8" pos="3864">
          <p15:clr>
            <a:srgbClr val="F26B43"/>
          </p15:clr>
        </p15:guide>
        <p15:guide id="9" orient="horz" pos="432">
          <p15:clr>
            <a:srgbClr val="F26B43"/>
          </p15:clr>
        </p15:guide>
        <p15:guide id="14" orient="horz" pos="2016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38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4142">
          <p15:clr>
            <a:srgbClr val="F26B43"/>
          </p15:clr>
        </p15:guide>
        <p15:guide id="22" pos="206">
          <p15:clr>
            <a:srgbClr val="F26B43"/>
          </p15:clr>
        </p15:guide>
        <p15:guide id="23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tvault-my.sharepoint.com/:f:/g/personal/ecalhoun8_gatech_edu/EqL3_8CVdj1Jmjb1OgDivqsBngxdYU7g3VISxY9Cd0UXe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4.jpeg"/><Relationship Id="rId11" Type="http://schemas.openxmlformats.org/officeDocument/2006/relationships/image" Target="../media/image19.emf"/><Relationship Id="rId5" Type="http://schemas.microsoft.com/office/2007/relationships/hdphoto" Target="../media/hdphoto1.wdp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yler.rentfrow@bestbuy.com" TargetMode="External"/><Relationship Id="rId2" Type="http://schemas.openxmlformats.org/officeDocument/2006/relationships/hyperlink" Target="mailto:AnalyticsEngagement@bestbuy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atech.zoom.us/j/99497065088" TargetMode="External"/><Relationship Id="rId4" Type="http://schemas.openxmlformats.org/officeDocument/2006/relationships/hyperlink" Target="https://gatech.zoom.us/j/981439365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4A2B-6CD9-4463-86DF-1FE3448E8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855DB8-B67B-4CBA-939E-70A24C9BAAED}"/>
              </a:ext>
            </a:extLst>
          </p:cNvPr>
          <p:cNvSpPr txBox="1">
            <a:spLocks/>
          </p:cNvSpPr>
          <p:nvPr/>
        </p:nvSpPr>
        <p:spPr>
          <a:xfrm>
            <a:off x="844774" y="3516783"/>
            <a:ext cx="10502381" cy="73866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7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Project Week Kick-off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FEEE14-1967-A0F1-72ED-AE6E923EB7F5}"/>
              </a:ext>
            </a:extLst>
          </p:cNvPr>
          <p:cNvSpPr txBox="1">
            <a:spLocks/>
          </p:cNvSpPr>
          <p:nvPr/>
        </p:nvSpPr>
        <p:spPr>
          <a:xfrm>
            <a:off x="844773" y="4354254"/>
            <a:ext cx="10502381" cy="50475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7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January 5</a:t>
            </a:r>
            <a:r>
              <a:rPr lang="en-US" sz="4000" baseline="30000" dirty="0"/>
              <a:t>th</a:t>
            </a:r>
            <a:r>
              <a:rPr lang="en-US" sz="4000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42725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955DDF-BF06-C6B5-91D7-27A7E39D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Friday, January 12</a:t>
            </a:r>
            <a:r>
              <a:rPr lang="en-US" sz="3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CODA Atrium 9</a:t>
            </a:r>
            <a:r>
              <a:rPr lang="en-US" sz="3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Floor from 8:30AM – 4:00PM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  <a:t>Registration through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</a:rPr>
              <a:t>DataJackets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  <a:t> required 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EC0CAE-A62C-578E-46C9-C4165C8C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Speechworks</a:t>
            </a:r>
            <a:r>
              <a:rPr lang="en-US" dirty="0"/>
              <a:t> Persuasive Speaker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2C13-CDF2-BD03-E061-5201DB17D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AFF31-D3EA-0986-23FF-141222F1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71600"/>
            <a:ext cx="10716986" cy="4686301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3057"/>
                </a:solidFill>
              </a:rPr>
              <a:t>Deliverables must be submitted to SharePoint folder by 11:59PM on Thursday, January 18</a:t>
            </a:r>
            <a:r>
              <a:rPr lang="en-US" sz="3000" baseline="30000" dirty="0">
                <a:solidFill>
                  <a:srgbClr val="003057"/>
                </a:solidFill>
              </a:rPr>
              <a:t>th</a:t>
            </a:r>
            <a:r>
              <a:rPr lang="en-US" sz="3000" dirty="0">
                <a:solidFill>
                  <a:srgbClr val="003057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057"/>
              </a:solidFill>
            </a:endParaRP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057"/>
                </a:solidFill>
              </a:rPr>
              <a:t>Code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057"/>
                </a:solidFill>
              </a:rPr>
              <a:t>Visualizations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057"/>
                </a:solidFill>
              </a:rPr>
              <a:t>Transition Document</a:t>
            </a:r>
          </a:p>
          <a:p>
            <a:pPr marL="90011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057"/>
                </a:solidFill>
              </a:rPr>
              <a:t>PPT Executive Summary slides</a:t>
            </a:r>
          </a:p>
          <a:p>
            <a:endParaRPr lang="en-US" u="sng" dirty="0">
              <a:solidFill>
                <a:srgbClr val="1D252C"/>
              </a:solidFill>
              <a:latin typeface="Calibri" panose="020F0502020204030204" pitchFamily="34" charset="0"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DA34AC-143F-A47C-1A75-6A41C8C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8EBCD-AD38-AF23-D582-13E1C581E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E212C-C3D0-74E9-1DC0-7E37BABC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42309"/>
            <a:ext cx="11506200" cy="3915592"/>
          </a:xfrm>
        </p:spPr>
        <p:txBody>
          <a:bodyPr/>
          <a:lstStyle/>
          <a:p>
            <a:r>
              <a:rPr lang="en-US" sz="3200" dirty="0">
                <a:solidFill>
                  <a:srgbClr val="003057"/>
                </a:solidFill>
              </a:rPr>
              <a:t>1</a:t>
            </a:r>
            <a:r>
              <a:rPr lang="en-US" sz="3200" baseline="30000" dirty="0">
                <a:solidFill>
                  <a:srgbClr val="003057"/>
                </a:solidFill>
              </a:rPr>
              <a:t>st</a:t>
            </a:r>
            <a:r>
              <a:rPr lang="en-US" sz="3200" dirty="0">
                <a:solidFill>
                  <a:srgbClr val="003057"/>
                </a:solidFill>
              </a:rPr>
              <a:t> Place: $600 per team member</a:t>
            </a:r>
          </a:p>
          <a:p>
            <a:r>
              <a:rPr lang="en-US" sz="3200" dirty="0">
                <a:solidFill>
                  <a:srgbClr val="003057"/>
                </a:solidFill>
              </a:rPr>
              <a:t>2</a:t>
            </a:r>
            <a:r>
              <a:rPr lang="en-US" sz="3200" baseline="30000" dirty="0">
                <a:solidFill>
                  <a:srgbClr val="003057"/>
                </a:solidFill>
              </a:rPr>
              <a:t>nd</a:t>
            </a:r>
            <a:r>
              <a:rPr lang="en-US" sz="3200" dirty="0">
                <a:solidFill>
                  <a:srgbClr val="003057"/>
                </a:solidFill>
              </a:rPr>
              <a:t> Place: $400 per team member</a:t>
            </a:r>
          </a:p>
          <a:p>
            <a:r>
              <a:rPr lang="en-US" sz="3200" dirty="0">
                <a:solidFill>
                  <a:srgbClr val="003057"/>
                </a:solidFill>
              </a:rPr>
              <a:t>3</a:t>
            </a:r>
            <a:r>
              <a:rPr lang="en-US" sz="3200" baseline="30000" dirty="0">
                <a:solidFill>
                  <a:srgbClr val="003057"/>
                </a:solidFill>
              </a:rPr>
              <a:t>rd</a:t>
            </a:r>
            <a:r>
              <a:rPr lang="en-US" sz="3200" dirty="0">
                <a:solidFill>
                  <a:srgbClr val="003057"/>
                </a:solidFill>
              </a:rPr>
              <a:t> Place:  $200 per team member</a:t>
            </a:r>
          </a:p>
          <a:p>
            <a:r>
              <a:rPr lang="en-US" sz="3200" dirty="0">
                <a:solidFill>
                  <a:srgbClr val="003057"/>
                </a:solidFill>
              </a:rPr>
              <a:t>4</a:t>
            </a:r>
            <a:r>
              <a:rPr lang="en-US" sz="3200" baseline="30000" dirty="0">
                <a:solidFill>
                  <a:srgbClr val="003057"/>
                </a:solidFill>
              </a:rPr>
              <a:t>th</a:t>
            </a:r>
            <a:r>
              <a:rPr lang="en-US" sz="3200" dirty="0">
                <a:solidFill>
                  <a:srgbClr val="003057"/>
                </a:solidFill>
              </a:rPr>
              <a:t> Place: Best Buy Swag Bag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6A0BE2-4C70-44F2-1719-341239B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8E27-A0F1-F1E9-99CC-88BE3D98E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7BF5DB-5501-5829-C20E-2229229E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Friday, January 19th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Presentations (2 tracks) from 9:00AM – 11:30AM</a:t>
            </a:r>
          </a:p>
          <a:p>
            <a:pPr marL="842963" lvl="1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8-10 minute executive summary followed by Q&amp;A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2963" lvl="1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 should log-in at least 5 minutes prior to their presentation time slot</a:t>
            </a:r>
          </a:p>
          <a:p>
            <a:pPr marL="842963" lvl="1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schedule will be shared by Monday</a:t>
            </a:r>
          </a:p>
          <a:p>
            <a:pPr marL="557213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Awards Ceremony from  12:45PM – 1:00PM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DC772F-11D2-134A-E8DC-FD5414E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Presentation &amp; Awards Ceremony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86A7-62DA-D0E5-7129-33D945A1A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5CEA67-E6C2-FF43-BC54-8884B9457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B6C5-C498-9ABF-6968-30C1F226DE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17063-AC9D-442B-6839-01A80B0C7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FFFFFF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EE773D-3869-F560-53C7-88209366E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8480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5F789-8EA8-752B-C914-628506AE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4" y="1085849"/>
            <a:ext cx="11506200" cy="4686301"/>
          </a:xfrm>
        </p:spPr>
        <p:txBody>
          <a:bodyPr/>
          <a:lstStyle/>
          <a:p>
            <a:r>
              <a:rPr lang="en-US"/>
              <a:t>Let’s do what any good data scientist would do and ask the AI…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D0458-54FB-EB35-DEE0-1E61422F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Storytelling?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9A908-8A38-0406-4F33-6B15955F4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137ED-1B02-4691-A6FA-8A4730C71FAC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A31CC-AFE6-BFDB-74DD-ED858289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76" y="1494603"/>
            <a:ext cx="4611171" cy="4277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F9734-6DF2-7E6E-AAE1-1D02D832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726" y="1494603"/>
            <a:ext cx="6729048" cy="46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1C864A-1505-0D69-7F8D-6C01B2A4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71600"/>
            <a:ext cx="6386374" cy="4686301"/>
          </a:xfrm>
        </p:spPr>
        <p:txBody>
          <a:bodyPr/>
          <a:lstStyle/>
          <a:p>
            <a:r>
              <a:rPr lang="en-US" dirty="0"/>
              <a:t>Engaging &amp; informative – a compelling story makes it easier to make sense of complex information</a:t>
            </a:r>
          </a:p>
          <a:p>
            <a:r>
              <a:rPr lang="en-US" dirty="0"/>
              <a:t>Requires understanding of both the data and the audience</a:t>
            </a:r>
          </a:p>
          <a:p>
            <a:r>
              <a:rPr lang="en-US" dirty="0"/>
              <a:t>Takes the listener through the journey, doesn’t just present a conclusion</a:t>
            </a:r>
          </a:p>
          <a:p>
            <a:r>
              <a:rPr lang="en-US" dirty="0"/>
              <a:t>Anticipates questions, objections, and actionable next steps</a:t>
            </a:r>
          </a:p>
          <a:p>
            <a:r>
              <a:rPr lang="en-US" dirty="0"/>
              <a:t>Effective visualizations that get the point across in a direct &amp; succinct manner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BC1379-2664-88F1-4031-28D1CE37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for Storytelling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B31AC-E807-4433-CFD5-AB7C788DB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CC7B5-DA90-2B78-8A78-80E29A92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001" y="1493992"/>
            <a:ext cx="4985225" cy="26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3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C4745-F591-219B-FE35-2180A31C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80619"/>
            <a:ext cx="5676900" cy="4677281"/>
          </a:xfrm>
        </p:spPr>
        <p:txBody>
          <a:bodyPr/>
          <a:lstStyle/>
          <a:p>
            <a:pPr marL="6350" indent="0">
              <a:buNone/>
            </a:pPr>
            <a:r>
              <a:rPr lang="en-US"/>
              <a:t>Team “Short Story” Presents their findings:</a:t>
            </a:r>
          </a:p>
          <a:p>
            <a:r>
              <a:rPr lang="en-US"/>
              <a:t>We identified that overall sales are down because we sold less sprockets in March</a:t>
            </a:r>
          </a:p>
          <a:p>
            <a:r>
              <a:rPr lang="en-US"/>
              <a:t>The sprocket team should do a promotion to boost sales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581990-4B66-DD16-E5A7-F66D5B6CE58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6742" y="3612236"/>
          <a:ext cx="3089787" cy="237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4007B07-533D-C8D6-0744-E0EB3A3F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13161"/>
            <a:ext cx="11524634" cy="557805"/>
          </a:xfrm>
        </p:spPr>
        <p:txBody>
          <a:bodyPr/>
          <a:lstStyle/>
          <a:p>
            <a:r>
              <a:rPr lang="en-US"/>
              <a:t>A tale of two data stories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E5686-1FD6-4AA3-80E8-6546D342C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C40F2-62A9-B80D-2465-D257509B75B3}"/>
              </a:ext>
            </a:extLst>
          </p:cNvPr>
          <p:cNvSpPr txBox="1"/>
          <p:nvPr/>
        </p:nvSpPr>
        <p:spPr>
          <a:xfrm>
            <a:off x="422787" y="993058"/>
            <a:ext cx="114263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Sales are down, so </a:t>
            </a:r>
            <a:r>
              <a:rPr kumimoji="0" lang="en-US" sz="16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WidgetCo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 asked their Analytics team to dive into the data and determine what was happening…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66E5C09-7423-A8F4-3AC2-9CBDDDB03986}"/>
              </a:ext>
            </a:extLst>
          </p:cNvPr>
          <p:cNvSpPr txBox="1">
            <a:spLocks/>
          </p:cNvSpPr>
          <p:nvPr/>
        </p:nvSpPr>
        <p:spPr>
          <a:xfrm>
            <a:off x="6019800" y="1380619"/>
            <a:ext cx="5676900" cy="4677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651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1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Human BBY Office" pitchFamily="2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46B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Team “Storytellers” Presents theirs..</a:t>
            </a:r>
          </a:p>
          <a:p>
            <a:pPr marL="171450" marR="0" lvl="0" indent="-1651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46B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We analyzed sales data across 3 major categories for the last 3 months</a:t>
            </a:r>
          </a:p>
          <a:p>
            <a:pPr marL="171450" marR="0" lvl="0" indent="-1651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46B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As part of this, we noticed an inverse relationship between sprockets and </a:t>
            </a: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widgets+gears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  <a:p>
            <a:pPr marL="171450" marR="0" lvl="0" indent="-1651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46B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Partnering with the production team, we came to understand our largest customer orders our parts just-in-time</a:t>
            </a:r>
          </a:p>
          <a:p>
            <a:pPr marL="171450" marR="0" lvl="0" indent="-1651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46BE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t>We recommend a sales-incentive that helps level out each category, providing more predictability &amp; reducing burden on production to ramp-up/ramp-down lines</a:t>
            </a:r>
          </a:p>
        </p:txBody>
      </p:sp>
    </p:spTree>
    <p:extLst>
      <p:ext uri="{BB962C8B-B14F-4D97-AF65-F5344CB8AC3E}">
        <p14:creationId xmlns:p14="http://schemas.microsoft.com/office/powerpoint/2010/main" val="1090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9" grpId="0">
        <p:bldAsOne/>
      </p:bldGraphic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50C7DE-9824-04A3-2F57-41FF541C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166" y="1009144"/>
            <a:ext cx="6033499" cy="541132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DA3A70-C0E7-203C-5F89-0DE748C8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 we can ask the AI again…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AA9D8-AD34-A4D1-59A2-8A374CA2E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7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73E7-18A2-808E-4C04-8A8B4F18B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Compression: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686F-0C37-ADE3-69B6-282717C8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59" y="4241111"/>
            <a:ext cx="10986296" cy="443198"/>
          </a:xfrm>
        </p:spPr>
        <p:txBody>
          <a:bodyPr/>
          <a:lstStyle/>
          <a:p>
            <a:pPr rtl="0"/>
            <a:r>
              <a:rPr lang="en-US" b="1" dirty="0">
                <a:solidFill>
                  <a:schemeClr val="tx1"/>
                </a:solidFill>
                <a:effectLst/>
                <a:latin typeface="+mj-lt"/>
              </a:rPr>
              <a:t>Solving Real-world Challenges in AI for Customer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0CC68-9A87-5485-A95D-6EFDAEE70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87EF39-24C4-0ECF-8FBD-DA361F78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end in mind, but don’t forget the journey</a:t>
            </a:r>
          </a:p>
          <a:p>
            <a:pPr lvl="1"/>
            <a:r>
              <a:rPr lang="en-US" dirty="0"/>
              <a:t>What do you want the story to convey and what should the audience do after hearing it?</a:t>
            </a:r>
          </a:p>
          <a:p>
            <a:pPr lvl="1"/>
            <a:r>
              <a:rPr lang="en-US" dirty="0"/>
              <a:t>Walk through your story, “I started with this, I then noticed this, so I investigated this..”</a:t>
            </a:r>
          </a:p>
          <a:p>
            <a:r>
              <a:rPr lang="en-US" dirty="0"/>
              <a:t>Use visualizations appropriate for the message and data</a:t>
            </a:r>
          </a:p>
          <a:p>
            <a:pPr lvl="1"/>
            <a:r>
              <a:rPr lang="en-US" dirty="0"/>
              <a:t>Line chart for trends, bar charts for category comparisons</a:t>
            </a:r>
          </a:p>
          <a:p>
            <a:pPr lvl="1"/>
            <a:r>
              <a:rPr lang="en-US" dirty="0"/>
              <a:t>Use visuals to make a message “pop” and provide support to your narrative</a:t>
            </a:r>
          </a:p>
          <a:p>
            <a:r>
              <a:rPr lang="en-US" dirty="0"/>
              <a:t>Don’t overwhelm the audience with data, but do use key points</a:t>
            </a:r>
          </a:p>
          <a:p>
            <a:r>
              <a:rPr lang="en-US" dirty="0"/>
              <a:t>You may need a “Choose your own adventure” version</a:t>
            </a:r>
          </a:p>
          <a:p>
            <a:pPr lvl="1"/>
            <a:r>
              <a:rPr lang="en-US" dirty="0"/>
              <a:t>Craft the story for the audience and what they will care about</a:t>
            </a:r>
          </a:p>
          <a:p>
            <a:pPr lvl="1"/>
            <a:r>
              <a:rPr lang="en-US" dirty="0"/>
              <a:t>Sometimes the audience will want interactivity – amazing insights can come from this type of discovery 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303AD-3FDA-6698-A5AD-BDC37C5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Being a data author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CE3F-CC51-09E1-0AE9-C7D42A519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3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82FE-153F-59FC-E3FC-50A49833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the important facts up front</a:t>
            </a:r>
          </a:p>
          <a:p>
            <a:pPr lvl="1"/>
            <a:r>
              <a:rPr lang="en-US"/>
              <a:t>Why are we here?</a:t>
            </a:r>
          </a:p>
          <a:p>
            <a:pPr lvl="1"/>
            <a:r>
              <a:rPr lang="en-US"/>
              <a:t>What is your key message?</a:t>
            </a:r>
          </a:p>
          <a:p>
            <a:pPr lvl="1"/>
            <a:r>
              <a:rPr lang="en-US"/>
              <a:t>What actions/input do you need from the audience?</a:t>
            </a:r>
          </a:p>
          <a:p>
            <a:r>
              <a:rPr lang="en-US"/>
              <a:t>Just because it’s a summary doesn’t mean forget good storytelling</a:t>
            </a:r>
          </a:p>
          <a:p>
            <a:pPr lvl="1"/>
            <a:r>
              <a:rPr lang="en-US"/>
              <a:t>This is the “Craft for the audience” piece of storytelling. </a:t>
            </a:r>
          </a:p>
          <a:p>
            <a:pPr lvl="1"/>
            <a:r>
              <a:rPr lang="en-US"/>
              <a:t>Short &amp; concise, but the audience still needs to go on the journey with you</a:t>
            </a:r>
          </a:p>
          <a:p>
            <a:r>
              <a:rPr lang="en-US"/>
              <a:t>Don’t fall into the trap of “walls of text” to keep to a slide count… instead, make every slide count!</a:t>
            </a:r>
          </a:p>
          <a:p>
            <a:pPr lvl="1"/>
            <a:r>
              <a:rPr lang="en-US"/>
              <a:t>Better to have several slides that each make a point than 1 slide that’s hard to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F553D-E6F2-9C17-D709-1F3ACD88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Crafting an “executive summary”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FC3CD-4F3D-CA3C-AEF9-ECAB4A79D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uman BBY Offic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700" b="0" i="0" u="none" strike="noStrike" kern="1200" cap="all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Human BBY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3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98EC2-2CAD-48C4-81BC-695328BDB70B}"/>
              </a:ext>
            </a:extLst>
          </p:cNvPr>
          <p:cNvGrpSpPr/>
          <p:nvPr/>
        </p:nvGrpSpPr>
        <p:grpSpPr>
          <a:xfrm>
            <a:off x="-3929" y="-24472"/>
            <a:ext cx="12187082" cy="6882472"/>
            <a:chOff x="-3929" y="-24472"/>
            <a:chExt cx="12187082" cy="688247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56939-26BB-4725-9E54-32A1CCB1F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8720"/>
            <a:stretch/>
          </p:blipFill>
          <p:spPr>
            <a:xfrm>
              <a:off x="5152292" y="5149679"/>
              <a:ext cx="2566938" cy="1708321"/>
            </a:xfrm>
            <a:prstGeom prst="rect">
              <a:avLst/>
            </a:prstGeom>
          </p:spPr>
        </p:pic>
        <p:pic>
          <p:nvPicPr>
            <p:cNvPr id="11" name="Picture 2" descr="https://hub.bestbuy.com/files/index.php/container_files/brand/brandportraits/womanusingtablet-1280x1280.jpeg">
              <a:extLst>
                <a:ext uri="{FF2B5EF4-FFF2-40B4-BE49-F238E27FC236}">
                  <a16:creationId xmlns:a16="http://schemas.microsoft.com/office/drawing/2014/main" id="{86FAA001-A3EF-4F32-BD6B-085EEFA61A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30303" y="5104862"/>
              <a:ext cx="2252850" cy="175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526408-8FFC-42CB-ABA6-6D03F576C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91173" y="4841021"/>
              <a:ext cx="2394882" cy="20169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47ADCE-DC8B-47A0-9BE0-E47A38347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34712" y="-23450"/>
              <a:ext cx="7048441" cy="5208908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1E2E6941-2798-4E4D-AD7D-0A348184FE32}"/>
                </a:ext>
              </a:extLst>
            </p:cNvPr>
            <p:cNvSpPr txBox="1"/>
            <p:nvPr/>
          </p:nvSpPr>
          <p:spPr>
            <a:xfrm>
              <a:off x="481446" y="1632532"/>
              <a:ext cx="4244182" cy="4370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2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Most of </a:t>
              </a:r>
              <a:r>
                <a:rPr kumimoji="0" lang="en-US" sz="2400" b="1" i="0" u="none" strike="noStrike" kern="1200" cap="none" spc="2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o</a:t>
              </a:r>
              <a:r>
                <a:rPr kumimoji="0" sz="2400" b="1" i="0" u="none" strike="noStrike" kern="1200" cap="none" spc="2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ur</a:t>
              </a:r>
              <a:r>
                <a:rPr kumimoji="0" sz="2400" b="1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1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customers</a:t>
              </a:r>
              <a:r>
                <a:rPr kumimoji="0" lang="en-US" sz="2400" b="1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lang="en-US" sz="2400" b="0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seem to be </a:t>
              </a:r>
              <a:r>
                <a:rPr kumimoji="0" lang="en-US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t</a:t>
              </a:r>
              <a:r>
                <a:rPr kumimoji="0" sz="2400" b="0" i="0" u="none" strike="noStrike" kern="1200" cap="none" spc="3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houghtful</a:t>
              </a:r>
              <a:r>
                <a:rPr kumimoji="0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go-getters</a:t>
              </a:r>
              <a:r>
                <a:rPr kumimoji="0" lang="en-US" sz="2400" b="0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, a</a:t>
              </a:r>
              <a:r>
                <a:rPr kumimoji="0" sz="2400" b="0" i="0" u="none" strike="noStrike" kern="1200" cap="none" spc="1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mbitious</a:t>
              </a:r>
              <a:r>
                <a:rPr kumimoji="0" lang="en-US" sz="2400" b="0" i="0" u="none" strike="noStrike" kern="1200" cap="none" spc="1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,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1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active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lang="en-US" sz="2400" b="0" i="0" u="none" strike="noStrike" kern="1200" cap="none" spc="1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&amp;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social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46BE"/>
                </a:solidFill>
                <a:effectLst/>
                <a:uLnTx/>
                <a:uFillTx/>
                <a:latin typeface="Human BBY Office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46BE"/>
                </a:solidFill>
                <a:effectLst/>
                <a:uLnTx/>
                <a:uFillTx/>
                <a:latin typeface="Human BBY Office"/>
                <a:ea typeface="+mn-ea"/>
                <a:cs typeface="+mn-cs"/>
              </a:endParaRPr>
            </a:p>
            <a:p>
              <a:pPr marL="8659" marR="31475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1" i="0" u="none" strike="noStrike" kern="1200" cap="none" spc="3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Technology</a:t>
              </a:r>
              <a:r>
                <a:rPr kumimoji="0" sz="2400" b="1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1" i="0" u="none" strike="noStrike" kern="1200" cap="none" spc="3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excites</a:t>
              </a:r>
              <a:r>
                <a:rPr kumimoji="0" sz="2400" b="1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1" i="0" u="none" strike="noStrike" kern="1200" cap="none" spc="3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them</a:t>
              </a:r>
              <a:r>
                <a:rPr kumimoji="0" lang="en-US" sz="2400" b="1" i="0" u="none" strike="noStrike" kern="1200" cap="none" spc="3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!</a:t>
              </a:r>
            </a:p>
            <a:p>
              <a:pPr marL="8659" marR="31475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3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T</a:t>
              </a:r>
              <a:r>
                <a:rPr kumimoji="0" sz="2400" b="0" i="0" u="none" strike="noStrike" kern="1200" cap="none" spc="3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hey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3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buy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-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across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categories,</a:t>
              </a:r>
              <a:r>
                <a:rPr kumimoji="0" sz="2400" b="0" i="0" u="none" strike="noStrike" kern="1200" cap="none" spc="-55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channels </a:t>
              </a:r>
              <a:r>
                <a:rPr kumimoji="0" sz="2400" b="0" i="0" u="none" strike="noStrike" kern="1200" cap="none" spc="1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and</a:t>
              </a:r>
              <a:r>
                <a:rPr kumimoji="0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2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price</a:t>
              </a:r>
              <a:r>
                <a:rPr kumimoji="0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1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points</a:t>
              </a:r>
              <a:r>
                <a:rPr kumimoji="0" lang="en-US" sz="2400" b="0" i="0" u="none" strike="noStrike" kern="1200" cap="none" spc="1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1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—</a:t>
              </a:r>
              <a:endParaRPr kumimoji="0" lang="en-US" sz="2400" b="0" i="0" u="none" strike="noStrike" kern="1200" cap="none" spc="10" normalizeH="0" baseline="0" noProof="0">
                <a:ln>
                  <a:noFill/>
                </a:ln>
                <a:solidFill>
                  <a:srgbClr val="0046BE"/>
                </a:solidFill>
                <a:effectLst/>
                <a:uLnTx/>
                <a:uFillTx/>
                <a:latin typeface="Human BBY Office"/>
                <a:ea typeface="+mn-ea"/>
                <a:cs typeface="Arial"/>
              </a:endParaRPr>
            </a:p>
            <a:p>
              <a:pPr marL="8659" marR="31475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1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but</a:t>
              </a:r>
              <a:r>
                <a:rPr kumimoji="0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2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they</a:t>
              </a:r>
              <a:r>
                <a:rPr kumimoji="0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1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need</a:t>
              </a:r>
              <a:r>
                <a:rPr kumimoji="0" sz="2400" b="1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lang="en-US" sz="2400" b="1" i="0" u="none" strike="noStrike" kern="1200" cap="none" spc="1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&amp;</a:t>
              </a:r>
              <a:r>
                <a:rPr kumimoji="0" sz="2400" b="1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1" i="0" u="none" strike="noStrike" kern="1200" cap="none" spc="2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want</a:t>
              </a:r>
              <a:r>
                <a:rPr kumimoji="0" sz="2400" b="1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1" i="0" u="none" strike="noStrike" kern="1200" cap="none" spc="20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help</a:t>
              </a:r>
              <a:r>
                <a:rPr kumimoji="0" sz="2400" b="1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37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with</a:t>
              </a:r>
              <a:r>
                <a:rPr kumimoji="0" sz="2400" b="0" i="0" u="none" strike="noStrike" kern="1200" cap="none" spc="-61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 </a:t>
              </a:r>
              <a:r>
                <a:rPr kumimoji="0" sz="2400" b="0" i="0" u="none" strike="noStrike" kern="1200" cap="none" spc="14" normalizeH="0" baseline="0" noProof="0">
                  <a:ln>
                    <a:noFill/>
                  </a:ln>
                  <a:solidFill>
                    <a:srgbClr val="0046BE"/>
                  </a:solidFill>
                  <a:effectLst/>
                  <a:uLnTx/>
                  <a:uFillTx/>
                  <a:latin typeface="Human BBY Office"/>
                  <a:ea typeface="+mn-ea"/>
                  <a:cs typeface="Arial"/>
                </a:rPr>
                <a:t>technology.</a:t>
              </a:r>
              <a:endParaRPr kumimoji="0" lang="en-US" sz="2400" b="0" i="0" u="none" strike="noStrike" kern="1200" cap="none" spc="14" normalizeH="0" baseline="0" noProof="0">
                <a:ln>
                  <a:noFill/>
                </a:ln>
                <a:solidFill>
                  <a:srgbClr val="0046BE"/>
                </a:solidFill>
                <a:effectLst/>
                <a:uLnTx/>
                <a:uFillTx/>
                <a:latin typeface="Human BBY Office"/>
                <a:ea typeface="+mn-ea"/>
                <a:cs typeface="Arial"/>
              </a:endParaRPr>
            </a:p>
            <a:p>
              <a:pPr marL="8659" marR="31475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46BE"/>
                </a:solidFill>
                <a:effectLst/>
                <a:uLnTx/>
                <a:uFillTx/>
                <a:latin typeface="Human BBY Office"/>
                <a:ea typeface="+mn-ea"/>
                <a:cs typeface="Arial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BCF48748-F906-49EF-B457-57678792BA18}"/>
                </a:ext>
              </a:extLst>
            </p:cNvPr>
            <p:cNvSpPr txBox="1"/>
            <p:nvPr/>
          </p:nvSpPr>
          <p:spPr>
            <a:xfrm>
              <a:off x="481446" y="6344113"/>
              <a:ext cx="99147" cy="146416"/>
            </a:xfrm>
            <a:prstGeom prst="rect">
              <a:avLst/>
            </a:prstGeom>
          </p:spPr>
          <p:txBody>
            <a:bodyPr vert="horz" wrap="square" lIns="0" tIns="20349" rIns="0" bIns="0" rtlCol="0">
              <a:spAutoFit/>
            </a:bodyPr>
            <a:lstStyle/>
            <a:p>
              <a:pPr marL="1731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81D60167-4931-47E6-BA6A-407CBD079E47}" type="slidenum">
                <a:rPr kumimoji="0" sz="818" b="0" i="0" u="none" strike="noStrike" kern="1200" cap="none" spc="51" normalizeH="0" baseline="0" noProof="0" dirty="0">
                  <a:ln>
                    <a:noFill/>
                  </a:ln>
                  <a:solidFill>
                    <a:srgbClr val="FFF300"/>
                  </a:solidFill>
                  <a:effectLst/>
                  <a:uLnTx/>
                  <a:uFillTx/>
                  <a:latin typeface="Human BBY 55 Regular" pitchFamily="50" charset="0"/>
                  <a:ea typeface="+mn-ea"/>
                  <a:cs typeface="Arial"/>
                </a:rPr>
                <a:pPr marL="17318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6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22</a:t>
              </a:fld>
              <a:endParaRPr kumimoji="0" sz="81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55 Regular" pitchFamily="50" charset="0"/>
                <a:ea typeface="+mn-ea"/>
                <a:cs typeface="Arial"/>
              </a:endParaRPr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6D4BDAC-1357-4FE0-AE29-7677DE9A6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929" y="-24472"/>
              <a:ext cx="2987451" cy="1933995"/>
            </a:xfrm>
            <a:prstGeom prst="rect">
              <a:avLst/>
            </a:prstGeom>
            <a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man BBY 55 Regular" pitchFamily="50" charset="0"/>
                <a:ea typeface="+mn-ea"/>
                <a:cs typeface="+mn-c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5A3E60-A890-4367-B21A-C0672635D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929" y="1909523"/>
              <a:ext cx="5156316" cy="494847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A9BC9A-4C17-47CB-8582-B077178B9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1232"/>
            <a:stretch/>
          </p:blipFill>
          <p:spPr>
            <a:xfrm>
              <a:off x="2971800" y="-23450"/>
              <a:ext cx="2198082" cy="1933995"/>
            </a:xfrm>
            <a:prstGeom prst="rect">
              <a:avLst/>
            </a:prstGeom>
          </p:spPr>
        </p:pic>
        <p:pic>
          <p:nvPicPr>
            <p:cNvPr id="21" name="Picture 20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98953CAF-337E-4E65-8E1F-059E27C71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52297" y="3194534"/>
              <a:ext cx="2437689" cy="21272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D37881-4992-4C2A-A3CF-4BCAA6FC8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3644" y="-23450"/>
              <a:ext cx="2386537" cy="2461781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80F5-8588-4590-A556-D84117A7396C}"/>
              </a:ext>
            </a:extLst>
          </p:cNvPr>
          <p:cNvSpPr/>
          <p:nvPr/>
        </p:nvSpPr>
        <p:spPr>
          <a:xfrm>
            <a:off x="-14334" y="-24472"/>
            <a:ext cx="12195929" cy="6894576"/>
          </a:xfrm>
          <a:prstGeom prst="rect">
            <a:avLst/>
          </a:prstGeom>
          <a:solidFill>
            <a:schemeClr val="bg2">
              <a:alpha val="73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46BE"/>
              </a:solidFill>
              <a:effectLst/>
              <a:uLnTx/>
              <a:uFillTx/>
              <a:latin typeface="Human BBY Office" pitchFamily="2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AD60D-13B2-4A17-8CEF-29F073FDD565}"/>
              </a:ext>
            </a:extLst>
          </p:cNvPr>
          <p:cNvSpPr/>
          <p:nvPr/>
        </p:nvSpPr>
        <p:spPr>
          <a:xfrm>
            <a:off x="967655" y="1093076"/>
            <a:ext cx="3089338" cy="18077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46BE"/>
              </a:solidFill>
              <a:effectLst/>
              <a:uLnTx/>
              <a:uFillTx/>
              <a:latin typeface="Human BBY Office" pitchFamily="2" charset="0"/>
              <a:ea typeface="+mn-ea"/>
              <a:cs typeface="+mn-cs"/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CF406F1D-524F-495E-853B-15DF6DE8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18" y="2951957"/>
            <a:ext cx="10908337" cy="88639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Thank you for the time</a:t>
            </a:r>
            <a:r>
              <a:rPr lang="en-US">
                <a:solidFill>
                  <a:srgbClr val="FFF200"/>
                </a:solidFill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9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A6D5-8F77-8E3B-AC7D-261FECB4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ML theme is model “compression”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E6B76-C027-4CAF-4B18-98180ABF0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1A209-3CD2-D220-A0A2-7298612713EB}"/>
              </a:ext>
            </a:extLst>
          </p:cNvPr>
          <p:cNvSpPr txBox="1"/>
          <p:nvPr/>
        </p:nvSpPr>
        <p:spPr>
          <a:xfrm>
            <a:off x="342900" y="1055077"/>
            <a:ext cx="59055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Foundation models </a:t>
            </a:r>
            <a:r>
              <a:rPr lang="en-US" sz="1600" dirty="0"/>
              <a:t>– large, complex deep neural networks that can effectively perform a broad range of tasks (e.g., GPT-4, </a:t>
            </a:r>
            <a:r>
              <a:rPr lang="en-US" sz="1600" dirty="0" err="1"/>
              <a:t>PaLM</a:t>
            </a:r>
            <a:r>
              <a:rPr lang="en-US" sz="1600" dirty="0"/>
              <a:t>, Gemini) – are a revolution in AI, but can be costly to use and maintain – difficult to justify when smaller, less costly models are as performant and only a more specific task is needed.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dirty="0"/>
              <a:t>However, </a:t>
            </a:r>
            <a:r>
              <a:rPr lang="en-US" sz="1600" b="1" dirty="0"/>
              <a:t>gold-standard labels are not always available for specific tasks</a:t>
            </a:r>
            <a:r>
              <a:rPr lang="en-US" sz="1600" dirty="0"/>
              <a:t>.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Knowledge distillation</a:t>
            </a:r>
            <a:r>
              <a:rPr lang="en-US" sz="1600" dirty="0"/>
              <a:t> is a category of machine learning approaches aimed at compressing the capabilities of a complex and large neural network into a smaller and simpler model.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35DC699-8208-BE10-69F0-0020A4D759C5}"/>
              </a:ext>
            </a:extLst>
          </p:cNvPr>
          <p:cNvSpPr/>
          <p:nvPr/>
        </p:nvSpPr>
        <p:spPr>
          <a:xfrm>
            <a:off x="6940062" y="1324709"/>
            <a:ext cx="1289538" cy="1231106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E4C0A2-6624-C39A-EE72-24A2AD0E51C3}"/>
              </a:ext>
            </a:extLst>
          </p:cNvPr>
          <p:cNvSpPr/>
          <p:nvPr/>
        </p:nvSpPr>
        <p:spPr>
          <a:xfrm>
            <a:off x="9061939" y="1055077"/>
            <a:ext cx="1758461" cy="9595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Large “teacher” 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63942F-104D-BB3A-53BC-58E18DB9222A}"/>
              </a:ext>
            </a:extLst>
          </p:cNvPr>
          <p:cNvSpPr/>
          <p:nvPr/>
        </p:nvSpPr>
        <p:spPr>
          <a:xfrm>
            <a:off x="9061939" y="2555815"/>
            <a:ext cx="1758461" cy="9595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Smaller “student”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5D05A1-27FC-9EF7-2E7A-70F1B20B0542}"/>
              </a:ext>
            </a:extLst>
          </p:cNvPr>
          <p:cNvCxnSpPr/>
          <p:nvPr/>
        </p:nvCxnSpPr>
        <p:spPr>
          <a:xfrm flipV="1">
            <a:off x="8346831" y="1534854"/>
            <a:ext cx="550984" cy="2236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5A2FDC-2797-1364-2157-00D79556998B}"/>
              </a:ext>
            </a:extLst>
          </p:cNvPr>
          <p:cNvCxnSpPr>
            <a:cxnSpLocks/>
          </p:cNvCxnSpPr>
          <p:nvPr/>
        </p:nvCxnSpPr>
        <p:spPr>
          <a:xfrm flipH="1">
            <a:off x="9941169" y="2073247"/>
            <a:ext cx="1" cy="3946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579948-289C-FFFC-709A-8CFEEB4AE841}"/>
              </a:ext>
            </a:extLst>
          </p:cNvPr>
          <p:cNvCxnSpPr/>
          <p:nvPr/>
        </p:nvCxnSpPr>
        <p:spPr>
          <a:xfrm>
            <a:off x="8346831" y="2409294"/>
            <a:ext cx="574431" cy="62629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7624F4-5800-2EFE-55BF-435538266E3F}"/>
              </a:ext>
            </a:extLst>
          </p:cNvPr>
          <p:cNvSpPr txBox="1"/>
          <p:nvPr/>
        </p:nvSpPr>
        <p:spPr>
          <a:xfrm>
            <a:off x="1453661" y="4787412"/>
            <a:ext cx="92846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/>
              <a:t>Your challenge: train a text classifier to mimic the output of a zero-shot classification from a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53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2664-C4AE-A8CC-EA6A-DFFEA1F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Our application: intent detection to improve customer care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E7EA1-7596-7DFD-A4D0-8B3C0FB741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B1663E-13C2-F2E6-DAE8-49A753B0DA7A}"/>
              </a:ext>
            </a:extLst>
          </p:cNvPr>
          <p:cNvGrpSpPr/>
          <p:nvPr/>
        </p:nvGrpSpPr>
        <p:grpSpPr>
          <a:xfrm>
            <a:off x="8323384" y="1146097"/>
            <a:ext cx="3259015" cy="2233485"/>
            <a:chOff x="8065476" y="1223028"/>
            <a:chExt cx="3259015" cy="22334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3D2B8F-916B-279A-4212-32C94D2DDE72}"/>
                </a:ext>
              </a:extLst>
            </p:cNvPr>
            <p:cNvSpPr txBox="1"/>
            <p:nvPr/>
          </p:nvSpPr>
          <p:spPr>
            <a:xfrm>
              <a:off x="8065476" y="2225407"/>
              <a:ext cx="3259015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1" dirty="0"/>
                <a:t>Text classification </a:t>
              </a:r>
              <a:r>
                <a:rPr lang="en-US" sz="1600" dirty="0"/>
                <a:t>means assigning discrete labels to spans of free-form, natural language text.  Examples include </a:t>
              </a:r>
              <a:r>
                <a:rPr lang="en-US" sz="1600" b="1" dirty="0"/>
                <a:t>sentiment analysis</a:t>
              </a:r>
              <a:r>
                <a:rPr lang="en-US" sz="1600" dirty="0"/>
                <a:t>, </a:t>
              </a:r>
              <a:r>
                <a:rPr lang="en-US" sz="1600" b="1" dirty="0"/>
                <a:t>topic detection</a:t>
              </a:r>
              <a:r>
                <a:rPr lang="en-US" sz="1600" dirty="0"/>
                <a:t>, </a:t>
              </a:r>
              <a:r>
                <a:rPr lang="en-US" sz="1600" b="1" dirty="0"/>
                <a:t>tagging</a:t>
              </a:r>
              <a:r>
                <a:rPr lang="en-US" sz="1600" dirty="0"/>
                <a:t>, etc.</a:t>
              </a:r>
              <a:endParaRPr lang="en-US" sz="1600" b="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1163A3-EF42-4218-6514-83EB57A1EAC4}"/>
                </a:ext>
              </a:extLst>
            </p:cNvPr>
            <p:cNvGrpSpPr/>
            <p:nvPr/>
          </p:nvGrpSpPr>
          <p:grpSpPr>
            <a:xfrm>
              <a:off x="8276492" y="1223028"/>
              <a:ext cx="2836984" cy="914400"/>
              <a:chOff x="8487508" y="1223028"/>
              <a:chExt cx="2836984" cy="914400"/>
            </a:xfrm>
          </p:grpSpPr>
          <p:pic>
            <p:nvPicPr>
              <p:cNvPr id="6" name="Graphic 5" descr="Document with solid fill">
                <a:extLst>
                  <a:ext uri="{FF2B5EF4-FFF2-40B4-BE49-F238E27FC236}">
                    <a16:creationId xmlns:a16="http://schemas.microsoft.com/office/drawing/2014/main" id="{8C2DAC76-DEBE-0D31-AD2A-7BF154E64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87508" y="12230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21347CA0-B993-CFA4-86CD-AAE8E6C58887}"/>
                  </a:ext>
                </a:extLst>
              </p:cNvPr>
              <p:cNvSpPr/>
              <p:nvPr/>
            </p:nvSpPr>
            <p:spPr>
              <a:xfrm>
                <a:off x="9542585" y="1539551"/>
                <a:ext cx="726830" cy="281353"/>
              </a:xfrm>
              <a:prstGeom prst="rightArrow">
                <a:avLst/>
              </a:prstGeom>
              <a:ln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742A47F-9A6B-0AB8-E72C-44A68BD08006}"/>
                  </a:ext>
                </a:extLst>
              </p:cNvPr>
              <p:cNvSpPr/>
              <p:nvPr/>
            </p:nvSpPr>
            <p:spPr>
              <a:xfrm>
                <a:off x="10410092" y="1441938"/>
                <a:ext cx="914400" cy="468924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LABEL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402DB1-76B7-E3C8-627C-12F9A83DA5C7}"/>
              </a:ext>
            </a:extLst>
          </p:cNvPr>
          <p:cNvSpPr txBox="1"/>
          <p:nvPr/>
        </p:nvSpPr>
        <p:spPr>
          <a:xfrm>
            <a:off x="562708" y="1195515"/>
            <a:ext cx="6963507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Our domain for this challenge is customer care</a:t>
            </a:r>
            <a:r>
              <a:rPr lang="en-US" dirty="0"/>
              <a:t>.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text to classify consists of transcripts of </a:t>
            </a:r>
            <a:r>
              <a:rPr lang="en-US" sz="1600" b="1" dirty="0"/>
              <a:t>telephone conversations between call center agents and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classification target is the </a:t>
            </a:r>
            <a:r>
              <a:rPr lang="en-US" sz="1600" b="1" dirty="0"/>
              <a:t>reason for the call </a:t>
            </a:r>
            <a:r>
              <a:rPr lang="en-US" sz="1600" dirty="0"/>
              <a:t>– root cause / customer intent, e.g.: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availability inquiry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Schedule repair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or update 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DB086-1F18-89E8-62C9-2CE3AC58DF19}"/>
              </a:ext>
            </a:extLst>
          </p:cNvPr>
          <p:cNvSpPr txBox="1"/>
          <p:nvPr/>
        </p:nvSpPr>
        <p:spPr>
          <a:xfrm>
            <a:off x="562708" y="3889248"/>
            <a:ext cx="3460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/>
              <a:t>An example: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1CAA83-3D03-9E85-066F-6A4B2D3FAF98}"/>
              </a:ext>
            </a:extLst>
          </p:cNvPr>
          <p:cNvSpPr/>
          <p:nvPr/>
        </p:nvSpPr>
        <p:spPr>
          <a:xfrm>
            <a:off x="562708" y="4456176"/>
            <a:ext cx="4070252" cy="1402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Transcript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727AF38-7331-D6E9-6FD8-879CC2380918}"/>
              </a:ext>
            </a:extLst>
          </p:cNvPr>
          <p:cNvSpPr/>
          <p:nvPr/>
        </p:nvSpPr>
        <p:spPr>
          <a:xfrm>
            <a:off x="787322" y="4766364"/>
            <a:ext cx="3621024" cy="9509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 ringing on my phone but its not ringing in the house when </a:t>
            </a:r>
            <a:r>
              <a:rPr lang="en-US" sz="11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hit the doorbell… it worked for the test when we did the test but it </a:t>
            </a:r>
            <a:r>
              <a:rPr lang="en-US" sz="11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doesnt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work when </a:t>
            </a:r>
            <a:r>
              <a:rPr lang="en-US" sz="11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hit the doorbell..”</a:t>
            </a: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91E853-1DCD-DA94-D02F-A7FFABE68EE9}"/>
              </a:ext>
            </a:extLst>
          </p:cNvPr>
          <p:cNvSpPr/>
          <p:nvPr/>
        </p:nvSpPr>
        <p:spPr>
          <a:xfrm>
            <a:off x="8353396" y="4456176"/>
            <a:ext cx="2808878" cy="1402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Label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E4F8D8-6CC1-9D5C-ECA7-179416F3C2F6}"/>
              </a:ext>
            </a:extLst>
          </p:cNvPr>
          <p:cNvSpPr/>
          <p:nvPr/>
        </p:nvSpPr>
        <p:spPr>
          <a:xfrm>
            <a:off x="8597236" y="4766364"/>
            <a:ext cx="2321198" cy="9509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Troubleshooting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EBFC5A-DE46-64E3-C6FA-E5A9DAF705CE}"/>
              </a:ext>
            </a:extLst>
          </p:cNvPr>
          <p:cNvSpPr/>
          <p:nvPr/>
        </p:nvSpPr>
        <p:spPr>
          <a:xfrm>
            <a:off x="5037040" y="4681728"/>
            <a:ext cx="1572768" cy="95097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Encoding / feature extraction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EA4BE-6A7E-D70B-F265-118A45771274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4632960" y="5157216"/>
            <a:ext cx="40408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908408-0C58-A6EE-9A5B-5A2B4980C6AE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6609808" y="5157216"/>
            <a:ext cx="3862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51DD026-EE43-9AD5-AAF1-CDA83412CB7B}"/>
              </a:ext>
            </a:extLst>
          </p:cNvPr>
          <p:cNvSpPr/>
          <p:nvPr/>
        </p:nvSpPr>
        <p:spPr>
          <a:xfrm>
            <a:off x="6996098" y="4843272"/>
            <a:ext cx="1051736" cy="6278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37C390-F6D8-9F64-EE81-E3AB7557BC10}"/>
              </a:ext>
            </a:extLst>
          </p:cNvPr>
          <p:cNvCxnSpPr>
            <a:stCxn id="30" idx="3"/>
            <a:endCxn id="20" idx="1"/>
          </p:cNvCxnSpPr>
          <p:nvPr/>
        </p:nvCxnSpPr>
        <p:spPr>
          <a:xfrm>
            <a:off x="8047834" y="5157216"/>
            <a:ext cx="3055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FB8A-8A26-E0EB-8AA4-CAB724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data themselves pose unique challenges.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EDD2C-B0FA-4F85-243C-7F52C0A5C9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9065E5-7BCF-80A3-8D72-661C8219FAE4}"/>
              </a:ext>
            </a:extLst>
          </p:cNvPr>
          <p:cNvGrpSpPr/>
          <p:nvPr/>
        </p:nvGrpSpPr>
        <p:grpSpPr>
          <a:xfrm>
            <a:off x="586154" y="3832593"/>
            <a:ext cx="11019691" cy="2289799"/>
            <a:chOff x="562708" y="3917937"/>
            <a:chExt cx="11019691" cy="22897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172CBE-1D31-BC5A-AA5B-B02680DE0062}"/>
                </a:ext>
              </a:extLst>
            </p:cNvPr>
            <p:cNvSpPr txBox="1"/>
            <p:nvPr/>
          </p:nvSpPr>
          <p:spPr>
            <a:xfrm>
              <a:off x="562708" y="4484187"/>
              <a:ext cx="11019691" cy="1723549"/>
            </a:xfrm>
            <a:prstGeom prst="rect">
              <a:avLst/>
            </a:prstGeom>
            <a:noFill/>
          </p:spPr>
          <p:txBody>
            <a:bodyPr wrap="square" lIns="0" tIns="0" rIns="0" bIns="0" numCol="2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We’ve </a:t>
              </a:r>
              <a:r>
                <a:rPr lang="en-US" sz="1600" b="1" dirty="0"/>
                <a:t>already performed the zero-shot classification</a:t>
              </a:r>
              <a:r>
                <a:rPr lang="en-US" sz="1600" dirty="0"/>
                <a:t>; you’ll train a classifier to </a:t>
              </a:r>
              <a:r>
                <a:rPr lang="en-US" sz="1600" b="1" dirty="0"/>
                <a:t>mimic these outputs</a:t>
              </a:r>
              <a:r>
                <a:rPr lang="en-US" sz="1600" dirty="0"/>
                <a:t>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The labels provided are </a:t>
              </a:r>
              <a:r>
                <a:rPr lang="en-US" sz="1600" b="1" dirty="0"/>
                <a:t>not 100% reliable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An excellent solution will </a:t>
              </a:r>
              <a:r>
                <a:rPr lang="en-US" sz="1600" b="1" dirty="0"/>
                <a:t>adjust for the uncertainty </a:t>
              </a:r>
              <a:r>
                <a:rPr lang="en-US" sz="1600" dirty="0"/>
                <a:t>of the ground truth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‘correct’ label may not always be among those provided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</a:t>
              </a:r>
              <a:r>
                <a:rPr lang="en-US" sz="1600" b="1" dirty="0"/>
                <a:t>quality of transcription </a:t>
              </a:r>
              <a:r>
                <a:rPr lang="en-US" sz="1600" dirty="0"/>
                <a:t>varies a lot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Advanced pre-trained encoders </a:t>
              </a:r>
              <a:r>
                <a:rPr lang="en-US" sz="1600" b="1" dirty="0"/>
                <a:t>may or may not be effective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Simpler approaches (e.g., TF/IDF vectors into SVM) may do as well or better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5D11F8-0555-5BEF-0770-F8BD2FB43C76}"/>
                </a:ext>
              </a:extLst>
            </p:cNvPr>
            <p:cNvSpPr txBox="1"/>
            <p:nvPr/>
          </p:nvSpPr>
          <p:spPr>
            <a:xfrm>
              <a:off x="562708" y="3917937"/>
              <a:ext cx="96681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b="1" dirty="0"/>
                <a:t>Your main concerns and challenges in dealing with these data will be: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6318463-7FAE-9E22-3D59-A04AA9E904BE}"/>
              </a:ext>
            </a:extLst>
          </p:cNvPr>
          <p:cNvSpPr txBox="1"/>
          <p:nvPr/>
        </p:nvSpPr>
        <p:spPr>
          <a:xfrm>
            <a:off x="553997" y="1110191"/>
            <a:ext cx="114533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We’ve already performed the zero-shot classification with GPT 3.5; you’ll only need to train a classifier to mimic these outputs.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8DC56-13F3-EA82-39D8-5E230C09A25B}"/>
              </a:ext>
            </a:extLst>
          </p:cNvPr>
          <p:cNvSpPr txBox="1"/>
          <p:nvPr/>
        </p:nvSpPr>
        <p:spPr>
          <a:xfrm>
            <a:off x="553997" y="2041363"/>
            <a:ext cx="11019691" cy="1107996"/>
          </a:xfrm>
          <a:prstGeom prst="rect">
            <a:avLst/>
          </a:prstGeom>
          <a:noFill/>
        </p:spPr>
        <p:txBody>
          <a:bodyPr wrap="square" lIns="0" tIns="0" rIns="0" bIns="0" numCol="2" spcCol="73152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~</a:t>
            </a:r>
            <a:r>
              <a:rPr lang="en-US" dirty="0"/>
              <a:t>350k interactions, which you can split into train and validation 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test set will be released later in the week for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columns only: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from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label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57 unique labels</a:t>
            </a:r>
          </a:p>
        </p:txBody>
      </p:sp>
    </p:spTree>
    <p:extLst>
      <p:ext uri="{BB962C8B-B14F-4D97-AF65-F5344CB8AC3E}">
        <p14:creationId xmlns:p14="http://schemas.microsoft.com/office/powerpoint/2010/main" val="25023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CCAC-AF63-9C5C-379B-BECB2988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be evaluated on multiple criteria.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55D5F-D00A-CC33-BE90-1695B030B0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5E3B3-A2E5-12F2-E78B-71717D996639}"/>
              </a:ext>
            </a:extLst>
          </p:cNvPr>
          <p:cNvSpPr txBox="1"/>
          <p:nvPr/>
        </p:nvSpPr>
        <p:spPr>
          <a:xfrm>
            <a:off x="463296" y="1158240"/>
            <a:ext cx="4840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/>
              <a:t>Quality of the model, work product.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3D7DB-57DC-8C23-6BC2-792D1B8EEBA0}"/>
              </a:ext>
            </a:extLst>
          </p:cNvPr>
          <p:cNvSpPr txBox="1"/>
          <p:nvPr/>
        </p:nvSpPr>
        <p:spPr>
          <a:xfrm>
            <a:off x="6105216" y="1158240"/>
            <a:ext cx="45140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/>
              <a:t>Quality of your final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D4654-84A3-E9F4-4D81-7024EB437D3F}"/>
              </a:ext>
            </a:extLst>
          </p:cNvPr>
          <p:cNvSpPr txBox="1"/>
          <p:nvPr/>
        </p:nvSpPr>
        <p:spPr>
          <a:xfrm>
            <a:off x="463296" y="1682496"/>
            <a:ext cx="5023104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Accuracy </a:t>
            </a:r>
            <a:r>
              <a:rPr lang="en-US" sz="1600" dirty="0"/>
              <a:t>a major component, with </a:t>
            </a:r>
            <a:r>
              <a:rPr lang="en-US" sz="1600" b="1" dirty="0"/>
              <a:t>micro-average F1 </a:t>
            </a:r>
            <a:r>
              <a:rPr lang="en-US" sz="1600" dirty="0"/>
              <a:t>as the criterion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 a benchmark, we fine-tuned a </a:t>
            </a:r>
            <a:r>
              <a:rPr lang="en-US" sz="1600" b="1" dirty="0"/>
              <a:t>T5-small</a:t>
            </a:r>
            <a:r>
              <a:rPr lang="en-US" sz="1600" dirty="0"/>
              <a:t> model for 20 epochs &amp; achieved an F1 of </a:t>
            </a:r>
            <a:r>
              <a:rPr lang="en-US" sz="1600" b="1" dirty="0"/>
              <a:t>0.72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Tradeoff between accuracy and complexity</a:t>
            </a:r>
            <a:r>
              <a:rPr lang="en-US" sz="1600" dirty="0"/>
              <a:t> another major component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It may or may not be possible to beat the benchmark</a:t>
            </a: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Points can be gained for </a:t>
            </a:r>
            <a:r>
              <a:rPr lang="en-US" sz="1600" b="1" dirty="0"/>
              <a:t>smaller models</a:t>
            </a:r>
            <a:r>
              <a:rPr lang="en-US" sz="1600" dirty="0"/>
              <a:t> that approach bayes error, silver standard, or benchmark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Model hand-off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Models are only valuable if they can be understood and implemented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Is the work product delivered clear, legible, documented?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B9E34-84BA-5DA6-B110-B68CBE61AAEE}"/>
              </a:ext>
            </a:extLst>
          </p:cNvPr>
          <p:cNvSpPr txBox="1"/>
          <p:nvPr/>
        </p:nvSpPr>
        <p:spPr>
          <a:xfrm>
            <a:off x="6096000" y="1682496"/>
            <a:ext cx="5023104" cy="413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Narrative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Clear and concise</a:t>
            </a:r>
            <a:r>
              <a:rPr lang="en-US" sz="1600" dirty="0"/>
              <a:t>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Transparent</a:t>
            </a:r>
            <a:r>
              <a:rPr lang="en-US" sz="1600" dirty="0"/>
              <a:t> to someone without a deep understanding of the problem?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Are the approaches </a:t>
            </a:r>
            <a:r>
              <a:rPr lang="en-US" sz="1600" b="1" dirty="0"/>
              <a:t>well motivated</a:t>
            </a:r>
            <a:r>
              <a:rPr lang="en-US" sz="1600" dirty="0"/>
              <a:t>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Are there </a:t>
            </a:r>
            <a:r>
              <a:rPr lang="en-US" sz="1600" b="1" dirty="0"/>
              <a:t>relevant discoveries</a:t>
            </a:r>
            <a:r>
              <a:rPr lang="en-US" sz="1600" dirty="0"/>
              <a:t> beyond the problem statement?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 you show a good understanding of the problem, both from a </a:t>
            </a:r>
            <a:r>
              <a:rPr lang="en-US" sz="1600" b="1" dirty="0"/>
              <a:t>machine learning</a:t>
            </a:r>
            <a:r>
              <a:rPr lang="en-US" sz="1600" dirty="0"/>
              <a:t> and </a:t>
            </a:r>
            <a:r>
              <a:rPr lang="en-US" sz="1600" b="1" dirty="0"/>
              <a:t>business application </a:t>
            </a:r>
            <a:r>
              <a:rPr lang="en-US" sz="1600" dirty="0"/>
              <a:t>perspective?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Presentation materials </a:t>
            </a:r>
            <a:r>
              <a:rPr lang="en-US" sz="1600" dirty="0"/>
              <a:t>(slide deck)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 they adequately </a:t>
            </a:r>
            <a:r>
              <a:rPr lang="en-US" sz="1600" b="1" dirty="0"/>
              <a:t>support the presentation</a:t>
            </a:r>
            <a:r>
              <a:rPr lang="en-US" sz="1600" dirty="0"/>
              <a:t>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Are </a:t>
            </a:r>
            <a:r>
              <a:rPr lang="en-US" sz="1600" b="1" dirty="0"/>
              <a:t>visuals</a:t>
            </a:r>
            <a:r>
              <a:rPr lang="en-US" sz="1600" dirty="0"/>
              <a:t> clear and artful?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86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352-0D64-B59E-D012-9A8C5D81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D1678-DF70-2171-1E4C-90F5564B8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4A2DF9-B3EE-46C9-04C3-4CAE8A81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1379"/>
              </p:ext>
            </p:extLst>
          </p:nvPr>
        </p:nvGraphicFramePr>
        <p:xfrm>
          <a:off x="481262" y="1233143"/>
          <a:ext cx="11129214" cy="46863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09738">
                  <a:extLst>
                    <a:ext uri="{9D8B030D-6E8A-4147-A177-3AD203B41FA5}">
                      <a16:colId xmlns:a16="http://schemas.microsoft.com/office/drawing/2014/main" val="3571629015"/>
                    </a:ext>
                  </a:extLst>
                </a:gridCol>
                <a:gridCol w="1854869">
                  <a:extLst>
                    <a:ext uri="{9D8B030D-6E8A-4147-A177-3AD203B41FA5}">
                      <a16:colId xmlns:a16="http://schemas.microsoft.com/office/drawing/2014/main" val="2646262767"/>
                    </a:ext>
                  </a:extLst>
                </a:gridCol>
                <a:gridCol w="1854869">
                  <a:extLst>
                    <a:ext uri="{9D8B030D-6E8A-4147-A177-3AD203B41FA5}">
                      <a16:colId xmlns:a16="http://schemas.microsoft.com/office/drawing/2014/main" val="2859197705"/>
                    </a:ext>
                  </a:extLst>
                </a:gridCol>
                <a:gridCol w="1854869">
                  <a:extLst>
                    <a:ext uri="{9D8B030D-6E8A-4147-A177-3AD203B41FA5}">
                      <a16:colId xmlns:a16="http://schemas.microsoft.com/office/drawing/2014/main" val="2436050448"/>
                    </a:ext>
                  </a:extLst>
                </a:gridCol>
                <a:gridCol w="1854869">
                  <a:extLst>
                    <a:ext uri="{9D8B030D-6E8A-4147-A177-3AD203B41FA5}">
                      <a16:colId xmlns:a16="http://schemas.microsoft.com/office/drawing/2014/main" val="2719357683"/>
                    </a:ext>
                  </a:extLst>
                </a:gridCol>
              </a:tblGrid>
              <a:tr h="35273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Source</a:t>
                      </a:r>
                    </a:p>
                  </a:txBody>
                  <a:tcPr marL="50390" marR="50390" marT="25195" marB="2519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Structure &amp; Size</a:t>
                      </a:r>
                    </a:p>
                  </a:txBody>
                  <a:tcPr marL="50390" marR="50390" marT="25195" marB="2519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</a:p>
                  </a:txBody>
                  <a:tcPr marL="50390" marR="50390" marT="25195" marB="2519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Time &amp; Granluarity</a:t>
                      </a:r>
                    </a:p>
                  </a:txBody>
                  <a:tcPr marL="50390" marR="50390" marT="25195" marB="2519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Access &amp; Tools</a:t>
                      </a:r>
                    </a:p>
                  </a:txBody>
                  <a:tcPr marL="50390" marR="50390" marT="25195" marB="2519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3223"/>
                  </a:ext>
                </a:extLst>
              </a:tr>
              <a:tr h="1864442">
                <a:tc>
                  <a:txBody>
                    <a:bodyPr/>
                    <a:lstStyle/>
                    <a:p>
                      <a:r>
                        <a:rPr lang="en-US" sz="1400" b="1" dirty="0"/>
                        <a:t>Primary Source:</a:t>
                      </a:r>
                    </a:p>
                    <a:p>
                      <a:r>
                        <a:rPr lang="en-US" sz="1400" dirty="0"/>
                        <a:t>Best Buy Call Center (BBCC) customer interactions (calls) to contact centers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~350K records, two columns (text, label), ~400 MB uncompressed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Transcripts of recordings of calls between customers and BBCC agents, with data labels for classification.  The data are anonymized, with PII removed.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 record per interaction (call) , sampled from interactions since January 2020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Flat text file (.csv)</a:t>
                      </a:r>
                    </a:p>
                  </a:txBody>
                  <a:tcPr marL="50390" marR="50390" marT="25195" marB="25195" anchor="ctr"/>
                </a:tc>
                <a:extLst>
                  <a:ext uri="{0D108BD9-81ED-4DB2-BD59-A6C34878D82A}">
                    <a16:rowId xmlns:a16="http://schemas.microsoft.com/office/drawing/2014/main" val="263995977"/>
                  </a:ext>
                </a:extLst>
              </a:tr>
              <a:tr h="2469126">
                <a:tc>
                  <a:txBody>
                    <a:bodyPr/>
                    <a:lstStyle/>
                    <a:p>
                      <a:r>
                        <a:rPr lang="en-US" sz="1400" b="1" dirty="0"/>
                        <a:t>Supporting Context:</a:t>
                      </a:r>
                    </a:p>
                    <a:p>
                      <a:r>
                        <a:rPr lang="en-US" sz="1400" dirty="0"/>
                        <a:t>Students are welcome to use any additional data sources they can find; however, the data we're providing are anonymized, so linking to specific records shouldn't be possible -- use of additional data sources is not expected.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 marL="50390" marR="50390" marT="25195" marB="2519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Students may use any framework, language, etc., the students are familiar with, including standard methods for text feature extraction (e.g. TF/IDF) and encoding (e.g., BERT)</a:t>
                      </a:r>
                    </a:p>
                  </a:txBody>
                  <a:tcPr marL="50390" marR="50390" marT="25195" marB="25195" anchor="ctr"/>
                </a:tc>
                <a:extLst>
                  <a:ext uri="{0D108BD9-81ED-4DB2-BD59-A6C34878D82A}">
                    <a16:rowId xmlns:a16="http://schemas.microsoft.com/office/drawing/2014/main" val="315025041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C3E51EE-9B37-9C97-FD09-EC5EE35C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380" y="11618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17063-AC9D-442B-6839-01A80B0C7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EE773D-3869-F560-53C7-88209366E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462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955DDF-BF06-C6B5-91D7-27A7E39D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3057"/>
                </a:solidFill>
              </a:rPr>
              <a:t>Drop-in Basis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3057"/>
                </a:solidFill>
              </a:rPr>
              <a:t>Opportunity to ask technical or domain knowledge questions</a:t>
            </a:r>
            <a:endParaRPr lang="en-US" dirty="0">
              <a:solidFill>
                <a:srgbClr val="003057"/>
              </a:solidFill>
            </a:endParaRPr>
          </a:p>
          <a:p>
            <a:pPr marL="900113" lvl="1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Thursday, January 11</a:t>
            </a:r>
            <a:r>
              <a:rPr lang="en-US" sz="26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 from 11:00AM - 12:00PM </a:t>
            </a:r>
          </a:p>
          <a:p>
            <a:pPr marL="557213" lvl="1" indent="0">
              <a:buNone/>
            </a:pPr>
            <a:endParaRPr lang="en-US" sz="2600" dirty="0">
              <a:solidFill>
                <a:schemeClr val="bg2">
                  <a:lumMod val="50000"/>
                </a:schemeClr>
              </a:solidFill>
            </a:endParaRPr>
          </a:p>
          <a:p>
            <a:pPr marL="900113" lvl="1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Tuesday, January 16</a:t>
            </a:r>
            <a:r>
              <a:rPr lang="en-US" sz="26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 from 11:00AM - 12:00PM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30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3057"/>
                </a:solidFill>
                <a:latin typeface="+mj-lt"/>
              </a:rPr>
              <a:t>Questions in between office hours, email </a:t>
            </a:r>
            <a:r>
              <a:rPr lang="en-US" sz="2700" u="sng" dirty="0">
                <a:solidFill>
                  <a:srgbClr val="0046BE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AnalyticsEngagement@bestbuy.com</a:t>
            </a:r>
            <a:r>
              <a:rPr lang="en-US" sz="2700" u="sng" dirty="0">
                <a:solidFill>
                  <a:srgbClr val="0046BE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700" dirty="0">
                <a:solidFill>
                  <a:srgbClr val="003057"/>
                </a:solidFill>
                <a:latin typeface="+mj-lt"/>
              </a:rPr>
              <a:t>and copy </a:t>
            </a:r>
            <a:r>
              <a:rPr lang="en-US" sz="2700" u="none" strike="noStrike" dirty="0">
                <a:solidFill>
                  <a:srgbClr val="0046BE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tyler.rentfrow@bestbuy.com</a:t>
            </a:r>
            <a:r>
              <a:rPr lang="en-US" sz="2700" u="none" strike="noStrike" dirty="0">
                <a:solidFill>
                  <a:srgbClr val="0046BE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700" b="1" u="sng" dirty="0">
              <a:solidFill>
                <a:srgbClr val="0046BE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EC0CAE-A62C-578E-46C9-C4165C8C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Office Hours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2C13-CDF2-BD03-E061-5201DB17D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6AB649-BC2F-F726-F73E-E422EEE4F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42042"/>
              </p:ext>
            </p:extLst>
          </p:nvPr>
        </p:nvGraphicFramePr>
        <p:xfrm>
          <a:off x="1333215" y="3054906"/>
          <a:ext cx="6392849" cy="346837"/>
        </p:xfrm>
        <a:graphic>
          <a:graphicData uri="http://schemas.openxmlformats.org/drawingml/2006/table">
            <a:tbl>
              <a:tblPr firstRow="1" firstCol="1" bandRow="1"/>
              <a:tblGrid>
                <a:gridCol w="1406427">
                  <a:extLst>
                    <a:ext uri="{9D8B030D-6E8A-4147-A177-3AD203B41FA5}">
                      <a16:colId xmlns:a16="http://schemas.microsoft.com/office/drawing/2014/main" val="3648593842"/>
                    </a:ext>
                  </a:extLst>
                </a:gridCol>
                <a:gridCol w="4986422">
                  <a:extLst>
                    <a:ext uri="{9D8B030D-6E8A-4147-A177-3AD203B41FA5}">
                      <a16:colId xmlns:a16="http://schemas.microsoft.com/office/drawing/2014/main" val="56124914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Meeting URL: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hlinkClick r:id="rId4"/>
                        </a:rPr>
                        <a:t>https://gatech.zoom.us/j/98143936581</a:t>
                      </a:r>
                      <a:r>
                        <a:rPr lang="en-US" sz="100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6599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Meeting ID: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981 4393 6581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2887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8F2985-E807-FFA9-E0AF-E4220E1B4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9535"/>
              </p:ext>
            </p:extLst>
          </p:nvPr>
        </p:nvGraphicFramePr>
        <p:xfrm>
          <a:off x="1333215" y="4209566"/>
          <a:ext cx="5884880" cy="346837"/>
        </p:xfrm>
        <a:graphic>
          <a:graphicData uri="http://schemas.openxmlformats.org/drawingml/2006/table">
            <a:tbl>
              <a:tblPr firstRow="1" firstCol="1" bandRow="1"/>
              <a:tblGrid>
                <a:gridCol w="1294674">
                  <a:extLst>
                    <a:ext uri="{9D8B030D-6E8A-4147-A177-3AD203B41FA5}">
                      <a16:colId xmlns:a16="http://schemas.microsoft.com/office/drawing/2014/main" val="621699977"/>
                    </a:ext>
                  </a:extLst>
                </a:gridCol>
                <a:gridCol w="4590206">
                  <a:extLst>
                    <a:ext uri="{9D8B030D-6E8A-4147-A177-3AD203B41FA5}">
                      <a16:colId xmlns:a16="http://schemas.microsoft.com/office/drawing/2014/main" val="35221616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Meeting URL: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hlinkClick r:id="rId5"/>
                        </a:rPr>
                        <a:t>https://gatech.zoom.us/j/99497065088</a:t>
                      </a:r>
                      <a:r>
                        <a:rPr lang="en-US" sz="100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9607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Meeting ID: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9394D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994 9706 5088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2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powerpoint_everydayv1.pptx" id="{531BCF8D-00D1-437E-919E-D9AAB3A74313}" vid="{7C088F33-E76F-46DC-AE70-6B371810D62A}"/>
    </a:ext>
  </a:extLst>
</a:theme>
</file>

<file path=ppt/theme/theme2.xml><?xml version="1.0" encoding="utf-8"?>
<a:theme xmlns:a="http://schemas.openxmlformats.org/drawingml/2006/main" name="1_Office Theme">
  <a:themeElements>
    <a:clrScheme name="BBY Brand Template Blue">
      <a:dk1>
        <a:srgbClr val="FFFFFF"/>
      </a:dk1>
      <a:lt1>
        <a:srgbClr val="000000"/>
      </a:lt1>
      <a:dk2>
        <a:srgbClr val="D2D8E2"/>
      </a:dk2>
      <a:lt2>
        <a:srgbClr val="0046BE"/>
      </a:lt2>
      <a:accent1>
        <a:srgbClr val="FFF200"/>
      </a:accent1>
      <a:accent2>
        <a:srgbClr val="4976E6"/>
      </a:accent2>
      <a:accent3>
        <a:srgbClr val="FFCE00"/>
      </a:accent3>
      <a:accent4>
        <a:srgbClr val="001E73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powerpoint_presentationv1.pptx" id="{110878AA-913F-44B6-A8FF-38E050512EFD}" vid="{BBB3517F-CEE0-4F08-80A5-5F6F73F517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0407c4-57b7-46fe-8084-abf726877d26">
      <UserInfo>
        <DisplayName>Bell, Zachary</DisplayName>
        <AccountId>26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  <lcf76f155ced4ddcb4097134ff3c332f xmlns="1cec3120-f084-4c0f-8118-1fdd52e103e2">
      <Terms xmlns="http://schemas.microsoft.com/office/infopath/2007/PartnerControls"/>
    </lcf76f155ced4ddcb4097134ff3c332f>
    <TaxCatchAll xmlns="ab0407c4-57b7-46fe-8084-abf726877d2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47722892AAF4478875CB0C4A56602B" ma:contentTypeVersion="21" ma:contentTypeDescription="Create a new document." ma:contentTypeScope="" ma:versionID="2af15f11292f5c38d6eab42efa23c6f4">
  <xsd:schema xmlns:xsd="http://www.w3.org/2001/XMLSchema" xmlns:xs="http://www.w3.org/2001/XMLSchema" xmlns:p="http://schemas.microsoft.com/office/2006/metadata/properties" xmlns:ns1="http://schemas.microsoft.com/sharepoint/v3" xmlns:ns2="ab0407c4-57b7-46fe-8084-abf726877d26" xmlns:ns3="cb58b81e-eeea-4eae-80a3-3c2e33caed36" xmlns:ns4="1cec3120-f084-4c0f-8118-1fdd52e103e2" targetNamespace="http://schemas.microsoft.com/office/2006/metadata/properties" ma:root="true" ma:fieldsID="11e3185cb5570f3c1c9efc9862458483" ns1:_="" ns2:_="" ns3:_="" ns4:_="">
    <xsd:import namespace="http://schemas.microsoft.com/sharepoint/v3"/>
    <xsd:import namespace="ab0407c4-57b7-46fe-8084-abf726877d26"/>
    <xsd:import namespace="cb58b81e-eeea-4eae-80a3-3c2e33caed36"/>
    <xsd:import namespace="1cec3120-f084-4c0f-8118-1fdd52e103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  <xsd:element ref="ns4:MediaLengthInSeconds" minOccurs="0"/>
                <xsd:element ref="ns4:lcf76f155ced4ddcb4097134ff3c332f" minOccurs="0"/>
                <xsd:element ref="ns2:TaxCatchAll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0407c4-57b7-46fe-8084-abf726877d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e41595-370b-472d-a092-e8f0fd4c8e2b}" ma:internalName="TaxCatchAll" ma:showField="CatchAllData" ma:web="ab0407c4-57b7-46fe-8084-abf726877d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b81e-eeea-4eae-80a3-3c2e33caed36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c3120-f084-4c0f-8118-1fdd52e10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AC0E6-9277-4ADE-A453-686B838D85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480F14-2499-4C5E-B9D7-590D7FFDF929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7c936298-6126-43b0-a8d4-f79de5899056"/>
    <ds:schemaRef ds:uri="http://schemas.microsoft.com/office/infopath/2007/PartnerControls"/>
    <ds:schemaRef ds:uri="197b55c0-7aef-428a-83e7-8a9a99dc988b"/>
    <ds:schemaRef ds:uri="ab0407c4-57b7-46fe-8084-abf726877d26"/>
    <ds:schemaRef ds:uri="http://schemas.microsoft.com/sharepoint/v3"/>
    <ds:schemaRef ds:uri="1cec3120-f084-4c0f-8118-1fdd52e103e2"/>
  </ds:schemaRefs>
</ds:datastoreItem>
</file>

<file path=customXml/itemProps3.xml><?xml version="1.0" encoding="utf-8"?>
<ds:datastoreItem xmlns:ds="http://schemas.openxmlformats.org/officeDocument/2006/customXml" ds:itemID="{42F0682D-3B0A-40D1-9021-2C2F0C81AC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0407c4-57b7-46fe-8084-abf726877d26"/>
    <ds:schemaRef ds:uri="cb58b81e-eeea-4eae-80a3-3c2e33caed36"/>
    <ds:schemaRef ds:uri="1cec3120-f084-4c0f-8118-1fdd52e10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BBYpowerpoint_everydayv1</Template>
  <TotalTime>2755</TotalTime>
  <Words>1665</Words>
  <Application>Microsoft Office PowerPoint</Application>
  <PresentationFormat>Widescreen</PresentationFormat>
  <Paragraphs>209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Human BBY 55 Regular</vt:lpstr>
      <vt:lpstr>Human BBY Office</vt:lpstr>
      <vt:lpstr>Wingdings</vt:lpstr>
      <vt:lpstr>Office Theme</vt:lpstr>
      <vt:lpstr>1_Office Theme</vt:lpstr>
      <vt:lpstr>PowerPoint Presentation</vt:lpstr>
      <vt:lpstr>Model Compression:</vt:lpstr>
      <vt:lpstr>Our ML theme is model “compression”</vt:lpstr>
      <vt:lpstr>Our application: intent detection to improve customer care</vt:lpstr>
      <vt:lpstr>The data themselves pose unique challenges.</vt:lpstr>
      <vt:lpstr>You’ll be evaluated on multiple criteria.</vt:lpstr>
      <vt:lpstr>Available Data</vt:lpstr>
      <vt:lpstr>Next Steps</vt:lpstr>
      <vt:lpstr>Virtual Office Hours</vt:lpstr>
      <vt:lpstr>Speechworks Persuasive Speaker Workshop</vt:lpstr>
      <vt:lpstr>Deliverables</vt:lpstr>
      <vt:lpstr>Prizes</vt:lpstr>
      <vt:lpstr>Virtual Presentation &amp; Awards Ceremony</vt:lpstr>
      <vt:lpstr>Questions?</vt:lpstr>
      <vt:lpstr>Tips &amp; Tricks</vt:lpstr>
      <vt:lpstr>What is Data Storytelling?</vt:lpstr>
      <vt:lpstr>Key Points for Storytelling</vt:lpstr>
      <vt:lpstr>A tale of two data stories</vt:lpstr>
      <vt:lpstr>Or we can ask the AI again…</vt:lpstr>
      <vt:lpstr>Being a data author</vt:lpstr>
      <vt:lpstr>Crafting an “executive summary” presentation</vt:lpstr>
      <vt:lpstr>Thank you for the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Roth, Ellen</dc:creator>
  <cp:lastModifiedBy>Nunes, Shirmenia K</cp:lastModifiedBy>
  <cp:revision>9</cp:revision>
  <cp:lastPrinted>2022-04-15T13:46:50Z</cp:lastPrinted>
  <dcterms:created xsi:type="dcterms:W3CDTF">2021-02-12T15:15:47Z</dcterms:created>
  <dcterms:modified xsi:type="dcterms:W3CDTF">2024-01-05T16:48:20Z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0x010100A747722892AAF4478875CB0C4A56602B</vt:lpwstr>
  </property>
  <property fmtid="{D5CDD505-2E9C-101B-9397-08002B2CF9AE}" pid="3" name="MediaServiceImageTags">
    <vt:lpwstr/>
  </property>
</Properties>
</file>