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Thin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A1359E-38C6-42B8-935D-F8EDA86602D9}">
  <a:tblStyle styleId="{55A1359E-38C6-42B8-935D-F8EDA86602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Thin-bold.fntdata"/><Relationship Id="rId25" Type="http://schemas.openxmlformats.org/officeDocument/2006/relationships/font" Target="fonts/RobotoThin-regular.fntdata"/><Relationship Id="rId28" Type="http://schemas.openxmlformats.org/officeDocument/2006/relationships/font" Target="fonts/RobotoThin-boldItalic.fntdata"/><Relationship Id="rId27" Type="http://schemas.openxmlformats.org/officeDocument/2006/relationships/font" Target="fonts/RobotoTh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mpireflippers.com/social-media-dtc-ecommerce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f471b92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f471b92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f471b92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f471b92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f471b92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f471b92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ec0e30e45_0_2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ec0e30e45_0_2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f082a640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f082a640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f082a640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f082a64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ec0e30e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ec0e30e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f082a6400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f082a6400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ec0e30e45_0_2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ec0e30e45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ec0e30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ec0e30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credits: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https://empireflippers.com/social-media-dtc-ecommerce/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f082a640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f082a640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ec0e30e45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ec0e30e45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ec0e30e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ec0e30e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f082a6400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f082a640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ec0e30e45_0_2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ec0e30e45_0_2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ec0e30e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ec0e30e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c0e30e45_0_2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ec0e30e45_0_2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743"/>
                </a:solidFill>
              </a:rPr>
              <a:t>Does Reddit Know Movies?</a:t>
            </a:r>
            <a:endParaRPr>
              <a:solidFill>
                <a:srgbClr val="0B77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Predicting Box Office Performance Using Social Media Metrics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22"/>
          <p:cNvGraphicFramePr/>
          <p:nvPr/>
        </p:nvGraphicFramePr>
        <p:xfrm>
          <a:off x="386000" y="14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{55A1359E-38C6-42B8-935D-F8EDA86602D9}</a:tableStyleId>
              </a:tblPr>
              <a:tblGrid>
                <a:gridCol w="2302175"/>
                <a:gridCol w="883350"/>
                <a:gridCol w="848450"/>
                <a:gridCol w="1137275"/>
                <a:gridCol w="1115075"/>
                <a:gridCol w="1059500"/>
                <a:gridCol w="1100475"/>
              </a:tblGrid>
              <a:tr h="74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Model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Train R</a:t>
                      </a:r>
                      <a:r>
                        <a:rPr baseline="30000"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Test R</a:t>
                      </a:r>
                      <a:r>
                        <a:rPr baseline="30000" lang="en" sz="1500"/>
                        <a:t>2</a:t>
                      </a:r>
                      <a:endParaRPr baseline="30000"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Train RMSE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Test RMSE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Train MAE</a:t>
                      </a:r>
                      <a:r>
                        <a:rPr baseline="30000" lang="en" sz="1500"/>
                        <a:t>1</a:t>
                      </a:r>
                      <a:endParaRPr baseline="30000"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Test MAE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74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Baseline MLR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0.63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0.645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$18,460,701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$17,055,582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$4,689,752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$4,782,502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MLR with Feature Transformation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0.73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0.67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$25,528,757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$23,565,896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$1,409,706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$1,453,946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74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Final MLR (w/o influential points</a:t>
                      </a:r>
                      <a:r>
                        <a:rPr baseline="30000" lang="en" sz="1300"/>
                        <a:t>2</a:t>
                      </a:r>
                      <a:r>
                        <a:rPr lang="en" sz="1300"/>
                        <a:t>)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0.76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0.72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$26,721,629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$21,750,813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$2,167,161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$1,576,770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13F"/>
                </a:solidFill>
              </a:rPr>
              <a:t>Regression - Performance Metrics</a:t>
            </a:r>
            <a:endParaRPr>
              <a:solidFill>
                <a:srgbClr val="0B713F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266625" y="4676925"/>
            <a:ext cx="6632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en" sz="800">
                <a:solidFill>
                  <a:schemeClr val="dk2"/>
                </a:solidFill>
              </a:rPr>
              <a:t>MAE - Median Absolute error - not influenced but outliers.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en" sz="800">
                <a:solidFill>
                  <a:schemeClr val="dk2"/>
                </a:solidFill>
              </a:rPr>
              <a:t>Based on cook’s distance the influential points were detected and removed before fitting the model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13F"/>
                </a:solidFill>
              </a:rPr>
              <a:t>Regression - Model Diagnostics 1/2</a:t>
            </a:r>
            <a:endParaRPr>
              <a:solidFill>
                <a:srgbClr val="0B713F"/>
              </a:solidFill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4419600" y="1364825"/>
            <a:ext cx="3998299" cy="30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416325" y="973025"/>
            <a:ext cx="1602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Baseline MLR</a:t>
            </a:r>
            <a:endParaRPr b="1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4825"/>
            <a:ext cx="4114800" cy="3114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5718675" y="1020750"/>
            <a:ext cx="1657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Final MLR - log(y+1)</a:t>
            </a:r>
            <a:endParaRPr b="1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223050" y="4459425"/>
            <a:ext cx="869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300"/>
              <a:buChar char="●"/>
            </a:pPr>
            <a:r>
              <a:rPr lang="en" sz="1300">
                <a:solidFill>
                  <a:srgbClr val="0B713F"/>
                </a:solidFill>
              </a:rPr>
              <a:t>Evidence of </a:t>
            </a:r>
            <a:r>
              <a:rPr lang="en" sz="1300">
                <a:solidFill>
                  <a:srgbClr val="0B713F"/>
                </a:solidFill>
              </a:rPr>
              <a:t>heteroscedasticity, improved by transformation </a:t>
            </a:r>
            <a:endParaRPr>
              <a:solidFill>
                <a:srgbClr val="0B71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13F"/>
                </a:solidFill>
              </a:rPr>
              <a:t>Regression - Model Diagnostics 1/2</a:t>
            </a:r>
            <a:endParaRPr>
              <a:solidFill>
                <a:srgbClr val="0B713F"/>
              </a:solidFill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 b="719" l="0" r="0" t="729"/>
          <a:stretch/>
        </p:blipFill>
        <p:spPr>
          <a:xfrm>
            <a:off x="4419600" y="1364825"/>
            <a:ext cx="3998299" cy="305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416325" y="973025"/>
            <a:ext cx="16023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Baseline MLR</a:t>
            </a:r>
            <a:endParaRPr b="1"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4">
            <a:alphaModFix/>
          </a:blip>
          <a:srcRect b="932" l="0" r="0" t="922"/>
          <a:stretch/>
        </p:blipFill>
        <p:spPr>
          <a:xfrm>
            <a:off x="152400" y="1364825"/>
            <a:ext cx="4114799" cy="3114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5718675" y="1020750"/>
            <a:ext cx="1657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Final MLR - log(y+1)</a:t>
            </a:r>
            <a:endParaRPr b="1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223050" y="4459425"/>
            <a:ext cx="869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300"/>
              <a:buChar char="●"/>
            </a:pPr>
            <a:r>
              <a:rPr lang="en" sz="1300">
                <a:solidFill>
                  <a:srgbClr val="0B713F"/>
                </a:solidFill>
              </a:rPr>
              <a:t>Transformations improved normality assumption</a:t>
            </a:r>
            <a:endParaRPr>
              <a:solidFill>
                <a:srgbClr val="0B71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24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13F"/>
                </a:solidFill>
              </a:rPr>
              <a:t>Random Forest Overview</a:t>
            </a:r>
            <a:endParaRPr>
              <a:solidFill>
                <a:srgbClr val="0B713F"/>
              </a:solidFill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11700" y="245000"/>
            <a:ext cx="5298600" cy="46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>
              <a:solidFill>
                <a:srgbClr val="0B713F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Used grid search 5-fold cross-validation to optimize parameters</a:t>
            </a:r>
            <a:endParaRPr>
              <a:solidFill>
                <a:srgbClr val="0B713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B713F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Fit and compared random forest and XGBoost model with/without multiple permutations of:</a:t>
            </a:r>
            <a:endParaRPr>
              <a:solidFill>
                <a:srgbClr val="0B713F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600"/>
              <a:buChar char="○"/>
            </a:pPr>
            <a:r>
              <a:rPr lang="en" sz="1600">
                <a:solidFill>
                  <a:srgbClr val="0B713F"/>
                </a:solidFill>
              </a:rPr>
              <a:t>Outlier removal, Feature adjustments, Missing data removal</a:t>
            </a:r>
            <a:endParaRPr sz="1600">
              <a:solidFill>
                <a:srgbClr val="0B71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B713F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XGBoost extremely overfit</a:t>
            </a:r>
            <a:endParaRPr>
              <a:solidFill>
                <a:srgbClr val="0B713F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B713F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Random Forest provided best results with full data</a:t>
            </a:r>
            <a:endParaRPr>
              <a:solidFill>
                <a:srgbClr val="0B713F"/>
              </a:solidFill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741300"/>
            <a:ext cx="3164925" cy="18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0" y="64397"/>
            <a:ext cx="8357850" cy="501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18" y="38100"/>
            <a:ext cx="7774333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14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13F"/>
                </a:solidFill>
              </a:rPr>
              <a:t>Final Model Performance Overview</a:t>
            </a:r>
            <a:endParaRPr>
              <a:solidFill>
                <a:srgbClr val="0B713F"/>
              </a:solidFill>
            </a:endParaRPr>
          </a:p>
        </p:txBody>
      </p:sp>
      <p:grpSp>
        <p:nvGrpSpPr>
          <p:cNvPr id="228" name="Google Shape;228;p28"/>
          <p:cNvGrpSpPr/>
          <p:nvPr/>
        </p:nvGrpSpPr>
        <p:grpSpPr>
          <a:xfrm>
            <a:off x="5025256" y="716175"/>
            <a:ext cx="2486829" cy="3711155"/>
            <a:chOff x="1118224" y="283725"/>
            <a:chExt cx="2090826" cy="4076400"/>
          </a:xfrm>
        </p:grpSpPr>
        <p:sp>
          <p:nvSpPr>
            <p:cNvPr id="229" name="Google Shape;229;p2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B77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1233928" y="972269"/>
              <a:ext cx="1815000" cy="17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74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All features and rows</a:t>
              </a:r>
              <a:endParaRPr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74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500 trees</a:t>
              </a:r>
              <a:endParaRPr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74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Max depth = 10</a:t>
              </a:r>
              <a:endParaRPr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74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Min split = 2</a:t>
              </a:r>
              <a:endParaRPr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74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Min leaf = 4</a:t>
              </a:r>
              <a:endParaRPr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1203776" y="455929"/>
              <a:ext cx="19752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2400">
                <a:solidFill>
                  <a:srgbClr val="0B7743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233927" y="3172455"/>
              <a:ext cx="19149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baseline="30000"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 </a:t>
              </a: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- 0.6959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RMSE - $15,048,721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28"/>
          <p:cNvGrpSpPr/>
          <p:nvPr/>
        </p:nvGrpSpPr>
        <p:grpSpPr>
          <a:xfrm>
            <a:off x="1634388" y="742900"/>
            <a:ext cx="2486829" cy="3711155"/>
            <a:chOff x="1118224" y="283725"/>
            <a:chExt cx="2090826" cy="4076400"/>
          </a:xfrm>
        </p:grpSpPr>
        <p:sp>
          <p:nvSpPr>
            <p:cNvPr id="236" name="Google Shape;236;p2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B77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118224" y="1003628"/>
              <a:ext cx="2030400" cy="167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74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All features + </a:t>
              </a: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nonlinear</a:t>
              </a: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 transformations.</a:t>
              </a:r>
              <a:endParaRPr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74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Target transformation: log(y+1)</a:t>
              </a:r>
              <a:endParaRPr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743"/>
                </a:buClr>
                <a:buSzPts val="1400"/>
                <a:buFont typeface="Roboto"/>
                <a:buChar char="●"/>
              </a:pPr>
              <a:r>
                <a:rPr lang="en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Removed outliers</a:t>
              </a:r>
              <a:endParaRPr>
                <a:solidFill>
                  <a:srgbClr val="0B77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0B7743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endParaRPr sz="2400">
                <a:solidFill>
                  <a:srgbClr val="0B7743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233922" y="3172455"/>
              <a:ext cx="19149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baseline="30000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 </a:t>
              </a: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- 0.72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RMSE - $</a:t>
              </a: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21,750,813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13F"/>
                </a:solidFill>
              </a:rPr>
              <a:t>Conclusions</a:t>
            </a:r>
            <a:endParaRPr>
              <a:solidFill>
                <a:srgbClr val="0B713F"/>
              </a:solidFill>
            </a:endParaRPr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713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Best model in explanatory power is a multiple linear regression using -log(1+y) as the response variable with outliers removed</a:t>
            </a:r>
            <a:br>
              <a:rPr lang="en">
                <a:solidFill>
                  <a:srgbClr val="0B713F"/>
                </a:solidFill>
              </a:rPr>
            </a:br>
            <a:endParaRPr>
              <a:solidFill>
                <a:srgbClr val="0B71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Best model in terms of accuracy is random forest on full dataset</a:t>
            </a:r>
            <a:br>
              <a:rPr lang="en">
                <a:solidFill>
                  <a:srgbClr val="0B713F"/>
                </a:solidFill>
              </a:rPr>
            </a:br>
            <a:endParaRPr>
              <a:solidFill>
                <a:srgbClr val="0B71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Budget by far most important predictive feature</a:t>
            </a:r>
            <a:br>
              <a:rPr lang="en">
                <a:solidFill>
                  <a:srgbClr val="0B713F"/>
                </a:solidFill>
              </a:rPr>
            </a:br>
            <a:endParaRPr>
              <a:solidFill>
                <a:srgbClr val="0B71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Comment sentiment appears to have some small amount of predictive power</a:t>
            </a:r>
            <a:endParaRPr>
              <a:solidFill>
                <a:srgbClr val="0B71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13F"/>
                </a:solidFill>
              </a:rPr>
              <a:t>Limitations &amp; Next Steps</a:t>
            </a:r>
            <a:endParaRPr>
              <a:solidFill>
                <a:srgbClr val="0B713F"/>
              </a:solidFill>
            </a:endParaRPr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713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Reddit commenters a small subset of all moviegoers</a:t>
            </a:r>
            <a:endParaRPr>
              <a:solidFill>
                <a:srgbClr val="0B713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400"/>
              <a:buChar char="○"/>
            </a:pPr>
            <a:r>
              <a:rPr lang="en">
                <a:solidFill>
                  <a:srgbClr val="0B713F"/>
                </a:solidFill>
              </a:rPr>
              <a:t>Potentially increase predictive power by integrating sentiment from multiple sources</a:t>
            </a:r>
            <a:br>
              <a:rPr lang="en">
                <a:solidFill>
                  <a:srgbClr val="0B713F"/>
                </a:solidFill>
              </a:rPr>
            </a:br>
            <a:endParaRPr>
              <a:solidFill>
                <a:srgbClr val="0B71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Movies from popular IP harder to predict</a:t>
            </a:r>
            <a:endParaRPr>
              <a:solidFill>
                <a:srgbClr val="0B713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400"/>
              <a:buChar char="○"/>
            </a:pPr>
            <a:r>
              <a:rPr lang="en">
                <a:solidFill>
                  <a:srgbClr val="0B713F"/>
                </a:solidFill>
              </a:rPr>
              <a:t>Potentially different models for popular IP vs other movies</a:t>
            </a:r>
            <a:br>
              <a:rPr lang="en">
                <a:solidFill>
                  <a:srgbClr val="0B713F"/>
                </a:solidFill>
              </a:rPr>
            </a:br>
            <a:endParaRPr>
              <a:solidFill>
                <a:srgbClr val="0B71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Multitude of other factors go into movie theater attendance</a:t>
            </a:r>
            <a:endParaRPr>
              <a:solidFill>
                <a:srgbClr val="0B713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400"/>
              <a:buChar char="○"/>
            </a:pPr>
            <a:r>
              <a:rPr lang="en">
                <a:solidFill>
                  <a:srgbClr val="0B713F"/>
                </a:solidFill>
              </a:rPr>
              <a:t>Economic</a:t>
            </a:r>
            <a:r>
              <a:rPr lang="en">
                <a:solidFill>
                  <a:srgbClr val="0B713F"/>
                </a:solidFill>
              </a:rPr>
              <a:t> trends, simultaneous streaming release, etc.</a:t>
            </a:r>
            <a:endParaRPr>
              <a:solidFill>
                <a:srgbClr val="0B71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Topic Introduction</a:t>
            </a:r>
            <a:endParaRPr sz="3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8891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Word of mouth has a large impact on consumers’ choices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Proliferation of social media websites →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Centralized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location for discussion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Revealed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previously unseen data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Word of mouth provides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“</a:t>
            </a:r>
            <a:r>
              <a:rPr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explanatory power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for box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office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performance,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especially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early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weeks after opening</a:t>
            </a:r>
            <a:r>
              <a:rPr baseline="30000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endParaRPr baseline="30000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300" y="1084400"/>
            <a:ext cx="3364000" cy="28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713F"/>
                </a:solidFill>
              </a:rPr>
              <a:t>Problem</a:t>
            </a:r>
            <a:endParaRPr b="1" sz="3000">
              <a:solidFill>
                <a:srgbClr val="0B713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7743"/>
              </a:buClr>
              <a:buSzPts val="1800"/>
              <a:buChar char="●"/>
            </a:pPr>
            <a:r>
              <a:rPr lang="en" sz="1800">
                <a:solidFill>
                  <a:srgbClr val="0B7743"/>
                </a:solidFill>
              </a:rPr>
              <a:t>Movie studios attempt to drive online word-of-mouth through trailers and teasers</a:t>
            </a:r>
            <a:endParaRPr sz="1800">
              <a:solidFill>
                <a:srgbClr val="0B77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B77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B7743"/>
              </a:buClr>
              <a:buSzPts val="1800"/>
              <a:buChar char="●"/>
            </a:pPr>
            <a:r>
              <a:rPr lang="en" sz="1800">
                <a:solidFill>
                  <a:srgbClr val="0B7743"/>
                </a:solidFill>
              </a:rPr>
              <a:t>Online reactions to promotional content could be highly predictive of future earnings</a:t>
            </a:r>
            <a:endParaRPr sz="1800">
              <a:solidFill>
                <a:srgbClr val="0B77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B77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B713F"/>
              </a:buClr>
              <a:buSzPts val="1600"/>
              <a:buChar char="●"/>
            </a:pPr>
            <a:r>
              <a:rPr lang="en" sz="1800">
                <a:solidFill>
                  <a:srgbClr val="0B7743"/>
                </a:solidFill>
              </a:rPr>
              <a:t>Movie studios should desire to use these data to predict earnings and alter promotional strategies</a:t>
            </a:r>
            <a:br>
              <a:rPr lang="en" sz="1600"/>
            </a:br>
            <a:endParaRPr sz="16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5622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86E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" sz="1800">
                <a:solidFill>
                  <a:srgbClr val="4A86E8"/>
                </a:solidFill>
              </a:rPr>
              <a:t>Analyze pre-release comments on movie trailers to determine:</a:t>
            </a:r>
            <a:endParaRPr sz="1800">
              <a:solidFill>
                <a:srgbClr val="4A86E8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Char char="○"/>
            </a:pPr>
            <a:r>
              <a:rPr lang="en" sz="1700">
                <a:solidFill>
                  <a:srgbClr val="4A86E8"/>
                </a:solidFill>
              </a:rPr>
              <a:t>Sentiment</a:t>
            </a:r>
            <a:endParaRPr sz="1700">
              <a:solidFill>
                <a:srgbClr val="4A86E8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700"/>
              <a:buChar char="○"/>
            </a:pPr>
            <a:r>
              <a:rPr lang="en" sz="1700">
                <a:solidFill>
                  <a:srgbClr val="4A86E8"/>
                </a:solidFill>
              </a:rPr>
              <a:t>Engagement</a:t>
            </a:r>
            <a:endParaRPr sz="1700">
              <a:solidFill>
                <a:srgbClr val="4A86E8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○"/>
            </a:pPr>
            <a:r>
              <a:rPr lang="en" sz="1700">
                <a:solidFill>
                  <a:srgbClr val="4A86E8"/>
                </a:solidFill>
              </a:rPr>
              <a:t>Other word-of-mouth metrics</a:t>
            </a:r>
            <a:br>
              <a:rPr lang="en" sz="1800">
                <a:solidFill>
                  <a:srgbClr val="4A86E8"/>
                </a:solidFill>
              </a:rPr>
            </a:br>
            <a:endParaRPr sz="1800">
              <a:solidFill>
                <a:srgbClr val="4A86E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b="1" lang="en" sz="1800">
                <a:solidFill>
                  <a:srgbClr val="4A86E8"/>
                </a:solidFill>
              </a:rPr>
              <a:t>Predict opening weekend performance using our engineered features</a:t>
            </a:r>
            <a:endParaRPr b="1" sz="1800">
              <a:solidFill>
                <a:srgbClr val="4A86E8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</a:rPr>
              <a:t>Solution</a:t>
            </a:r>
            <a:endParaRPr b="1" sz="3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78" name="Google Shape;78;p16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Data Scraping</a:t>
              </a:r>
              <a:endParaRPr b="1" sz="1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2544500" y="1957150"/>
            <a:ext cx="2027400" cy="1897977"/>
            <a:chOff x="2544500" y="1957150"/>
            <a:chExt cx="2027400" cy="1897977"/>
          </a:xfrm>
        </p:grpSpPr>
        <p:sp>
          <p:nvSpPr>
            <p:cNvPr id="83" name="Google Shape;83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2544500" y="2660925"/>
              <a:ext cx="2027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Merging &amp; EDA</a:t>
              </a:r>
              <a:endParaRPr b="1" sz="1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88" name="Google Shape;88;p16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Modeling</a:t>
              </a:r>
              <a:endPara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93" name="Google Shape;93;p16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" name="Google Shape;97;p16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65500" y="214000"/>
            <a:ext cx="40452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Reddit’s r/movies</a:t>
            </a:r>
            <a:endParaRPr sz="3800"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265500" y="1269550"/>
            <a:ext cx="40452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33M members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Trailers commonly posted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Valuable insights into audience anticipation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Extract text using Reddit API</a:t>
            </a:r>
            <a:endParaRPr sz="22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400" y="318773"/>
            <a:ext cx="4045199" cy="1391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00" y="2022225"/>
            <a:ext cx="4045200" cy="124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400" y="3687526"/>
            <a:ext cx="4045199" cy="11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3335463" y="708412"/>
            <a:ext cx="1007100" cy="300300"/>
          </a:xfrm>
          <a:prstGeom prst="rect">
            <a:avLst/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354450" y="708400"/>
            <a:ext cx="3846900" cy="300300"/>
          </a:xfrm>
          <a:prstGeom prst="rect">
            <a:avLst/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Available Features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942788" y="708412"/>
            <a:ext cx="2380800" cy="300300"/>
          </a:xfrm>
          <a:prstGeom prst="rect">
            <a:avLst/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5" name="Google Shape;115;p18"/>
          <p:cNvGrpSpPr/>
          <p:nvPr/>
        </p:nvGrpSpPr>
        <p:grpSpPr>
          <a:xfrm>
            <a:off x="943723" y="1019550"/>
            <a:ext cx="7257547" cy="674450"/>
            <a:chOff x="943723" y="3098500"/>
            <a:chExt cx="7257547" cy="674450"/>
          </a:xfrm>
        </p:grpSpPr>
        <p:sp>
          <p:nvSpPr>
            <p:cNvPr id="116" name="Google Shape;116;p18"/>
            <p:cNvSpPr/>
            <p:nvPr/>
          </p:nvSpPr>
          <p:spPr>
            <a:xfrm>
              <a:off x="4354371" y="3098500"/>
              <a:ext cx="3846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Titles Release Date, Genres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TMDb API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1692275" y="3098550"/>
              <a:ext cx="16314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Movie Names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8"/>
          <p:cNvGrpSpPr/>
          <p:nvPr/>
        </p:nvGrpSpPr>
        <p:grpSpPr>
          <a:xfrm>
            <a:off x="943723" y="1704825"/>
            <a:ext cx="7257597" cy="674450"/>
            <a:chOff x="943723" y="3783775"/>
            <a:chExt cx="7257597" cy="674450"/>
          </a:xfrm>
        </p:grpSpPr>
        <p:sp>
          <p:nvSpPr>
            <p:cNvPr id="124" name="Google Shape;124;p18"/>
            <p:cNvSpPr/>
            <p:nvPr/>
          </p:nvSpPr>
          <p:spPr>
            <a:xfrm>
              <a:off x="4354421" y="3783775"/>
              <a:ext cx="3846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 Title, Post Date, Post Text, Upvotes, Number of Comments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Reddit API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704725" y="3783825"/>
              <a:ext cx="15612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Reddit Posts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943723" y="2390100"/>
            <a:ext cx="7257597" cy="674450"/>
            <a:chOff x="943723" y="4469050"/>
            <a:chExt cx="7257597" cy="674450"/>
          </a:xfrm>
        </p:grpSpPr>
        <p:sp>
          <p:nvSpPr>
            <p:cNvPr id="132" name="Google Shape;132;p18"/>
            <p:cNvSpPr/>
            <p:nvPr/>
          </p:nvSpPr>
          <p:spPr>
            <a:xfrm>
              <a:off x="4354421" y="4469050"/>
              <a:ext cx="3846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Comment Text, Comment Date, Upvotes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Reddit API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704725" y="4469100"/>
              <a:ext cx="15648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Reddit Comments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943723" y="3075375"/>
            <a:ext cx="7257472" cy="674413"/>
            <a:chOff x="943723" y="4469050"/>
            <a:chExt cx="7257472" cy="674413"/>
          </a:xfrm>
        </p:grpSpPr>
        <p:sp>
          <p:nvSpPr>
            <p:cNvPr id="140" name="Google Shape;140;p18"/>
            <p:cNvSpPr/>
            <p:nvPr/>
          </p:nvSpPr>
          <p:spPr>
            <a:xfrm>
              <a:off x="4354296" y="4469050"/>
              <a:ext cx="3846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Domestic opening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Boxoffice Mojo</a:t>
              </a:r>
              <a:endParaRPr>
                <a:solidFill>
                  <a:schemeClr val="dk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943723" y="3760650"/>
            <a:ext cx="7257472" cy="674450"/>
            <a:chOff x="943723" y="4469050"/>
            <a:chExt cx="7257472" cy="674450"/>
          </a:xfrm>
        </p:grpSpPr>
        <p:sp>
          <p:nvSpPr>
            <p:cNvPr id="147" name="Google Shape;147;p18"/>
            <p:cNvSpPr/>
            <p:nvPr/>
          </p:nvSpPr>
          <p:spPr>
            <a:xfrm>
              <a:off x="4354296" y="4469050"/>
              <a:ext cx="3846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Comment-level sentiment scoring and topic modeling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</a:rPr>
                <a:t>     N/A</a:t>
              </a:r>
              <a:endParaRPr sz="1300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Engineered Features	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" name="Google Shape;154;p18"/>
          <p:cNvSpPr/>
          <p:nvPr/>
        </p:nvSpPr>
        <p:spPr>
          <a:xfrm>
            <a:off x="1692925" y="3086250"/>
            <a:ext cx="14886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Box Office Metrics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200025" y="95250"/>
            <a:ext cx="8820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7743"/>
                </a:solidFill>
              </a:rPr>
              <a:t>Data &amp; Sources</a:t>
            </a:r>
            <a:endParaRPr sz="1800">
              <a:solidFill>
                <a:srgbClr val="0B77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24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743"/>
                </a:solidFill>
              </a:rPr>
              <a:t>Topic Modeling using BERTopic</a:t>
            </a:r>
            <a:endParaRPr>
              <a:solidFill>
                <a:srgbClr val="0B7743"/>
              </a:solidFill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11700" y="952450"/>
            <a:ext cx="33459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Unsupervised clustering powered by embeddings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Silhouette Score: </a:t>
            </a:r>
            <a:r>
              <a:rPr lang="en" sz="1800" u="sng"/>
              <a:t>0.56</a:t>
            </a:r>
            <a:endParaRPr sz="1800" u="sng"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050" y="1057275"/>
            <a:ext cx="4597251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62790"/>
            <a:ext cx="3345900" cy="2714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solidFill>
                  <a:srgbClr val="0B713F"/>
                </a:solidFill>
              </a:rPr>
              <a:t>Sentiment Analysis</a:t>
            </a:r>
            <a:endParaRPr sz="3000">
              <a:solidFill>
                <a:srgbClr val="0B713F"/>
              </a:solidFill>
            </a:endParaRPr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P</a:t>
            </a:r>
            <a:r>
              <a:rPr lang="en">
                <a:solidFill>
                  <a:srgbClr val="0B713F"/>
                </a:solidFill>
              </a:rPr>
              <a:t>re-trained transformer model from Hugging Face</a:t>
            </a:r>
            <a:endParaRPr>
              <a:solidFill>
                <a:srgbClr val="0B713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B713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Detected negative, neutral, and positive comments</a:t>
            </a:r>
            <a:endParaRPr>
              <a:solidFill>
                <a:srgbClr val="0B713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B713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Further feature engineering</a:t>
            </a:r>
            <a:endParaRPr>
              <a:solidFill>
                <a:srgbClr val="0B71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600"/>
              <a:buChar char="○"/>
            </a:pPr>
            <a:r>
              <a:rPr lang="en" sz="1600">
                <a:solidFill>
                  <a:srgbClr val="0B713F"/>
                </a:solidFill>
              </a:rPr>
              <a:t>Weighting, ratios</a:t>
            </a:r>
            <a:endParaRPr sz="1600">
              <a:solidFill>
                <a:srgbClr val="0B71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B713F"/>
              </a:buClr>
              <a:buSzPts val="1600"/>
              <a:buChar char="○"/>
            </a:pPr>
            <a:r>
              <a:rPr lang="en" sz="1600">
                <a:solidFill>
                  <a:srgbClr val="0B713F"/>
                </a:solidFill>
              </a:rPr>
              <a:t>Aggregations by movie</a:t>
            </a:r>
            <a:endParaRPr sz="1600">
              <a:solidFill>
                <a:srgbClr val="0B713F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275" y="1417775"/>
            <a:ext cx="4467225" cy="29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713F"/>
                </a:solidFill>
              </a:rPr>
              <a:t>Regression Overview</a:t>
            </a:r>
            <a:endParaRPr>
              <a:solidFill>
                <a:srgbClr val="0B713F"/>
              </a:solidFill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1700" y="1066800"/>
            <a:ext cx="42603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713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Started with baseline model</a:t>
            </a:r>
            <a:endParaRPr>
              <a:solidFill>
                <a:srgbClr val="0B713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Initial information on predictive power of features</a:t>
            </a:r>
            <a:endParaRPr>
              <a:solidFill>
                <a:srgbClr val="0B713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713F"/>
              </a:buClr>
              <a:buSzPts val="1800"/>
              <a:buChar char="○"/>
            </a:pPr>
            <a:r>
              <a:rPr lang="en" sz="1800">
                <a:solidFill>
                  <a:srgbClr val="0B713F"/>
                </a:solidFill>
              </a:rPr>
              <a:t>Budget # 1</a:t>
            </a:r>
            <a:endParaRPr sz="1800">
              <a:solidFill>
                <a:srgbClr val="0B713F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B713F"/>
              </a:buClr>
              <a:buSzPts val="1800"/>
              <a:buChar char="●"/>
            </a:pPr>
            <a:r>
              <a:rPr lang="en">
                <a:solidFill>
                  <a:srgbClr val="0B713F"/>
                </a:solidFill>
              </a:rPr>
              <a:t>After diagnostics, explored feature transformations and outlier removal </a:t>
            </a:r>
            <a:endParaRPr>
              <a:solidFill>
                <a:srgbClr val="0B713F"/>
              </a:solidFill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450" y="2624150"/>
            <a:ext cx="3003775" cy="23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450" y="176199"/>
            <a:ext cx="3051774" cy="23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