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omments/modernComment_102_0.xml" ContentType="application/vnd.ms-powerpoint.comments+xml"/>
  <Override PartName="/ppt/notesSlides/notesSlide5.xml" ContentType="application/vnd.openxmlformats-officedocument.presentationml.notesSlide+xml"/>
  <Override PartName="/ppt/comments/modernComment_11B_E2D0280E.xml" ContentType="application/vnd.ms-powerpoint.comments+xml"/>
  <Override PartName="/ppt/notesSlides/notesSlide6.xml" ContentType="application/vnd.openxmlformats-officedocument.presentationml.notesSlide+xml"/>
  <Override PartName="/ppt/comments/modernComment_125_235A66C1.xml" ContentType="application/vnd.ms-powerpoint.comments+xml"/>
  <Override PartName="/ppt/notesSlides/notesSlide7.xml" ContentType="application/vnd.openxmlformats-officedocument.presentationml.notesSlide+xml"/>
  <Override PartName="/ppt/comments/modernComment_128_98A3AFA1.xml" ContentType="application/vnd.ms-powerpoint.comments+xml"/>
  <Override PartName="/ppt/notesSlides/notesSlide8.xml" ContentType="application/vnd.openxmlformats-officedocument.presentationml.notesSlide+xml"/>
  <Override PartName="/ppt/comments/modernComment_113_57CDAB1B.xml" ContentType="application/vnd.ms-powerpoint.comments+xml"/>
  <Override PartName="/ppt/notesSlides/notesSlide9.xml" ContentType="application/vnd.openxmlformats-officedocument.presentationml.notesSlide+xml"/>
  <Override PartName="/ppt/comments/modernComment_129_FD6F64E8.xml" ContentType="application/vnd.ms-powerpoint.comment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6"/>
  </p:notesMasterIdLst>
  <p:sldIdLst>
    <p:sldId id="256" r:id="rId2"/>
    <p:sldId id="291" r:id="rId3"/>
    <p:sldId id="292" r:id="rId4"/>
    <p:sldId id="258" r:id="rId5"/>
    <p:sldId id="283" r:id="rId6"/>
    <p:sldId id="293" r:id="rId7"/>
    <p:sldId id="296" r:id="rId8"/>
    <p:sldId id="275" r:id="rId9"/>
    <p:sldId id="297" r:id="rId10"/>
    <p:sldId id="295" r:id="rId11"/>
    <p:sldId id="274" r:id="rId12"/>
    <p:sldId id="279" r:id="rId13"/>
    <p:sldId id="299" r:id="rId14"/>
    <p:sldId id="301" r:id="rId15"/>
  </p:sldIdLst>
  <p:sldSz cx="9144000" cy="6858000" type="screen4x3"/>
  <p:notesSz cx="6858000" cy="9144000"/>
  <p:embeddedFontLst>
    <p:embeddedFont>
      <p:font typeface="Cambria" panose="02040503050406030204" pitchFamily="18" charset="0"/>
      <p:regular r:id="rId17"/>
      <p:bold r:id="rId18"/>
      <p:italic r:id="rId19"/>
      <p:boldItalic r:id="rId20"/>
    </p:embeddedFont>
    <p:embeddedFont>
      <p:font typeface="Segoe UI" panose="020B0502040204020203" pitchFamily="34" charset="0"/>
      <p:regular r:id="rId21"/>
      <p:bold r:id="rId22"/>
      <p:italic r:id="rId23"/>
      <p:bold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userDrawn="1">
          <p15:clr>
            <a:srgbClr val="747775"/>
          </p15:clr>
        </p15:guide>
        <p15:guide id="2" pos="2880" userDrawn="1">
          <p15:clr>
            <a:srgbClr val="747775"/>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5B20B39C-8752-BC67-BB01-E7DDFC820B25}" name="Bishnoi, Sahil" initials="BS" userId="S::sbishnoi9@gatech.edu::9b669f64-1674-4646-b454-8783cd032a55"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93C92"/>
    <a:srgbClr val="92D050"/>
    <a:srgbClr val="FF9B9B"/>
    <a:srgbClr val="FF5353"/>
    <a:srgbClr val="FA727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B7B0FD9-710A-1091-165A-B0EC74C90FBB}" v="2" dt="2024-12-08T22:59:55.687"/>
  </p1510:revLst>
</p1510:revInfo>
</file>

<file path=ppt/tableStyles.xml><?xml version="1.0" encoding="utf-8"?>
<a:tblStyleLst xmlns:a="http://schemas.openxmlformats.org/drawingml/2006/main" def="{55A1359E-38C6-42B8-935D-F8EDA86602D9}">
  <a:tblStyle styleId="{55A1359E-38C6-42B8-935D-F8EDA86602D9}"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288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theme" Target="theme/theme1.xml"/><Relationship Id="rId30" Type="http://schemas.microsoft.com/office/2018/10/relationships/authors" Target="authors.xml"/></Relationships>
</file>

<file path=ppt/comments/modernComment_102_0.xml><?xml version="1.0" encoding="utf-8"?>
<p188:cmLst xmlns:a="http://schemas.openxmlformats.org/drawingml/2006/main" xmlns:r="http://schemas.openxmlformats.org/officeDocument/2006/relationships" xmlns:p188="http://schemas.microsoft.com/office/powerpoint/2018/8/main">
  <p188:cm id="{A6377AAB-DC7B-4944-8F07-FA3A2959111D}" authorId="{5B20B39C-8752-BC67-BB01-E7DDFC820B25}" created="2024-11-18T02:26:56.476">
    <pc:sldMkLst xmlns:pc="http://schemas.microsoft.com/office/powerpoint/2013/main/command">
      <pc:docMk/>
      <pc:sldMk cId="0" sldId="258"/>
    </pc:sldMkLst>
    <p188:txBody>
      <a:bodyPr/>
      <a:lstStyle/>
      <a:p>
        <a:r>
          <a:rPr lang="en-US"/>
          <a:t>Talkin points
1. Talk about data
2. Define Interpros and point out that each protein can belong to multiple Interpros
3. Highlight that proteins are linked to multiple GOs, then expand this point by talking about charts in the next slide</a:t>
        </a:r>
      </a:p>
    </p188:txBody>
  </p188:cm>
</p188:cmLst>
</file>

<file path=ppt/comments/modernComment_113_57CDAB1B.xml><?xml version="1.0" encoding="utf-8"?>
<p188:cmLst xmlns:a="http://schemas.openxmlformats.org/drawingml/2006/main" xmlns:r="http://schemas.openxmlformats.org/officeDocument/2006/relationships" xmlns:p188="http://schemas.microsoft.com/office/powerpoint/2018/8/main">
  <p188:cm id="{17C20798-45AF-4146-9448-665CC8263148}" authorId="{5B20B39C-8752-BC67-BB01-E7DDFC820B25}" created="2024-11-18T03:12:45.379">
    <pc:sldMkLst xmlns:pc="http://schemas.microsoft.com/office/powerpoint/2013/main/command">
      <pc:docMk/>
      <pc:sldMk cId="1473096475" sldId="275"/>
    </pc:sldMkLst>
    <p188:txBody>
      <a:bodyPr/>
      <a:lstStyle/>
      <a:p>
        <a:r>
          <a:rPr lang="en-US"/>
          <a:t>Key Constraints Handled:
NF1: A Implies B
Rule: If term A is predicted with high probability, term B should also be predicted with at least as high a probability.
Effect: Penalizes instances where A is predicted but not B, ensuring logical consistency.
NF2: Disjointness (Mutually Exclusive Terms)
Rule: Certain GO terms are mutually exclusive (e.g., a protein cannot simultaneously belong to two incompatible categories).
Effect: Reduces overconfident predictions for incompatible terms.
NF3 and NF4: A and B Imply C
Rule: If both terms A and B are predicted with high probabilities, term C must also be predicted with at least the same probability.
Effect: Encourages the model to capture hierarchical relationships between terms.</a:t>
        </a:r>
      </a:p>
    </p188:txBody>
  </p188:cm>
</p188:cmLst>
</file>

<file path=ppt/comments/modernComment_11B_E2D0280E.xml><?xml version="1.0" encoding="utf-8"?>
<p188:cmLst xmlns:a="http://schemas.openxmlformats.org/drawingml/2006/main" xmlns:r="http://schemas.openxmlformats.org/officeDocument/2006/relationships" xmlns:p188="http://schemas.microsoft.com/office/powerpoint/2018/8/main">
  <p188:cm id="{32A0B1D0-6615-4C41-B9F7-D296055670C8}" authorId="{5B20B39C-8752-BC67-BB01-E7DDFC820B25}" created="2024-11-18T02:30:22.476">
    <pc:sldMkLst xmlns:pc="http://schemas.microsoft.com/office/powerpoint/2013/main/command">
      <pc:docMk/>
      <pc:sldMk cId="3805292558" sldId="283"/>
    </pc:sldMkLst>
    <p188:txBody>
      <a:bodyPr/>
      <a:lstStyle/>
      <a:p>
        <a:r>
          <a:rPr lang="en-US"/>
          <a:t>Continue the point from last slide and talk about how proteins have 100s of GO labels, for example more than 2000 proteins in the MF dataset had more than 200 labels</a:t>
        </a:r>
      </a:p>
    </p188:txBody>
  </p188:cm>
</p188:cmLst>
</file>

<file path=ppt/comments/modernComment_125_235A66C1.xml><?xml version="1.0" encoding="utf-8"?>
<p188:cmLst xmlns:a="http://schemas.openxmlformats.org/drawingml/2006/main" xmlns:r="http://schemas.openxmlformats.org/officeDocument/2006/relationships" xmlns:p188="http://schemas.microsoft.com/office/powerpoint/2018/8/main">
  <p188:cm id="{4105C094-4967-405A-8CBD-51D3FADE8DD9}" authorId="{5B20B39C-8752-BC67-BB01-E7DDFC820B25}" created="2024-11-18T02:56:21.034">
    <pc:sldMkLst xmlns:pc="http://schemas.microsoft.com/office/powerpoint/2013/main/command">
      <pc:docMk/>
      <pc:sldMk cId="593127105" sldId="293"/>
    </pc:sldMkLst>
    <p188:txBody>
      <a:bodyPr/>
      <a:lstStyle/>
      <a:p>
        <a:r>
          <a:rPr lang="en-US"/>
          <a:t>Talk about 
- Generated fixed-size embeddings using pretrained models (ESM2, ProtT5, TAPE, ProtBERT) from Hugging Face.​
- Preprocessed sequences by replacing rare amino acids with 'X' and adding spaces between residues. and used
- As mentioned earlier protein can belong to multiple Interpros, thus represented as multi-hot encoded features
some info about how embeddings were generated if there are questions during Q &amp; A
ProtT5 Embeddings:
- Model: Rostlab/prot_t5_xl_uniref50 (pretrained on UniRef50 protein database).
Process:
-Preprocessed sequences by replacing rare amino acids with 'X' and adding spaces between residues.
-Tokenized using the T5 tokenizer from Hugging Face.
-Used the encoder output of the T5 model to generate embeddings.
-Embedding Type: Mean pooled hidden states from the last layer to create fixed-size vector representations.
TAPE (ProteinBERT) Embeddings:
- Model: bert-base from TAPE library (pretrained on protein sequences).
Process:
-Replaced rare amino acids with 'X' and tokenized using the TAPE tokenizer.
-Applied padding to handle sequences of varying lengths.
-Generated embeddings by mean pooling hidden states from the BERT model’s output.
ProtBERT Embeddings:
-Model: Rostlab/prot_bert (pretrained on protein sequence data).
Process:
-Preprocessed sequences by replacing rare amino acids with 'X' and adding spaces between residues.
-Tokenized using Hugging Face's BERT tokenizer.
-Used the BERT model’s last hidden states, mean pooled to create fixed-size embeddings.</a:t>
        </a:r>
      </a:p>
    </p188:txBody>
  </p188:cm>
</p188:cmLst>
</file>

<file path=ppt/comments/modernComment_128_98A3AFA1.xml><?xml version="1.0" encoding="utf-8"?>
<p188:cmLst xmlns:a="http://schemas.openxmlformats.org/drawingml/2006/main" xmlns:r="http://schemas.openxmlformats.org/officeDocument/2006/relationships" xmlns:p188="http://schemas.microsoft.com/office/powerpoint/2018/8/main">
  <p188:cm id="{3C692CE3-ADAE-43F8-AF43-B52358512818}" authorId="{5B20B39C-8752-BC67-BB01-E7DDFC820B25}" created="2024-11-18T03:12:40.864">
    <pc:sldMkLst xmlns:pc="http://schemas.microsoft.com/office/powerpoint/2013/main/command">
      <pc:docMk/>
      <pc:sldMk cId="2560864161" sldId="296"/>
    </pc:sldMkLst>
    <p188:txBody>
      <a:bodyPr/>
      <a:lstStyle/>
      <a:p>
        <a:r>
          <a:rPr lang="en-US"/>
          <a:t>Baseline Neural Network Architecture:
Input Layers: Accepts fixed-size embeddings (e.g., ESM2, ProtBERT).
Hidden Layers:
- Layer 1: Fully connected with 1024 units, ReLU activation, followed by dropout (30%).
- Layer 2: Fully connected with 512 units, ReLU activation, followed by dropout (30%).
Output Layer: Fully connected with sigmoid activation for multi-label probabilities.
Loss Function: Binary Cross-Entropy (BCE) combined with a logical loss based on GO axioms.
Model Variants:
- Embedding-Only Models:
Input: Protein sequence embeddings (e.g., ESM2, ProtBERT).
Output: Direct multi-label predictions without additional biological context
-Embedding + InterPro (Concatenated):
Input: Concatenates sequence embeddings with InterPro annotations (multi-hot encoded).
Advantage: Enriches input data with protein family, domain, and functional site information.
- Separate Processing Models:
Separate pathways for:
Protein embeddings (processed through independent layers).
InterPro annotations (processed independently).
Merged Features: Combined representations used for final predictions.
Advantage: Allows specialized processing for sequence and annotation features.
Enhancements in Architecture:
Dropout Layers: Added after each hidden layer to prevent overfitting and improve generalization.
Logical Loss Function: Enforces biological constraints based on GO term relationships (e.g., "A implies B").</a:t>
        </a:r>
      </a:p>
    </p188:txBody>
  </p188:cm>
</p188:cmLst>
</file>

<file path=ppt/comments/modernComment_129_FD6F64E8.xml><?xml version="1.0" encoding="utf-8"?>
<p188:cmLst xmlns:a="http://schemas.openxmlformats.org/drawingml/2006/main" xmlns:r="http://schemas.openxmlformats.org/officeDocument/2006/relationships" xmlns:p188="http://schemas.microsoft.com/office/powerpoint/2018/8/main">
  <p188:cm id="{121E87B3-D145-4C0B-8A08-79AD0C654A25}" authorId="{5B20B39C-8752-BC67-BB01-E7DDFC820B25}" created="2024-11-18T03:42:32.664">
    <pc:sldMkLst xmlns:pc="http://schemas.microsoft.com/office/powerpoint/2013/main/command">
      <pc:docMk/>
      <pc:sldMk cId="4251935976" sldId="297"/>
    </pc:sldMkLst>
    <p188:txBody>
      <a:bodyPr/>
      <a:lstStyle/>
      <a:p>
        <a:r>
          <a:rPr lang="en-US"/>
          <a:t>The ROC AUC score evaluates how well the model ranks true positives higher than false positives across all possible thresholds.
The ROC AUC isn't affected by class imbalance in the same way as precision, recall, or F1-score, making it seem artificially high for rare classes.
- The low Hamming Loss indicates that the model makes very few incorrect predictions for each label.
- However, the F1-score is more sensitive to cases where relevant labels are missed (low recall) or where too many irrelevant labels are predicted (low precision).
Subset accuracy requires the model to predict all labels for a sample correctly, which is very stringent in multi-label settings.
The high ROC AUC indicates that the model is good at ranking probabilities for individual labels but struggles with threshold-dependent metrics like F1-score, especially in a multi-label setup with imbalanced data. 
To improve the F1-score:
Optimize classification thresholds for each class.
Focus on reducing false negatives (improve recall) and false positives (improve precision).
In multi-label classification, precision can be affected by imbalanced classes where certain GO terms (labels) are much rarer.
Even if the model performs well on frequent labels (contributing to low Hamming Loss), it might fail to predict rarer labels accurately, leading to poor Precision.
Avoids false positives (helping Hamming Loss).
Misses many true positives, resulting in lower Precision and Recall.</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empireflippers.com/social-media-dtc-ecommerce/"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empireflippers.com/social-media-dtc-ecommerce/"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a:extLst>
            <a:ext uri="{FF2B5EF4-FFF2-40B4-BE49-F238E27FC236}">
              <a16:creationId xmlns:a16="http://schemas.microsoft.com/office/drawing/2014/main" id="{561640BF-4F6F-1B69-057B-92A6FB32DC56}"/>
            </a:ext>
          </a:extLst>
        </p:cNvPr>
        <p:cNvGrpSpPr/>
        <p:nvPr/>
      </p:nvGrpSpPr>
      <p:grpSpPr>
        <a:xfrm>
          <a:off x="0" y="0"/>
          <a:ext cx="0" cy="0"/>
          <a:chOff x="0" y="0"/>
          <a:chExt cx="0" cy="0"/>
        </a:xfrm>
      </p:grpSpPr>
      <p:sp>
        <p:nvSpPr>
          <p:cNvPr id="64" name="Google Shape;64;g2cf082a6400_2_20:notes">
            <a:extLst>
              <a:ext uri="{FF2B5EF4-FFF2-40B4-BE49-F238E27FC236}">
                <a16:creationId xmlns:a16="http://schemas.microsoft.com/office/drawing/2014/main" id="{86C507E4-C8A4-384F-DE31-5231321720DE}"/>
              </a:ext>
            </a:extLst>
          </p:cNvPr>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2cf082a6400_2_20:notes">
            <a:extLst>
              <a:ext uri="{FF2B5EF4-FFF2-40B4-BE49-F238E27FC236}">
                <a16:creationId xmlns:a16="http://schemas.microsoft.com/office/drawing/2014/main" id="{29A8FD3E-6A55-6802-8E15-5D27CDA7CBE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66226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2cf082a6400_2_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2cf082a6400_2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585442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2cf082a6400_2_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2cf082a6400_2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672857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a:extLst>
            <a:ext uri="{FF2B5EF4-FFF2-40B4-BE49-F238E27FC236}">
              <a16:creationId xmlns:a16="http://schemas.microsoft.com/office/drawing/2014/main" id="{FC381A0E-C03A-CE1D-09D9-A22AD6D9AEF2}"/>
            </a:ext>
          </a:extLst>
        </p:cNvPr>
        <p:cNvGrpSpPr/>
        <p:nvPr/>
      </p:nvGrpSpPr>
      <p:grpSpPr>
        <a:xfrm>
          <a:off x="0" y="0"/>
          <a:ext cx="0" cy="0"/>
          <a:chOff x="0" y="0"/>
          <a:chExt cx="0" cy="0"/>
        </a:xfrm>
      </p:grpSpPr>
      <p:sp>
        <p:nvSpPr>
          <p:cNvPr id="64" name="Google Shape;64;g2cf082a6400_2_20:notes">
            <a:extLst>
              <a:ext uri="{FF2B5EF4-FFF2-40B4-BE49-F238E27FC236}">
                <a16:creationId xmlns:a16="http://schemas.microsoft.com/office/drawing/2014/main" id="{FFE8A261-1C9D-F0B2-BEB6-B650CEFA9F48}"/>
              </a:ext>
            </a:extLst>
          </p:cNvPr>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2cf082a6400_2_20:notes">
            <a:extLst>
              <a:ext uri="{FF2B5EF4-FFF2-40B4-BE49-F238E27FC236}">
                <a16:creationId xmlns:a16="http://schemas.microsoft.com/office/drawing/2014/main" id="{B637F62F-9EDE-C10F-0462-28A7235DE92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213510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a:extLst>
            <a:ext uri="{FF2B5EF4-FFF2-40B4-BE49-F238E27FC236}">
              <a16:creationId xmlns:a16="http://schemas.microsoft.com/office/drawing/2014/main" id="{FC381A0E-C03A-CE1D-09D9-A22AD6D9AEF2}"/>
            </a:ext>
          </a:extLst>
        </p:cNvPr>
        <p:cNvGrpSpPr/>
        <p:nvPr/>
      </p:nvGrpSpPr>
      <p:grpSpPr>
        <a:xfrm>
          <a:off x="0" y="0"/>
          <a:ext cx="0" cy="0"/>
          <a:chOff x="0" y="0"/>
          <a:chExt cx="0" cy="0"/>
        </a:xfrm>
      </p:grpSpPr>
      <p:sp>
        <p:nvSpPr>
          <p:cNvPr id="64" name="Google Shape;64;g2cf082a6400_2_20:notes">
            <a:extLst>
              <a:ext uri="{FF2B5EF4-FFF2-40B4-BE49-F238E27FC236}">
                <a16:creationId xmlns:a16="http://schemas.microsoft.com/office/drawing/2014/main" id="{FFE8A261-1C9D-F0B2-BEB6-B650CEFA9F48}"/>
              </a:ext>
            </a:extLst>
          </p:cNvPr>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2cf082a6400_2_20:notes">
            <a:extLst>
              <a:ext uri="{FF2B5EF4-FFF2-40B4-BE49-F238E27FC236}">
                <a16:creationId xmlns:a16="http://schemas.microsoft.com/office/drawing/2014/main" id="{B637F62F-9EDE-C10F-0462-28A7235DE92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132726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2cec0e30e45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2cec0e30e4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err="1"/>
              <a:t>Img</a:t>
            </a:r>
            <a:r>
              <a:rPr lang="en"/>
              <a:t> credits: </a:t>
            </a:r>
            <a:r>
              <a:rPr lang="en" u="sng">
                <a:solidFill>
                  <a:schemeClr val="hlink"/>
                </a:solidFill>
                <a:hlinkClick r:id="rId3"/>
              </a:rPr>
              <a:t>https://empireflippers.com/social-media-dtc-ecommerce/</a:t>
            </a:r>
            <a:endParaRPr/>
          </a:p>
          <a:p>
            <a:pPr marL="0" indent="0">
              <a:buNone/>
            </a:pPr>
            <a:endParaRPr lang="en-US"/>
          </a:p>
          <a:p>
            <a:pPr marL="0" indent="0">
              <a:buNone/>
            </a:pPr>
            <a:r>
              <a:rPr lang="en-US"/>
              <a:t>We have been trying to address the challenge of protein function annotation.</a:t>
            </a:r>
          </a:p>
          <a:p>
            <a:pPr marL="0" indent="0">
              <a:buNone/>
            </a:pPr>
            <a:endParaRPr lang="en-US"/>
          </a:p>
          <a:p>
            <a:pPr marL="0" indent="0">
              <a:buNone/>
            </a:pPr>
            <a:r>
              <a:rPr lang="en-US"/>
              <a:t>In protein research, we have a large knowledge gap between the number of protein sequences we have and what we know about those proteins. , so we are </a:t>
            </a:r>
            <a:r>
              <a:rPr lang="en-US" err="1"/>
              <a:t>leverging</a:t>
            </a:r>
            <a:r>
              <a:rPr lang="en-US"/>
              <a:t> deep learning approach to accurately predict and assign unknown proteins' functions based on their sequences of amino acids, which are building blocks of protein. </a:t>
            </a:r>
          </a:p>
          <a:p>
            <a:pPr marL="0" indent="0">
              <a:buNone/>
            </a:pPr>
            <a:endParaRPr lang="en-US"/>
          </a:p>
          <a:p>
            <a:pPr marL="0" indent="0">
              <a:buNone/>
            </a:pPr>
            <a:r>
              <a:rPr lang="en-US"/>
              <a:t>So we are going find the best combination of protein sequence embedding and our NN model for this task.</a:t>
            </a:r>
          </a:p>
          <a:p>
            <a:pPr marL="0" indent="0">
              <a:buNone/>
            </a:pPr>
            <a:endParaRPr lang="en-US"/>
          </a:p>
          <a:p>
            <a:pPr marL="0" indent="0">
              <a:buNone/>
            </a:pPr>
            <a:r>
              <a:rPr lang="en-US"/>
              <a:t>We'll also integrate additional biological information such as proteins types for model training. </a:t>
            </a:r>
          </a:p>
          <a:p>
            <a:pPr marL="0" indent="0">
              <a:buNone/>
            </a:pPr>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a:extLst>
            <a:ext uri="{FF2B5EF4-FFF2-40B4-BE49-F238E27FC236}">
              <a16:creationId xmlns:a16="http://schemas.microsoft.com/office/drawing/2014/main" id="{73833B3A-38B6-6D8E-8C4C-98C11A454E88}"/>
            </a:ext>
          </a:extLst>
        </p:cNvPr>
        <p:cNvGrpSpPr/>
        <p:nvPr/>
      </p:nvGrpSpPr>
      <p:grpSpPr>
        <a:xfrm>
          <a:off x="0" y="0"/>
          <a:ext cx="0" cy="0"/>
          <a:chOff x="0" y="0"/>
          <a:chExt cx="0" cy="0"/>
        </a:xfrm>
      </p:grpSpPr>
      <p:sp>
        <p:nvSpPr>
          <p:cNvPr id="57" name="Google Shape;57;g2cec0e30e45_0_0:notes">
            <a:extLst>
              <a:ext uri="{FF2B5EF4-FFF2-40B4-BE49-F238E27FC236}">
                <a16:creationId xmlns:a16="http://schemas.microsoft.com/office/drawing/2014/main" id="{31B2D7EB-6624-21AC-3FC1-9CEDB41EA5CD}"/>
              </a:ext>
            </a:extLst>
          </p:cNvPr>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2cec0e30e45_0_0:notes">
            <a:extLst>
              <a:ext uri="{FF2B5EF4-FFF2-40B4-BE49-F238E27FC236}">
                <a16:creationId xmlns:a16="http://schemas.microsoft.com/office/drawing/2014/main" id="{27F41A8D-62DC-F2E4-1A28-7B28EF777C8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err="1"/>
              <a:t>Img</a:t>
            </a:r>
            <a:r>
              <a:rPr lang="en"/>
              <a:t> credits: </a:t>
            </a:r>
            <a:r>
              <a:rPr lang="en" u="sng">
                <a:solidFill>
                  <a:schemeClr val="hlink"/>
                </a:solidFill>
                <a:hlinkClick r:id="rId3"/>
              </a:rPr>
              <a:t>https://empireflippers.com/social-media-dtc-ecommerce/</a:t>
            </a:r>
            <a:endParaRPr/>
          </a:p>
          <a:p>
            <a:pPr marL="0" indent="0">
              <a:buNone/>
            </a:pPr>
            <a:endParaRPr lang="en-US"/>
          </a:p>
          <a:p>
            <a:pPr marL="0" indent="0">
              <a:buNone/>
            </a:pPr>
            <a:r>
              <a:rPr lang="en-US"/>
              <a:t>Our model aims to predict protein functions called gene ontology or GO, and it has 3 major categories.</a:t>
            </a:r>
          </a:p>
          <a:p>
            <a:pPr marL="0" indent="0">
              <a:buNone/>
            </a:pPr>
            <a:r>
              <a:rPr lang="en-US" b="1"/>
              <a:t>MF: (Ex. </a:t>
            </a:r>
            <a:r>
              <a:rPr lang="en-US"/>
              <a:t>Sequence-specific DNA binding</a:t>
            </a:r>
            <a:r>
              <a:rPr lang="en-US" b="1"/>
              <a:t>)</a:t>
            </a:r>
            <a:endParaRPr lang="en-US"/>
          </a:p>
          <a:p>
            <a:pPr marL="0" indent="0">
              <a:buNone/>
            </a:pPr>
            <a:r>
              <a:rPr lang="en-US" b="1"/>
              <a:t>BP: (Ex. Cell death)</a:t>
            </a:r>
            <a:endParaRPr lang="en-US"/>
          </a:p>
          <a:p>
            <a:pPr marL="0" indent="0">
              <a:buNone/>
            </a:pPr>
            <a:r>
              <a:rPr lang="en-US" b="1"/>
              <a:t>CC tells where proteins are located</a:t>
            </a:r>
          </a:p>
          <a:p>
            <a:pPr marL="0" indent="0">
              <a:buNone/>
            </a:pPr>
            <a:endParaRPr lang="en-US" b="1"/>
          </a:p>
          <a:p>
            <a:pPr marL="0" indent="0">
              <a:buNone/>
            </a:pPr>
            <a:r>
              <a:rPr lang="en-US"/>
              <a:t>A better understanding of proteins contributes to identification of disease mechanisms, drug discovery, and evolutionary studies.</a:t>
            </a:r>
            <a:endParaRPr lang="en-US" b="1"/>
          </a:p>
        </p:txBody>
      </p:sp>
    </p:spTree>
    <p:extLst>
      <p:ext uri="{BB962C8B-B14F-4D97-AF65-F5344CB8AC3E}">
        <p14:creationId xmlns:p14="http://schemas.microsoft.com/office/powerpoint/2010/main" val="4286617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2cf082a6400_2_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2cf082a6400_2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indent="0">
              <a:buNone/>
            </a:pPr>
            <a:r>
              <a:rPr lang="en-US"/>
              <a:t>Key points to talk: there are </a:t>
            </a:r>
            <a:r>
              <a:rPr lang="en-US" b="1" u="sng"/>
              <a:t>multiple GO labels/InterPro data </a:t>
            </a:r>
            <a:r>
              <a:rPr lang="en-US" u="sng"/>
              <a:t>f</a:t>
            </a:r>
            <a:r>
              <a:rPr lang="en-US"/>
              <a:t>or individual protein sequence </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2cf082a6400_2_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2cf082a6400_2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175474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a:extLst>
            <a:ext uri="{FF2B5EF4-FFF2-40B4-BE49-F238E27FC236}">
              <a16:creationId xmlns:a16="http://schemas.microsoft.com/office/drawing/2014/main" id="{7D0A5C77-6B32-3A62-7CF3-EB455ECD1E6A}"/>
            </a:ext>
          </a:extLst>
        </p:cNvPr>
        <p:cNvGrpSpPr/>
        <p:nvPr/>
      </p:nvGrpSpPr>
      <p:grpSpPr>
        <a:xfrm>
          <a:off x="0" y="0"/>
          <a:ext cx="0" cy="0"/>
          <a:chOff x="0" y="0"/>
          <a:chExt cx="0" cy="0"/>
        </a:xfrm>
      </p:grpSpPr>
      <p:sp>
        <p:nvSpPr>
          <p:cNvPr id="64" name="Google Shape;64;g2cf082a6400_2_20:notes">
            <a:extLst>
              <a:ext uri="{FF2B5EF4-FFF2-40B4-BE49-F238E27FC236}">
                <a16:creationId xmlns:a16="http://schemas.microsoft.com/office/drawing/2014/main" id="{2336B5EE-C99F-79BF-6381-46340237D71C}"/>
              </a:ext>
            </a:extLst>
          </p:cNvPr>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2cf082a6400_2_20:notes">
            <a:extLst>
              <a:ext uri="{FF2B5EF4-FFF2-40B4-BE49-F238E27FC236}">
                <a16:creationId xmlns:a16="http://schemas.microsoft.com/office/drawing/2014/main" id="{D7D4BD13-FD3A-EA11-BA6E-43D06D94145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394903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a:extLst>
            <a:ext uri="{FF2B5EF4-FFF2-40B4-BE49-F238E27FC236}">
              <a16:creationId xmlns:a16="http://schemas.microsoft.com/office/drawing/2014/main" id="{BB5DBBE1-8C63-F66F-A590-79CADF96D236}"/>
            </a:ext>
          </a:extLst>
        </p:cNvPr>
        <p:cNvGrpSpPr/>
        <p:nvPr/>
      </p:nvGrpSpPr>
      <p:grpSpPr>
        <a:xfrm>
          <a:off x="0" y="0"/>
          <a:ext cx="0" cy="0"/>
          <a:chOff x="0" y="0"/>
          <a:chExt cx="0" cy="0"/>
        </a:xfrm>
      </p:grpSpPr>
      <p:sp>
        <p:nvSpPr>
          <p:cNvPr id="64" name="Google Shape;64;g2cf082a6400_2_20:notes">
            <a:extLst>
              <a:ext uri="{FF2B5EF4-FFF2-40B4-BE49-F238E27FC236}">
                <a16:creationId xmlns:a16="http://schemas.microsoft.com/office/drawing/2014/main" id="{07332E0B-9FBB-2037-FE6E-34430007E7B0}"/>
              </a:ext>
            </a:extLst>
          </p:cNvPr>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2cf082a6400_2_20:notes">
            <a:extLst>
              <a:ext uri="{FF2B5EF4-FFF2-40B4-BE49-F238E27FC236}">
                <a16:creationId xmlns:a16="http://schemas.microsoft.com/office/drawing/2014/main" id="{CBCDEE40-103C-DC66-F9C6-115E365F3E4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682492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2cf082a6400_2_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2cf082a6400_2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553876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a:extLst>
            <a:ext uri="{FF2B5EF4-FFF2-40B4-BE49-F238E27FC236}">
              <a16:creationId xmlns:a16="http://schemas.microsoft.com/office/drawing/2014/main" id="{FC381A0E-C03A-CE1D-09D9-A22AD6D9AEF2}"/>
            </a:ext>
          </a:extLst>
        </p:cNvPr>
        <p:cNvGrpSpPr/>
        <p:nvPr/>
      </p:nvGrpSpPr>
      <p:grpSpPr>
        <a:xfrm>
          <a:off x="0" y="0"/>
          <a:ext cx="0" cy="0"/>
          <a:chOff x="0" y="0"/>
          <a:chExt cx="0" cy="0"/>
        </a:xfrm>
      </p:grpSpPr>
      <p:sp>
        <p:nvSpPr>
          <p:cNvPr id="64" name="Google Shape;64;g2cf082a6400_2_20:notes">
            <a:extLst>
              <a:ext uri="{FF2B5EF4-FFF2-40B4-BE49-F238E27FC236}">
                <a16:creationId xmlns:a16="http://schemas.microsoft.com/office/drawing/2014/main" id="{FFE8A261-1C9D-F0B2-BEB6-B650CEFA9F48}"/>
              </a:ext>
            </a:extLst>
          </p:cNvPr>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2cf082a6400_2_20:notes">
            <a:extLst>
              <a:ext uri="{FF2B5EF4-FFF2-40B4-BE49-F238E27FC236}">
                <a16:creationId xmlns:a16="http://schemas.microsoft.com/office/drawing/2014/main" id="{B637F62F-9EDE-C10F-0462-28A7235DE92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116736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992767"/>
            <a:ext cx="8520600" cy="27368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3778833"/>
            <a:ext cx="8520600" cy="10568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6217623"/>
            <a:ext cx="5487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867800"/>
            <a:ext cx="8520600" cy="11224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6217623"/>
            <a:ext cx="5487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593367"/>
            <a:ext cx="8520600" cy="7636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536633"/>
            <a:ext cx="3999900" cy="45552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536633"/>
            <a:ext cx="3999900" cy="45552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6217623"/>
            <a:ext cx="5487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593367"/>
            <a:ext cx="8520600" cy="7636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6217623"/>
            <a:ext cx="5487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740800"/>
            <a:ext cx="2808000" cy="10076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852800"/>
            <a:ext cx="2808000" cy="42392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6217623"/>
            <a:ext cx="5487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600200"/>
            <a:ext cx="6367800" cy="54544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6217623"/>
            <a:ext cx="5487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5640767"/>
            <a:ext cx="5998800" cy="806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6217623"/>
            <a:ext cx="5487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474833"/>
            <a:ext cx="8520600" cy="26180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4202967"/>
            <a:ext cx="8520600" cy="17344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6217623"/>
            <a:ext cx="5487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593367"/>
            <a:ext cx="8520600" cy="7636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536633"/>
            <a:ext cx="8520600" cy="45552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6217623"/>
            <a:ext cx="548700" cy="5248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4" r:id="rId6"/>
    <p:sldLayoutId id="2147483656" r:id="rId7"/>
    <p:sldLayoutId id="2147483657"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3.xml"/><Relationship Id="rId5" Type="http://schemas.openxmlformats.org/officeDocument/2006/relationships/image" Target="../media/image9.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microsoft.com/office/2018/10/relationships/comments" Target="../comments/modernComment_102_0.xml"/><Relationship Id="rId2" Type="http://schemas.openxmlformats.org/officeDocument/2006/relationships/notesSlide" Target="../notesSlides/notesSlide4.xml"/><Relationship Id="rId1" Type="http://schemas.openxmlformats.org/officeDocument/2006/relationships/slideLayout" Target="../slideLayouts/slideLayout3.xml"/><Relationship Id="rId5" Type="http://schemas.openxmlformats.org/officeDocument/2006/relationships/image" Target="../media/image2.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microsoft.com/office/2018/10/relationships/comments" Target="../comments/modernComment_11B_E2D0280E.xml"/><Relationship Id="rId2" Type="http://schemas.openxmlformats.org/officeDocument/2006/relationships/notesSlide" Target="../notesSlides/notesSlide5.xml"/><Relationship Id="rId1" Type="http://schemas.openxmlformats.org/officeDocument/2006/relationships/slideLayout" Target="../slideLayouts/slideLayout3.xml"/><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microsoft.com/office/2018/10/relationships/comments" Target="../comments/modernComment_125_235A66C1.xml"/><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microsoft.com/office/2018/10/relationships/comments" Target="../comments/modernComment_128_98A3AFA1.xml"/><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microsoft.com/office/2018/10/relationships/comments" Target="../comments/modernComment_113_57CDAB1B.xml"/><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microsoft.com/office/2018/10/relationships/comments" Target="../comments/modernComment_129_FD6F64E8.xml"/><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title"/>
          </p:nvPr>
        </p:nvSpPr>
        <p:spPr>
          <a:xfrm>
            <a:off x="311700" y="2141642"/>
            <a:ext cx="8520600" cy="1302867"/>
          </a:xfrm>
        </p:spPr>
        <p:txBody>
          <a:bodyPr spcFirstLastPara="1" wrap="square" lIns="91425" tIns="91425" rIns="91425" bIns="91425" anchor="b" anchorCtr="0">
            <a:normAutofit/>
          </a:bodyPr>
          <a:lstStyle/>
          <a:p>
            <a:pPr marL="0" lvl="0" indent="0">
              <a:lnSpc>
                <a:spcPct val="90000"/>
              </a:lnSpc>
            </a:pPr>
            <a:r>
              <a:rPr lang="en-US" sz="3900" b="0" i="0" u="none" strike="noStrike" cap="none">
                <a:latin typeface="Arial"/>
                <a:ea typeface="Arial"/>
                <a:cs typeface="Arial"/>
                <a:sym typeface="Arial"/>
              </a:rPr>
              <a:t>Protein Function Prediction Using Deep Neural Networks</a:t>
            </a:r>
          </a:p>
        </p:txBody>
      </p:sp>
      <p:sp>
        <p:nvSpPr>
          <p:cNvPr id="3" name="Google Shape;55;p13">
            <a:extLst>
              <a:ext uri="{FF2B5EF4-FFF2-40B4-BE49-F238E27FC236}">
                <a16:creationId xmlns:a16="http://schemas.microsoft.com/office/drawing/2014/main" id="{F4BC8C11-0801-9A01-99B7-342DD46BF4AE}"/>
              </a:ext>
            </a:extLst>
          </p:cNvPr>
          <p:cNvSpPr txBox="1">
            <a:spLocks/>
          </p:cNvSpPr>
          <p:nvPr/>
        </p:nvSpPr>
        <p:spPr>
          <a:xfrm>
            <a:off x="311700" y="4009475"/>
            <a:ext cx="8520600" cy="1300800"/>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1pPr>
            <a:lvl2pPr marL="914400" marR="0" lvl="1"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2pPr>
            <a:lvl3pPr marL="1371600" marR="0" lvl="2"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3pPr>
            <a:lvl4pPr marL="1828800" marR="0" lvl="3"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4pPr>
            <a:lvl5pPr marL="2286000" marR="0" lvl="4"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5pPr>
            <a:lvl6pPr marL="2743200" marR="0" lvl="5"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6pPr>
            <a:lvl7pPr marL="3200400" marR="0" lvl="6"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7pPr>
            <a:lvl8pPr marL="3657600" marR="0" lvl="7"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8pPr>
            <a:lvl9pPr marL="4114800" marR="0" lvl="8"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9pPr>
          </a:lstStyle>
          <a:p>
            <a:pPr marL="114300" indent="0">
              <a:lnSpc>
                <a:spcPct val="115000"/>
              </a:lnSpc>
              <a:spcAft>
                <a:spcPts val="600"/>
              </a:spcAft>
              <a:buSzPts val="1800"/>
            </a:pPr>
            <a:r>
              <a:rPr lang="en-US" sz="1800" b="0" i="0" u="none" strike="noStrike" cap="none">
                <a:latin typeface="Arial"/>
                <a:ea typeface="Arial"/>
                <a:cs typeface="Arial"/>
                <a:sym typeface="Arial"/>
              </a:rPr>
              <a:t>NLP CS 7650</a:t>
            </a:r>
          </a:p>
        </p:txBody>
      </p:sp>
      <p:sp>
        <p:nvSpPr>
          <p:cNvPr id="2" name="TextBox 1">
            <a:extLst>
              <a:ext uri="{FF2B5EF4-FFF2-40B4-BE49-F238E27FC236}">
                <a16:creationId xmlns:a16="http://schemas.microsoft.com/office/drawing/2014/main" id="{32C3EA37-9694-D93E-72E0-2A2885948343}"/>
              </a:ext>
            </a:extLst>
          </p:cNvPr>
          <p:cNvSpPr txBox="1"/>
          <p:nvPr/>
        </p:nvSpPr>
        <p:spPr>
          <a:xfrm>
            <a:off x="3200400" y="4657988"/>
            <a:ext cx="2743200" cy="113877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700">
                <a:solidFill>
                  <a:schemeClr val="tx1"/>
                </a:solidFill>
              </a:rPr>
              <a:t>Sahil Bishnoi​</a:t>
            </a:r>
          </a:p>
          <a:p>
            <a:pPr algn="ctr"/>
            <a:r>
              <a:rPr lang="en-US" sz="1700">
                <a:solidFill>
                  <a:schemeClr val="tx1"/>
                </a:solidFill>
              </a:rPr>
              <a:t>Baptiste </a:t>
            </a:r>
            <a:r>
              <a:rPr lang="en-US" sz="1700" err="1">
                <a:solidFill>
                  <a:schemeClr val="tx1"/>
                </a:solidFill>
              </a:rPr>
              <a:t>Carbillet</a:t>
            </a:r>
            <a:r>
              <a:rPr lang="en-US" sz="1700">
                <a:solidFill>
                  <a:schemeClr val="tx1"/>
                </a:solidFill>
              </a:rPr>
              <a:t>​</a:t>
            </a:r>
          </a:p>
          <a:p>
            <a:pPr algn="ctr"/>
            <a:r>
              <a:rPr lang="en-US" sz="1700">
                <a:solidFill>
                  <a:schemeClr val="tx1"/>
                </a:solidFill>
              </a:rPr>
              <a:t>Yusaku Nitta​</a:t>
            </a:r>
          </a:p>
          <a:p>
            <a:pPr algn="ctr"/>
            <a:r>
              <a:rPr lang="en-US" sz="1700">
                <a:solidFill>
                  <a:schemeClr val="tx1"/>
                </a:solidFill>
              </a:rPr>
              <a:t>Boyu Zhang​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6">
          <a:extLst>
            <a:ext uri="{FF2B5EF4-FFF2-40B4-BE49-F238E27FC236}">
              <a16:creationId xmlns:a16="http://schemas.microsoft.com/office/drawing/2014/main" id="{2CC34201-C8FD-8DFE-1F8E-F9D9EE6FF830}"/>
            </a:ext>
          </a:extLst>
        </p:cNvPr>
        <p:cNvGrpSpPr/>
        <p:nvPr/>
      </p:nvGrpSpPr>
      <p:grpSpPr>
        <a:xfrm>
          <a:off x="0" y="0"/>
          <a:ext cx="0" cy="0"/>
          <a:chOff x="0" y="0"/>
          <a:chExt cx="0" cy="0"/>
        </a:xfrm>
      </p:grpSpPr>
      <p:sp>
        <p:nvSpPr>
          <p:cNvPr id="13" name="Google Shape;67;p15">
            <a:extLst>
              <a:ext uri="{FF2B5EF4-FFF2-40B4-BE49-F238E27FC236}">
                <a16:creationId xmlns:a16="http://schemas.microsoft.com/office/drawing/2014/main" id="{AD539A29-752F-A3CE-79CF-2A998DE82B7E}"/>
              </a:ext>
            </a:extLst>
          </p:cNvPr>
          <p:cNvSpPr txBox="1">
            <a:spLocks/>
          </p:cNvSpPr>
          <p:nvPr/>
        </p:nvSpPr>
        <p:spPr>
          <a:xfrm>
            <a:off x="2212" y="133014"/>
            <a:ext cx="9142918" cy="607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b="1">
                <a:solidFill>
                  <a:srgbClr val="0B713F"/>
                </a:solidFill>
              </a:rPr>
              <a:t>Results on Validation data (Best performing model)</a:t>
            </a:r>
          </a:p>
        </p:txBody>
      </p:sp>
      <p:sp>
        <p:nvSpPr>
          <p:cNvPr id="3" name="Google Shape;61;p14">
            <a:extLst>
              <a:ext uri="{FF2B5EF4-FFF2-40B4-BE49-F238E27FC236}">
                <a16:creationId xmlns:a16="http://schemas.microsoft.com/office/drawing/2014/main" id="{68014768-58CB-D9FC-B9A9-601211995070}"/>
              </a:ext>
            </a:extLst>
          </p:cNvPr>
          <p:cNvSpPr txBox="1">
            <a:spLocks noGrp="1"/>
          </p:cNvSpPr>
          <p:nvPr>
            <p:ph type="body" idx="1"/>
          </p:nvPr>
        </p:nvSpPr>
        <p:spPr>
          <a:xfrm>
            <a:off x="-2828" y="1050475"/>
            <a:ext cx="4964666" cy="289113"/>
          </a:xfrm>
          <a:prstGeom prst="rect">
            <a:avLst/>
          </a:prstGeom>
        </p:spPr>
        <p:txBody>
          <a:bodyPr spcFirstLastPara="1" wrap="square" lIns="91425" tIns="91425" rIns="91425" bIns="91425" anchor="t" anchorCtr="0">
            <a:noAutofit/>
          </a:bodyPr>
          <a:lstStyle/>
          <a:p>
            <a:pPr marL="139700" indent="0">
              <a:lnSpc>
                <a:spcPct val="100000"/>
              </a:lnSpc>
              <a:buClr>
                <a:srgbClr val="093C92"/>
              </a:buClr>
              <a:buNone/>
            </a:pPr>
            <a:r>
              <a:rPr lang="en-US" sz="1200" b="1">
                <a:solidFill>
                  <a:schemeClr val="accent1">
                    <a:lumMod val="50000"/>
                  </a:schemeClr>
                </a:solidFill>
                <a:latin typeface="+mj-lt"/>
                <a:ea typeface="Calibri"/>
                <a:cs typeface="Calibri"/>
                <a:sym typeface="Roboto"/>
              </a:rPr>
              <a:t>Distribution of True vs Predicted GO terms per protein</a:t>
            </a:r>
            <a:endParaRPr lang="en-US" sz="1200" b="1">
              <a:solidFill>
                <a:schemeClr val="accent1">
                  <a:lumMod val="50000"/>
                </a:schemeClr>
              </a:solidFill>
              <a:latin typeface="+mj-lt"/>
              <a:ea typeface="Calibri"/>
              <a:cs typeface="Calibri"/>
            </a:endParaRPr>
          </a:p>
        </p:txBody>
      </p:sp>
      <p:sp>
        <p:nvSpPr>
          <p:cNvPr id="4" name="Google Shape;61;p14">
            <a:extLst>
              <a:ext uri="{FF2B5EF4-FFF2-40B4-BE49-F238E27FC236}">
                <a16:creationId xmlns:a16="http://schemas.microsoft.com/office/drawing/2014/main" id="{BE11067D-F98B-D5F6-B380-522385A15C92}"/>
              </a:ext>
            </a:extLst>
          </p:cNvPr>
          <p:cNvSpPr txBox="1">
            <a:spLocks/>
          </p:cNvSpPr>
          <p:nvPr/>
        </p:nvSpPr>
        <p:spPr>
          <a:xfrm>
            <a:off x="-154" y="6060040"/>
            <a:ext cx="5520764" cy="79858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1pPr>
            <a:lvl2pPr marL="914400" marR="0" lvl="1" indent="-304800" algn="l" rtl="0">
              <a:lnSpc>
                <a:spcPct val="115000"/>
              </a:lnSpc>
              <a:spcBef>
                <a:spcPts val="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2pPr>
            <a:lvl3pPr marL="1371600" marR="0" lvl="2" indent="-304800" algn="l" rtl="0">
              <a:lnSpc>
                <a:spcPct val="115000"/>
              </a:lnSpc>
              <a:spcBef>
                <a:spcPts val="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3pPr>
            <a:lvl4pPr marL="1828800" marR="0" lvl="3" indent="-304800" algn="l" rtl="0">
              <a:lnSpc>
                <a:spcPct val="115000"/>
              </a:lnSpc>
              <a:spcBef>
                <a:spcPts val="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4pPr>
            <a:lvl5pPr marL="2286000" marR="0" lvl="4" indent="-304800" algn="l" rtl="0">
              <a:lnSpc>
                <a:spcPct val="115000"/>
              </a:lnSpc>
              <a:spcBef>
                <a:spcPts val="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5pPr>
            <a:lvl6pPr marL="2743200" marR="0" lvl="5" indent="-304800" algn="l" rtl="0">
              <a:lnSpc>
                <a:spcPct val="115000"/>
              </a:lnSpc>
              <a:spcBef>
                <a:spcPts val="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6pPr>
            <a:lvl7pPr marL="3200400" marR="0" lvl="6" indent="-304800" algn="l" rtl="0">
              <a:lnSpc>
                <a:spcPct val="115000"/>
              </a:lnSpc>
              <a:spcBef>
                <a:spcPts val="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7pPr>
            <a:lvl8pPr marL="3657600" marR="0" lvl="7" indent="-304800" algn="l" rtl="0">
              <a:lnSpc>
                <a:spcPct val="115000"/>
              </a:lnSpc>
              <a:spcBef>
                <a:spcPts val="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8pPr>
            <a:lvl9pPr marL="4114800" marR="0" lvl="8" indent="-304800" algn="l" rtl="0">
              <a:lnSpc>
                <a:spcPct val="115000"/>
              </a:lnSpc>
              <a:spcBef>
                <a:spcPts val="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9pPr>
          </a:lstStyle>
          <a:p>
            <a:pPr marL="139700" indent="0">
              <a:lnSpc>
                <a:spcPct val="100000"/>
              </a:lnSpc>
              <a:buClr>
                <a:srgbClr val="093C92"/>
              </a:buClr>
              <a:buNone/>
            </a:pPr>
            <a:r>
              <a:rPr lang="en-US">
                <a:solidFill>
                  <a:schemeClr val="accent1">
                    <a:lumMod val="50000"/>
                  </a:schemeClr>
                </a:solidFill>
                <a:latin typeface="+mj-lt"/>
                <a:ea typeface="Calibri"/>
                <a:cs typeface="Calibri"/>
                <a:sym typeface="Roboto"/>
              </a:rPr>
              <a:t>Model is conservative in predicting positives</a:t>
            </a:r>
            <a:endParaRPr lang="en-US" b="1">
              <a:solidFill>
                <a:schemeClr val="accent1">
                  <a:lumMod val="50000"/>
                </a:schemeClr>
              </a:solidFill>
              <a:latin typeface="+mj-lt"/>
              <a:ea typeface="Calibri"/>
              <a:cs typeface="Calibri"/>
            </a:endParaRPr>
          </a:p>
          <a:p>
            <a:pPr>
              <a:lnSpc>
                <a:spcPct val="100000"/>
              </a:lnSpc>
              <a:buClr>
                <a:srgbClr val="093C92"/>
              </a:buClr>
            </a:pPr>
            <a:r>
              <a:rPr lang="en-US">
                <a:solidFill>
                  <a:schemeClr val="accent1">
                    <a:lumMod val="50000"/>
                  </a:schemeClr>
                </a:solidFill>
                <a:latin typeface="+mj-lt"/>
                <a:ea typeface="Calibri"/>
                <a:sym typeface="Roboto"/>
              </a:rPr>
              <a:t>Avoids</a:t>
            </a:r>
            <a:r>
              <a:rPr lang="en-US">
                <a:solidFill>
                  <a:schemeClr val="accent1">
                    <a:lumMod val="50000"/>
                  </a:schemeClr>
                </a:solidFill>
                <a:latin typeface="+mj-lt"/>
                <a:sym typeface="Roboto"/>
              </a:rPr>
              <a:t> false positives (helping </a:t>
            </a:r>
            <a:r>
              <a:rPr lang="en-US">
                <a:solidFill>
                  <a:schemeClr val="accent1">
                    <a:lumMod val="50000"/>
                  </a:schemeClr>
                </a:solidFill>
                <a:latin typeface="+mj-lt"/>
                <a:ea typeface="Calibri"/>
                <a:sym typeface="Roboto"/>
              </a:rPr>
              <a:t>Hamming Loss</a:t>
            </a:r>
            <a:r>
              <a:rPr lang="en-US">
                <a:solidFill>
                  <a:schemeClr val="accent1">
                    <a:lumMod val="50000"/>
                  </a:schemeClr>
                </a:solidFill>
                <a:latin typeface="+mj-lt"/>
                <a:sym typeface="Roboto"/>
              </a:rPr>
              <a:t>).</a:t>
            </a:r>
            <a:endParaRPr lang="en-US">
              <a:solidFill>
                <a:schemeClr val="accent1">
                  <a:lumMod val="50000"/>
                </a:schemeClr>
              </a:solidFill>
            </a:endParaRPr>
          </a:p>
          <a:p>
            <a:pPr>
              <a:lnSpc>
                <a:spcPct val="100000"/>
              </a:lnSpc>
              <a:buClr>
                <a:srgbClr val="093C92"/>
              </a:buClr>
            </a:pPr>
            <a:r>
              <a:rPr lang="en-US">
                <a:solidFill>
                  <a:schemeClr val="accent1">
                    <a:lumMod val="50000"/>
                  </a:schemeClr>
                </a:solidFill>
                <a:latin typeface="+mj-lt"/>
                <a:sym typeface="Roboto"/>
              </a:rPr>
              <a:t>Misses true positives, resulting in lower Recall and Precision.</a:t>
            </a:r>
            <a:endParaRPr lang="en-US">
              <a:solidFill>
                <a:schemeClr val="accent1">
                  <a:lumMod val="50000"/>
                </a:schemeClr>
              </a:solidFill>
            </a:endParaRPr>
          </a:p>
          <a:p>
            <a:pPr>
              <a:lnSpc>
                <a:spcPct val="100000"/>
              </a:lnSpc>
              <a:buClr>
                <a:srgbClr val="093C92"/>
              </a:buClr>
            </a:pPr>
            <a:endParaRPr lang="en-US">
              <a:solidFill>
                <a:schemeClr val="accent1">
                  <a:lumMod val="50000"/>
                </a:schemeClr>
              </a:solidFill>
              <a:latin typeface="+mj-lt"/>
              <a:ea typeface="Calibri" panose="020F0502020204030204" pitchFamily="34" charset="0"/>
              <a:cs typeface="Calibri" panose="020F0502020204030204" pitchFamily="34" charset="0"/>
            </a:endParaRPr>
          </a:p>
          <a:p>
            <a:pPr lvl="1">
              <a:lnSpc>
                <a:spcPct val="100000"/>
              </a:lnSpc>
              <a:buClr>
                <a:schemeClr val="accent1">
                  <a:lumMod val="50000"/>
                </a:schemeClr>
              </a:buClr>
            </a:pPr>
            <a:endParaRPr lang="en-US">
              <a:solidFill>
                <a:schemeClr val="accent1">
                  <a:lumMod val="50000"/>
                </a:schemeClr>
              </a:solidFill>
              <a:latin typeface="+mj-lt"/>
              <a:ea typeface="Calibri" panose="020F0502020204030204" pitchFamily="34" charset="0"/>
              <a:cs typeface="Calibri" panose="020F0502020204030204" pitchFamily="34" charset="0"/>
            </a:endParaRPr>
          </a:p>
        </p:txBody>
      </p:sp>
      <p:pic>
        <p:nvPicPr>
          <p:cNvPr id="2" name="Picture 1" descr="A graph with blue and orange lines&#10;&#10;Description automatically generated">
            <a:extLst>
              <a:ext uri="{FF2B5EF4-FFF2-40B4-BE49-F238E27FC236}">
                <a16:creationId xmlns:a16="http://schemas.microsoft.com/office/drawing/2014/main" id="{5CEEDC0C-7A0F-C370-DBBA-210165665842}"/>
              </a:ext>
            </a:extLst>
          </p:cNvPr>
          <p:cNvPicPr>
            <a:picLocks noChangeAspect="1"/>
          </p:cNvPicPr>
          <p:nvPr/>
        </p:nvPicPr>
        <p:blipFill>
          <a:blip r:embed="rId3"/>
          <a:stretch>
            <a:fillRect/>
          </a:stretch>
        </p:blipFill>
        <p:spPr>
          <a:xfrm>
            <a:off x="730762" y="3973166"/>
            <a:ext cx="2755508" cy="2090177"/>
          </a:xfrm>
          <a:prstGeom prst="rect">
            <a:avLst/>
          </a:prstGeom>
        </p:spPr>
      </p:pic>
      <p:pic>
        <p:nvPicPr>
          <p:cNvPr id="9" name="Picture 8" descr="A graph of a number of go terms&#10;&#10;Description automatically generated">
            <a:extLst>
              <a:ext uri="{FF2B5EF4-FFF2-40B4-BE49-F238E27FC236}">
                <a16:creationId xmlns:a16="http://schemas.microsoft.com/office/drawing/2014/main" id="{1991FAE4-1E7A-D31A-9A7F-3651047A1972}"/>
              </a:ext>
            </a:extLst>
          </p:cNvPr>
          <p:cNvPicPr>
            <a:picLocks noChangeAspect="1"/>
          </p:cNvPicPr>
          <p:nvPr/>
        </p:nvPicPr>
        <p:blipFill>
          <a:blip r:embed="rId4"/>
          <a:stretch>
            <a:fillRect/>
          </a:stretch>
        </p:blipFill>
        <p:spPr>
          <a:xfrm>
            <a:off x="266020" y="1370092"/>
            <a:ext cx="3670794" cy="2286180"/>
          </a:xfrm>
          <a:prstGeom prst="rect">
            <a:avLst/>
          </a:prstGeom>
        </p:spPr>
      </p:pic>
      <p:sp>
        <p:nvSpPr>
          <p:cNvPr id="12" name="Google Shape;61;p14">
            <a:extLst>
              <a:ext uri="{FF2B5EF4-FFF2-40B4-BE49-F238E27FC236}">
                <a16:creationId xmlns:a16="http://schemas.microsoft.com/office/drawing/2014/main" id="{47500024-22A2-1F13-698E-7E4FA0C4DB08}"/>
              </a:ext>
            </a:extLst>
          </p:cNvPr>
          <p:cNvSpPr txBox="1">
            <a:spLocks/>
          </p:cNvSpPr>
          <p:nvPr/>
        </p:nvSpPr>
        <p:spPr>
          <a:xfrm>
            <a:off x="486" y="3701858"/>
            <a:ext cx="3530590" cy="34590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1pPr>
            <a:lvl2pPr marL="914400" marR="0" lvl="1" indent="-304800" algn="l" rtl="0">
              <a:lnSpc>
                <a:spcPct val="115000"/>
              </a:lnSpc>
              <a:spcBef>
                <a:spcPts val="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2pPr>
            <a:lvl3pPr marL="1371600" marR="0" lvl="2" indent="-304800" algn="l" rtl="0">
              <a:lnSpc>
                <a:spcPct val="115000"/>
              </a:lnSpc>
              <a:spcBef>
                <a:spcPts val="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3pPr>
            <a:lvl4pPr marL="1828800" marR="0" lvl="3" indent="-304800" algn="l" rtl="0">
              <a:lnSpc>
                <a:spcPct val="115000"/>
              </a:lnSpc>
              <a:spcBef>
                <a:spcPts val="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4pPr>
            <a:lvl5pPr marL="2286000" marR="0" lvl="4" indent="-304800" algn="l" rtl="0">
              <a:lnSpc>
                <a:spcPct val="115000"/>
              </a:lnSpc>
              <a:spcBef>
                <a:spcPts val="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5pPr>
            <a:lvl6pPr marL="2743200" marR="0" lvl="5" indent="-304800" algn="l" rtl="0">
              <a:lnSpc>
                <a:spcPct val="115000"/>
              </a:lnSpc>
              <a:spcBef>
                <a:spcPts val="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6pPr>
            <a:lvl7pPr marL="3200400" marR="0" lvl="6" indent="-304800" algn="l" rtl="0">
              <a:lnSpc>
                <a:spcPct val="115000"/>
              </a:lnSpc>
              <a:spcBef>
                <a:spcPts val="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7pPr>
            <a:lvl8pPr marL="3657600" marR="0" lvl="7" indent="-304800" algn="l" rtl="0">
              <a:lnSpc>
                <a:spcPct val="115000"/>
              </a:lnSpc>
              <a:spcBef>
                <a:spcPts val="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8pPr>
            <a:lvl9pPr marL="4114800" marR="0" lvl="8" indent="-304800" algn="l" rtl="0">
              <a:lnSpc>
                <a:spcPct val="115000"/>
              </a:lnSpc>
              <a:spcBef>
                <a:spcPts val="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9pPr>
          </a:lstStyle>
          <a:p>
            <a:pPr marL="139700" indent="0">
              <a:lnSpc>
                <a:spcPct val="100000"/>
              </a:lnSpc>
              <a:buNone/>
            </a:pPr>
            <a:r>
              <a:rPr lang="en-US" sz="1200" b="1">
                <a:solidFill>
                  <a:schemeClr val="accent1">
                    <a:lumMod val="50000"/>
                  </a:schemeClr>
                </a:solidFill>
                <a:latin typeface="+mj-lt"/>
                <a:cs typeface="Calibri"/>
                <a:sym typeface="Roboto"/>
              </a:rPr>
              <a:t>Hamming Loss over Epochs</a:t>
            </a:r>
            <a:endParaRPr lang="en-US" sz="1200">
              <a:solidFill>
                <a:schemeClr val="accent1">
                  <a:lumMod val="50000"/>
                </a:schemeClr>
              </a:solidFill>
            </a:endParaRPr>
          </a:p>
        </p:txBody>
      </p:sp>
      <p:sp>
        <p:nvSpPr>
          <p:cNvPr id="18" name="Google Shape;61;p14">
            <a:extLst>
              <a:ext uri="{FF2B5EF4-FFF2-40B4-BE49-F238E27FC236}">
                <a16:creationId xmlns:a16="http://schemas.microsoft.com/office/drawing/2014/main" id="{FBB5CA77-9C4A-2937-8234-6AC9564F0932}"/>
              </a:ext>
            </a:extLst>
          </p:cNvPr>
          <p:cNvSpPr txBox="1">
            <a:spLocks/>
          </p:cNvSpPr>
          <p:nvPr/>
        </p:nvSpPr>
        <p:spPr>
          <a:xfrm>
            <a:off x="5005547" y="1025391"/>
            <a:ext cx="4964666" cy="34590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1pPr>
            <a:lvl2pPr marL="914400" marR="0" lvl="1" indent="-304800" algn="l" rtl="0">
              <a:lnSpc>
                <a:spcPct val="115000"/>
              </a:lnSpc>
              <a:spcBef>
                <a:spcPts val="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2pPr>
            <a:lvl3pPr marL="1371600" marR="0" lvl="2" indent="-304800" algn="l" rtl="0">
              <a:lnSpc>
                <a:spcPct val="115000"/>
              </a:lnSpc>
              <a:spcBef>
                <a:spcPts val="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3pPr>
            <a:lvl4pPr marL="1828800" marR="0" lvl="3" indent="-304800" algn="l" rtl="0">
              <a:lnSpc>
                <a:spcPct val="115000"/>
              </a:lnSpc>
              <a:spcBef>
                <a:spcPts val="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4pPr>
            <a:lvl5pPr marL="2286000" marR="0" lvl="4" indent="-304800" algn="l" rtl="0">
              <a:lnSpc>
                <a:spcPct val="115000"/>
              </a:lnSpc>
              <a:spcBef>
                <a:spcPts val="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5pPr>
            <a:lvl6pPr marL="2743200" marR="0" lvl="5" indent="-304800" algn="l" rtl="0">
              <a:lnSpc>
                <a:spcPct val="115000"/>
              </a:lnSpc>
              <a:spcBef>
                <a:spcPts val="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6pPr>
            <a:lvl7pPr marL="3200400" marR="0" lvl="6" indent="-304800" algn="l" rtl="0">
              <a:lnSpc>
                <a:spcPct val="115000"/>
              </a:lnSpc>
              <a:spcBef>
                <a:spcPts val="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7pPr>
            <a:lvl8pPr marL="3657600" marR="0" lvl="7" indent="-304800" algn="l" rtl="0">
              <a:lnSpc>
                <a:spcPct val="115000"/>
              </a:lnSpc>
              <a:spcBef>
                <a:spcPts val="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8pPr>
            <a:lvl9pPr marL="4114800" marR="0" lvl="8" indent="-304800" algn="l" rtl="0">
              <a:lnSpc>
                <a:spcPct val="115000"/>
              </a:lnSpc>
              <a:spcBef>
                <a:spcPts val="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9pPr>
          </a:lstStyle>
          <a:p>
            <a:pPr marL="139700" indent="0">
              <a:lnSpc>
                <a:spcPct val="100000"/>
              </a:lnSpc>
              <a:buClr>
                <a:srgbClr val="093C92"/>
              </a:buClr>
              <a:buNone/>
            </a:pPr>
            <a:r>
              <a:rPr lang="en-US" sz="1200" b="1">
                <a:solidFill>
                  <a:schemeClr val="accent1">
                    <a:lumMod val="50000"/>
                  </a:schemeClr>
                </a:solidFill>
                <a:latin typeface="+mj-lt"/>
                <a:ea typeface="Calibri"/>
                <a:cs typeface="Calibri"/>
                <a:sym typeface="Roboto"/>
              </a:rPr>
              <a:t>ROC Curves for 5 most common and rarest labels</a:t>
            </a:r>
            <a:endParaRPr lang="en-US" sz="1200" b="1">
              <a:solidFill>
                <a:schemeClr val="accent1">
                  <a:lumMod val="50000"/>
                </a:schemeClr>
              </a:solidFill>
              <a:latin typeface="+mj-lt"/>
              <a:ea typeface="Calibri"/>
              <a:cs typeface="Calibri"/>
            </a:endParaRPr>
          </a:p>
        </p:txBody>
      </p:sp>
      <p:pic>
        <p:nvPicPr>
          <p:cNvPr id="19" name="Picture 18" descr="A comparison of a graph&#10;&#10;Description automatically generated">
            <a:extLst>
              <a:ext uri="{FF2B5EF4-FFF2-40B4-BE49-F238E27FC236}">
                <a16:creationId xmlns:a16="http://schemas.microsoft.com/office/drawing/2014/main" id="{9CC27796-5DAD-ACC4-150C-56DF55417380}"/>
              </a:ext>
            </a:extLst>
          </p:cNvPr>
          <p:cNvPicPr>
            <a:picLocks noChangeAspect="1"/>
          </p:cNvPicPr>
          <p:nvPr/>
        </p:nvPicPr>
        <p:blipFill>
          <a:blip r:embed="rId5"/>
          <a:stretch>
            <a:fillRect/>
          </a:stretch>
        </p:blipFill>
        <p:spPr>
          <a:xfrm>
            <a:off x="5384483" y="1478677"/>
            <a:ext cx="3261467" cy="5132878"/>
          </a:xfrm>
          <a:prstGeom prst="rect">
            <a:avLst/>
          </a:prstGeom>
        </p:spPr>
      </p:pic>
      <p:sp>
        <p:nvSpPr>
          <p:cNvPr id="27" name="TextBox 26">
            <a:extLst>
              <a:ext uri="{FF2B5EF4-FFF2-40B4-BE49-F238E27FC236}">
                <a16:creationId xmlns:a16="http://schemas.microsoft.com/office/drawing/2014/main" id="{BFD3C821-2C2A-3F8A-3E0D-D594346D4F56}"/>
              </a:ext>
            </a:extLst>
          </p:cNvPr>
          <p:cNvSpPr txBox="1"/>
          <p:nvPr/>
        </p:nvSpPr>
        <p:spPr>
          <a:xfrm>
            <a:off x="8642412" y="-3621"/>
            <a:ext cx="499882"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b="1">
                <a:solidFill>
                  <a:srgbClr val="093C92"/>
                </a:solidFill>
              </a:rPr>
              <a:t>MF</a:t>
            </a:r>
            <a:endParaRPr lang="en-US" sz="1600" b="1" err="1">
              <a:solidFill>
                <a:srgbClr val="093C92"/>
              </a:solidFill>
            </a:endParaRPr>
          </a:p>
        </p:txBody>
      </p:sp>
    </p:spTree>
    <p:extLst>
      <p:ext uri="{BB962C8B-B14F-4D97-AF65-F5344CB8AC3E}">
        <p14:creationId xmlns:p14="http://schemas.microsoft.com/office/powerpoint/2010/main" val="13078542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2" name="Google Shape;67;p15">
            <a:extLst>
              <a:ext uri="{FF2B5EF4-FFF2-40B4-BE49-F238E27FC236}">
                <a16:creationId xmlns:a16="http://schemas.microsoft.com/office/drawing/2014/main" id="{4D08A1A5-7464-A5A3-242C-248AFC0F565E}"/>
              </a:ext>
            </a:extLst>
          </p:cNvPr>
          <p:cNvSpPr txBox="1">
            <a:spLocks/>
          </p:cNvSpPr>
          <p:nvPr/>
        </p:nvSpPr>
        <p:spPr>
          <a:xfrm>
            <a:off x="455924" y="197146"/>
            <a:ext cx="7638748" cy="607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3000" b="1">
                <a:solidFill>
                  <a:srgbClr val="0B713F"/>
                </a:solidFill>
              </a:rPr>
              <a:t>Conclusion</a:t>
            </a:r>
          </a:p>
        </p:txBody>
      </p:sp>
      <p:sp>
        <p:nvSpPr>
          <p:cNvPr id="18" name="Google Shape;69;p15">
            <a:extLst>
              <a:ext uri="{FF2B5EF4-FFF2-40B4-BE49-F238E27FC236}">
                <a16:creationId xmlns:a16="http://schemas.microsoft.com/office/drawing/2014/main" id="{74AB08F1-307A-EB8F-B3FE-F46E0C7A932B}"/>
              </a:ext>
            </a:extLst>
          </p:cNvPr>
          <p:cNvSpPr txBox="1">
            <a:spLocks/>
          </p:cNvSpPr>
          <p:nvPr/>
        </p:nvSpPr>
        <p:spPr>
          <a:xfrm>
            <a:off x="80887" y="982663"/>
            <a:ext cx="9065748" cy="438011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1pPr>
            <a:lvl2pPr marL="914400" marR="0" lvl="1" indent="-304800" algn="l" rtl="0">
              <a:lnSpc>
                <a:spcPct val="115000"/>
              </a:lnSpc>
              <a:spcBef>
                <a:spcPts val="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2pPr>
            <a:lvl3pPr marL="1371600" marR="0" lvl="2" indent="-304800" algn="l" rtl="0">
              <a:lnSpc>
                <a:spcPct val="115000"/>
              </a:lnSpc>
              <a:spcBef>
                <a:spcPts val="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3pPr>
            <a:lvl4pPr marL="1828800" marR="0" lvl="3" indent="-304800" algn="l" rtl="0">
              <a:lnSpc>
                <a:spcPct val="115000"/>
              </a:lnSpc>
              <a:spcBef>
                <a:spcPts val="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4pPr>
            <a:lvl5pPr marL="2286000" marR="0" lvl="4" indent="-304800" algn="l" rtl="0">
              <a:lnSpc>
                <a:spcPct val="115000"/>
              </a:lnSpc>
              <a:spcBef>
                <a:spcPts val="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5pPr>
            <a:lvl6pPr marL="2743200" marR="0" lvl="5" indent="-304800" algn="l" rtl="0">
              <a:lnSpc>
                <a:spcPct val="115000"/>
              </a:lnSpc>
              <a:spcBef>
                <a:spcPts val="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6pPr>
            <a:lvl7pPr marL="3200400" marR="0" lvl="6" indent="-304800" algn="l" rtl="0">
              <a:lnSpc>
                <a:spcPct val="115000"/>
              </a:lnSpc>
              <a:spcBef>
                <a:spcPts val="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7pPr>
            <a:lvl8pPr marL="3657600" marR="0" lvl="7" indent="-304800" algn="l" rtl="0">
              <a:lnSpc>
                <a:spcPct val="115000"/>
              </a:lnSpc>
              <a:spcBef>
                <a:spcPts val="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8pPr>
            <a:lvl9pPr marL="4114800" marR="0" lvl="8" indent="-304800" algn="l" rtl="0">
              <a:lnSpc>
                <a:spcPct val="115000"/>
              </a:lnSpc>
              <a:spcBef>
                <a:spcPts val="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9pPr>
          </a:lstStyle>
          <a:p>
            <a:pPr>
              <a:lnSpc>
                <a:spcPct val="114999"/>
              </a:lnSpc>
              <a:buClr>
                <a:srgbClr val="595959"/>
              </a:buClr>
            </a:pPr>
            <a:r>
              <a:rPr lang="en-US" sz="2000">
                <a:solidFill>
                  <a:schemeClr val="accent1">
                    <a:lumMod val="50000"/>
                  </a:schemeClr>
                </a:solidFill>
              </a:rPr>
              <a:t>ESM2 with embedding only model performed the best based on F1 score</a:t>
            </a:r>
            <a:endParaRPr lang="en-US">
              <a:solidFill>
                <a:schemeClr val="accent1">
                  <a:lumMod val="50000"/>
                </a:schemeClr>
              </a:solidFill>
            </a:endParaRPr>
          </a:p>
          <a:p>
            <a:pPr>
              <a:lnSpc>
                <a:spcPct val="114999"/>
              </a:lnSpc>
              <a:buClr>
                <a:srgbClr val="595959"/>
              </a:buClr>
            </a:pPr>
            <a:r>
              <a:rPr lang="en-US" sz="2000">
                <a:solidFill>
                  <a:schemeClr val="accent1">
                    <a:lumMod val="50000"/>
                  </a:schemeClr>
                </a:solidFill>
              </a:rPr>
              <a:t>Logical loss enforcing biological consistency improved predictions</a:t>
            </a:r>
          </a:p>
          <a:p>
            <a:pPr>
              <a:lnSpc>
                <a:spcPct val="114999"/>
              </a:lnSpc>
              <a:buClr>
                <a:srgbClr val="595959"/>
              </a:buClr>
            </a:pPr>
            <a:r>
              <a:rPr lang="en-US" sz="2000">
                <a:solidFill>
                  <a:schemeClr val="accent1">
                    <a:lumMod val="50000"/>
                  </a:schemeClr>
                </a:solidFill>
              </a:rPr>
              <a:t>Achieved high ROC AUC and low Hamming Loss and good F1 score and precision.</a:t>
            </a:r>
          </a:p>
          <a:p>
            <a:pPr>
              <a:lnSpc>
                <a:spcPct val="114999"/>
              </a:lnSpc>
              <a:buClr>
                <a:srgbClr val="595959"/>
              </a:buClr>
            </a:pPr>
            <a:r>
              <a:rPr lang="en-US" sz="2000">
                <a:solidFill>
                  <a:schemeClr val="accent1">
                    <a:lumMod val="50000"/>
                  </a:schemeClr>
                </a:solidFill>
              </a:rPr>
              <a:t>Model was conservative, recall remained lower than desired.</a:t>
            </a:r>
          </a:p>
          <a:p>
            <a:pPr indent="-317500">
              <a:lnSpc>
                <a:spcPct val="114999"/>
              </a:lnSpc>
              <a:buClr>
                <a:srgbClr val="595959"/>
              </a:buClr>
              <a:buSzPts val="1400"/>
            </a:pPr>
            <a:r>
              <a:rPr lang="en-US" sz="2000">
                <a:solidFill>
                  <a:schemeClr val="accent1">
                    <a:lumMod val="50000"/>
                  </a:schemeClr>
                </a:solidFill>
              </a:rPr>
              <a:t>Predicting exact GO term combinations is challenging.</a:t>
            </a:r>
          </a:p>
          <a:p>
            <a:pPr indent="-317500">
              <a:lnSpc>
                <a:spcPct val="114999"/>
              </a:lnSpc>
              <a:buClr>
                <a:srgbClr val="595959"/>
              </a:buClr>
              <a:buSzPts val="1400"/>
            </a:pPr>
            <a:endParaRPr lang="en-US" sz="1600" b="1">
              <a:solidFill>
                <a:schemeClr val="accent1">
                  <a:lumMod val="50000"/>
                </a:schemeClr>
              </a:solidFill>
            </a:endParaRPr>
          </a:p>
          <a:p>
            <a:pPr>
              <a:lnSpc>
                <a:spcPct val="114999"/>
              </a:lnSpc>
              <a:buClr>
                <a:srgbClr val="595959"/>
              </a:buClr>
            </a:pPr>
            <a:endParaRPr lang="en-US" sz="1600" b="1">
              <a:solidFill>
                <a:schemeClr val="accent1">
                  <a:lumMod val="50000"/>
                </a:schemeClr>
              </a:solidFill>
            </a:endParaRPr>
          </a:p>
          <a:p>
            <a:pPr marL="139700" indent="0">
              <a:lnSpc>
                <a:spcPct val="114999"/>
              </a:lnSpc>
              <a:buClr>
                <a:srgbClr val="595959"/>
              </a:buClr>
              <a:buNone/>
            </a:pPr>
            <a:r>
              <a:rPr lang="en-US" sz="2000" b="1">
                <a:solidFill>
                  <a:schemeClr val="accent1">
                    <a:lumMod val="50000"/>
                  </a:schemeClr>
                </a:solidFill>
              </a:rPr>
              <a:t>Possible Improvements</a:t>
            </a:r>
          </a:p>
          <a:p>
            <a:pPr>
              <a:lnSpc>
                <a:spcPct val="114999"/>
              </a:lnSpc>
              <a:buSzPts val="1400"/>
            </a:pPr>
            <a:r>
              <a:rPr lang="en-US" sz="2000">
                <a:solidFill>
                  <a:schemeClr val="accent1">
                    <a:lumMod val="50000"/>
                  </a:schemeClr>
                </a:solidFill>
              </a:rPr>
              <a:t>Use Protein-protein interactions (PPIs) as additional feature</a:t>
            </a:r>
          </a:p>
          <a:p>
            <a:pPr>
              <a:lnSpc>
                <a:spcPct val="100000"/>
              </a:lnSpc>
            </a:pPr>
            <a:r>
              <a:rPr lang="en-US" sz="2000">
                <a:solidFill>
                  <a:schemeClr val="accent1">
                    <a:lumMod val="50000"/>
                  </a:schemeClr>
                </a:solidFill>
              </a:rPr>
              <a:t>Use Per-Residue Embeddings</a:t>
            </a:r>
          </a:p>
          <a:p>
            <a:pPr lvl="1">
              <a:lnSpc>
                <a:spcPct val="100000"/>
              </a:lnSpc>
              <a:spcBef>
                <a:spcPts val="1200"/>
              </a:spcBef>
              <a:buClr>
                <a:srgbClr val="595959"/>
              </a:buClr>
              <a:buSzPct val="88000"/>
            </a:pPr>
            <a:r>
              <a:rPr lang="en-US" sz="1800">
                <a:solidFill>
                  <a:schemeClr val="accent1">
                    <a:lumMod val="50000"/>
                  </a:schemeClr>
                </a:solidFill>
              </a:rPr>
              <a:t>Generate embeddings for each amino acid instead of a fixed-size vector.</a:t>
            </a:r>
            <a:endParaRPr lang="en-US">
              <a:solidFill>
                <a:schemeClr val="accent1">
                  <a:lumMod val="50000"/>
                </a:schemeClr>
              </a:solidFill>
            </a:endParaRPr>
          </a:p>
          <a:p>
            <a:pPr lvl="1">
              <a:lnSpc>
                <a:spcPct val="100000"/>
              </a:lnSpc>
              <a:spcBef>
                <a:spcPts val="1200"/>
              </a:spcBef>
              <a:buClr>
                <a:srgbClr val="595959"/>
              </a:buClr>
              <a:buSzPct val="88000"/>
            </a:pPr>
            <a:r>
              <a:rPr lang="en-US" sz="1800">
                <a:solidFill>
                  <a:schemeClr val="accent1">
                    <a:lumMod val="50000"/>
                  </a:schemeClr>
                </a:solidFill>
              </a:rPr>
              <a:t>Sequence-based models (e.g., Transformers, RNN) can be used</a:t>
            </a:r>
          </a:p>
          <a:p>
            <a:pPr lvl="1">
              <a:lnSpc>
                <a:spcPct val="100000"/>
              </a:lnSpc>
              <a:spcBef>
                <a:spcPts val="1200"/>
              </a:spcBef>
              <a:buClr>
                <a:srgbClr val="595959"/>
              </a:buClr>
            </a:pPr>
            <a:r>
              <a:rPr lang="en-US" sz="1800">
                <a:solidFill>
                  <a:schemeClr val="accent1">
                    <a:lumMod val="50000"/>
                  </a:schemeClr>
                </a:solidFill>
              </a:rPr>
              <a:t>Capture both local features and long-range dependencies in protein sequences.</a:t>
            </a:r>
            <a:endParaRPr lang="en-US">
              <a:solidFill>
                <a:schemeClr val="accent1">
                  <a:lumMod val="50000"/>
                </a:schemeClr>
              </a:solidFill>
            </a:endParaRPr>
          </a:p>
          <a:p>
            <a:pPr lvl="1">
              <a:lnSpc>
                <a:spcPct val="100000"/>
              </a:lnSpc>
              <a:spcBef>
                <a:spcPts val="1200"/>
              </a:spcBef>
              <a:buClr>
                <a:srgbClr val="093C92"/>
              </a:buClr>
              <a:buSzPct val="88000"/>
            </a:pPr>
            <a:endParaRPr lang="en-US" sz="1400">
              <a:solidFill>
                <a:schemeClr val="accent1">
                  <a:lumMod val="50000"/>
                </a:schemeClr>
              </a:solidFill>
            </a:endParaRPr>
          </a:p>
          <a:p>
            <a:pPr indent="-342900">
              <a:lnSpc>
                <a:spcPct val="100000"/>
              </a:lnSpc>
              <a:spcBef>
                <a:spcPts val="1200"/>
              </a:spcBef>
              <a:buClr>
                <a:srgbClr val="4285F4">
                  <a:lumMod val="50000"/>
                </a:srgbClr>
              </a:buClr>
              <a:buSzPct val="88000"/>
            </a:pPr>
            <a:endParaRPr lang="en-US" sz="1600">
              <a:solidFill>
                <a:schemeClr val="accent1">
                  <a:lumMod val="50000"/>
                </a:schemeClr>
              </a:solidFill>
            </a:endParaRPr>
          </a:p>
        </p:txBody>
      </p:sp>
    </p:spTree>
    <p:extLst>
      <p:ext uri="{BB962C8B-B14F-4D97-AF65-F5344CB8AC3E}">
        <p14:creationId xmlns:p14="http://schemas.microsoft.com/office/powerpoint/2010/main" val="20691962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2" name="Google Shape;67;p15">
            <a:extLst>
              <a:ext uri="{FF2B5EF4-FFF2-40B4-BE49-F238E27FC236}">
                <a16:creationId xmlns:a16="http://schemas.microsoft.com/office/drawing/2014/main" id="{4D08A1A5-7464-A5A3-242C-248AFC0F565E}"/>
              </a:ext>
            </a:extLst>
          </p:cNvPr>
          <p:cNvSpPr txBox="1">
            <a:spLocks/>
          </p:cNvSpPr>
          <p:nvPr/>
        </p:nvSpPr>
        <p:spPr>
          <a:xfrm>
            <a:off x="384574" y="204419"/>
            <a:ext cx="7638748" cy="607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3000" b="1">
                <a:solidFill>
                  <a:srgbClr val="0B713F"/>
                </a:solidFill>
              </a:rPr>
              <a:t>Q&amp;A</a:t>
            </a:r>
          </a:p>
        </p:txBody>
      </p:sp>
    </p:spTree>
    <p:extLst>
      <p:ext uri="{BB962C8B-B14F-4D97-AF65-F5344CB8AC3E}">
        <p14:creationId xmlns:p14="http://schemas.microsoft.com/office/powerpoint/2010/main" val="1658920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6">
          <a:extLst>
            <a:ext uri="{FF2B5EF4-FFF2-40B4-BE49-F238E27FC236}">
              <a16:creationId xmlns:a16="http://schemas.microsoft.com/office/drawing/2014/main" id="{D9038417-EA6E-81E1-A090-82BDFE31BBAE}"/>
            </a:ext>
          </a:extLst>
        </p:cNvPr>
        <p:cNvGrpSpPr/>
        <p:nvPr/>
      </p:nvGrpSpPr>
      <p:grpSpPr>
        <a:xfrm>
          <a:off x="0" y="0"/>
          <a:ext cx="0" cy="0"/>
          <a:chOff x="0" y="0"/>
          <a:chExt cx="0" cy="0"/>
        </a:xfrm>
      </p:grpSpPr>
      <p:pic>
        <p:nvPicPr>
          <p:cNvPr id="11" name="Picture 10" descr="A table with numbers and text&#10;&#10;Description automatically generated">
            <a:extLst>
              <a:ext uri="{FF2B5EF4-FFF2-40B4-BE49-F238E27FC236}">
                <a16:creationId xmlns:a16="http://schemas.microsoft.com/office/drawing/2014/main" id="{BBF2DBD5-6F00-6EF2-B137-3B670422FB03}"/>
              </a:ext>
            </a:extLst>
          </p:cNvPr>
          <p:cNvPicPr>
            <a:picLocks noChangeAspect="1"/>
          </p:cNvPicPr>
          <p:nvPr/>
        </p:nvPicPr>
        <p:blipFill>
          <a:blip r:embed="rId3"/>
          <a:stretch>
            <a:fillRect/>
          </a:stretch>
        </p:blipFill>
        <p:spPr>
          <a:xfrm>
            <a:off x="1014412" y="1404938"/>
            <a:ext cx="7115175" cy="4048125"/>
          </a:xfrm>
          <a:prstGeom prst="rect">
            <a:avLst/>
          </a:prstGeom>
        </p:spPr>
      </p:pic>
      <p:sp>
        <p:nvSpPr>
          <p:cNvPr id="13" name="Google Shape;67;p15">
            <a:extLst>
              <a:ext uri="{FF2B5EF4-FFF2-40B4-BE49-F238E27FC236}">
                <a16:creationId xmlns:a16="http://schemas.microsoft.com/office/drawing/2014/main" id="{05A147BC-421C-A912-A376-735F4039D4E3}"/>
              </a:ext>
            </a:extLst>
          </p:cNvPr>
          <p:cNvSpPr txBox="1">
            <a:spLocks/>
          </p:cNvSpPr>
          <p:nvPr/>
        </p:nvSpPr>
        <p:spPr>
          <a:xfrm>
            <a:off x="495104" y="134391"/>
            <a:ext cx="7638748" cy="607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3000" b="1">
                <a:solidFill>
                  <a:srgbClr val="0B713F"/>
                </a:solidFill>
              </a:rPr>
              <a:t>Appendix </a:t>
            </a:r>
            <a:endParaRPr lang="en-US"/>
          </a:p>
          <a:p>
            <a:r>
              <a:rPr lang="en-US" sz="3000" b="1">
                <a:solidFill>
                  <a:srgbClr val="0B713F"/>
                </a:solidFill>
              </a:rPr>
              <a:t>Results: Biological Process (BP)</a:t>
            </a:r>
            <a:endParaRPr lang="en-US"/>
          </a:p>
        </p:txBody>
      </p:sp>
      <p:sp>
        <p:nvSpPr>
          <p:cNvPr id="5" name="Rectangle 4">
            <a:extLst>
              <a:ext uri="{FF2B5EF4-FFF2-40B4-BE49-F238E27FC236}">
                <a16:creationId xmlns:a16="http://schemas.microsoft.com/office/drawing/2014/main" id="{0A3F7F4B-9150-F23C-2159-2D29452FFA43}"/>
              </a:ext>
            </a:extLst>
          </p:cNvPr>
          <p:cNvSpPr/>
          <p:nvPr/>
        </p:nvSpPr>
        <p:spPr>
          <a:xfrm>
            <a:off x="1008244" y="1718666"/>
            <a:ext cx="7129058" cy="936673"/>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7" name="Rectangle 6">
            <a:extLst>
              <a:ext uri="{FF2B5EF4-FFF2-40B4-BE49-F238E27FC236}">
                <a16:creationId xmlns:a16="http://schemas.microsoft.com/office/drawing/2014/main" id="{D734F07E-3E49-3823-6C8D-6D9EF1BE3E2E}"/>
              </a:ext>
            </a:extLst>
          </p:cNvPr>
          <p:cNvSpPr/>
          <p:nvPr/>
        </p:nvSpPr>
        <p:spPr>
          <a:xfrm>
            <a:off x="1016742" y="3582040"/>
            <a:ext cx="7112061" cy="945171"/>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9" name="Rectangle 8">
            <a:extLst>
              <a:ext uri="{FF2B5EF4-FFF2-40B4-BE49-F238E27FC236}">
                <a16:creationId xmlns:a16="http://schemas.microsoft.com/office/drawing/2014/main" id="{BAAC6688-6977-9F01-67B4-B52BD4AB48F7}"/>
              </a:ext>
            </a:extLst>
          </p:cNvPr>
          <p:cNvSpPr/>
          <p:nvPr/>
        </p:nvSpPr>
        <p:spPr>
          <a:xfrm>
            <a:off x="1016740" y="2029844"/>
            <a:ext cx="7120560" cy="293442"/>
          </a:xfrm>
          <a:prstGeom prst="rect">
            <a:avLst/>
          </a:prstGeom>
          <a:solidFill>
            <a:srgbClr val="92D050">
              <a:alpha val="25098"/>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9" name="TextBox 18">
            <a:extLst>
              <a:ext uri="{FF2B5EF4-FFF2-40B4-BE49-F238E27FC236}">
                <a16:creationId xmlns:a16="http://schemas.microsoft.com/office/drawing/2014/main" id="{226698EA-58E2-EF8E-5315-C443DB5E629D}"/>
              </a:ext>
            </a:extLst>
          </p:cNvPr>
          <p:cNvSpPr txBox="1"/>
          <p:nvPr/>
        </p:nvSpPr>
        <p:spPr>
          <a:xfrm>
            <a:off x="8642412" y="-3621"/>
            <a:ext cx="499882"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b="1">
                <a:solidFill>
                  <a:srgbClr val="093C92"/>
                </a:solidFill>
              </a:rPr>
              <a:t>BP</a:t>
            </a:r>
            <a:endParaRPr lang="en-US"/>
          </a:p>
        </p:txBody>
      </p:sp>
    </p:spTree>
    <p:extLst>
      <p:ext uri="{BB962C8B-B14F-4D97-AF65-F5344CB8AC3E}">
        <p14:creationId xmlns:p14="http://schemas.microsoft.com/office/powerpoint/2010/main" val="24224054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6">
          <a:extLst>
            <a:ext uri="{FF2B5EF4-FFF2-40B4-BE49-F238E27FC236}">
              <a16:creationId xmlns:a16="http://schemas.microsoft.com/office/drawing/2014/main" id="{D9038417-EA6E-81E1-A090-82BDFE31BBAE}"/>
            </a:ext>
          </a:extLst>
        </p:cNvPr>
        <p:cNvGrpSpPr/>
        <p:nvPr/>
      </p:nvGrpSpPr>
      <p:grpSpPr>
        <a:xfrm>
          <a:off x="0" y="0"/>
          <a:ext cx="0" cy="0"/>
          <a:chOff x="0" y="0"/>
          <a:chExt cx="0" cy="0"/>
        </a:xfrm>
      </p:grpSpPr>
      <p:pic>
        <p:nvPicPr>
          <p:cNvPr id="2" name="Picture 1" descr="A table with numbers and text&#10;&#10;Description automatically generated">
            <a:extLst>
              <a:ext uri="{FF2B5EF4-FFF2-40B4-BE49-F238E27FC236}">
                <a16:creationId xmlns:a16="http://schemas.microsoft.com/office/drawing/2014/main" id="{BB0A4854-57C5-37A7-557B-7E7C6D356619}"/>
              </a:ext>
            </a:extLst>
          </p:cNvPr>
          <p:cNvPicPr>
            <a:picLocks noChangeAspect="1"/>
          </p:cNvPicPr>
          <p:nvPr/>
        </p:nvPicPr>
        <p:blipFill>
          <a:blip r:embed="rId3"/>
          <a:stretch>
            <a:fillRect/>
          </a:stretch>
        </p:blipFill>
        <p:spPr>
          <a:xfrm>
            <a:off x="1019175" y="1409700"/>
            <a:ext cx="7105650" cy="4038600"/>
          </a:xfrm>
          <a:prstGeom prst="rect">
            <a:avLst/>
          </a:prstGeom>
        </p:spPr>
      </p:pic>
      <p:sp>
        <p:nvSpPr>
          <p:cNvPr id="13" name="Google Shape;67;p15">
            <a:extLst>
              <a:ext uri="{FF2B5EF4-FFF2-40B4-BE49-F238E27FC236}">
                <a16:creationId xmlns:a16="http://schemas.microsoft.com/office/drawing/2014/main" id="{05A147BC-421C-A912-A376-735F4039D4E3}"/>
              </a:ext>
            </a:extLst>
          </p:cNvPr>
          <p:cNvSpPr txBox="1">
            <a:spLocks/>
          </p:cNvSpPr>
          <p:nvPr/>
        </p:nvSpPr>
        <p:spPr>
          <a:xfrm>
            <a:off x="495104" y="134391"/>
            <a:ext cx="7638748" cy="607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3000" b="1">
                <a:solidFill>
                  <a:srgbClr val="0B713F"/>
                </a:solidFill>
              </a:rPr>
              <a:t>Results: Cellular Component (CC)</a:t>
            </a:r>
          </a:p>
        </p:txBody>
      </p:sp>
      <p:sp>
        <p:nvSpPr>
          <p:cNvPr id="5" name="Rectangle 4">
            <a:extLst>
              <a:ext uri="{FF2B5EF4-FFF2-40B4-BE49-F238E27FC236}">
                <a16:creationId xmlns:a16="http://schemas.microsoft.com/office/drawing/2014/main" id="{0A3F7F4B-9150-F23C-2159-2D29452FFA43}"/>
              </a:ext>
            </a:extLst>
          </p:cNvPr>
          <p:cNvSpPr/>
          <p:nvPr/>
        </p:nvSpPr>
        <p:spPr>
          <a:xfrm>
            <a:off x="1008244" y="1718666"/>
            <a:ext cx="7129058" cy="936673"/>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7" name="Rectangle 6">
            <a:extLst>
              <a:ext uri="{FF2B5EF4-FFF2-40B4-BE49-F238E27FC236}">
                <a16:creationId xmlns:a16="http://schemas.microsoft.com/office/drawing/2014/main" id="{D734F07E-3E49-3823-6C8D-6D9EF1BE3E2E}"/>
              </a:ext>
            </a:extLst>
          </p:cNvPr>
          <p:cNvSpPr/>
          <p:nvPr/>
        </p:nvSpPr>
        <p:spPr>
          <a:xfrm>
            <a:off x="1016742" y="3582040"/>
            <a:ext cx="7112061" cy="945171"/>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9" name="Rectangle 8">
            <a:extLst>
              <a:ext uri="{FF2B5EF4-FFF2-40B4-BE49-F238E27FC236}">
                <a16:creationId xmlns:a16="http://schemas.microsoft.com/office/drawing/2014/main" id="{BAAC6688-6977-9F01-67B4-B52BD4AB48F7}"/>
              </a:ext>
            </a:extLst>
          </p:cNvPr>
          <p:cNvSpPr/>
          <p:nvPr/>
        </p:nvSpPr>
        <p:spPr>
          <a:xfrm>
            <a:off x="1016740" y="2029844"/>
            <a:ext cx="7120560" cy="293442"/>
          </a:xfrm>
          <a:prstGeom prst="rect">
            <a:avLst/>
          </a:prstGeom>
          <a:solidFill>
            <a:srgbClr val="92D050">
              <a:alpha val="25098"/>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9" name="TextBox 18">
            <a:extLst>
              <a:ext uri="{FF2B5EF4-FFF2-40B4-BE49-F238E27FC236}">
                <a16:creationId xmlns:a16="http://schemas.microsoft.com/office/drawing/2014/main" id="{226698EA-58E2-EF8E-5315-C443DB5E629D}"/>
              </a:ext>
            </a:extLst>
          </p:cNvPr>
          <p:cNvSpPr txBox="1"/>
          <p:nvPr/>
        </p:nvSpPr>
        <p:spPr>
          <a:xfrm>
            <a:off x="8642412" y="-3621"/>
            <a:ext cx="499882"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b="1">
                <a:solidFill>
                  <a:srgbClr val="093C92"/>
                </a:solidFill>
              </a:rPr>
              <a:t>CC</a:t>
            </a:r>
            <a:endParaRPr lang="en-US"/>
          </a:p>
        </p:txBody>
      </p:sp>
    </p:spTree>
    <p:extLst>
      <p:ext uri="{BB962C8B-B14F-4D97-AF65-F5344CB8AC3E}">
        <p14:creationId xmlns:p14="http://schemas.microsoft.com/office/powerpoint/2010/main" val="17409369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1" name="Google Shape;61;p14"/>
          <p:cNvSpPr txBox="1">
            <a:spLocks noGrp="1"/>
          </p:cNvSpPr>
          <p:nvPr>
            <p:ph type="body" idx="1"/>
          </p:nvPr>
        </p:nvSpPr>
        <p:spPr>
          <a:xfrm>
            <a:off x="0" y="1686611"/>
            <a:ext cx="9111064" cy="4343146"/>
          </a:xfrm>
          <a:prstGeom prst="rect">
            <a:avLst/>
          </a:prstGeom>
        </p:spPr>
        <p:txBody>
          <a:bodyPr spcFirstLastPara="1" wrap="square" lIns="91425" tIns="91425" rIns="91425" bIns="91425" anchor="t" anchorCtr="0">
            <a:noAutofit/>
          </a:bodyPr>
          <a:lstStyle/>
          <a:p>
            <a:pPr marL="482600" indent="-342900">
              <a:lnSpc>
                <a:spcPct val="100000"/>
              </a:lnSpc>
              <a:buClr>
                <a:srgbClr val="000000"/>
              </a:buClr>
            </a:pPr>
            <a:r>
              <a:rPr lang="en-US" sz="2000" b="1">
                <a:solidFill>
                  <a:schemeClr val="accent1">
                    <a:lumMod val="50000"/>
                  </a:schemeClr>
                </a:solidFill>
                <a:latin typeface="+mj-lt"/>
                <a:sym typeface="Roboto"/>
              </a:rPr>
              <a:t>Motivation: </a:t>
            </a:r>
            <a:r>
              <a:rPr lang="en-US" sz="1800">
                <a:solidFill>
                  <a:schemeClr val="accent1">
                    <a:lumMod val="50000"/>
                  </a:schemeClr>
                </a:solidFill>
                <a:latin typeface="+mj-lt"/>
                <a:sym typeface="Roboto"/>
              </a:rPr>
              <a:t>Address the challenge of protein function annotation.</a:t>
            </a:r>
            <a:endParaRPr lang="en-US" sz="1800">
              <a:solidFill>
                <a:schemeClr val="accent1">
                  <a:lumMod val="50000"/>
                </a:schemeClr>
              </a:solidFill>
            </a:endParaRPr>
          </a:p>
          <a:p>
            <a:pPr marL="482600" indent="-342900">
              <a:lnSpc>
                <a:spcPct val="100000"/>
              </a:lnSpc>
              <a:buClr>
                <a:srgbClr val="000000"/>
              </a:buClr>
            </a:pPr>
            <a:endParaRPr lang="en-US" sz="2000">
              <a:solidFill>
                <a:schemeClr val="accent1">
                  <a:lumMod val="50000"/>
                </a:schemeClr>
              </a:solidFill>
              <a:latin typeface="+mj-lt"/>
              <a:sym typeface="Roboto"/>
            </a:endParaRPr>
          </a:p>
          <a:p>
            <a:pPr>
              <a:lnSpc>
                <a:spcPct val="114999"/>
              </a:lnSpc>
              <a:buClr>
                <a:srgbClr val="595959"/>
              </a:buClr>
            </a:pPr>
            <a:r>
              <a:rPr lang="en-US" sz="2000" b="1">
                <a:solidFill>
                  <a:schemeClr val="accent1">
                    <a:lumMod val="50000"/>
                  </a:schemeClr>
                </a:solidFill>
                <a:latin typeface="+mj-lt"/>
                <a:sym typeface="Roboto"/>
              </a:rPr>
              <a:t>Objective:</a:t>
            </a:r>
            <a:endParaRPr lang="en-US" sz="2000">
              <a:solidFill>
                <a:schemeClr val="accent1">
                  <a:lumMod val="50000"/>
                </a:schemeClr>
              </a:solidFill>
            </a:endParaRPr>
          </a:p>
          <a:p>
            <a:pPr lvl="1">
              <a:lnSpc>
                <a:spcPct val="114999"/>
              </a:lnSpc>
              <a:buClr>
                <a:srgbClr val="595959"/>
              </a:buClr>
            </a:pPr>
            <a:r>
              <a:rPr lang="en-US" sz="1800">
                <a:solidFill>
                  <a:schemeClr val="accent1">
                    <a:lumMod val="50000"/>
                  </a:schemeClr>
                </a:solidFill>
                <a:latin typeface="+mj-lt"/>
                <a:sym typeface="Roboto"/>
              </a:rPr>
              <a:t>Develop multi-label classification model to enhance biological insights using custom-built neural networks.</a:t>
            </a:r>
            <a:endParaRPr lang="en-US" sz="1800">
              <a:solidFill>
                <a:schemeClr val="accent1">
                  <a:lumMod val="50000"/>
                </a:schemeClr>
              </a:solidFill>
              <a:latin typeface="+mj-lt"/>
            </a:endParaRPr>
          </a:p>
          <a:p>
            <a:pPr lvl="1">
              <a:lnSpc>
                <a:spcPct val="114999"/>
              </a:lnSpc>
              <a:buClr>
                <a:srgbClr val="595959"/>
              </a:buClr>
            </a:pPr>
            <a:r>
              <a:rPr lang="en-US" sz="1800">
                <a:solidFill>
                  <a:schemeClr val="accent1">
                    <a:lumMod val="50000"/>
                  </a:schemeClr>
                </a:solidFill>
                <a:latin typeface="+mj-lt"/>
                <a:sym typeface="Roboto"/>
              </a:rPr>
              <a:t>Determine optimal embedding and model combination for functional annotation.</a:t>
            </a:r>
            <a:endParaRPr lang="en-US" sz="1800">
              <a:solidFill>
                <a:schemeClr val="accent1">
                  <a:lumMod val="50000"/>
                </a:schemeClr>
              </a:solidFill>
            </a:endParaRPr>
          </a:p>
          <a:p>
            <a:pPr lvl="1">
              <a:lnSpc>
                <a:spcPct val="114999"/>
              </a:lnSpc>
              <a:buClr>
                <a:srgbClr val="595959"/>
              </a:buClr>
            </a:pPr>
            <a:endParaRPr lang="en-US" sz="1800">
              <a:solidFill>
                <a:schemeClr val="accent1">
                  <a:lumMod val="50000"/>
                </a:schemeClr>
              </a:solidFill>
              <a:latin typeface="+mj-lt"/>
              <a:sym typeface="Roboto"/>
            </a:endParaRPr>
          </a:p>
          <a:p>
            <a:pPr>
              <a:lnSpc>
                <a:spcPct val="114999"/>
              </a:lnSpc>
              <a:buClr>
                <a:srgbClr val="595959"/>
              </a:buClr>
            </a:pPr>
            <a:r>
              <a:rPr lang="en-US" sz="2000" b="1">
                <a:solidFill>
                  <a:schemeClr val="accent1">
                    <a:lumMod val="50000"/>
                  </a:schemeClr>
                </a:solidFill>
                <a:latin typeface="+mj-lt"/>
                <a:sym typeface="Roboto"/>
              </a:rPr>
              <a:t>Novelty:</a:t>
            </a:r>
            <a:endParaRPr lang="en-US" sz="2000">
              <a:solidFill>
                <a:schemeClr val="accent1">
                  <a:lumMod val="50000"/>
                </a:schemeClr>
              </a:solidFill>
            </a:endParaRPr>
          </a:p>
          <a:p>
            <a:pPr lvl="1">
              <a:lnSpc>
                <a:spcPct val="114999"/>
              </a:lnSpc>
              <a:buClr>
                <a:srgbClr val="595959"/>
              </a:buClr>
            </a:pPr>
            <a:r>
              <a:rPr lang="en-US" sz="1800">
                <a:solidFill>
                  <a:schemeClr val="accent1">
                    <a:lumMod val="50000"/>
                  </a:schemeClr>
                </a:solidFill>
                <a:latin typeface="+mj-lt"/>
                <a:sym typeface="Roboto"/>
              </a:rPr>
              <a:t>Develop our original NN models to explore embedding-annotation relationships.</a:t>
            </a:r>
            <a:endParaRPr lang="en-US" sz="1800">
              <a:solidFill>
                <a:schemeClr val="accent1">
                  <a:lumMod val="50000"/>
                </a:schemeClr>
              </a:solidFill>
            </a:endParaRPr>
          </a:p>
          <a:p>
            <a:pPr lvl="1">
              <a:lnSpc>
                <a:spcPct val="114999"/>
              </a:lnSpc>
              <a:buClr>
                <a:srgbClr val="595959"/>
              </a:buClr>
            </a:pPr>
            <a:r>
              <a:rPr lang="en-US" sz="1800">
                <a:solidFill>
                  <a:schemeClr val="accent1">
                    <a:lumMod val="50000"/>
                  </a:schemeClr>
                </a:solidFill>
                <a:latin typeface="+mj-lt"/>
                <a:sym typeface="Roboto"/>
              </a:rPr>
              <a:t>Integrate additional biological information for enhanced model accuracy.</a:t>
            </a:r>
            <a:endParaRPr lang="en-US" sz="1800">
              <a:solidFill>
                <a:schemeClr val="accent1">
                  <a:lumMod val="50000"/>
                </a:schemeClr>
              </a:solidFill>
            </a:endParaRPr>
          </a:p>
          <a:p>
            <a:pPr>
              <a:lnSpc>
                <a:spcPct val="100000"/>
              </a:lnSpc>
              <a:buClr>
                <a:srgbClr val="093C92"/>
              </a:buClr>
            </a:pPr>
            <a:endParaRPr lang="en-US" sz="2000" b="1">
              <a:solidFill>
                <a:schemeClr val="accent1">
                  <a:lumMod val="50000"/>
                </a:schemeClr>
              </a:solidFill>
              <a:latin typeface="+mj-lt"/>
              <a:ea typeface="Calibri" panose="020F0502020204030204" pitchFamily="34" charset="0"/>
              <a:cs typeface="Calibri"/>
            </a:endParaRPr>
          </a:p>
        </p:txBody>
      </p:sp>
      <p:sp>
        <p:nvSpPr>
          <p:cNvPr id="9" name="Google Shape;67;p15">
            <a:extLst>
              <a:ext uri="{FF2B5EF4-FFF2-40B4-BE49-F238E27FC236}">
                <a16:creationId xmlns:a16="http://schemas.microsoft.com/office/drawing/2014/main" id="{9C3692C1-4C77-8A2A-BC18-2E89DF42E7EA}"/>
              </a:ext>
            </a:extLst>
          </p:cNvPr>
          <p:cNvSpPr txBox="1">
            <a:spLocks/>
          </p:cNvSpPr>
          <p:nvPr/>
        </p:nvSpPr>
        <p:spPr>
          <a:xfrm>
            <a:off x="473739" y="182116"/>
            <a:ext cx="7638748" cy="607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3200" b="1">
                <a:solidFill>
                  <a:srgbClr val="0B713F"/>
                </a:solidFill>
              </a:rPr>
              <a:t>Project Purpose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9">
          <a:extLst>
            <a:ext uri="{FF2B5EF4-FFF2-40B4-BE49-F238E27FC236}">
              <a16:creationId xmlns:a16="http://schemas.microsoft.com/office/drawing/2014/main" id="{7F8B3B82-E519-9B8C-FDF5-BFBE22C7C9BA}"/>
            </a:ext>
          </a:extLst>
        </p:cNvPr>
        <p:cNvGrpSpPr/>
        <p:nvPr/>
      </p:nvGrpSpPr>
      <p:grpSpPr>
        <a:xfrm>
          <a:off x="0" y="0"/>
          <a:ext cx="0" cy="0"/>
          <a:chOff x="0" y="0"/>
          <a:chExt cx="0" cy="0"/>
        </a:xfrm>
      </p:grpSpPr>
      <p:sp>
        <p:nvSpPr>
          <p:cNvPr id="61" name="Google Shape;61;p14">
            <a:extLst>
              <a:ext uri="{FF2B5EF4-FFF2-40B4-BE49-F238E27FC236}">
                <a16:creationId xmlns:a16="http://schemas.microsoft.com/office/drawing/2014/main" id="{0981FCE6-66CC-BD2F-C69F-75D865CE5BB9}"/>
              </a:ext>
            </a:extLst>
          </p:cNvPr>
          <p:cNvSpPr txBox="1">
            <a:spLocks noGrp="1"/>
          </p:cNvSpPr>
          <p:nvPr>
            <p:ph type="body" idx="1"/>
          </p:nvPr>
        </p:nvSpPr>
        <p:spPr>
          <a:xfrm>
            <a:off x="0" y="1404185"/>
            <a:ext cx="9099100" cy="4019337"/>
          </a:xfrm>
          <a:prstGeom prst="rect">
            <a:avLst/>
          </a:prstGeom>
        </p:spPr>
        <p:txBody>
          <a:bodyPr spcFirstLastPara="1" wrap="square" lIns="91425" tIns="91425" rIns="91425" bIns="91425" anchor="t" anchorCtr="0">
            <a:noAutofit/>
          </a:bodyPr>
          <a:lstStyle/>
          <a:p>
            <a:pPr marL="139700" lvl="0" indent="0" algn="l" rtl="0">
              <a:lnSpc>
                <a:spcPct val="100000"/>
              </a:lnSpc>
              <a:spcBef>
                <a:spcPts val="0"/>
              </a:spcBef>
              <a:spcAft>
                <a:spcPts val="0"/>
              </a:spcAft>
              <a:buClr>
                <a:schemeClr val="dk1"/>
              </a:buClr>
              <a:buSzPts val="1400"/>
              <a:buNone/>
            </a:pPr>
            <a:endParaRPr lang="en-US" sz="1200">
              <a:solidFill>
                <a:schemeClr val="accent1">
                  <a:lumMod val="50000"/>
                </a:schemeClr>
              </a:solidFill>
              <a:latin typeface="+mj-lt"/>
              <a:ea typeface="Calibri" panose="020F0502020204030204" pitchFamily="34" charset="0"/>
              <a:cs typeface="Calibri" panose="020F0502020204030204" pitchFamily="34" charset="0"/>
            </a:endParaRPr>
          </a:p>
          <a:p>
            <a:pPr marL="482600" indent="-342900">
              <a:lnSpc>
                <a:spcPct val="100000"/>
              </a:lnSpc>
              <a:buClr>
                <a:schemeClr val="accent1">
                  <a:lumMod val="50000"/>
                </a:schemeClr>
              </a:buClr>
            </a:pPr>
            <a:r>
              <a:rPr lang="en-US" sz="2000" b="1">
                <a:solidFill>
                  <a:schemeClr val="accent1">
                    <a:lumMod val="50000"/>
                  </a:schemeClr>
                </a:solidFill>
                <a:latin typeface="+mj-lt"/>
                <a:ea typeface="Calibri"/>
                <a:cs typeface="Calibri"/>
                <a:sym typeface="Roboto"/>
              </a:rPr>
              <a:t>3 GO categories (</a:t>
            </a:r>
            <a:r>
              <a:rPr lang="en-US" sz="2000">
                <a:solidFill>
                  <a:schemeClr val="accent1">
                    <a:lumMod val="50000"/>
                  </a:schemeClr>
                </a:solidFill>
                <a:latin typeface="+mj-lt"/>
                <a:ea typeface="Calibri"/>
                <a:sym typeface="Roboto"/>
              </a:rPr>
              <a:t>Ashburner et al., 2000</a:t>
            </a:r>
            <a:r>
              <a:rPr lang="en-US" sz="2000" b="1">
                <a:solidFill>
                  <a:schemeClr val="accent1">
                    <a:lumMod val="50000"/>
                  </a:schemeClr>
                </a:solidFill>
                <a:latin typeface="+mj-lt"/>
                <a:ea typeface="Calibri"/>
                <a:cs typeface="Calibri"/>
                <a:sym typeface="Roboto"/>
              </a:rPr>
              <a:t>):</a:t>
            </a:r>
            <a:endParaRPr lang="en-US" sz="2000" b="1">
              <a:solidFill>
                <a:schemeClr val="accent1">
                  <a:lumMod val="50000"/>
                </a:schemeClr>
              </a:solidFill>
              <a:latin typeface="+mj-lt"/>
              <a:ea typeface="Calibri"/>
              <a:cs typeface="Calibri"/>
            </a:endParaRPr>
          </a:p>
          <a:p>
            <a:pPr marL="482600" indent="-342900">
              <a:lnSpc>
                <a:spcPct val="100000"/>
              </a:lnSpc>
              <a:buClr>
                <a:srgbClr val="093C92"/>
              </a:buClr>
            </a:pPr>
            <a:endParaRPr lang="en-US" sz="2000" b="1">
              <a:solidFill>
                <a:schemeClr val="accent1">
                  <a:lumMod val="50000"/>
                </a:schemeClr>
              </a:solidFill>
              <a:latin typeface="+mj-lt"/>
              <a:ea typeface="Calibri"/>
              <a:cs typeface="Calibri"/>
              <a:sym typeface="Roboto"/>
            </a:endParaRPr>
          </a:p>
          <a:p>
            <a:pPr lvl="1">
              <a:lnSpc>
                <a:spcPct val="100000"/>
              </a:lnSpc>
              <a:buClr>
                <a:schemeClr val="accent1">
                  <a:lumMod val="50000"/>
                </a:schemeClr>
              </a:buClr>
            </a:pPr>
            <a:r>
              <a:rPr lang="en-US" sz="2000" b="1">
                <a:solidFill>
                  <a:schemeClr val="accent1">
                    <a:lumMod val="50000"/>
                  </a:schemeClr>
                </a:solidFill>
                <a:latin typeface="+mj-lt"/>
                <a:ea typeface="Calibri"/>
                <a:cs typeface="Calibri"/>
                <a:sym typeface="Roboto"/>
              </a:rPr>
              <a:t>Molecular Function (MF): </a:t>
            </a:r>
            <a:r>
              <a:rPr lang="en-US" sz="1800">
                <a:solidFill>
                  <a:schemeClr val="accent1">
                    <a:lumMod val="50000"/>
                  </a:schemeClr>
                </a:solidFill>
                <a:latin typeface="+mj-lt"/>
                <a:ea typeface="Calibri"/>
                <a:cs typeface="Calibri"/>
                <a:sym typeface="Roboto"/>
              </a:rPr>
              <a:t>Protein's </a:t>
            </a:r>
            <a:r>
              <a:rPr lang="en-US" sz="1800">
                <a:solidFill>
                  <a:schemeClr val="accent1">
                    <a:lumMod val="50000"/>
                  </a:schemeClr>
                </a:solidFill>
                <a:ea typeface="Cambria"/>
                <a:cs typeface="Calibri"/>
                <a:sym typeface="Roboto"/>
              </a:rPr>
              <a:t>physical </a:t>
            </a:r>
            <a:r>
              <a:rPr lang="en-US" sz="1800">
                <a:solidFill>
                  <a:srgbClr val="093C92"/>
                </a:solidFill>
                <a:ea typeface="Cambria"/>
                <a:cs typeface="Calibri"/>
                <a:sym typeface="Roboto"/>
              </a:rPr>
              <a:t>activities</a:t>
            </a:r>
            <a:endParaRPr lang="en-US" sz="1800" b="1">
              <a:solidFill>
                <a:srgbClr val="093C92"/>
              </a:solidFill>
              <a:ea typeface="Cambria"/>
              <a:cs typeface="Calibri" panose="020F0502020204030204" pitchFamily="34" charset="0"/>
            </a:endParaRPr>
          </a:p>
          <a:p>
            <a:pPr lvl="2">
              <a:lnSpc>
                <a:spcPct val="100000"/>
              </a:lnSpc>
              <a:buClr>
                <a:srgbClr val="093C92"/>
              </a:buClr>
            </a:pPr>
            <a:r>
              <a:rPr lang="en-US" sz="1800">
                <a:solidFill>
                  <a:srgbClr val="093C92"/>
                </a:solidFill>
                <a:ea typeface="Cambria"/>
                <a:cs typeface="Calibri"/>
              </a:rPr>
              <a:t>Ex. Sequence-specific DNA binding</a:t>
            </a:r>
            <a:endParaRPr lang="en-US" sz="1800">
              <a:solidFill>
                <a:srgbClr val="093C92"/>
              </a:solidFill>
              <a:ea typeface="Cambria"/>
              <a:cs typeface="Calibri" panose="020F0502020204030204" pitchFamily="34" charset="0"/>
            </a:endParaRPr>
          </a:p>
          <a:p>
            <a:pPr lvl="2">
              <a:lnSpc>
                <a:spcPct val="100000"/>
              </a:lnSpc>
              <a:buClr>
                <a:srgbClr val="093C92"/>
              </a:buClr>
            </a:pPr>
            <a:endParaRPr lang="en-US" sz="1800">
              <a:solidFill>
                <a:schemeClr val="accent1">
                  <a:lumMod val="50000"/>
                </a:schemeClr>
              </a:solidFill>
              <a:ea typeface="Cambria"/>
              <a:cs typeface="Calibri"/>
            </a:endParaRPr>
          </a:p>
          <a:p>
            <a:pPr lvl="1">
              <a:lnSpc>
                <a:spcPct val="100000"/>
              </a:lnSpc>
              <a:buClr>
                <a:srgbClr val="093C92"/>
              </a:buClr>
            </a:pPr>
            <a:r>
              <a:rPr lang="en-US" sz="2000" b="1">
                <a:solidFill>
                  <a:schemeClr val="accent1">
                    <a:lumMod val="50000"/>
                  </a:schemeClr>
                </a:solidFill>
                <a:ea typeface="Cambria"/>
                <a:cs typeface="Calibri"/>
                <a:sym typeface="Roboto"/>
              </a:rPr>
              <a:t>Biological</a:t>
            </a:r>
            <a:r>
              <a:rPr lang="en-US" sz="2000" b="1">
                <a:solidFill>
                  <a:schemeClr val="accent1">
                    <a:lumMod val="50000"/>
                  </a:schemeClr>
                </a:solidFill>
                <a:latin typeface="+mj-lt"/>
                <a:ea typeface="Calibri"/>
                <a:cs typeface="Calibri"/>
                <a:sym typeface="Roboto"/>
              </a:rPr>
              <a:t> Process (BP):</a:t>
            </a:r>
            <a:r>
              <a:rPr lang="en-US" sz="2000" b="1">
                <a:solidFill>
                  <a:schemeClr val="accent1">
                    <a:lumMod val="50000"/>
                  </a:schemeClr>
                </a:solidFill>
                <a:ea typeface="Cambria"/>
                <a:cs typeface="Calibri"/>
                <a:sym typeface="Roboto"/>
              </a:rPr>
              <a:t> </a:t>
            </a:r>
            <a:r>
              <a:rPr lang="en-US" sz="1800">
                <a:solidFill>
                  <a:schemeClr val="accent1">
                    <a:lumMod val="50000"/>
                  </a:schemeClr>
                </a:solidFill>
                <a:ea typeface="Cambria"/>
                <a:cs typeface="Calibri"/>
                <a:sym typeface="Roboto"/>
              </a:rPr>
              <a:t>B</a:t>
            </a:r>
            <a:r>
              <a:rPr lang="en-US" sz="1800">
                <a:solidFill>
                  <a:srgbClr val="093C92"/>
                </a:solidFill>
                <a:ea typeface="Cambria"/>
                <a:cs typeface="Calibri"/>
                <a:sym typeface="Roboto"/>
              </a:rPr>
              <a:t>iological goals led by a protein's MF(s)</a:t>
            </a:r>
            <a:endParaRPr lang="en-US" sz="1800" b="1">
              <a:solidFill>
                <a:srgbClr val="093C92"/>
              </a:solidFill>
              <a:ea typeface="Calibri" panose="020F0502020204030204" pitchFamily="34" charset="0"/>
              <a:cs typeface="Calibri" panose="020F0502020204030204" pitchFamily="34" charset="0"/>
            </a:endParaRPr>
          </a:p>
          <a:p>
            <a:pPr lvl="2">
              <a:lnSpc>
                <a:spcPct val="100000"/>
              </a:lnSpc>
              <a:buClr>
                <a:srgbClr val="093C92"/>
              </a:buClr>
            </a:pPr>
            <a:r>
              <a:rPr lang="en-US" sz="1800">
                <a:solidFill>
                  <a:schemeClr val="accent1">
                    <a:lumMod val="50000"/>
                  </a:schemeClr>
                </a:solidFill>
                <a:latin typeface="+mj-lt"/>
                <a:ea typeface="Cambria"/>
                <a:cs typeface="Calibri"/>
              </a:rPr>
              <a:t>Ex. Cell death</a:t>
            </a:r>
          </a:p>
          <a:p>
            <a:pPr lvl="2">
              <a:lnSpc>
                <a:spcPct val="100000"/>
              </a:lnSpc>
              <a:buClr>
                <a:srgbClr val="093C92"/>
              </a:buClr>
            </a:pPr>
            <a:endParaRPr lang="en-US" sz="2000">
              <a:solidFill>
                <a:schemeClr val="accent1">
                  <a:lumMod val="50000"/>
                </a:schemeClr>
              </a:solidFill>
              <a:latin typeface="+mj-lt"/>
              <a:ea typeface="Cambria"/>
              <a:cs typeface="Calibri"/>
            </a:endParaRPr>
          </a:p>
          <a:p>
            <a:pPr lvl="1">
              <a:lnSpc>
                <a:spcPct val="100000"/>
              </a:lnSpc>
              <a:buClr>
                <a:schemeClr val="accent1">
                  <a:lumMod val="50000"/>
                </a:schemeClr>
              </a:buClr>
            </a:pPr>
            <a:r>
              <a:rPr lang="en-US" sz="2000" b="1">
                <a:solidFill>
                  <a:schemeClr val="accent1">
                    <a:lumMod val="50000"/>
                  </a:schemeClr>
                </a:solidFill>
                <a:latin typeface="+mj-lt"/>
                <a:ea typeface="Calibri"/>
                <a:cs typeface="Calibri"/>
                <a:sym typeface="Roboto"/>
              </a:rPr>
              <a:t>Cellular Component (CC): </a:t>
            </a:r>
            <a:r>
              <a:rPr lang="en-US" sz="1800">
                <a:solidFill>
                  <a:schemeClr val="accent1">
                    <a:lumMod val="50000"/>
                  </a:schemeClr>
                </a:solidFill>
                <a:latin typeface="+mj-lt"/>
                <a:ea typeface="Calibri"/>
                <a:cs typeface="Calibri"/>
                <a:sym typeface="Roboto"/>
              </a:rPr>
              <a:t>Protein's location</a:t>
            </a:r>
            <a:endParaRPr lang="en-US" sz="1800">
              <a:solidFill>
                <a:schemeClr val="accent1">
                  <a:lumMod val="50000"/>
                </a:schemeClr>
              </a:solidFill>
              <a:latin typeface="+mj-lt"/>
              <a:ea typeface="Calibri"/>
              <a:cs typeface="Calibri" panose="020F0502020204030204" pitchFamily="34" charset="0"/>
            </a:endParaRPr>
          </a:p>
          <a:p>
            <a:pPr lvl="2">
              <a:lnSpc>
                <a:spcPct val="100000"/>
              </a:lnSpc>
              <a:buClr>
                <a:srgbClr val="093C92"/>
              </a:buClr>
            </a:pPr>
            <a:r>
              <a:rPr lang="en-US" sz="1800">
                <a:solidFill>
                  <a:schemeClr val="accent1">
                    <a:lumMod val="50000"/>
                  </a:schemeClr>
                </a:solidFill>
                <a:latin typeface="+mj-lt"/>
                <a:ea typeface="Calibri"/>
                <a:cs typeface="Calibri"/>
              </a:rPr>
              <a:t>Ex. Nucleus</a:t>
            </a:r>
            <a:endParaRPr lang="en-US" sz="1800">
              <a:solidFill>
                <a:schemeClr val="accent1">
                  <a:lumMod val="50000"/>
                </a:schemeClr>
              </a:solidFill>
              <a:latin typeface="+mj-lt"/>
              <a:ea typeface="Calibri" panose="020F0502020204030204" pitchFamily="34" charset="0"/>
              <a:cs typeface="Calibri"/>
            </a:endParaRPr>
          </a:p>
          <a:p>
            <a:pPr lvl="1">
              <a:lnSpc>
                <a:spcPct val="100000"/>
              </a:lnSpc>
              <a:buClr>
                <a:srgbClr val="4285F4">
                  <a:lumMod val="50000"/>
                </a:srgbClr>
              </a:buClr>
            </a:pPr>
            <a:endParaRPr lang="en-US" sz="2400">
              <a:solidFill>
                <a:schemeClr val="accent1">
                  <a:lumMod val="50000"/>
                </a:schemeClr>
              </a:solidFill>
              <a:latin typeface="+mj-lt"/>
              <a:ea typeface="Calibri" panose="020F0502020204030204" pitchFamily="34" charset="0"/>
              <a:cs typeface="Calibri"/>
            </a:endParaRPr>
          </a:p>
          <a:p>
            <a:pPr lvl="1">
              <a:lnSpc>
                <a:spcPct val="100000"/>
              </a:lnSpc>
              <a:buClr>
                <a:srgbClr val="093C92"/>
              </a:buClr>
            </a:pPr>
            <a:endParaRPr lang="en-US" sz="2400">
              <a:solidFill>
                <a:schemeClr val="accent1">
                  <a:lumMod val="50000"/>
                </a:schemeClr>
              </a:solidFill>
              <a:latin typeface="+mj-lt"/>
              <a:ea typeface="Calibri"/>
              <a:cs typeface="Calibri"/>
              <a:sym typeface="Roboto"/>
            </a:endParaRPr>
          </a:p>
          <a:p>
            <a:pPr marL="139700" indent="0">
              <a:lnSpc>
                <a:spcPct val="100000"/>
              </a:lnSpc>
              <a:buClr>
                <a:srgbClr val="093C92"/>
              </a:buClr>
              <a:buNone/>
            </a:pPr>
            <a:r>
              <a:rPr lang="en-US" sz="2000">
                <a:solidFill>
                  <a:schemeClr val="accent1">
                    <a:lumMod val="50000"/>
                  </a:schemeClr>
                </a:solidFill>
                <a:latin typeface="+mj-lt"/>
                <a:ea typeface="Calibri"/>
                <a:cs typeface="Calibri"/>
                <a:sym typeface="Roboto"/>
              </a:rPr>
              <a:t>*Accurate prediction aids research in </a:t>
            </a:r>
            <a:r>
              <a:rPr lang="en-US" sz="2000">
                <a:solidFill>
                  <a:schemeClr val="accent1">
                    <a:lumMod val="50000"/>
                  </a:schemeClr>
                </a:solidFill>
                <a:latin typeface="+mj-lt"/>
                <a:ea typeface="Calibri"/>
                <a:sym typeface="Roboto"/>
              </a:rPr>
              <a:t>disease mechanism identification, drug discovery, and evolutionary studies.</a:t>
            </a:r>
            <a:endParaRPr lang="en-US" sz="2000">
              <a:solidFill>
                <a:schemeClr val="accent1">
                  <a:lumMod val="50000"/>
                </a:schemeClr>
              </a:solidFill>
              <a:latin typeface="+mj-lt"/>
              <a:ea typeface="Calibri"/>
            </a:endParaRPr>
          </a:p>
          <a:p>
            <a:pPr>
              <a:lnSpc>
                <a:spcPct val="100000"/>
              </a:lnSpc>
              <a:buClr>
                <a:srgbClr val="093C92"/>
              </a:buClr>
            </a:pPr>
            <a:endParaRPr lang="en-US" sz="1800">
              <a:solidFill>
                <a:schemeClr val="accent1">
                  <a:lumMod val="50000"/>
                </a:schemeClr>
              </a:solidFill>
              <a:latin typeface="+mj-lt"/>
              <a:ea typeface="Calibri" panose="020F0502020204030204" pitchFamily="34" charset="0"/>
              <a:cs typeface="Calibri"/>
            </a:endParaRPr>
          </a:p>
        </p:txBody>
      </p:sp>
      <p:sp>
        <p:nvSpPr>
          <p:cNvPr id="9" name="Google Shape;67;p15">
            <a:extLst>
              <a:ext uri="{FF2B5EF4-FFF2-40B4-BE49-F238E27FC236}">
                <a16:creationId xmlns:a16="http://schemas.microsoft.com/office/drawing/2014/main" id="{FD7C6E89-D81A-5DA1-E389-7459D3E32DD7}"/>
              </a:ext>
            </a:extLst>
          </p:cNvPr>
          <p:cNvSpPr txBox="1">
            <a:spLocks/>
          </p:cNvSpPr>
          <p:nvPr/>
        </p:nvSpPr>
        <p:spPr>
          <a:xfrm>
            <a:off x="397135" y="176358"/>
            <a:ext cx="9242757" cy="607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3000" b="1">
                <a:solidFill>
                  <a:srgbClr val="0B713F"/>
                </a:solidFill>
              </a:rPr>
              <a:t>Protein Functions and Gene Ontologies (GO)</a:t>
            </a:r>
          </a:p>
        </p:txBody>
      </p:sp>
    </p:spTree>
    <p:extLst>
      <p:ext uri="{BB962C8B-B14F-4D97-AF65-F5344CB8AC3E}">
        <p14:creationId xmlns:p14="http://schemas.microsoft.com/office/powerpoint/2010/main" val="3562639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pic>
        <p:nvPicPr>
          <p:cNvPr id="4" name="Picture 3" descr="A screenshot of a computer&#10;&#10;Description automatically generated">
            <a:extLst>
              <a:ext uri="{FF2B5EF4-FFF2-40B4-BE49-F238E27FC236}">
                <a16:creationId xmlns:a16="http://schemas.microsoft.com/office/drawing/2014/main" id="{945E0A1B-78AE-D009-254F-0B9BF55DB432}"/>
              </a:ext>
            </a:extLst>
          </p:cNvPr>
          <p:cNvPicPr>
            <a:picLocks noChangeAspect="1"/>
          </p:cNvPicPr>
          <p:nvPr/>
        </p:nvPicPr>
        <p:blipFill>
          <a:blip r:embed="rId4"/>
          <a:stretch>
            <a:fillRect/>
          </a:stretch>
        </p:blipFill>
        <p:spPr>
          <a:xfrm>
            <a:off x="1610010" y="4672085"/>
            <a:ext cx="5395131" cy="1019601"/>
          </a:xfrm>
          <a:prstGeom prst="rect">
            <a:avLst/>
          </a:prstGeom>
        </p:spPr>
      </p:pic>
      <p:sp>
        <p:nvSpPr>
          <p:cNvPr id="69" name="Google Shape;69;p15"/>
          <p:cNvSpPr txBox="1">
            <a:spLocks noGrp="1"/>
          </p:cNvSpPr>
          <p:nvPr>
            <p:ph type="body" idx="2"/>
          </p:nvPr>
        </p:nvSpPr>
        <p:spPr>
          <a:xfrm>
            <a:off x="494662" y="1203697"/>
            <a:ext cx="8390340" cy="2049750"/>
          </a:xfrm>
          <a:prstGeom prst="rect">
            <a:avLst/>
          </a:prstGeom>
        </p:spPr>
        <p:txBody>
          <a:bodyPr spcFirstLastPara="1" wrap="square" lIns="91425" tIns="91425" rIns="91425" bIns="91425" anchor="t" anchorCtr="0">
            <a:normAutofit/>
          </a:bodyPr>
          <a:lstStyle/>
          <a:p>
            <a:pPr marL="400050" indent="-285750">
              <a:lnSpc>
                <a:spcPct val="100000"/>
              </a:lnSpc>
              <a:buClr>
                <a:schemeClr val="accent1">
                  <a:lumMod val="50000"/>
                </a:schemeClr>
              </a:buClr>
              <a:buSzPct val="88000"/>
            </a:pPr>
            <a:r>
              <a:rPr lang="en-US" sz="2000" b="1">
                <a:solidFill>
                  <a:schemeClr val="accent1">
                    <a:lumMod val="50000"/>
                  </a:schemeClr>
                </a:solidFill>
              </a:rPr>
              <a:t>Protein Sequences:</a:t>
            </a:r>
            <a:r>
              <a:rPr lang="en-US" sz="1800" b="1">
                <a:solidFill>
                  <a:schemeClr val="accent1">
                    <a:lumMod val="50000"/>
                  </a:schemeClr>
                </a:solidFill>
              </a:rPr>
              <a:t> </a:t>
            </a:r>
            <a:r>
              <a:rPr lang="en-US" sz="1800">
                <a:solidFill>
                  <a:schemeClr val="accent1">
                    <a:lumMod val="50000"/>
                  </a:schemeClr>
                </a:solidFill>
              </a:rPr>
              <a:t>Textual representation of amino acid sequences.</a:t>
            </a:r>
          </a:p>
          <a:p>
            <a:pPr marL="400050" indent="-285750">
              <a:lnSpc>
                <a:spcPct val="100000"/>
              </a:lnSpc>
              <a:spcBef>
                <a:spcPts val="1200"/>
              </a:spcBef>
              <a:buClr>
                <a:srgbClr val="093C92"/>
              </a:buClr>
              <a:buSzPct val="88000"/>
            </a:pPr>
            <a:r>
              <a:rPr lang="en-US" sz="2000" b="1">
                <a:solidFill>
                  <a:schemeClr val="accent1">
                    <a:lumMod val="50000"/>
                  </a:schemeClr>
                </a:solidFill>
              </a:rPr>
              <a:t>InterPro Annotations:</a:t>
            </a:r>
            <a:r>
              <a:rPr lang="en-US" sz="1800" b="1">
                <a:solidFill>
                  <a:schemeClr val="accent1">
                    <a:lumMod val="50000"/>
                  </a:schemeClr>
                </a:solidFill>
              </a:rPr>
              <a:t> </a:t>
            </a:r>
            <a:r>
              <a:rPr lang="en-US" sz="1800">
                <a:solidFill>
                  <a:schemeClr val="accent1">
                    <a:lumMod val="50000"/>
                  </a:schemeClr>
                </a:solidFill>
              </a:rPr>
              <a:t>Categorize proteins into families, domains, and functional sites. A single protein can belong to multiple InterPro categories.</a:t>
            </a:r>
          </a:p>
          <a:p>
            <a:pPr marL="400050" indent="-285750">
              <a:lnSpc>
                <a:spcPct val="100000"/>
              </a:lnSpc>
              <a:spcBef>
                <a:spcPts val="1200"/>
              </a:spcBef>
              <a:buClr>
                <a:srgbClr val="093C92"/>
              </a:buClr>
              <a:buSzPct val="88000"/>
            </a:pPr>
            <a:r>
              <a:rPr lang="en-US" sz="2000" b="1">
                <a:solidFill>
                  <a:schemeClr val="accent1">
                    <a:lumMod val="50000"/>
                  </a:schemeClr>
                </a:solidFill>
              </a:rPr>
              <a:t>GO Labels:</a:t>
            </a:r>
            <a:r>
              <a:rPr lang="en-US" sz="1800" b="1">
                <a:solidFill>
                  <a:schemeClr val="accent1">
                    <a:lumMod val="50000"/>
                  </a:schemeClr>
                </a:solidFill>
              </a:rPr>
              <a:t> </a:t>
            </a:r>
            <a:r>
              <a:rPr lang="en-US" sz="1800">
                <a:solidFill>
                  <a:schemeClr val="accent1">
                    <a:lumMod val="50000"/>
                  </a:schemeClr>
                </a:solidFill>
              </a:rPr>
              <a:t>Multi-label annotations linking proteins to GO terms.</a:t>
            </a:r>
          </a:p>
        </p:txBody>
      </p:sp>
      <p:sp>
        <p:nvSpPr>
          <p:cNvPr id="2" name="Google Shape;67;p15">
            <a:extLst>
              <a:ext uri="{FF2B5EF4-FFF2-40B4-BE49-F238E27FC236}">
                <a16:creationId xmlns:a16="http://schemas.microsoft.com/office/drawing/2014/main" id="{4D08A1A5-7464-A5A3-242C-248AFC0F565E}"/>
              </a:ext>
            </a:extLst>
          </p:cNvPr>
          <p:cNvSpPr txBox="1">
            <a:spLocks/>
          </p:cNvSpPr>
          <p:nvPr/>
        </p:nvSpPr>
        <p:spPr>
          <a:xfrm>
            <a:off x="495104" y="260702"/>
            <a:ext cx="7638748" cy="607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3000" b="1">
                <a:solidFill>
                  <a:srgbClr val="0B713F"/>
                </a:solidFill>
              </a:rPr>
              <a:t>Data Overview</a:t>
            </a:r>
          </a:p>
        </p:txBody>
      </p:sp>
      <p:pic>
        <p:nvPicPr>
          <p:cNvPr id="6" name="Picture 5" descr="A bar code with black text&#10;&#10;Description automatically generated">
            <a:extLst>
              <a:ext uri="{FF2B5EF4-FFF2-40B4-BE49-F238E27FC236}">
                <a16:creationId xmlns:a16="http://schemas.microsoft.com/office/drawing/2014/main" id="{06E0401F-36B6-C349-3744-1A0ABB756678}"/>
              </a:ext>
            </a:extLst>
          </p:cNvPr>
          <p:cNvPicPr>
            <a:picLocks noChangeAspect="1"/>
          </p:cNvPicPr>
          <p:nvPr/>
        </p:nvPicPr>
        <p:blipFill>
          <a:blip r:embed="rId5"/>
          <a:stretch>
            <a:fillRect/>
          </a:stretch>
        </p:blipFill>
        <p:spPr>
          <a:xfrm>
            <a:off x="940065" y="3426176"/>
            <a:ext cx="7269343" cy="1119606"/>
          </a:xfrm>
          <a:prstGeom prst="rect">
            <a:avLst/>
          </a:prstGeom>
        </p:spPr>
      </p:pic>
      <p:sp>
        <p:nvSpPr>
          <p:cNvPr id="17" name="Rectangle 16">
            <a:extLst>
              <a:ext uri="{FF2B5EF4-FFF2-40B4-BE49-F238E27FC236}">
                <a16:creationId xmlns:a16="http://schemas.microsoft.com/office/drawing/2014/main" id="{8940ED4C-3767-C88F-3242-7F183260F833}"/>
              </a:ext>
            </a:extLst>
          </p:cNvPr>
          <p:cNvSpPr/>
          <p:nvPr/>
        </p:nvSpPr>
        <p:spPr>
          <a:xfrm>
            <a:off x="4006550" y="3989083"/>
            <a:ext cx="3128507" cy="29839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20" name="TextBox 19">
            <a:extLst>
              <a:ext uri="{FF2B5EF4-FFF2-40B4-BE49-F238E27FC236}">
                <a16:creationId xmlns:a16="http://schemas.microsoft.com/office/drawing/2014/main" id="{7EA4B349-3A67-F688-5C7A-4FBA0332DE82}"/>
              </a:ext>
            </a:extLst>
          </p:cNvPr>
          <p:cNvSpPr txBox="1"/>
          <p:nvPr/>
        </p:nvSpPr>
        <p:spPr>
          <a:xfrm>
            <a:off x="4787981" y="4291844"/>
            <a:ext cx="1773382" cy="261610"/>
          </a:xfrm>
          <a:prstGeom prst="rect">
            <a:avLst/>
          </a:prstGeom>
          <a:noFill/>
        </p:spPr>
        <p:txBody>
          <a:bodyPr wrap="square" rtlCol="0">
            <a:spAutoFit/>
          </a:bodyPr>
          <a:lstStyle/>
          <a:p>
            <a:r>
              <a:rPr lang="en-US" sz="1050" b="1">
                <a:solidFill>
                  <a:srgbClr val="093C92"/>
                </a:solidFill>
              </a:rPr>
              <a:t>Protein Sequence</a:t>
            </a:r>
          </a:p>
        </p:txBody>
      </p:sp>
      <p:sp>
        <p:nvSpPr>
          <p:cNvPr id="21" name="Rectangle 20">
            <a:extLst>
              <a:ext uri="{FF2B5EF4-FFF2-40B4-BE49-F238E27FC236}">
                <a16:creationId xmlns:a16="http://schemas.microsoft.com/office/drawing/2014/main" id="{024FE094-E321-AF54-644D-994DDE41E3DC}"/>
              </a:ext>
            </a:extLst>
          </p:cNvPr>
          <p:cNvSpPr/>
          <p:nvPr/>
        </p:nvSpPr>
        <p:spPr>
          <a:xfrm>
            <a:off x="1948855" y="3966355"/>
            <a:ext cx="798947" cy="332509"/>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22" name="TextBox 21">
            <a:extLst>
              <a:ext uri="{FF2B5EF4-FFF2-40B4-BE49-F238E27FC236}">
                <a16:creationId xmlns:a16="http://schemas.microsoft.com/office/drawing/2014/main" id="{C225CB4A-1764-9370-1759-D12AF6EE6569}"/>
              </a:ext>
            </a:extLst>
          </p:cNvPr>
          <p:cNvSpPr txBox="1"/>
          <p:nvPr/>
        </p:nvSpPr>
        <p:spPr>
          <a:xfrm>
            <a:off x="2023540" y="4296417"/>
            <a:ext cx="647633" cy="261610"/>
          </a:xfrm>
          <a:prstGeom prst="rect">
            <a:avLst/>
          </a:prstGeom>
          <a:noFill/>
        </p:spPr>
        <p:txBody>
          <a:bodyPr wrap="square" rtlCol="0">
            <a:spAutoFit/>
          </a:bodyPr>
          <a:lstStyle/>
          <a:p>
            <a:r>
              <a:rPr lang="en-US" sz="1050" b="1">
                <a:solidFill>
                  <a:srgbClr val="093C92"/>
                </a:solidFill>
              </a:rPr>
              <a:t>Protein</a:t>
            </a:r>
          </a:p>
        </p:txBody>
      </p:sp>
      <p:sp>
        <p:nvSpPr>
          <p:cNvPr id="23" name="Rectangle 22">
            <a:extLst>
              <a:ext uri="{FF2B5EF4-FFF2-40B4-BE49-F238E27FC236}">
                <a16:creationId xmlns:a16="http://schemas.microsoft.com/office/drawing/2014/main" id="{F5E2F995-9991-49D8-C628-127DCEBFBD93}"/>
              </a:ext>
            </a:extLst>
          </p:cNvPr>
          <p:cNvSpPr/>
          <p:nvPr/>
        </p:nvSpPr>
        <p:spPr>
          <a:xfrm>
            <a:off x="5279685" y="4674325"/>
            <a:ext cx="1029285" cy="101770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24" name="TextBox 23">
            <a:extLst>
              <a:ext uri="{FF2B5EF4-FFF2-40B4-BE49-F238E27FC236}">
                <a16:creationId xmlns:a16="http://schemas.microsoft.com/office/drawing/2014/main" id="{5F7C8E3A-619D-077E-9039-DF1506305DF5}"/>
              </a:ext>
            </a:extLst>
          </p:cNvPr>
          <p:cNvSpPr txBox="1"/>
          <p:nvPr/>
        </p:nvSpPr>
        <p:spPr>
          <a:xfrm>
            <a:off x="4996270" y="5695870"/>
            <a:ext cx="1765230" cy="253916"/>
          </a:xfrm>
          <a:prstGeom prst="rect">
            <a:avLst/>
          </a:prstGeom>
          <a:noFill/>
        </p:spPr>
        <p:txBody>
          <a:bodyPr wrap="square" rtlCol="0">
            <a:spAutoFit/>
          </a:bodyPr>
          <a:lstStyle/>
          <a:p>
            <a:r>
              <a:rPr lang="en-US" sz="1050" b="1">
                <a:solidFill>
                  <a:srgbClr val="093C92"/>
                </a:solidFill>
              </a:rPr>
              <a:t>Gene Ontology  Labels</a:t>
            </a:r>
          </a:p>
        </p:txBody>
      </p:sp>
      <p:sp>
        <p:nvSpPr>
          <p:cNvPr id="25" name="Rectangle 24">
            <a:extLst>
              <a:ext uri="{FF2B5EF4-FFF2-40B4-BE49-F238E27FC236}">
                <a16:creationId xmlns:a16="http://schemas.microsoft.com/office/drawing/2014/main" id="{89BBD3AD-6542-019A-7BC2-53C3BB2197A5}"/>
              </a:ext>
            </a:extLst>
          </p:cNvPr>
          <p:cNvSpPr/>
          <p:nvPr/>
        </p:nvSpPr>
        <p:spPr>
          <a:xfrm>
            <a:off x="3618760" y="4673531"/>
            <a:ext cx="690986" cy="101770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26" name="TextBox 25">
            <a:extLst>
              <a:ext uri="{FF2B5EF4-FFF2-40B4-BE49-F238E27FC236}">
                <a16:creationId xmlns:a16="http://schemas.microsoft.com/office/drawing/2014/main" id="{193E26DE-BD83-AFD2-647D-ECF08A37E1C2}"/>
              </a:ext>
            </a:extLst>
          </p:cNvPr>
          <p:cNvSpPr txBox="1"/>
          <p:nvPr/>
        </p:nvSpPr>
        <p:spPr>
          <a:xfrm>
            <a:off x="3558065" y="5695870"/>
            <a:ext cx="818770" cy="253916"/>
          </a:xfrm>
          <a:prstGeom prst="rect">
            <a:avLst/>
          </a:prstGeom>
          <a:noFill/>
        </p:spPr>
        <p:txBody>
          <a:bodyPr wrap="square" lIns="91440" tIns="45720" rIns="91440" bIns="45720" rtlCol="0" anchor="t">
            <a:spAutoFit/>
          </a:bodyPr>
          <a:lstStyle/>
          <a:p>
            <a:r>
              <a:rPr lang="en-US" sz="1050" b="1" err="1">
                <a:solidFill>
                  <a:srgbClr val="093C92"/>
                </a:solidFill>
              </a:rPr>
              <a:t>InterPros</a:t>
            </a:r>
          </a:p>
        </p:txBody>
      </p:sp>
    </p:spTree>
  </p:cSld>
  <p:clrMapOvr>
    <a:masterClrMapping/>
  </p:clrMapOvr>
  <p:extLst>
    <p:ext uri="{6950BFC3-D8DA-4A85-94F7-54DA5524770B}">
      <p188:commentRel xmlns:p188="http://schemas.microsoft.com/office/powerpoint/2018/8/main" r:id="rId3"/>
    </p:ext>
  </p:extLs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2" name="Google Shape;69;p15">
            <a:extLst>
              <a:ext uri="{FF2B5EF4-FFF2-40B4-BE49-F238E27FC236}">
                <a16:creationId xmlns:a16="http://schemas.microsoft.com/office/drawing/2014/main" id="{D6629EA8-0136-D433-49F2-332312674D0C}"/>
              </a:ext>
            </a:extLst>
          </p:cNvPr>
          <p:cNvSpPr txBox="1">
            <a:spLocks/>
          </p:cNvSpPr>
          <p:nvPr/>
        </p:nvSpPr>
        <p:spPr>
          <a:xfrm>
            <a:off x="248127" y="1188829"/>
            <a:ext cx="8390340" cy="1429341"/>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1pPr>
            <a:lvl2pPr marL="914400" marR="0" lvl="1" indent="-304800" algn="l" rtl="0">
              <a:lnSpc>
                <a:spcPct val="115000"/>
              </a:lnSpc>
              <a:spcBef>
                <a:spcPts val="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2pPr>
            <a:lvl3pPr marL="1371600" marR="0" lvl="2" indent="-304800" algn="l" rtl="0">
              <a:lnSpc>
                <a:spcPct val="115000"/>
              </a:lnSpc>
              <a:spcBef>
                <a:spcPts val="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3pPr>
            <a:lvl4pPr marL="1828800" marR="0" lvl="3" indent="-304800" algn="l" rtl="0">
              <a:lnSpc>
                <a:spcPct val="115000"/>
              </a:lnSpc>
              <a:spcBef>
                <a:spcPts val="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4pPr>
            <a:lvl5pPr marL="2286000" marR="0" lvl="4" indent="-304800" algn="l" rtl="0">
              <a:lnSpc>
                <a:spcPct val="115000"/>
              </a:lnSpc>
              <a:spcBef>
                <a:spcPts val="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5pPr>
            <a:lvl6pPr marL="2743200" marR="0" lvl="5" indent="-304800" algn="l" rtl="0">
              <a:lnSpc>
                <a:spcPct val="115000"/>
              </a:lnSpc>
              <a:spcBef>
                <a:spcPts val="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6pPr>
            <a:lvl7pPr marL="3200400" marR="0" lvl="6" indent="-304800" algn="l" rtl="0">
              <a:lnSpc>
                <a:spcPct val="115000"/>
              </a:lnSpc>
              <a:spcBef>
                <a:spcPts val="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7pPr>
            <a:lvl8pPr marL="3657600" marR="0" lvl="7" indent="-304800" algn="l" rtl="0">
              <a:lnSpc>
                <a:spcPct val="115000"/>
              </a:lnSpc>
              <a:spcBef>
                <a:spcPts val="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8pPr>
            <a:lvl9pPr marL="4114800" marR="0" lvl="8" indent="-304800" algn="l" rtl="0">
              <a:lnSpc>
                <a:spcPct val="115000"/>
              </a:lnSpc>
              <a:spcBef>
                <a:spcPts val="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9pPr>
          </a:lstStyle>
          <a:p>
            <a:pPr marL="400050" indent="-285750">
              <a:lnSpc>
                <a:spcPct val="100000"/>
              </a:lnSpc>
              <a:spcBef>
                <a:spcPts val="1200"/>
              </a:spcBef>
              <a:buClr>
                <a:schemeClr val="accent1">
                  <a:lumMod val="50000"/>
                </a:schemeClr>
              </a:buClr>
              <a:buSzPct val="88000"/>
            </a:pPr>
            <a:r>
              <a:rPr lang="en-US" sz="2000" b="1">
                <a:solidFill>
                  <a:schemeClr val="accent1">
                    <a:lumMod val="50000"/>
                  </a:schemeClr>
                </a:solidFill>
              </a:rPr>
              <a:t>Multi-Label Structure: </a:t>
            </a:r>
            <a:r>
              <a:rPr lang="en-US" sz="2000">
                <a:solidFill>
                  <a:schemeClr val="accent1">
                    <a:lumMod val="50000"/>
                  </a:schemeClr>
                </a:solidFill>
              </a:rPr>
              <a:t>Proteins associated with several GO terms.</a:t>
            </a:r>
          </a:p>
          <a:p>
            <a:pPr marL="400050" indent="-285750">
              <a:lnSpc>
                <a:spcPct val="100000"/>
              </a:lnSpc>
              <a:spcBef>
                <a:spcPts val="1200"/>
              </a:spcBef>
              <a:buClr>
                <a:schemeClr val="accent1">
                  <a:lumMod val="50000"/>
                </a:schemeClr>
              </a:buClr>
              <a:buSzPct val="88000"/>
            </a:pPr>
            <a:r>
              <a:rPr lang="en-US" sz="2000" b="1">
                <a:solidFill>
                  <a:schemeClr val="accent1">
                    <a:lumMod val="50000"/>
                  </a:schemeClr>
                </a:solidFill>
              </a:rPr>
              <a:t>Project Challenge: </a:t>
            </a:r>
            <a:r>
              <a:rPr lang="en-US" sz="2000">
                <a:solidFill>
                  <a:schemeClr val="accent1">
                    <a:lumMod val="50000"/>
                  </a:schemeClr>
                </a:solidFill>
              </a:rPr>
              <a:t>Handle multi-label structure accurately for reliable predictions.</a:t>
            </a:r>
          </a:p>
        </p:txBody>
      </p:sp>
      <p:sp>
        <p:nvSpPr>
          <p:cNvPr id="13" name="Google Shape;67;p15">
            <a:extLst>
              <a:ext uri="{FF2B5EF4-FFF2-40B4-BE49-F238E27FC236}">
                <a16:creationId xmlns:a16="http://schemas.microsoft.com/office/drawing/2014/main" id="{27D7634F-887D-6E50-E3B8-7DE019A19A33}"/>
              </a:ext>
            </a:extLst>
          </p:cNvPr>
          <p:cNvSpPr txBox="1">
            <a:spLocks/>
          </p:cNvSpPr>
          <p:nvPr/>
        </p:nvSpPr>
        <p:spPr>
          <a:xfrm>
            <a:off x="475790" y="164411"/>
            <a:ext cx="7638748" cy="607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3000" b="1">
                <a:solidFill>
                  <a:srgbClr val="0B713F"/>
                </a:solidFill>
              </a:rPr>
              <a:t>Exploratory Data Analysis</a:t>
            </a:r>
          </a:p>
        </p:txBody>
      </p:sp>
      <p:pic>
        <p:nvPicPr>
          <p:cNvPr id="4" name="Picture 3">
            <a:extLst>
              <a:ext uri="{FF2B5EF4-FFF2-40B4-BE49-F238E27FC236}">
                <a16:creationId xmlns:a16="http://schemas.microsoft.com/office/drawing/2014/main" id="{91A0A51C-DDCD-97ED-A529-A13E9EFDE7B2}"/>
              </a:ext>
            </a:extLst>
          </p:cNvPr>
          <p:cNvPicPr>
            <a:picLocks noChangeAspect="1"/>
          </p:cNvPicPr>
          <p:nvPr/>
        </p:nvPicPr>
        <p:blipFill>
          <a:blip r:embed="rId4"/>
          <a:stretch>
            <a:fillRect/>
          </a:stretch>
        </p:blipFill>
        <p:spPr>
          <a:xfrm>
            <a:off x="4572000" y="2971468"/>
            <a:ext cx="4502271" cy="3029282"/>
          </a:xfrm>
          <a:prstGeom prst="rect">
            <a:avLst/>
          </a:prstGeom>
        </p:spPr>
      </p:pic>
      <p:pic>
        <p:nvPicPr>
          <p:cNvPr id="6" name="Picture 5">
            <a:extLst>
              <a:ext uri="{FF2B5EF4-FFF2-40B4-BE49-F238E27FC236}">
                <a16:creationId xmlns:a16="http://schemas.microsoft.com/office/drawing/2014/main" id="{2ECCF836-9ECE-E7BF-8C69-6BC2C9FECEF0}"/>
              </a:ext>
            </a:extLst>
          </p:cNvPr>
          <p:cNvPicPr>
            <a:picLocks noChangeAspect="1"/>
          </p:cNvPicPr>
          <p:nvPr/>
        </p:nvPicPr>
        <p:blipFill>
          <a:blip r:embed="rId5"/>
          <a:stretch>
            <a:fillRect/>
          </a:stretch>
        </p:blipFill>
        <p:spPr>
          <a:xfrm>
            <a:off x="187868" y="2982732"/>
            <a:ext cx="4384133" cy="2772485"/>
          </a:xfrm>
          <a:prstGeom prst="rect">
            <a:avLst/>
          </a:prstGeom>
        </p:spPr>
      </p:pic>
      <p:sp>
        <p:nvSpPr>
          <p:cNvPr id="5" name="TextBox 4">
            <a:extLst>
              <a:ext uri="{FF2B5EF4-FFF2-40B4-BE49-F238E27FC236}">
                <a16:creationId xmlns:a16="http://schemas.microsoft.com/office/drawing/2014/main" id="{CE5FB248-2BA0-EA77-081F-B61E7FDDE0DA}"/>
              </a:ext>
            </a:extLst>
          </p:cNvPr>
          <p:cNvSpPr txBox="1"/>
          <p:nvPr/>
        </p:nvSpPr>
        <p:spPr>
          <a:xfrm>
            <a:off x="8633914" y="-3621"/>
            <a:ext cx="508380"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b="1">
                <a:solidFill>
                  <a:srgbClr val="093C92"/>
                </a:solidFill>
              </a:rPr>
              <a:t>MF</a:t>
            </a:r>
          </a:p>
        </p:txBody>
      </p:sp>
    </p:spTree>
    <p:extLst>
      <p:ext uri="{BB962C8B-B14F-4D97-AF65-F5344CB8AC3E}">
        <p14:creationId xmlns:p14="http://schemas.microsoft.com/office/powerpoint/2010/main" val="3805292558"/>
      </p:ext>
    </p:extLst>
  </p:cSld>
  <p:clrMapOvr>
    <a:masterClrMapping/>
  </p:clrMapOvr>
  <p:extLst>
    <p:ext uri="{6950BFC3-D8DA-4A85-94F7-54DA5524770B}">
      <p188:commentRel xmlns:p188="http://schemas.microsoft.com/office/powerpoint/2018/8/main" r:id="rId3"/>
    </p:ext>
  </p:extLs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6">
          <a:extLst>
            <a:ext uri="{FF2B5EF4-FFF2-40B4-BE49-F238E27FC236}">
              <a16:creationId xmlns:a16="http://schemas.microsoft.com/office/drawing/2014/main" id="{330322FE-6B59-6906-464B-85630BEF0D98}"/>
            </a:ext>
          </a:extLst>
        </p:cNvPr>
        <p:cNvGrpSpPr/>
        <p:nvPr/>
      </p:nvGrpSpPr>
      <p:grpSpPr>
        <a:xfrm>
          <a:off x="0" y="0"/>
          <a:ext cx="0" cy="0"/>
          <a:chOff x="0" y="0"/>
          <a:chExt cx="0" cy="0"/>
        </a:xfrm>
      </p:grpSpPr>
      <p:sp>
        <p:nvSpPr>
          <p:cNvPr id="13" name="Google Shape;67;p15">
            <a:extLst>
              <a:ext uri="{FF2B5EF4-FFF2-40B4-BE49-F238E27FC236}">
                <a16:creationId xmlns:a16="http://schemas.microsoft.com/office/drawing/2014/main" id="{26F26E1F-28AC-B089-4C0E-E6847C7794B7}"/>
              </a:ext>
            </a:extLst>
          </p:cNvPr>
          <p:cNvSpPr txBox="1">
            <a:spLocks/>
          </p:cNvSpPr>
          <p:nvPr/>
        </p:nvSpPr>
        <p:spPr>
          <a:xfrm>
            <a:off x="473739" y="173479"/>
            <a:ext cx="7638748" cy="607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3000" b="1">
                <a:solidFill>
                  <a:srgbClr val="0B713F"/>
                </a:solidFill>
              </a:rPr>
              <a:t>Feature Engineering</a:t>
            </a:r>
            <a:endParaRPr lang="en-US" sz="2800"/>
          </a:p>
        </p:txBody>
      </p:sp>
      <p:sp>
        <p:nvSpPr>
          <p:cNvPr id="2" name="Google Shape;69;p15">
            <a:extLst>
              <a:ext uri="{FF2B5EF4-FFF2-40B4-BE49-F238E27FC236}">
                <a16:creationId xmlns:a16="http://schemas.microsoft.com/office/drawing/2014/main" id="{D0EABFFC-9DB1-E10E-F5F0-060905763C52}"/>
              </a:ext>
            </a:extLst>
          </p:cNvPr>
          <p:cNvSpPr txBox="1">
            <a:spLocks/>
          </p:cNvSpPr>
          <p:nvPr/>
        </p:nvSpPr>
        <p:spPr>
          <a:xfrm>
            <a:off x="21743" y="996836"/>
            <a:ext cx="9103403" cy="142934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1pPr>
            <a:lvl2pPr marL="914400" marR="0" lvl="1" indent="-304800" algn="l" rtl="0">
              <a:lnSpc>
                <a:spcPct val="115000"/>
              </a:lnSpc>
              <a:spcBef>
                <a:spcPts val="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2pPr>
            <a:lvl3pPr marL="1371600" marR="0" lvl="2" indent="-304800" algn="l" rtl="0">
              <a:lnSpc>
                <a:spcPct val="115000"/>
              </a:lnSpc>
              <a:spcBef>
                <a:spcPts val="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3pPr>
            <a:lvl4pPr marL="1828800" marR="0" lvl="3" indent="-304800" algn="l" rtl="0">
              <a:lnSpc>
                <a:spcPct val="115000"/>
              </a:lnSpc>
              <a:spcBef>
                <a:spcPts val="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4pPr>
            <a:lvl5pPr marL="2286000" marR="0" lvl="4" indent="-304800" algn="l" rtl="0">
              <a:lnSpc>
                <a:spcPct val="115000"/>
              </a:lnSpc>
              <a:spcBef>
                <a:spcPts val="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5pPr>
            <a:lvl6pPr marL="2743200" marR="0" lvl="5" indent="-304800" algn="l" rtl="0">
              <a:lnSpc>
                <a:spcPct val="115000"/>
              </a:lnSpc>
              <a:spcBef>
                <a:spcPts val="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6pPr>
            <a:lvl7pPr marL="3200400" marR="0" lvl="6" indent="-304800" algn="l" rtl="0">
              <a:lnSpc>
                <a:spcPct val="115000"/>
              </a:lnSpc>
              <a:spcBef>
                <a:spcPts val="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7pPr>
            <a:lvl8pPr marL="3657600" marR="0" lvl="7" indent="-304800" algn="l" rtl="0">
              <a:lnSpc>
                <a:spcPct val="115000"/>
              </a:lnSpc>
              <a:spcBef>
                <a:spcPts val="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8pPr>
            <a:lvl9pPr marL="4114800" marR="0" lvl="8" indent="-304800" algn="l" rtl="0">
              <a:lnSpc>
                <a:spcPct val="115000"/>
              </a:lnSpc>
              <a:spcBef>
                <a:spcPts val="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9pPr>
          </a:lstStyle>
          <a:p>
            <a:pPr marL="400050" indent="-285750">
              <a:lnSpc>
                <a:spcPct val="100000"/>
              </a:lnSpc>
              <a:spcBef>
                <a:spcPts val="1200"/>
              </a:spcBef>
              <a:buClr>
                <a:srgbClr val="093C92"/>
              </a:buClr>
              <a:buSzPct val="88000"/>
            </a:pPr>
            <a:r>
              <a:rPr lang="en-US" sz="2000" b="1">
                <a:solidFill>
                  <a:schemeClr val="accent1">
                    <a:lumMod val="50000"/>
                  </a:schemeClr>
                </a:solidFill>
              </a:rPr>
              <a:t>Protein Embeddings</a:t>
            </a:r>
            <a:r>
              <a:rPr lang="en-US" sz="1600" b="1">
                <a:solidFill>
                  <a:schemeClr val="accent1">
                    <a:lumMod val="50000"/>
                  </a:schemeClr>
                </a:solidFill>
              </a:rPr>
              <a:t>: </a:t>
            </a:r>
            <a:endParaRPr lang="en-US">
              <a:solidFill>
                <a:schemeClr val="accent1">
                  <a:lumMod val="50000"/>
                </a:schemeClr>
              </a:solidFill>
            </a:endParaRPr>
          </a:p>
          <a:p>
            <a:pPr marL="114300" indent="0">
              <a:lnSpc>
                <a:spcPct val="100000"/>
              </a:lnSpc>
              <a:spcBef>
                <a:spcPts val="1200"/>
              </a:spcBef>
              <a:buClr>
                <a:srgbClr val="093C92"/>
              </a:buClr>
              <a:buSzPct val="88000"/>
              <a:buNone/>
            </a:pPr>
            <a:r>
              <a:rPr lang="en-US" sz="1800">
                <a:solidFill>
                  <a:schemeClr val="accent1">
                    <a:lumMod val="50000"/>
                  </a:schemeClr>
                </a:solidFill>
              </a:rPr>
              <a:t> Transformed protein sequences into numerical vectors for model input.</a:t>
            </a:r>
            <a:endParaRPr lang="en-US">
              <a:solidFill>
                <a:schemeClr val="accent1">
                  <a:lumMod val="50000"/>
                </a:schemeClr>
              </a:solidFill>
            </a:endParaRPr>
          </a:p>
          <a:p>
            <a:pPr lvl="1">
              <a:lnSpc>
                <a:spcPct val="100000"/>
              </a:lnSpc>
              <a:spcBef>
                <a:spcPts val="500"/>
              </a:spcBef>
              <a:buClr>
                <a:srgbClr val="093C92"/>
              </a:buClr>
              <a:buSzPct val="88000"/>
            </a:pPr>
            <a:r>
              <a:rPr lang="en-US" sz="1800">
                <a:solidFill>
                  <a:schemeClr val="accent1">
                    <a:lumMod val="50000"/>
                  </a:schemeClr>
                </a:solidFill>
              </a:rPr>
              <a:t>Generated fixed-size embeddings using pretrained models (ESM2, ProtT5, TAPE, and </a:t>
            </a:r>
            <a:r>
              <a:rPr lang="en-US" sz="1800" err="1">
                <a:solidFill>
                  <a:schemeClr val="accent1">
                    <a:lumMod val="50000"/>
                  </a:schemeClr>
                </a:solidFill>
              </a:rPr>
              <a:t>ProtBERT</a:t>
            </a:r>
            <a:r>
              <a:rPr lang="en-US" sz="1800">
                <a:solidFill>
                  <a:schemeClr val="accent1">
                    <a:lumMod val="50000"/>
                  </a:schemeClr>
                </a:solidFill>
              </a:rPr>
              <a:t>) from Hugging Face.</a:t>
            </a:r>
          </a:p>
          <a:p>
            <a:pPr lvl="1">
              <a:lnSpc>
                <a:spcPct val="100000"/>
              </a:lnSpc>
              <a:spcBef>
                <a:spcPts val="500"/>
              </a:spcBef>
              <a:buClr>
                <a:srgbClr val="093C92"/>
              </a:buClr>
              <a:buSzPct val="88000"/>
            </a:pPr>
            <a:r>
              <a:rPr lang="en-US" sz="1800">
                <a:solidFill>
                  <a:schemeClr val="accent1">
                    <a:lumMod val="50000"/>
                  </a:schemeClr>
                </a:solidFill>
              </a:rPr>
              <a:t>Preprocessed sequences by replacing rare amino acids with 'X' and adding spaces between residues and tokenized using pre trained model's tokenizer</a:t>
            </a:r>
          </a:p>
          <a:p>
            <a:pPr lvl="1">
              <a:lnSpc>
                <a:spcPct val="100000"/>
              </a:lnSpc>
              <a:spcBef>
                <a:spcPts val="500"/>
              </a:spcBef>
              <a:buClr>
                <a:srgbClr val="093C92"/>
              </a:buClr>
              <a:buSzPct val="88000"/>
            </a:pPr>
            <a:r>
              <a:rPr lang="en-US" sz="1800">
                <a:solidFill>
                  <a:schemeClr val="accent1">
                    <a:lumMod val="50000"/>
                  </a:schemeClr>
                </a:solidFill>
              </a:rPr>
              <a:t>Mean pooled hidden states from the last layer to create fixed-size vector representations.</a:t>
            </a:r>
          </a:p>
          <a:p>
            <a:pPr indent="-285750">
              <a:lnSpc>
                <a:spcPct val="100000"/>
              </a:lnSpc>
              <a:spcBef>
                <a:spcPts val="1200"/>
              </a:spcBef>
              <a:buClr>
                <a:srgbClr val="093C92"/>
              </a:buClr>
              <a:buSzPct val="88000"/>
            </a:pPr>
            <a:r>
              <a:rPr lang="en-US" sz="2000" b="1">
                <a:solidFill>
                  <a:schemeClr val="accent1">
                    <a:lumMod val="50000"/>
                  </a:schemeClr>
                </a:solidFill>
              </a:rPr>
              <a:t>InterPro Integration</a:t>
            </a:r>
            <a:r>
              <a:rPr lang="en-US" sz="1600">
                <a:solidFill>
                  <a:schemeClr val="accent1">
                    <a:lumMod val="50000"/>
                  </a:schemeClr>
                </a:solidFill>
              </a:rPr>
              <a:t>:</a:t>
            </a:r>
            <a:r>
              <a:rPr lang="en-US" sz="1400">
                <a:solidFill>
                  <a:schemeClr val="accent1">
                    <a:lumMod val="50000"/>
                  </a:schemeClr>
                </a:solidFill>
              </a:rPr>
              <a:t> </a:t>
            </a:r>
            <a:r>
              <a:rPr lang="en-US" sz="1800">
                <a:solidFill>
                  <a:schemeClr val="accent1">
                    <a:lumMod val="50000"/>
                  </a:schemeClr>
                </a:solidFill>
              </a:rPr>
              <a:t>Multi-hot encoded features capturing protein families, domains, and functional sites.</a:t>
            </a:r>
          </a:p>
          <a:p>
            <a:pPr indent="-285750">
              <a:lnSpc>
                <a:spcPct val="100000"/>
              </a:lnSpc>
              <a:spcBef>
                <a:spcPts val="1200"/>
              </a:spcBef>
              <a:buClr>
                <a:srgbClr val="093C92"/>
              </a:buClr>
              <a:buSzPct val="88000"/>
            </a:pPr>
            <a:endParaRPr lang="en-US" sz="1400">
              <a:solidFill>
                <a:schemeClr val="accent1">
                  <a:lumMod val="50000"/>
                </a:schemeClr>
              </a:solidFill>
            </a:endParaRPr>
          </a:p>
          <a:p>
            <a:pPr indent="-285750">
              <a:lnSpc>
                <a:spcPct val="100000"/>
              </a:lnSpc>
              <a:spcBef>
                <a:spcPts val="1200"/>
              </a:spcBef>
              <a:buClr>
                <a:srgbClr val="093C92"/>
              </a:buClr>
              <a:buSzPct val="88000"/>
            </a:pPr>
            <a:endParaRPr lang="en-US" sz="1400">
              <a:solidFill>
                <a:schemeClr val="accent1">
                  <a:lumMod val="50000"/>
                </a:schemeClr>
              </a:solidFill>
            </a:endParaRPr>
          </a:p>
        </p:txBody>
      </p:sp>
      <p:pic>
        <p:nvPicPr>
          <p:cNvPr id="8" name="Picture 7" descr="A screenshot of a computer&#10;&#10;Description automatically generated">
            <a:extLst>
              <a:ext uri="{FF2B5EF4-FFF2-40B4-BE49-F238E27FC236}">
                <a16:creationId xmlns:a16="http://schemas.microsoft.com/office/drawing/2014/main" id="{822036C0-5659-3D31-E535-3D9D690F11A0}"/>
              </a:ext>
            </a:extLst>
          </p:cNvPr>
          <p:cNvPicPr>
            <a:picLocks noChangeAspect="1"/>
          </p:cNvPicPr>
          <p:nvPr/>
        </p:nvPicPr>
        <p:blipFill>
          <a:blip r:embed="rId4"/>
          <a:stretch>
            <a:fillRect/>
          </a:stretch>
        </p:blipFill>
        <p:spPr>
          <a:xfrm>
            <a:off x="2213411" y="4874843"/>
            <a:ext cx="4791075" cy="1447800"/>
          </a:xfrm>
          <a:prstGeom prst="rect">
            <a:avLst/>
          </a:prstGeom>
        </p:spPr>
      </p:pic>
      <p:sp>
        <p:nvSpPr>
          <p:cNvPr id="10" name="Rectangle 9">
            <a:extLst>
              <a:ext uri="{FF2B5EF4-FFF2-40B4-BE49-F238E27FC236}">
                <a16:creationId xmlns:a16="http://schemas.microsoft.com/office/drawing/2014/main" id="{398D3CD4-D6C1-A0AB-80A9-460B14119D19}"/>
              </a:ext>
            </a:extLst>
          </p:cNvPr>
          <p:cNvSpPr/>
          <p:nvPr/>
        </p:nvSpPr>
        <p:spPr>
          <a:xfrm>
            <a:off x="2151625" y="4820757"/>
            <a:ext cx="4930322" cy="151243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2" name="TextBox 11">
            <a:extLst>
              <a:ext uri="{FF2B5EF4-FFF2-40B4-BE49-F238E27FC236}">
                <a16:creationId xmlns:a16="http://schemas.microsoft.com/office/drawing/2014/main" id="{0E7DFAB1-FF6E-AB00-A098-280935761294}"/>
              </a:ext>
            </a:extLst>
          </p:cNvPr>
          <p:cNvSpPr txBox="1"/>
          <p:nvPr/>
        </p:nvSpPr>
        <p:spPr>
          <a:xfrm>
            <a:off x="3354683" y="6350150"/>
            <a:ext cx="2658550" cy="307777"/>
          </a:xfrm>
          <a:prstGeom prst="rect">
            <a:avLst/>
          </a:prstGeom>
          <a:noFill/>
        </p:spPr>
        <p:txBody>
          <a:bodyPr wrap="square" lIns="91440" tIns="45720" rIns="91440" bIns="45720" rtlCol="0" anchor="t">
            <a:spAutoFit/>
          </a:bodyPr>
          <a:lstStyle/>
          <a:p>
            <a:pPr algn="ctr"/>
            <a:r>
              <a:rPr lang="en-US" b="1">
                <a:solidFill>
                  <a:srgbClr val="093C92"/>
                </a:solidFill>
              </a:rPr>
              <a:t>Generated Embeddings</a:t>
            </a:r>
            <a:endParaRPr lang="en-US"/>
          </a:p>
        </p:txBody>
      </p:sp>
    </p:spTree>
    <p:extLst>
      <p:ext uri="{BB962C8B-B14F-4D97-AF65-F5344CB8AC3E}">
        <p14:creationId xmlns:p14="http://schemas.microsoft.com/office/powerpoint/2010/main" val="593127105"/>
      </p:ext>
    </p:extLst>
  </p:cSld>
  <p:clrMapOvr>
    <a:masterClrMapping/>
  </p:clrMapOvr>
  <p:extLst>
    <p:ext uri="{6950BFC3-D8DA-4A85-94F7-54DA5524770B}">
      <p188:commentRel xmlns:p188="http://schemas.microsoft.com/office/powerpoint/2018/8/main" r:id="rId3"/>
    </p:ext>
  </p:extLs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6">
          <a:extLst>
            <a:ext uri="{FF2B5EF4-FFF2-40B4-BE49-F238E27FC236}">
              <a16:creationId xmlns:a16="http://schemas.microsoft.com/office/drawing/2014/main" id="{287F137C-98B6-9C2C-DC0D-3648EAA6E0F2}"/>
            </a:ext>
          </a:extLst>
        </p:cNvPr>
        <p:cNvGrpSpPr/>
        <p:nvPr/>
      </p:nvGrpSpPr>
      <p:grpSpPr>
        <a:xfrm>
          <a:off x="0" y="0"/>
          <a:ext cx="0" cy="0"/>
          <a:chOff x="0" y="0"/>
          <a:chExt cx="0" cy="0"/>
        </a:xfrm>
      </p:grpSpPr>
      <p:sp>
        <p:nvSpPr>
          <p:cNvPr id="2" name="Google Shape;67;p15">
            <a:extLst>
              <a:ext uri="{FF2B5EF4-FFF2-40B4-BE49-F238E27FC236}">
                <a16:creationId xmlns:a16="http://schemas.microsoft.com/office/drawing/2014/main" id="{848B3A60-4D12-B48A-CF06-DEE525E33E10}"/>
              </a:ext>
            </a:extLst>
          </p:cNvPr>
          <p:cNvSpPr txBox="1">
            <a:spLocks/>
          </p:cNvSpPr>
          <p:nvPr/>
        </p:nvSpPr>
        <p:spPr>
          <a:xfrm>
            <a:off x="436769" y="174207"/>
            <a:ext cx="7638748" cy="607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3000" b="1">
                <a:solidFill>
                  <a:srgbClr val="0B713F"/>
                </a:solidFill>
              </a:rPr>
              <a:t>Model Architecture and Variants</a:t>
            </a:r>
          </a:p>
        </p:txBody>
      </p:sp>
      <p:sp>
        <p:nvSpPr>
          <p:cNvPr id="3" name="TextBox 2">
            <a:extLst>
              <a:ext uri="{FF2B5EF4-FFF2-40B4-BE49-F238E27FC236}">
                <a16:creationId xmlns:a16="http://schemas.microsoft.com/office/drawing/2014/main" id="{56F6D9E1-8352-500D-F99A-D00AEEC83115}"/>
              </a:ext>
            </a:extLst>
          </p:cNvPr>
          <p:cNvSpPr txBox="1"/>
          <p:nvPr/>
        </p:nvSpPr>
        <p:spPr>
          <a:xfrm>
            <a:off x="291721" y="4099614"/>
            <a:ext cx="8529131" cy="256224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a:solidFill>
                  <a:srgbClr val="093C92"/>
                </a:solidFill>
              </a:rPr>
              <a:t>Model Variants:</a:t>
            </a:r>
            <a:r>
              <a:rPr lang="en-US" sz="2000"/>
              <a:t>​</a:t>
            </a:r>
          </a:p>
          <a:p>
            <a:endParaRPr lang="en-US" sz="800"/>
          </a:p>
          <a:p>
            <a:pPr marL="342900" lvl="1"/>
            <a:r>
              <a:rPr lang="en-US" sz="2000" b="1">
                <a:solidFill>
                  <a:schemeClr val="tx1"/>
                </a:solidFill>
              </a:rPr>
              <a:t>1. </a:t>
            </a:r>
            <a:r>
              <a:rPr lang="en-US" sz="2000" b="1">
                <a:solidFill>
                  <a:srgbClr val="093C92"/>
                </a:solidFill>
              </a:rPr>
              <a:t> Embedding-Only Models: </a:t>
            </a:r>
            <a:r>
              <a:rPr lang="en-US" sz="1800">
                <a:solidFill>
                  <a:srgbClr val="093C92"/>
                </a:solidFill>
              </a:rPr>
              <a:t>Input: Protein sequence embeddings.</a:t>
            </a:r>
            <a:r>
              <a:rPr lang="en-US" sz="1800"/>
              <a:t>​</a:t>
            </a:r>
          </a:p>
          <a:p>
            <a:pPr marL="685800" lvl="1" indent="-342900">
              <a:buAutoNum type="arabicPeriod"/>
            </a:pPr>
            <a:endParaRPr lang="en-US" sz="800"/>
          </a:p>
          <a:p>
            <a:pPr marL="685800" lvl="1" indent="-342900">
              <a:buFont typeface=""/>
              <a:buAutoNum type="arabicPeriod" startAt="2"/>
            </a:pPr>
            <a:r>
              <a:rPr lang="en-US" sz="2000" b="1">
                <a:solidFill>
                  <a:srgbClr val="093C92"/>
                </a:solidFill>
              </a:rPr>
              <a:t>Embedding + InterPro (Concatenated):</a:t>
            </a:r>
            <a:r>
              <a:rPr lang="en-US" sz="2000"/>
              <a:t>​ </a:t>
            </a:r>
            <a:r>
              <a:rPr lang="en-US" sz="1800">
                <a:solidFill>
                  <a:srgbClr val="093C92"/>
                </a:solidFill>
              </a:rPr>
              <a:t>Input: Concatenated embeddings and multi-hot encoded InterPro annotations.</a:t>
            </a:r>
            <a:r>
              <a:rPr lang="en-US" sz="1800"/>
              <a:t>​</a:t>
            </a:r>
          </a:p>
          <a:p>
            <a:pPr marL="685800" lvl="1" indent="-342900">
              <a:buAutoNum type="arabicPeriod" startAt="2"/>
            </a:pPr>
            <a:endParaRPr lang="en-US" sz="800"/>
          </a:p>
          <a:p>
            <a:pPr marL="685800" lvl="1" indent="-342900">
              <a:buFont typeface=""/>
              <a:buAutoNum type="arabicPeriod" startAt="3"/>
            </a:pPr>
            <a:r>
              <a:rPr lang="en-US" sz="2000" b="1">
                <a:solidFill>
                  <a:srgbClr val="093C92"/>
                </a:solidFill>
              </a:rPr>
              <a:t>Separate Processing Models:</a:t>
            </a:r>
            <a:r>
              <a:rPr lang="en-US" sz="2000"/>
              <a:t>​ </a:t>
            </a:r>
            <a:r>
              <a:rPr lang="en-US" sz="1800">
                <a:solidFill>
                  <a:srgbClr val="093C92"/>
                </a:solidFill>
              </a:rPr>
              <a:t>Independent processing for embeddings and InterPro annotations.</a:t>
            </a:r>
            <a:r>
              <a:rPr lang="en-US" sz="1800"/>
              <a:t>​ </a:t>
            </a:r>
            <a:r>
              <a:rPr lang="en-US" sz="1800">
                <a:solidFill>
                  <a:srgbClr val="093C92"/>
                </a:solidFill>
              </a:rPr>
              <a:t>Features merged before final layers, allowing specialized processing.</a:t>
            </a:r>
            <a:r>
              <a:rPr lang="en-US" sz="1800"/>
              <a:t>​</a:t>
            </a:r>
          </a:p>
        </p:txBody>
      </p:sp>
      <p:sp>
        <p:nvSpPr>
          <p:cNvPr id="4" name="TextBox 3">
            <a:extLst>
              <a:ext uri="{FF2B5EF4-FFF2-40B4-BE49-F238E27FC236}">
                <a16:creationId xmlns:a16="http://schemas.microsoft.com/office/drawing/2014/main" id="{2E5DAE4E-DACF-FC30-634D-493D365AB023}"/>
              </a:ext>
            </a:extLst>
          </p:cNvPr>
          <p:cNvSpPr txBox="1"/>
          <p:nvPr/>
        </p:nvSpPr>
        <p:spPr>
          <a:xfrm>
            <a:off x="291722" y="1160029"/>
            <a:ext cx="8521163" cy="252376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a:solidFill>
                  <a:srgbClr val="093C92"/>
                </a:solidFill>
                <a:cs typeface="Segoe UI"/>
              </a:rPr>
              <a:t>Baseline Neural Network Architecture:</a:t>
            </a:r>
            <a:r>
              <a:rPr lang="en-US" sz="2000">
                <a:cs typeface="Segoe UI"/>
              </a:rPr>
              <a:t>​</a:t>
            </a:r>
          </a:p>
          <a:p>
            <a:pPr marL="342900" lvl="1"/>
            <a:r>
              <a:rPr lang="en-US" sz="2000" b="1">
                <a:solidFill>
                  <a:schemeClr val="tx1"/>
                </a:solidFill>
              </a:rPr>
              <a:t>1.</a:t>
            </a:r>
            <a:r>
              <a:rPr lang="en-US" sz="2000" b="1">
                <a:solidFill>
                  <a:srgbClr val="093C92"/>
                </a:solidFill>
              </a:rPr>
              <a:t>  Input Layers: </a:t>
            </a:r>
            <a:r>
              <a:rPr lang="en-US" sz="2000">
                <a:solidFill>
                  <a:srgbClr val="093C92"/>
                </a:solidFill>
              </a:rPr>
              <a:t>Accepts embeddings (e.g. ESM2, ProtT5, TAPE) or combined embeddings + InterPro.</a:t>
            </a:r>
            <a:r>
              <a:rPr lang="en-US" sz="2000"/>
              <a:t>​</a:t>
            </a:r>
          </a:p>
          <a:p>
            <a:pPr marL="685800" lvl="1" indent="-342900">
              <a:buAutoNum type="arabicPeriod"/>
            </a:pPr>
            <a:endParaRPr lang="en-US" sz="800"/>
          </a:p>
          <a:p>
            <a:pPr marL="342900" lvl="1"/>
            <a:r>
              <a:rPr lang="en-US" sz="2000" b="1">
                <a:solidFill>
                  <a:schemeClr val="tx1"/>
                </a:solidFill>
              </a:rPr>
              <a:t>2.</a:t>
            </a:r>
            <a:r>
              <a:rPr lang="en-US" sz="2000" b="1">
                <a:solidFill>
                  <a:srgbClr val="093C92"/>
                </a:solidFill>
              </a:rPr>
              <a:t>  Hidden Layers:</a:t>
            </a:r>
            <a:r>
              <a:rPr lang="en-US" sz="2000"/>
              <a:t>​</a:t>
            </a:r>
          </a:p>
          <a:p>
            <a:pPr marL="685800" lvl="1" indent="-342900">
              <a:buAutoNum type="arabicPeriod"/>
            </a:pPr>
            <a:endParaRPr lang="en-US" sz="600"/>
          </a:p>
          <a:p>
            <a:pPr marL="1200150" lvl="3" indent="-285750">
              <a:buChar char="•"/>
            </a:pPr>
            <a:r>
              <a:rPr lang="en-US" sz="1800">
                <a:solidFill>
                  <a:srgbClr val="093C92"/>
                </a:solidFill>
              </a:rPr>
              <a:t>Fully connected layers (1024 → 512), </a:t>
            </a:r>
            <a:r>
              <a:rPr lang="en-US" sz="1800" err="1">
                <a:solidFill>
                  <a:srgbClr val="093C92"/>
                </a:solidFill>
              </a:rPr>
              <a:t>ReLU</a:t>
            </a:r>
            <a:r>
              <a:rPr lang="en-US" sz="1800">
                <a:solidFill>
                  <a:srgbClr val="093C92"/>
                </a:solidFill>
              </a:rPr>
              <a:t> activation.</a:t>
            </a:r>
            <a:r>
              <a:rPr lang="en-US" sz="1800"/>
              <a:t>​</a:t>
            </a:r>
            <a:endParaRPr lang="en-US"/>
          </a:p>
          <a:p>
            <a:pPr marL="1143000" lvl="3" indent="-228600">
              <a:buFont typeface="Arial"/>
              <a:buChar char="•"/>
            </a:pPr>
            <a:r>
              <a:rPr lang="en-US" sz="1800">
                <a:solidFill>
                  <a:srgbClr val="093C92"/>
                </a:solidFill>
              </a:rPr>
              <a:t> Dropout layers (30%) to improve generalization.</a:t>
            </a:r>
            <a:r>
              <a:rPr lang="en-US" sz="1800"/>
              <a:t>​</a:t>
            </a:r>
          </a:p>
          <a:p>
            <a:pPr marL="1143000" lvl="3" indent="-228600">
              <a:buFont typeface="Arial"/>
              <a:buChar char="•"/>
            </a:pPr>
            <a:endParaRPr lang="en-US" sz="800"/>
          </a:p>
          <a:p>
            <a:pPr marL="685800" lvl="1" indent="-342900">
              <a:buAutoNum type="arabicPeriod" startAt="3"/>
            </a:pPr>
            <a:r>
              <a:rPr lang="en-US" sz="2000" b="1">
                <a:solidFill>
                  <a:srgbClr val="093C92"/>
                </a:solidFill>
              </a:rPr>
              <a:t>Output Layer: </a:t>
            </a:r>
            <a:r>
              <a:rPr lang="en-US" sz="2000">
                <a:solidFill>
                  <a:srgbClr val="093C92"/>
                </a:solidFill>
              </a:rPr>
              <a:t>Sigmoid activation for multi-label classification.</a:t>
            </a:r>
          </a:p>
        </p:txBody>
      </p:sp>
    </p:spTree>
    <p:extLst>
      <p:ext uri="{BB962C8B-B14F-4D97-AF65-F5344CB8AC3E}">
        <p14:creationId xmlns:p14="http://schemas.microsoft.com/office/powerpoint/2010/main" val="2560864161"/>
      </p:ext>
    </p:extLst>
  </p:cSld>
  <p:clrMapOvr>
    <a:masterClrMapping/>
  </p:clrMapOvr>
  <p:extLst>
    <p:ext uri="{6950BFC3-D8DA-4A85-94F7-54DA5524770B}">
      <p188:commentRel xmlns:p188="http://schemas.microsoft.com/office/powerpoint/2018/8/main" r:id="rId3"/>
    </p:ext>
  </p:extLs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9" name="Google Shape;69;p15"/>
          <p:cNvSpPr txBox="1">
            <a:spLocks noGrp="1"/>
          </p:cNvSpPr>
          <p:nvPr>
            <p:ph type="body" idx="2"/>
          </p:nvPr>
        </p:nvSpPr>
        <p:spPr>
          <a:xfrm>
            <a:off x="376830" y="1016276"/>
            <a:ext cx="8390340" cy="2888715"/>
          </a:xfrm>
          <a:prstGeom prst="rect">
            <a:avLst/>
          </a:prstGeom>
        </p:spPr>
        <p:txBody>
          <a:bodyPr spcFirstLastPara="1" wrap="square" lIns="91425" tIns="91425" rIns="91425" bIns="91425" anchor="t" anchorCtr="0">
            <a:noAutofit/>
          </a:bodyPr>
          <a:lstStyle/>
          <a:p>
            <a:pPr indent="-342900">
              <a:lnSpc>
                <a:spcPct val="100000"/>
              </a:lnSpc>
              <a:spcBef>
                <a:spcPts val="1200"/>
              </a:spcBef>
              <a:buClr>
                <a:srgbClr val="002060"/>
              </a:buClr>
              <a:buSzPct val="88000"/>
            </a:pPr>
            <a:r>
              <a:rPr lang="en-US" sz="2000" b="1">
                <a:solidFill>
                  <a:schemeClr val="accent1">
                    <a:lumMod val="50000"/>
                  </a:schemeClr>
                </a:solidFill>
              </a:rPr>
              <a:t>Binary Cross-Entropy (BCE) Loss:</a:t>
            </a:r>
            <a:r>
              <a:rPr lang="en-US" sz="2000">
                <a:solidFill>
                  <a:schemeClr val="accent1">
                    <a:lumMod val="50000"/>
                  </a:schemeClr>
                </a:solidFill>
              </a:rPr>
              <a:t> Handles multi-label classification.</a:t>
            </a:r>
          </a:p>
          <a:p>
            <a:pPr indent="-342900">
              <a:lnSpc>
                <a:spcPct val="100000"/>
              </a:lnSpc>
              <a:spcBef>
                <a:spcPts val="1200"/>
              </a:spcBef>
              <a:buClr>
                <a:srgbClr val="002060"/>
              </a:buClr>
              <a:buSzPct val="88000"/>
            </a:pPr>
            <a:r>
              <a:rPr lang="en-US" sz="2000" b="1">
                <a:solidFill>
                  <a:schemeClr val="accent1">
                    <a:lumMod val="50000"/>
                  </a:schemeClr>
                </a:solidFill>
              </a:rPr>
              <a:t>Logical Loss Function:</a:t>
            </a:r>
            <a:r>
              <a:rPr lang="en-US" sz="2000">
                <a:solidFill>
                  <a:schemeClr val="accent1">
                    <a:lumMod val="50000"/>
                  </a:schemeClr>
                </a:solidFill>
              </a:rPr>
              <a:t> Enforces biological consistency in predictions by incorporating GO axioms as constraints.</a:t>
            </a:r>
          </a:p>
          <a:p>
            <a:pPr lvl="1">
              <a:lnSpc>
                <a:spcPct val="100000"/>
              </a:lnSpc>
              <a:spcBef>
                <a:spcPts val="1200"/>
              </a:spcBef>
              <a:buClr>
                <a:srgbClr val="002060"/>
              </a:buClr>
              <a:buSzPct val="88000"/>
            </a:pPr>
            <a:r>
              <a:rPr lang="en-US" sz="2000" b="1">
                <a:solidFill>
                  <a:schemeClr val="accent1">
                    <a:lumMod val="50000"/>
                  </a:schemeClr>
                </a:solidFill>
              </a:rPr>
              <a:t>A Implies B</a:t>
            </a:r>
            <a:r>
              <a:rPr lang="en-US" sz="2000">
                <a:solidFill>
                  <a:schemeClr val="accent1">
                    <a:lumMod val="50000"/>
                  </a:schemeClr>
                </a:solidFill>
              </a:rPr>
              <a:t>: If term A is predicted, term B must also be predicted. Loss: Penalizes when P(A) &gt; P(B)</a:t>
            </a:r>
          </a:p>
          <a:p>
            <a:pPr lvl="1">
              <a:lnSpc>
                <a:spcPct val="100000"/>
              </a:lnSpc>
              <a:spcBef>
                <a:spcPts val="1200"/>
              </a:spcBef>
              <a:buClr>
                <a:srgbClr val="002060"/>
              </a:buClr>
              <a:buSzPct val="88000"/>
            </a:pPr>
            <a:r>
              <a:rPr lang="en-US" sz="2000" b="1" err="1">
                <a:solidFill>
                  <a:schemeClr val="accent1">
                    <a:lumMod val="50000"/>
                  </a:schemeClr>
                </a:solidFill>
              </a:rPr>
              <a:t>Disjointness</a:t>
            </a:r>
            <a:r>
              <a:rPr lang="en-US" sz="2000" b="1">
                <a:solidFill>
                  <a:schemeClr val="accent1">
                    <a:lumMod val="50000"/>
                  </a:schemeClr>
                </a:solidFill>
              </a:rPr>
              <a:t>:</a:t>
            </a:r>
            <a:r>
              <a:rPr lang="en-US" sz="2000">
                <a:solidFill>
                  <a:schemeClr val="accent1">
                    <a:lumMod val="50000"/>
                  </a:schemeClr>
                </a:solidFill>
              </a:rPr>
              <a:t> Mutually exclusive terms cannot co-occur. Loss: Penalizes if ∑P(disjoint terms) &gt; 1</a:t>
            </a:r>
          </a:p>
          <a:p>
            <a:pPr lvl="1">
              <a:lnSpc>
                <a:spcPct val="100000"/>
              </a:lnSpc>
              <a:spcBef>
                <a:spcPts val="1200"/>
              </a:spcBef>
              <a:buClr>
                <a:srgbClr val="002060"/>
              </a:buClr>
              <a:buSzPct val="88000"/>
            </a:pPr>
            <a:r>
              <a:rPr lang="en-US" sz="2000" b="1">
                <a:solidFill>
                  <a:schemeClr val="accent1">
                    <a:lumMod val="50000"/>
                  </a:schemeClr>
                </a:solidFill>
              </a:rPr>
              <a:t>A and B Imply C:</a:t>
            </a:r>
            <a:r>
              <a:rPr lang="en-US" sz="2000">
                <a:solidFill>
                  <a:schemeClr val="accent1">
                    <a:lumMod val="50000"/>
                  </a:schemeClr>
                </a:solidFill>
              </a:rPr>
              <a:t> If A and B are predicted, C must also be predicted. Penalizes when min⁡(P(A),P(B)) &gt; P(C)</a:t>
            </a:r>
          </a:p>
          <a:p>
            <a:pPr indent="-342900">
              <a:lnSpc>
                <a:spcPct val="100000"/>
              </a:lnSpc>
              <a:spcBef>
                <a:spcPts val="1200"/>
              </a:spcBef>
              <a:buClr>
                <a:srgbClr val="002060"/>
              </a:buClr>
              <a:buSzPct val="88000"/>
            </a:pPr>
            <a:r>
              <a:rPr lang="en-US" sz="2000" b="1">
                <a:solidFill>
                  <a:schemeClr val="accent1">
                    <a:lumMod val="50000"/>
                  </a:schemeClr>
                </a:solidFill>
              </a:rPr>
              <a:t>Benefits</a:t>
            </a:r>
          </a:p>
          <a:p>
            <a:pPr lvl="1" indent="-317500">
              <a:lnSpc>
                <a:spcPct val="114999"/>
              </a:lnSpc>
              <a:buClr>
                <a:srgbClr val="595959"/>
              </a:buClr>
              <a:buSzPct val="88000"/>
            </a:pPr>
            <a:r>
              <a:rPr lang="en-US" sz="2000">
                <a:solidFill>
                  <a:schemeClr val="accent1">
                    <a:lumMod val="50000"/>
                  </a:schemeClr>
                </a:solidFill>
              </a:rPr>
              <a:t>Ensures predictions are biologically valid.</a:t>
            </a:r>
          </a:p>
          <a:p>
            <a:pPr lvl="1" indent="-317500">
              <a:lnSpc>
                <a:spcPct val="114999"/>
              </a:lnSpc>
              <a:buClr>
                <a:srgbClr val="595959"/>
              </a:buClr>
              <a:buSzPts val="1400"/>
            </a:pPr>
            <a:r>
              <a:rPr lang="en-US" sz="2000">
                <a:solidFill>
                  <a:schemeClr val="accent1">
                    <a:lumMod val="50000"/>
                  </a:schemeClr>
                </a:solidFill>
              </a:rPr>
              <a:t>Improves interpretability and performance for complex multi-label tasks.</a:t>
            </a:r>
          </a:p>
        </p:txBody>
      </p:sp>
      <p:sp>
        <p:nvSpPr>
          <p:cNvPr id="2" name="Google Shape;67;p15">
            <a:extLst>
              <a:ext uri="{FF2B5EF4-FFF2-40B4-BE49-F238E27FC236}">
                <a16:creationId xmlns:a16="http://schemas.microsoft.com/office/drawing/2014/main" id="{4D08A1A5-7464-A5A3-242C-248AFC0F565E}"/>
              </a:ext>
            </a:extLst>
          </p:cNvPr>
          <p:cNvSpPr txBox="1">
            <a:spLocks/>
          </p:cNvSpPr>
          <p:nvPr/>
        </p:nvSpPr>
        <p:spPr>
          <a:xfrm>
            <a:off x="487982" y="172499"/>
            <a:ext cx="7638748" cy="607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3000" b="1">
                <a:solidFill>
                  <a:srgbClr val="0B713F"/>
                </a:solidFill>
              </a:rPr>
              <a:t>Custom Logical Loss Function</a:t>
            </a:r>
          </a:p>
        </p:txBody>
      </p:sp>
    </p:spTree>
    <p:extLst>
      <p:ext uri="{BB962C8B-B14F-4D97-AF65-F5344CB8AC3E}">
        <p14:creationId xmlns:p14="http://schemas.microsoft.com/office/powerpoint/2010/main" val="1473096475"/>
      </p:ext>
    </p:extLst>
  </p:cSld>
  <p:clrMapOvr>
    <a:masterClrMapping/>
  </p:clrMapOvr>
  <p:extLst>
    <p:ext uri="{6950BFC3-D8DA-4A85-94F7-54DA5524770B}">
      <p188:commentRel xmlns:p188="http://schemas.microsoft.com/office/powerpoint/2018/8/main" r:id="rId3"/>
    </p:ext>
  </p:extLs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6">
          <a:extLst>
            <a:ext uri="{FF2B5EF4-FFF2-40B4-BE49-F238E27FC236}">
              <a16:creationId xmlns:a16="http://schemas.microsoft.com/office/drawing/2014/main" id="{D9038417-EA6E-81E1-A090-82BDFE31BBAE}"/>
            </a:ext>
          </a:extLst>
        </p:cNvPr>
        <p:cNvGrpSpPr/>
        <p:nvPr/>
      </p:nvGrpSpPr>
      <p:grpSpPr>
        <a:xfrm>
          <a:off x="0" y="0"/>
          <a:ext cx="0" cy="0"/>
          <a:chOff x="0" y="0"/>
          <a:chExt cx="0" cy="0"/>
        </a:xfrm>
      </p:grpSpPr>
      <p:sp>
        <p:nvSpPr>
          <p:cNvPr id="13" name="Google Shape;67;p15">
            <a:extLst>
              <a:ext uri="{FF2B5EF4-FFF2-40B4-BE49-F238E27FC236}">
                <a16:creationId xmlns:a16="http://schemas.microsoft.com/office/drawing/2014/main" id="{05A147BC-421C-A912-A376-735F4039D4E3}"/>
              </a:ext>
            </a:extLst>
          </p:cNvPr>
          <p:cNvSpPr txBox="1">
            <a:spLocks/>
          </p:cNvSpPr>
          <p:nvPr/>
        </p:nvSpPr>
        <p:spPr>
          <a:xfrm>
            <a:off x="495104" y="134391"/>
            <a:ext cx="7638748" cy="607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3000" b="1">
                <a:solidFill>
                  <a:srgbClr val="0B713F"/>
                </a:solidFill>
              </a:rPr>
              <a:t>Evaluation Metrics &amp; Results</a:t>
            </a:r>
          </a:p>
        </p:txBody>
      </p:sp>
      <p:sp>
        <p:nvSpPr>
          <p:cNvPr id="3" name="Google Shape;61;p14">
            <a:extLst>
              <a:ext uri="{FF2B5EF4-FFF2-40B4-BE49-F238E27FC236}">
                <a16:creationId xmlns:a16="http://schemas.microsoft.com/office/drawing/2014/main" id="{7B7D718D-6EA0-401B-C56E-261380DE8031}"/>
              </a:ext>
            </a:extLst>
          </p:cNvPr>
          <p:cNvSpPr txBox="1">
            <a:spLocks noGrp="1"/>
          </p:cNvSpPr>
          <p:nvPr>
            <p:ph type="body" idx="1"/>
          </p:nvPr>
        </p:nvSpPr>
        <p:spPr>
          <a:xfrm>
            <a:off x="291268" y="716441"/>
            <a:ext cx="8741635" cy="798581"/>
          </a:xfrm>
          <a:prstGeom prst="rect">
            <a:avLst/>
          </a:prstGeom>
        </p:spPr>
        <p:txBody>
          <a:bodyPr spcFirstLastPara="1" wrap="square" lIns="91425" tIns="91425" rIns="91425" bIns="91425" anchor="t" anchorCtr="0">
            <a:noAutofit/>
          </a:bodyPr>
          <a:lstStyle/>
          <a:p>
            <a:pPr marL="139700" indent="0">
              <a:lnSpc>
                <a:spcPct val="100000"/>
              </a:lnSpc>
              <a:buClr>
                <a:srgbClr val="093C92"/>
              </a:buClr>
              <a:buNone/>
            </a:pPr>
            <a:r>
              <a:rPr lang="en-US" sz="2000" b="1">
                <a:solidFill>
                  <a:schemeClr val="accent1">
                    <a:lumMod val="50000"/>
                  </a:schemeClr>
                </a:solidFill>
                <a:latin typeface="+mj-lt"/>
                <a:cs typeface="Calibri"/>
              </a:rPr>
              <a:t>Metrics Used:</a:t>
            </a:r>
          </a:p>
          <a:p>
            <a:pPr>
              <a:lnSpc>
                <a:spcPct val="100000"/>
              </a:lnSpc>
              <a:buClr>
                <a:srgbClr val="093C92"/>
              </a:buClr>
              <a:buSzPts val="1200"/>
            </a:pPr>
            <a:r>
              <a:rPr lang="en-US" sz="2000" b="1">
                <a:solidFill>
                  <a:schemeClr val="accent1">
                    <a:lumMod val="50000"/>
                  </a:schemeClr>
                </a:solidFill>
                <a:latin typeface="+mj-lt"/>
              </a:rPr>
              <a:t>F1-Score, Precision, Recall:</a:t>
            </a:r>
            <a:r>
              <a:rPr lang="en-US" sz="2000">
                <a:solidFill>
                  <a:schemeClr val="accent1">
                    <a:lumMod val="50000"/>
                  </a:schemeClr>
                </a:solidFill>
                <a:latin typeface="+mj-lt"/>
              </a:rPr>
              <a:t> Assess balance between true positives and false positives/negatives.</a:t>
            </a:r>
          </a:p>
          <a:p>
            <a:pPr>
              <a:lnSpc>
                <a:spcPct val="100000"/>
              </a:lnSpc>
              <a:buClr>
                <a:srgbClr val="093C92"/>
              </a:buClr>
              <a:buSzPts val="1200"/>
            </a:pPr>
            <a:r>
              <a:rPr lang="en-US" sz="2000" b="1">
                <a:solidFill>
                  <a:schemeClr val="accent1">
                    <a:lumMod val="50000"/>
                  </a:schemeClr>
                </a:solidFill>
                <a:latin typeface="+mj-lt"/>
              </a:rPr>
              <a:t>Hamming Loss: </a:t>
            </a:r>
            <a:r>
              <a:rPr lang="en-US" sz="2000">
                <a:solidFill>
                  <a:schemeClr val="accent1">
                    <a:lumMod val="50000"/>
                  </a:schemeClr>
                </a:solidFill>
                <a:latin typeface="+mj-lt"/>
              </a:rPr>
              <a:t>Fraction of incorrectly predicted labels.</a:t>
            </a:r>
          </a:p>
          <a:p>
            <a:pPr>
              <a:lnSpc>
                <a:spcPct val="100000"/>
              </a:lnSpc>
              <a:buClr>
                <a:srgbClr val="595959"/>
              </a:buClr>
              <a:buSzPts val="1200"/>
            </a:pPr>
            <a:r>
              <a:rPr lang="en-US" sz="2000" b="1">
                <a:solidFill>
                  <a:schemeClr val="accent1">
                    <a:lumMod val="50000"/>
                  </a:schemeClr>
                </a:solidFill>
                <a:latin typeface="+mj-lt"/>
              </a:rPr>
              <a:t>ROC AUC:</a:t>
            </a:r>
            <a:r>
              <a:rPr lang="en-US" sz="2000">
                <a:solidFill>
                  <a:schemeClr val="accent1">
                    <a:lumMod val="50000"/>
                  </a:schemeClr>
                </a:solidFill>
                <a:latin typeface="+mj-lt"/>
              </a:rPr>
              <a:t> How well the model ranks true positives higher than false positives across all possible thresholds.</a:t>
            </a:r>
          </a:p>
          <a:p>
            <a:pPr>
              <a:lnSpc>
                <a:spcPct val="100000"/>
              </a:lnSpc>
              <a:buClr>
                <a:srgbClr val="093C92"/>
              </a:buClr>
              <a:buSzPts val="1200"/>
            </a:pPr>
            <a:endParaRPr lang="en-US" sz="1200">
              <a:solidFill>
                <a:schemeClr val="accent1">
                  <a:lumMod val="50000"/>
                </a:schemeClr>
              </a:solidFill>
            </a:endParaRPr>
          </a:p>
          <a:p>
            <a:pPr>
              <a:lnSpc>
                <a:spcPct val="100000"/>
              </a:lnSpc>
              <a:buClr>
                <a:srgbClr val="093C92"/>
              </a:buClr>
            </a:pPr>
            <a:endParaRPr lang="en-US" sz="1200">
              <a:solidFill>
                <a:schemeClr val="accent1">
                  <a:lumMod val="50000"/>
                </a:schemeClr>
              </a:solidFill>
              <a:latin typeface="+mj-lt"/>
              <a:ea typeface="Calibri" panose="020F0502020204030204" pitchFamily="34" charset="0"/>
              <a:cs typeface="Calibri" panose="020F0502020204030204" pitchFamily="34" charset="0"/>
            </a:endParaRPr>
          </a:p>
          <a:p>
            <a:pPr lvl="1">
              <a:lnSpc>
                <a:spcPct val="100000"/>
              </a:lnSpc>
              <a:buClr>
                <a:schemeClr val="accent1">
                  <a:lumMod val="50000"/>
                </a:schemeClr>
              </a:buClr>
            </a:pPr>
            <a:endParaRPr lang="en-US">
              <a:solidFill>
                <a:schemeClr val="accent1">
                  <a:lumMod val="50000"/>
                </a:schemeClr>
              </a:solidFill>
              <a:latin typeface="+mj-lt"/>
              <a:ea typeface="Calibri" panose="020F0502020204030204" pitchFamily="34" charset="0"/>
              <a:cs typeface="Calibri" panose="020F0502020204030204" pitchFamily="34" charset="0"/>
            </a:endParaRPr>
          </a:p>
        </p:txBody>
      </p:sp>
      <p:pic>
        <p:nvPicPr>
          <p:cNvPr id="4" name="Picture 3" descr="A table with numbers and lines&#10;&#10;Description automatically generated">
            <a:extLst>
              <a:ext uri="{FF2B5EF4-FFF2-40B4-BE49-F238E27FC236}">
                <a16:creationId xmlns:a16="http://schemas.microsoft.com/office/drawing/2014/main" id="{833A9CFE-1327-961F-42D2-691F4156852D}"/>
              </a:ext>
            </a:extLst>
          </p:cNvPr>
          <p:cNvPicPr>
            <a:picLocks noChangeAspect="1"/>
          </p:cNvPicPr>
          <p:nvPr/>
        </p:nvPicPr>
        <p:blipFill>
          <a:blip r:embed="rId4"/>
          <a:stretch>
            <a:fillRect/>
          </a:stretch>
        </p:blipFill>
        <p:spPr>
          <a:xfrm>
            <a:off x="1849560" y="2774086"/>
            <a:ext cx="5148992" cy="2946013"/>
          </a:xfrm>
          <a:prstGeom prst="rect">
            <a:avLst/>
          </a:prstGeom>
        </p:spPr>
      </p:pic>
      <p:sp>
        <p:nvSpPr>
          <p:cNvPr id="5" name="Rectangle 4">
            <a:extLst>
              <a:ext uri="{FF2B5EF4-FFF2-40B4-BE49-F238E27FC236}">
                <a16:creationId xmlns:a16="http://schemas.microsoft.com/office/drawing/2014/main" id="{0A3F7F4B-9150-F23C-2159-2D29452FFA43}"/>
              </a:ext>
            </a:extLst>
          </p:cNvPr>
          <p:cNvSpPr/>
          <p:nvPr/>
        </p:nvSpPr>
        <p:spPr>
          <a:xfrm>
            <a:off x="1849560" y="3027379"/>
            <a:ext cx="5148992" cy="58825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7" name="Rectangle 6">
            <a:extLst>
              <a:ext uri="{FF2B5EF4-FFF2-40B4-BE49-F238E27FC236}">
                <a16:creationId xmlns:a16="http://schemas.microsoft.com/office/drawing/2014/main" id="{D734F07E-3E49-3823-6C8D-6D9EF1BE3E2E}"/>
              </a:ext>
            </a:extLst>
          </p:cNvPr>
          <p:cNvSpPr/>
          <p:nvPr/>
        </p:nvSpPr>
        <p:spPr>
          <a:xfrm>
            <a:off x="1849560" y="4389363"/>
            <a:ext cx="5148991" cy="58825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9" name="Rectangle 8">
            <a:extLst>
              <a:ext uri="{FF2B5EF4-FFF2-40B4-BE49-F238E27FC236}">
                <a16:creationId xmlns:a16="http://schemas.microsoft.com/office/drawing/2014/main" id="{BAAC6688-6977-9F01-67B4-B52BD4AB48F7}"/>
              </a:ext>
            </a:extLst>
          </p:cNvPr>
          <p:cNvSpPr/>
          <p:nvPr/>
        </p:nvSpPr>
        <p:spPr>
          <a:xfrm>
            <a:off x="1849558" y="3228081"/>
            <a:ext cx="5148992" cy="191465"/>
          </a:xfrm>
          <a:prstGeom prst="rect">
            <a:avLst/>
          </a:prstGeom>
          <a:solidFill>
            <a:srgbClr val="92D050">
              <a:alpha val="25098"/>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6" name="TextBox 5">
            <a:extLst>
              <a:ext uri="{FF2B5EF4-FFF2-40B4-BE49-F238E27FC236}">
                <a16:creationId xmlns:a16="http://schemas.microsoft.com/office/drawing/2014/main" id="{5ACE7894-F8C0-F58E-4DAE-02C9AD80135B}"/>
              </a:ext>
            </a:extLst>
          </p:cNvPr>
          <p:cNvSpPr txBox="1"/>
          <p:nvPr/>
        </p:nvSpPr>
        <p:spPr>
          <a:xfrm>
            <a:off x="1030345" y="2777150"/>
            <a:ext cx="631614"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b="1">
                <a:solidFill>
                  <a:srgbClr val="093C92"/>
                </a:solidFill>
              </a:rPr>
              <a:t>MF:</a:t>
            </a:r>
          </a:p>
        </p:txBody>
      </p:sp>
      <p:sp>
        <p:nvSpPr>
          <p:cNvPr id="10" name="Google Shape;61;p14">
            <a:extLst>
              <a:ext uri="{FF2B5EF4-FFF2-40B4-BE49-F238E27FC236}">
                <a16:creationId xmlns:a16="http://schemas.microsoft.com/office/drawing/2014/main" id="{85B04B3C-83E1-24BB-8EA1-0203B79CCC3C}"/>
              </a:ext>
            </a:extLst>
          </p:cNvPr>
          <p:cNvSpPr txBox="1">
            <a:spLocks/>
          </p:cNvSpPr>
          <p:nvPr/>
        </p:nvSpPr>
        <p:spPr>
          <a:xfrm>
            <a:off x="205728" y="5725431"/>
            <a:ext cx="8211428" cy="79858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1pPr>
            <a:lvl2pPr marL="914400" marR="0" lvl="1" indent="-304800" algn="l" rtl="0">
              <a:lnSpc>
                <a:spcPct val="115000"/>
              </a:lnSpc>
              <a:spcBef>
                <a:spcPts val="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2pPr>
            <a:lvl3pPr marL="1371600" marR="0" lvl="2" indent="-304800" algn="l" rtl="0">
              <a:lnSpc>
                <a:spcPct val="115000"/>
              </a:lnSpc>
              <a:spcBef>
                <a:spcPts val="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3pPr>
            <a:lvl4pPr marL="1828800" marR="0" lvl="3" indent="-304800" algn="l" rtl="0">
              <a:lnSpc>
                <a:spcPct val="115000"/>
              </a:lnSpc>
              <a:spcBef>
                <a:spcPts val="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4pPr>
            <a:lvl5pPr marL="2286000" marR="0" lvl="4" indent="-304800" algn="l" rtl="0">
              <a:lnSpc>
                <a:spcPct val="115000"/>
              </a:lnSpc>
              <a:spcBef>
                <a:spcPts val="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5pPr>
            <a:lvl6pPr marL="2743200" marR="0" lvl="5" indent="-304800" algn="l" rtl="0">
              <a:lnSpc>
                <a:spcPct val="115000"/>
              </a:lnSpc>
              <a:spcBef>
                <a:spcPts val="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6pPr>
            <a:lvl7pPr marL="3200400" marR="0" lvl="6" indent="-304800" algn="l" rtl="0">
              <a:lnSpc>
                <a:spcPct val="115000"/>
              </a:lnSpc>
              <a:spcBef>
                <a:spcPts val="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7pPr>
            <a:lvl8pPr marL="3657600" marR="0" lvl="7" indent="-304800" algn="l" rtl="0">
              <a:lnSpc>
                <a:spcPct val="115000"/>
              </a:lnSpc>
              <a:spcBef>
                <a:spcPts val="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8pPr>
            <a:lvl9pPr marL="4114800" marR="0" lvl="8" indent="-304800" algn="l" rtl="0">
              <a:lnSpc>
                <a:spcPct val="115000"/>
              </a:lnSpc>
              <a:spcBef>
                <a:spcPts val="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9pPr>
          </a:lstStyle>
          <a:p>
            <a:pPr marL="139700" indent="0">
              <a:lnSpc>
                <a:spcPct val="100000"/>
              </a:lnSpc>
              <a:buClr>
                <a:srgbClr val="093C92"/>
              </a:buClr>
              <a:buNone/>
            </a:pPr>
            <a:r>
              <a:rPr lang="en-US" sz="1600">
                <a:solidFill>
                  <a:schemeClr val="accent1">
                    <a:lumMod val="50000"/>
                  </a:schemeClr>
                </a:solidFill>
                <a:latin typeface="+mj-lt"/>
                <a:ea typeface="Calibri"/>
                <a:cs typeface="Calibri"/>
                <a:sym typeface="Roboto"/>
              </a:rPr>
              <a:t>Model is conservative in predicting positives. i.e. predicts fewer GO terms to minimize incorrect predictions</a:t>
            </a:r>
            <a:endParaRPr lang="en-US" sz="1600" b="1">
              <a:solidFill>
                <a:schemeClr val="accent1">
                  <a:lumMod val="50000"/>
                </a:schemeClr>
              </a:solidFill>
              <a:latin typeface="+mj-lt"/>
              <a:ea typeface="Calibri"/>
              <a:cs typeface="Calibri"/>
            </a:endParaRPr>
          </a:p>
          <a:p>
            <a:pPr>
              <a:lnSpc>
                <a:spcPct val="100000"/>
              </a:lnSpc>
              <a:buClr>
                <a:srgbClr val="093C92"/>
              </a:buClr>
            </a:pPr>
            <a:r>
              <a:rPr lang="en-US" sz="1600">
                <a:solidFill>
                  <a:schemeClr val="accent1">
                    <a:lumMod val="50000"/>
                  </a:schemeClr>
                </a:solidFill>
                <a:latin typeface="+mj-lt"/>
                <a:sym typeface="Roboto"/>
              </a:rPr>
              <a:t>Avoids false positives (helping </a:t>
            </a:r>
            <a:r>
              <a:rPr lang="en-US" sz="1600">
                <a:solidFill>
                  <a:schemeClr val="accent1">
                    <a:lumMod val="50000"/>
                  </a:schemeClr>
                </a:solidFill>
                <a:latin typeface="+mj-lt"/>
                <a:ea typeface="Calibri"/>
                <a:sym typeface="Roboto"/>
              </a:rPr>
              <a:t>Hamming Loss</a:t>
            </a:r>
            <a:r>
              <a:rPr lang="en-US" sz="1600">
                <a:solidFill>
                  <a:schemeClr val="accent1">
                    <a:lumMod val="50000"/>
                  </a:schemeClr>
                </a:solidFill>
                <a:latin typeface="+mj-lt"/>
                <a:sym typeface="Roboto"/>
              </a:rPr>
              <a:t>).</a:t>
            </a:r>
            <a:endParaRPr lang="en-US" sz="1800">
              <a:solidFill>
                <a:schemeClr val="accent1">
                  <a:lumMod val="50000"/>
                </a:schemeClr>
              </a:solidFill>
            </a:endParaRPr>
          </a:p>
          <a:p>
            <a:pPr>
              <a:lnSpc>
                <a:spcPct val="100000"/>
              </a:lnSpc>
              <a:buClr>
                <a:srgbClr val="093C92"/>
              </a:buClr>
            </a:pPr>
            <a:r>
              <a:rPr lang="en-US" sz="1600">
                <a:solidFill>
                  <a:schemeClr val="accent1">
                    <a:lumMod val="50000"/>
                  </a:schemeClr>
                </a:solidFill>
                <a:latin typeface="+mj-lt"/>
                <a:sym typeface="Roboto"/>
              </a:rPr>
              <a:t>Misses true positives, resulting in lower Recall and Precision.</a:t>
            </a:r>
            <a:endParaRPr lang="en-US" sz="1600">
              <a:solidFill>
                <a:schemeClr val="accent1">
                  <a:lumMod val="50000"/>
                </a:schemeClr>
              </a:solidFill>
            </a:endParaRPr>
          </a:p>
          <a:p>
            <a:pPr>
              <a:lnSpc>
                <a:spcPct val="100000"/>
              </a:lnSpc>
              <a:buClr>
                <a:srgbClr val="093C92"/>
              </a:buClr>
            </a:pPr>
            <a:endParaRPr lang="en-US" sz="1600">
              <a:solidFill>
                <a:schemeClr val="accent1">
                  <a:lumMod val="50000"/>
                </a:schemeClr>
              </a:solidFill>
              <a:latin typeface="+mj-lt"/>
              <a:ea typeface="Calibri" panose="020F0502020204030204" pitchFamily="34" charset="0"/>
              <a:cs typeface="Calibri" panose="020F0502020204030204" pitchFamily="34" charset="0"/>
            </a:endParaRPr>
          </a:p>
          <a:p>
            <a:pPr lvl="1">
              <a:lnSpc>
                <a:spcPct val="100000"/>
              </a:lnSpc>
              <a:buClr>
                <a:schemeClr val="accent1">
                  <a:lumMod val="50000"/>
                </a:schemeClr>
              </a:buClr>
            </a:pPr>
            <a:endParaRPr lang="en-US" sz="1400">
              <a:solidFill>
                <a:schemeClr val="accent1">
                  <a:lumMod val="50000"/>
                </a:schemeClr>
              </a:solidFill>
              <a:latin typeface="+mj-lt"/>
              <a:ea typeface="Calibri" panose="020F0502020204030204" pitchFamily="34" charset="0"/>
              <a:cs typeface="Calibri" panose="020F0502020204030204" pitchFamily="34" charset="0"/>
              <a:sym typeface="Roboto"/>
            </a:endParaRPr>
          </a:p>
        </p:txBody>
      </p:sp>
      <p:sp>
        <p:nvSpPr>
          <p:cNvPr id="19" name="TextBox 18">
            <a:extLst>
              <a:ext uri="{FF2B5EF4-FFF2-40B4-BE49-F238E27FC236}">
                <a16:creationId xmlns:a16="http://schemas.microsoft.com/office/drawing/2014/main" id="{226698EA-58E2-EF8E-5315-C443DB5E629D}"/>
              </a:ext>
            </a:extLst>
          </p:cNvPr>
          <p:cNvSpPr txBox="1"/>
          <p:nvPr/>
        </p:nvSpPr>
        <p:spPr>
          <a:xfrm>
            <a:off x="8642412" y="-3621"/>
            <a:ext cx="499882"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b="1">
                <a:solidFill>
                  <a:srgbClr val="093C92"/>
                </a:solidFill>
              </a:rPr>
              <a:t>MF</a:t>
            </a:r>
            <a:endParaRPr lang="en-US" sz="1600" b="1" err="1">
              <a:solidFill>
                <a:srgbClr val="093C92"/>
              </a:solidFill>
            </a:endParaRPr>
          </a:p>
        </p:txBody>
      </p:sp>
    </p:spTree>
    <p:extLst>
      <p:ext uri="{BB962C8B-B14F-4D97-AF65-F5344CB8AC3E}">
        <p14:creationId xmlns:p14="http://schemas.microsoft.com/office/powerpoint/2010/main" val="4251935976"/>
      </p:ext>
    </p:extLst>
  </p:cSld>
  <p:clrMapOvr>
    <a:masterClrMapping/>
  </p:clrMapOvr>
  <p:extLst>
    <p:ext uri="{6950BFC3-D8DA-4A85-94F7-54DA5524770B}">
      <p188:commentRel xmlns:p188="http://schemas.microsoft.com/office/powerpoint/2018/8/main" r:id="rId3"/>
    </p:ext>
  </p:extLst>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(4:3)</PresentationFormat>
  <Slides>14</Slides>
  <Notes>14</Notes>
  <HiddenSlides>0</HiddenSlide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Simple Light</vt:lpstr>
      <vt:lpstr>Protein Function Prediction Using Deep Neural Networks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revision>3</cp:revision>
  <dcterms:modified xsi:type="dcterms:W3CDTF">2024-12-08T23:07:20Z</dcterms:modified>
</cp:coreProperties>
</file>