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a032cd91b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a032cd91b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c66569c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bc66569c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a032cd91b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a032cd91b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a032cd91b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a032cd91b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a032cd91b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6a032cd91b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bc66569ca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bc66569ca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a032cd91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a032cd91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a032cd91b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6a032cd91b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6a032cd91b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6a032cd91b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solidFill>
            <a:srgbClr val="FFFF00"/>
          </a:solidFill>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    JAVASCRIPT EVENTS</a:t>
            </a:r>
            <a:endParaRPr/>
          </a:p>
          <a:p>
            <a:pPr indent="0" lvl="0" marL="0" rtl="0" algn="l">
              <a:spcBef>
                <a:spcPts val="0"/>
              </a:spcBef>
              <a:spcAft>
                <a:spcPts val="0"/>
              </a:spcAft>
              <a:buNone/>
            </a:pPr>
            <a:r>
              <a:rPr lang="en-GB"/>
              <a:t>                                      </a:t>
            </a:r>
            <a:endParaRPr/>
          </a:p>
        </p:txBody>
      </p:sp>
      <p:sp>
        <p:nvSpPr>
          <p:cNvPr id="55" name="Google Shape;55;p13"/>
          <p:cNvSpPr txBox="1"/>
          <p:nvPr>
            <p:ph idx="1" type="subTitle"/>
          </p:nvPr>
        </p:nvSpPr>
        <p:spPr>
          <a:xfrm>
            <a:off x="311700" y="2834125"/>
            <a:ext cx="8520600" cy="792600"/>
          </a:xfrm>
          <a:prstGeom prst="rect">
            <a:avLst/>
          </a:prstGeom>
          <a:solidFill>
            <a:srgbClr val="6D9EEB"/>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lang="en-GB">
                <a:solidFill>
                  <a:schemeClr val="dk1"/>
                </a:solidFill>
              </a:rPr>
              <a:t>                                                      By: Sahil Bisht</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a:solidFill>
            <a:srgbClr val="FFFF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CSS Events</a:t>
            </a:r>
            <a:endParaRPr/>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rPr>
              <a:t>1: Transition Start / Transition End </a:t>
            </a:r>
            <a:endParaRPr>
              <a:solidFill>
                <a:schemeClr val="dk1"/>
              </a:solidFill>
            </a:endParaRPr>
          </a:p>
          <a:p>
            <a:pPr indent="0" lvl="0" marL="0" rtl="0" algn="l">
              <a:spcBef>
                <a:spcPts val="1200"/>
              </a:spcBef>
              <a:spcAft>
                <a:spcPts val="1200"/>
              </a:spcAft>
              <a:buNone/>
            </a:pPr>
            <a:r>
              <a:rPr lang="en-GB">
                <a:solidFill>
                  <a:schemeClr val="dk1"/>
                </a:solidFill>
              </a:rPr>
              <a:t>2.Animations Start / Animations End</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a:solidFill>
            <a:srgbClr val="FFFF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Event ? </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solidFill>
                  <a:schemeClr val="dk1"/>
                </a:solidFill>
              </a:rPr>
              <a:t>An Event is a Signal Something has Happened.</a:t>
            </a:r>
            <a:endParaRPr>
              <a:solidFill>
                <a:schemeClr val="dk1"/>
              </a:solidFill>
            </a:endParaRPr>
          </a:p>
          <a:p>
            <a:pPr indent="0" lvl="0" marL="0" rtl="0" algn="l">
              <a:spcBef>
                <a:spcPts val="1200"/>
              </a:spcBef>
              <a:spcAft>
                <a:spcPts val="0"/>
              </a:spcAft>
              <a:buNone/>
            </a:pPr>
            <a:r>
              <a:rPr lang="en-GB">
                <a:solidFill>
                  <a:schemeClr val="dk1"/>
                </a:solidFill>
              </a:rPr>
              <a:t>The </a:t>
            </a:r>
            <a:r>
              <a:rPr lang="en-GB">
                <a:solidFill>
                  <a:schemeClr val="dk1"/>
                </a:solidFill>
              </a:rPr>
              <a:t>change in the state of an object is also known as an Event.</a:t>
            </a:r>
            <a:endParaRPr>
              <a:solidFill>
                <a:schemeClr val="dk1"/>
              </a:solidFill>
            </a:endParaRPr>
          </a:p>
          <a:p>
            <a:pPr indent="0" lvl="0" marL="0" rtl="0" algn="l">
              <a:spcBef>
                <a:spcPts val="1400"/>
              </a:spcBef>
              <a:spcAft>
                <a:spcPts val="0"/>
              </a:spcAft>
              <a:buClr>
                <a:schemeClr val="dk1"/>
              </a:buClr>
              <a:buSzPct val="62567"/>
              <a:buFont typeface="Arial"/>
              <a:buNone/>
            </a:pPr>
            <a:r>
              <a:rPr lang="en-GB" sz="1758">
                <a:solidFill>
                  <a:schemeClr val="dk1"/>
                </a:solidFill>
                <a:highlight>
                  <a:srgbClr val="FFFFFF"/>
                </a:highlight>
                <a:latin typeface="Verdana"/>
                <a:ea typeface="Verdana"/>
                <a:cs typeface="Verdana"/>
                <a:sym typeface="Verdana"/>
              </a:rPr>
              <a:t>Here are some examples of HTML events:</a:t>
            </a:r>
            <a:endParaRPr sz="1758">
              <a:solidFill>
                <a:schemeClr val="dk1"/>
              </a:solidFill>
              <a:highlight>
                <a:srgbClr val="FFFFFF"/>
              </a:highlight>
              <a:latin typeface="Verdana"/>
              <a:ea typeface="Verdana"/>
              <a:cs typeface="Verdana"/>
              <a:sym typeface="Verdana"/>
            </a:endParaRPr>
          </a:p>
          <a:p>
            <a:pPr indent="-331867" lvl="0" marL="457200" rtl="0" algn="l">
              <a:spcBef>
                <a:spcPts val="1400"/>
              </a:spcBef>
              <a:spcAft>
                <a:spcPts val="0"/>
              </a:spcAft>
              <a:buClr>
                <a:schemeClr val="dk1"/>
              </a:buClr>
              <a:buSzPct val="100000"/>
              <a:buFont typeface="Verdana"/>
              <a:buChar char="●"/>
            </a:pPr>
            <a:r>
              <a:rPr lang="en-GB" sz="1758">
                <a:solidFill>
                  <a:schemeClr val="dk1"/>
                </a:solidFill>
                <a:highlight>
                  <a:srgbClr val="FFFFFF"/>
                </a:highlight>
                <a:latin typeface="Verdana"/>
                <a:ea typeface="Verdana"/>
                <a:cs typeface="Verdana"/>
                <a:sym typeface="Verdana"/>
              </a:rPr>
              <a:t>An HTML web page has finished loading</a:t>
            </a:r>
            <a:endParaRPr sz="1758">
              <a:solidFill>
                <a:schemeClr val="dk1"/>
              </a:solidFill>
              <a:highlight>
                <a:srgbClr val="FFFFFF"/>
              </a:highlight>
              <a:latin typeface="Verdana"/>
              <a:ea typeface="Verdana"/>
              <a:cs typeface="Verdana"/>
              <a:sym typeface="Verdana"/>
            </a:endParaRPr>
          </a:p>
          <a:p>
            <a:pPr indent="-331867" lvl="0" marL="457200" rtl="0" algn="l">
              <a:spcBef>
                <a:spcPts val="0"/>
              </a:spcBef>
              <a:spcAft>
                <a:spcPts val="0"/>
              </a:spcAft>
              <a:buClr>
                <a:schemeClr val="dk1"/>
              </a:buClr>
              <a:buSzPct val="100000"/>
              <a:buFont typeface="Verdana"/>
              <a:buChar char="●"/>
            </a:pPr>
            <a:r>
              <a:rPr lang="en-GB" sz="1758">
                <a:solidFill>
                  <a:schemeClr val="dk1"/>
                </a:solidFill>
                <a:highlight>
                  <a:srgbClr val="FFFFFF"/>
                </a:highlight>
                <a:latin typeface="Verdana"/>
                <a:ea typeface="Verdana"/>
                <a:cs typeface="Verdana"/>
                <a:sym typeface="Verdana"/>
              </a:rPr>
              <a:t>An HTML input field was changed</a:t>
            </a:r>
            <a:endParaRPr sz="1758">
              <a:solidFill>
                <a:schemeClr val="dk1"/>
              </a:solidFill>
              <a:highlight>
                <a:srgbClr val="FFFFFF"/>
              </a:highlight>
              <a:latin typeface="Verdana"/>
              <a:ea typeface="Verdana"/>
              <a:cs typeface="Verdana"/>
              <a:sym typeface="Verdana"/>
            </a:endParaRPr>
          </a:p>
          <a:p>
            <a:pPr indent="-331867" lvl="0" marL="457200" rtl="0" algn="l">
              <a:spcBef>
                <a:spcPts val="0"/>
              </a:spcBef>
              <a:spcAft>
                <a:spcPts val="0"/>
              </a:spcAft>
              <a:buClr>
                <a:schemeClr val="dk1"/>
              </a:buClr>
              <a:buSzPct val="100000"/>
              <a:buFont typeface="Verdana"/>
              <a:buChar char="●"/>
            </a:pPr>
            <a:r>
              <a:rPr lang="en-GB" sz="1758">
                <a:solidFill>
                  <a:schemeClr val="dk1"/>
                </a:solidFill>
                <a:highlight>
                  <a:srgbClr val="FFFFFF"/>
                </a:highlight>
                <a:latin typeface="Verdana"/>
                <a:ea typeface="Verdana"/>
                <a:cs typeface="Verdana"/>
                <a:sym typeface="Verdana"/>
              </a:rPr>
              <a:t>An HTML button was clicked</a:t>
            </a:r>
            <a:endParaRPr sz="1758">
              <a:solidFill>
                <a:schemeClr val="dk1"/>
              </a:solidFill>
              <a:highlight>
                <a:srgbClr val="FFFFFF"/>
              </a:highlight>
              <a:latin typeface="Verdana"/>
              <a:ea typeface="Verdana"/>
              <a:cs typeface="Verdana"/>
              <a:sym typeface="Verdana"/>
            </a:endParaRPr>
          </a:p>
          <a:p>
            <a:pPr indent="0" lvl="0" marL="0" rtl="0" algn="l">
              <a:spcBef>
                <a:spcPts val="1400"/>
              </a:spcBef>
              <a:spcAft>
                <a:spcPts val="0"/>
              </a:spcAft>
              <a:buClr>
                <a:schemeClr val="dk1"/>
              </a:buClr>
              <a:buSzPct val="62567"/>
              <a:buFont typeface="Arial"/>
              <a:buNone/>
            </a:pPr>
            <a:r>
              <a:rPr lang="en-GB" sz="1758">
                <a:solidFill>
                  <a:schemeClr val="dk1"/>
                </a:solidFill>
                <a:highlight>
                  <a:srgbClr val="FFFFFF"/>
                </a:highlight>
                <a:latin typeface="Verdana"/>
                <a:ea typeface="Verdana"/>
                <a:cs typeface="Verdana"/>
                <a:sym typeface="Verdana"/>
              </a:rPr>
              <a:t>Often, when events happen, you may want to do something.</a:t>
            </a:r>
            <a:endParaRPr sz="1758">
              <a:solidFill>
                <a:schemeClr val="dk1"/>
              </a:solidFill>
              <a:highlight>
                <a:srgbClr val="FFFFFF"/>
              </a:highlight>
              <a:latin typeface="Verdana"/>
              <a:ea typeface="Verdana"/>
              <a:cs typeface="Verdana"/>
              <a:sym typeface="Verdana"/>
            </a:endParaRPr>
          </a:p>
          <a:p>
            <a:pPr indent="0" lvl="0" marL="0" rtl="0" algn="l">
              <a:spcBef>
                <a:spcPts val="1400"/>
              </a:spcBef>
              <a:spcAft>
                <a:spcPts val="0"/>
              </a:spcAft>
              <a:buClr>
                <a:schemeClr val="dk1"/>
              </a:buClr>
              <a:buSzPct val="62567"/>
              <a:buFont typeface="Arial"/>
              <a:buNone/>
            </a:pPr>
            <a:r>
              <a:rPr lang="en-GB" sz="1758">
                <a:solidFill>
                  <a:schemeClr val="dk1"/>
                </a:solidFill>
                <a:highlight>
                  <a:srgbClr val="FFFFFF"/>
                </a:highlight>
                <a:latin typeface="Verdana"/>
                <a:ea typeface="Verdana"/>
                <a:cs typeface="Verdana"/>
                <a:sym typeface="Verdana"/>
              </a:rPr>
              <a:t>JavaScript lets you execute code when events are detected.</a:t>
            </a:r>
            <a:endParaRPr sz="1758">
              <a:solidFill>
                <a:schemeClr val="dk1"/>
              </a:solidFill>
              <a:highlight>
                <a:srgbClr val="FFFFFF"/>
              </a:highlight>
              <a:latin typeface="Verdana"/>
              <a:ea typeface="Verdana"/>
              <a:cs typeface="Verdana"/>
              <a:sym typeface="Verdana"/>
            </a:endParaRPr>
          </a:p>
          <a:p>
            <a:pPr indent="0" lvl="0" marL="0" rtl="0" algn="l">
              <a:spcBef>
                <a:spcPts val="1400"/>
              </a:spcBef>
              <a:spcAft>
                <a:spcPts val="1200"/>
              </a:spcAft>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a:solidFill>
            <a:srgbClr val="FFFF00"/>
          </a:solidFill>
        </p:spPr>
        <p:txBody>
          <a:bodyPr anchorCtr="0" anchor="t" bIns="91425" lIns="91425" spcFirstLastPara="1" rIns="91425" wrap="square" tIns="91425">
            <a:noAutofit/>
          </a:bodyPr>
          <a:lstStyle/>
          <a:p>
            <a:pPr indent="0" lvl="0" marL="0" rtl="0" algn="just">
              <a:lnSpc>
                <a:spcPct val="130000"/>
              </a:lnSpc>
              <a:spcBef>
                <a:spcPts val="400"/>
              </a:spcBef>
              <a:spcAft>
                <a:spcPts val="0"/>
              </a:spcAft>
              <a:buClr>
                <a:schemeClr val="dk1"/>
              </a:buClr>
              <a:buSzPts val="990"/>
              <a:buFont typeface="Arial"/>
              <a:buNone/>
            </a:pPr>
            <a:r>
              <a:rPr lang="en-GB" sz="2480">
                <a:highlight>
                  <a:srgbClr val="FFFF00"/>
                </a:highlight>
              </a:rPr>
              <a:t>JavaScript addEventListener()</a:t>
            </a:r>
            <a:endParaRPr sz="2480">
              <a:highlight>
                <a:srgbClr val="FFFF00"/>
              </a:highlight>
            </a:endParaRPr>
          </a:p>
          <a:p>
            <a:pPr indent="0" lvl="0" marL="0" rtl="0" algn="l">
              <a:spcBef>
                <a:spcPts val="600"/>
              </a:spcBef>
              <a:spcAft>
                <a:spcPts val="0"/>
              </a:spcAft>
              <a:buSzPts val="990"/>
              <a:buNone/>
            </a:pPr>
            <a:r>
              <a:t/>
            </a:r>
            <a:endParaRPr sz="2520"/>
          </a:p>
        </p:txBody>
      </p:sp>
      <p:sp>
        <p:nvSpPr>
          <p:cNvPr id="67" name="Google Shape;67;p15"/>
          <p:cNvSpPr txBox="1"/>
          <p:nvPr>
            <p:ph idx="1" type="body"/>
          </p:nvPr>
        </p:nvSpPr>
        <p:spPr>
          <a:xfrm>
            <a:off x="311850" y="1152475"/>
            <a:ext cx="8520600" cy="36570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GB" sz="2400">
                <a:solidFill>
                  <a:schemeClr val="dk1"/>
                </a:solidFill>
                <a:highlight>
                  <a:srgbClr val="FFFFFF"/>
                </a:highlight>
              </a:rPr>
              <a:t>The </a:t>
            </a:r>
            <a:r>
              <a:rPr b="1" lang="en-GB" sz="2400">
                <a:solidFill>
                  <a:schemeClr val="dk1"/>
                </a:solidFill>
                <a:highlight>
                  <a:srgbClr val="FFFFFF"/>
                </a:highlight>
              </a:rPr>
              <a:t>addEventListener()</a:t>
            </a:r>
            <a:r>
              <a:rPr lang="en-GB" sz="2400">
                <a:solidFill>
                  <a:schemeClr val="dk1"/>
                </a:solidFill>
                <a:highlight>
                  <a:srgbClr val="FFFFFF"/>
                </a:highlight>
              </a:rPr>
              <a:t> method is used to attach an event handler to a particular element.</a:t>
            </a:r>
            <a:endParaRPr sz="2400">
              <a:solidFill>
                <a:schemeClr val="dk1"/>
              </a:solidFill>
              <a:highlight>
                <a:srgbClr val="FFFFFF"/>
              </a:highlight>
            </a:endParaRPr>
          </a:p>
          <a:p>
            <a:pPr indent="-317501" lvl="0" marL="457200" marR="25400" rtl="0" algn="l">
              <a:lnSpc>
                <a:spcPct val="156250"/>
              </a:lnSpc>
              <a:spcBef>
                <a:spcPts val="1200"/>
              </a:spcBef>
              <a:spcAft>
                <a:spcPts val="0"/>
              </a:spcAft>
              <a:buClr>
                <a:schemeClr val="dk1"/>
              </a:buClr>
              <a:buSzPct val="100000"/>
              <a:buFont typeface="Roboto"/>
              <a:buAutoNum type="arabicPeriod"/>
            </a:pPr>
            <a:r>
              <a:rPr b="1" lang="en-GB" sz="2000">
                <a:solidFill>
                  <a:srgbClr val="006699"/>
                </a:solidFill>
                <a:latin typeface="Roboto"/>
                <a:ea typeface="Roboto"/>
                <a:cs typeface="Roboto"/>
                <a:sym typeface="Roboto"/>
              </a:rPr>
              <a:t>&lt;button</a:t>
            </a:r>
            <a:r>
              <a:rPr lang="en-GB" sz="2000">
                <a:solidFill>
                  <a:schemeClr val="dk1"/>
                </a:solidFill>
                <a:latin typeface="Roboto"/>
                <a:ea typeface="Roboto"/>
                <a:cs typeface="Roboto"/>
                <a:sym typeface="Roboto"/>
              </a:rPr>
              <a:t> </a:t>
            </a:r>
            <a:r>
              <a:rPr lang="en-GB" sz="2000">
                <a:solidFill>
                  <a:srgbClr val="FF0000"/>
                </a:solidFill>
                <a:latin typeface="Roboto"/>
                <a:ea typeface="Roboto"/>
                <a:cs typeface="Roboto"/>
                <a:sym typeface="Roboto"/>
              </a:rPr>
              <a:t>id</a:t>
            </a:r>
            <a:r>
              <a:rPr lang="en-GB" sz="2000">
                <a:solidFill>
                  <a:schemeClr val="dk1"/>
                </a:solidFill>
                <a:latin typeface="Roboto"/>
                <a:ea typeface="Roboto"/>
                <a:cs typeface="Roboto"/>
                <a:sym typeface="Roboto"/>
              </a:rPr>
              <a:t> = </a:t>
            </a:r>
            <a:r>
              <a:rPr lang="en-GB" sz="2000">
                <a:solidFill>
                  <a:srgbClr val="0000FF"/>
                </a:solidFill>
                <a:latin typeface="Roboto"/>
                <a:ea typeface="Roboto"/>
                <a:cs typeface="Roboto"/>
                <a:sym typeface="Roboto"/>
              </a:rPr>
              <a:t>"btn"</a:t>
            </a:r>
            <a:r>
              <a:rPr b="1" lang="en-GB" sz="2000">
                <a:solidFill>
                  <a:srgbClr val="006699"/>
                </a:solidFill>
                <a:latin typeface="Roboto"/>
                <a:ea typeface="Roboto"/>
                <a:cs typeface="Roboto"/>
                <a:sym typeface="Roboto"/>
              </a:rPr>
              <a:t>&gt;</a:t>
            </a:r>
            <a:r>
              <a:rPr lang="en-GB" sz="2000">
                <a:solidFill>
                  <a:schemeClr val="dk1"/>
                </a:solidFill>
                <a:latin typeface="Roboto"/>
                <a:ea typeface="Roboto"/>
                <a:cs typeface="Roboto"/>
                <a:sym typeface="Roboto"/>
              </a:rPr>
              <a:t> Click me </a:t>
            </a:r>
            <a:r>
              <a:rPr b="1" lang="en-GB" sz="2000">
                <a:solidFill>
                  <a:srgbClr val="006699"/>
                </a:solidFill>
                <a:latin typeface="Roboto"/>
                <a:ea typeface="Roboto"/>
                <a:cs typeface="Roboto"/>
                <a:sym typeface="Roboto"/>
              </a:rPr>
              <a:t>&lt;/button&gt;</a:t>
            </a:r>
            <a:r>
              <a:rPr lang="en-GB" sz="2000">
                <a:solidFill>
                  <a:schemeClr val="dk1"/>
                </a:solidFill>
                <a:latin typeface="Roboto"/>
                <a:ea typeface="Roboto"/>
                <a:cs typeface="Roboto"/>
                <a:sym typeface="Roboto"/>
              </a:rPr>
              <a:t>  </a:t>
            </a:r>
            <a:endParaRPr sz="2000">
              <a:solidFill>
                <a:schemeClr val="dk1"/>
              </a:solidFill>
              <a:latin typeface="Roboto"/>
              <a:ea typeface="Roboto"/>
              <a:cs typeface="Roboto"/>
              <a:sym typeface="Roboto"/>
            </a:endParaRPr>
          </a:p>
          <a:p>
            <a:pPr indent="-317501" lvl="0" marL="457200" marR="25400" rtl="0" algn="l">
              <a:lnSpc>
                <a:spcPct val="156250"/>
              </a:lnSpc>
              <a:spcBef>
                <a:spcPts val="0"/>
              </a:spcBef>
              <a:spcAft>
                <a:spcPts val="0"/>
              </a:spcAft>
              <a:buClr>
                <a:schemeClr val="dk1"/>
              </a:buClr>
              <a:buSzPct val="100000"/>
              <a:buFont typeface="Roboto"/>
              <a:buAutoNum type="arabicPeriod"/>
            </a:pPr>
            <a:r>
              <a:rPr b="1" lang="en-GB" sz="2000">
                <a:solidFill>
                  <a:srgbClr val="006699"/>
                </a:solidFill>
                <a:latin typeface="Roboto"/>
                <a:ea typeface="Roboto"/>
                <a:cs typeface="Roboto"/>
                <a:sym typeface="Roboto"/>
              </a:rPr>
              <a:t>&lt;p</a:t>
            </a:r>
            <a:r>
              <a:rPr lang="en-GB" sz="2000">
                <a:solidFill>
                  <a:schemeClr val="dk1"/>
                </a:solidFill>
                <a:latin typeface="Roboto"/>
                <a:ea typeface="Roboto"/>
                <a:cs typeface="Roboto"/>
                <a:sym typeface="Roboto"/>
              </a:rPr>
              <a:t> </a:t>
            </a:r>
            <a:r>
              <a:rPr lang="en-GB" sz="2000">
                <a:solidFill>
                  <a:srgbClr val="FF0000"/>
                </a:solidFill>
                <a:latin typeface="Roboto"/>
                <a:ea typeface="Roboto"/>
                <a:cs typeface="Roboto"/>
                <a:sym typeface="Roboto"/>
              </a:rPr>
              <a:t>id</a:t>
            </a:r>
            <a:r>
              <a:rPr lang="en-GB" sz="2000">
                <a:solidFill>
                  <a:schemeClr val="dk1"/>
                </a:solidFill>
                <a:latin typeface="Roboto"/>
                <a:ea typeface="Roboto"/>
                <a:cs typeface="Roboto"/>
                <a:sym typeface="Roboto"/>
              </a:rPr>
              <a:t> = </a:t>
            </a:r>
            <a:r>
              <a:rPr lang="en-GB" sz="2000">
                <a:solidFill>
                  <a:srgbClr val="0000FF"/>
                </a:solidFill>
                <a:latin typeface="Roboto"/>
                <a:ea typeface="Roboto"/>
                <a:cs typeface="Roboto"/>
                <a:sym typeface="Roboto"/>
              </a:rPr>
              <a:t>"para"</a:t>
            </a:r>
            <a:r>
              <a:rPr b="1" lang="en-GB" sz="2000">
                <a:solidFill>
                  <a:srgbClr val="006699"/>
                </a:solidFill>
                <a:latin typeface="Roboto"/>
                <a:ea typeface="Roboto"/>
                <a:cs typeface="Roboto"/>
                <a:sym typeface="Roboto"/>
              </a:rPr>
              <a:t>&gt;&lt;/p&gt;</a:t>
            </a:r>
            <a:r>
              <a:rPr lang="en-GB" sz="2000">
                <a:solidFill>
                  <a:schemeClr val="dk1"/>
                </a:solidFill>
                <a:latin typeface="Roboto"/>
                <a:ea typeface="Roboto"/>
                <a:cs typeface="Roboto"/>
                <a:sym typeface="Roboto"/>
              </a:rPr>
              <a:t>  </a:t>
            </a:r>
            <a:endParaRPr sz="2000">
              <a:solidFill>
                <a:schemeClr val="dk1"/>
              </a:solidFill>
              <a:latin typeface="Roboto"/>
              <a:ea typeface="Roboto"/>
              <a:cs typeface="Roboto"/>
              <a:sym typeface="Roboto"/>
            </a:endParaRPr>
          </a:p>
          <a:p>
            <a:pPr indent="-317501" lvl="0" marL="457200" marR="25400" rtl="0" algn="l">
              <a:lnSpc>
                <a:spcPct val="156250"/>
              </a:lnSpc>
              <a:spcBef>
                <a:spcPts val="0"/>
              </a:spcBef>
              <a:spcAft>
                <a:spcPts val="0"/>
              </a:spcAft>
              <a:buClr>
                <a:schemeClr val="dk1"/>
              </a:buClr>
              <a:buSzPct val="100000"/>
              <a:buFont typeface="Roboto"/>
              <a:buAutoNum type="arabicPeriod"/>
            </a:pPr>
            <a:r>
              <a:rPr b="1" lang="en-GB" sz="2000">
                <a:solidFill>
                  <a:srgbClr val="006699"/>
                </a:solidFill>
                <a:latin typeface="Roboto"/>
                <a:ea typeface="Roboto"/>
                <a:cs typeface="Roboto"/>
                <a:sym typeface="Roboto"/>
              </a:rPr>
              <a:t>&lt;script&gt;</a:t>
            </a:r>
            <a:r>
              <a:rPr lang="en-GB" sz="2000">
                <a:solidFill>
                  <a:schemeClr val="dk1"/>
                </a:solidFill>
                <a:latin typeface="Roboto"/>
                <a:ea typeface="Roboto"/>
                <a:cs typeface="Roboto"/>
                <a:sym typeface="Roboto"/>
              </a:rPr>
              <a:t>  </a:t>
            </a:r>
            <a:endParaRPr sz="2000">
              <a:solidFill>
                <a:schemeClr val="dk1"/>
              </a:solidFill>
              <a:latin typeface="Roboto"/>
              <a:ea typeface="Roboto"/>
              <a:cs typeface="Roboto"/>
              <a:sym typeface="Roboto"/>
            </a:endParaRPr>
          </a:p>
          <a:p>
            <a:pPr indent="-317501" lvl="0" marL="457200" marR="25400" rtl="0" algn="l">
              <a:lnSpc>
                <a:spcPct val="156250"/>
              </a:lnSpc>
              <a:spcBef>
                <a:spcPts val="0"/>
              </a:spcBef>
              <a:spcAft>
                <a:spcPts val="0"/>
              </a:spcAft>
              <a:buClr>
                <a:schemeClr val="dk1"/>
              </a:buClr>
              <a:buSzPct val="100000"/>
              <a:buFont typeface="Roboto"/>
              <a:buAutoNum type="arabicPeriod"/>
            </a:pPr>
            <a:r>
              <a:rPr lang="en-GB" sz="2000">
                <a:solidFill>
                  <a:schemeClr val="dk1"/>
                </a:solidFill>
                <a:latin typeface="Roboto"/>
                <a:ea typeface="Roboto"/>
                <a:cs typeface="Roboto"/>
                <a:sym typeface="Roboto"/>
              </a:rPr>
              <a:t>document.getElementById("btn").addEventListener("click", fun); </a:t>
            </a:r>
            <a:endParaRPr sz="2000">
              <a:solidFill>
                <a:schemeClr val="dk1"/>
              </a:solidFill>
              <a:latin typeface="Roboto"/>
              <a:ea typeface="Roboto"/>
              <a:cs typeface="Roboto"/>
              <a:sym typeface="Roboto"/>
            </a:endParaRPr>
          </a:p>
          <a:p>
            <a:pPr indent="-317501" lvl="0" marL="457200" marR="25400" rtl="0" algn="l">
              <a:lnSpc>
                <a:spcPct val="156250"/>
              </a:lnSpc>
              <a:spcBef>
                <a:spcPts val="0"/>
              </a:spcBef>
              <a:spcAft>
                <a:spcPts val="0"/>
              </a:spcAft>
              <a:buClr>
                <a:schemeClr val="dk1"/>
              </a:buClr>
              <a:buSzPct val="100000"/>
              <a:buFont typeface="Roboto"/>
              <a:buAutoNum type="arabicPeriod"/>
            </a:pPr>
            <a:r>
              <a:rPr lang="en-GB" sz="2000">
                <a:solidFill>
                  <a:schemeClr val="dk1"/>
                </a:solidFill>
                <a:latin typeface="Roboto"/>
                <a:ea typeface="Roboto"/>
                <a:cs typeface="Roboto"/>
                <a:sym typeface="Roboto"/>
              </a:rPr>
              <a:t>function fun() {  </a:t>
            </a:r>
            <a:endParaRPr sz="2000">
              <a:solidFill>
                <a:schemeClr val="dk1"/>
              </a:solidFill>
              <a:latin typeface="Roboto"/>
              <a:ea typeface="Roboto"/>
              <a:cs typeface="Roboto"/>
              <a:sym typeface="Roboto"/>
            </a:endParaRPr>
          </a:p>
          <a:p>
            <a:pPr indent="-317501" lvl="0" marL="457200" marR="25400" rtl="0" algn="l">
              <a:lnSpc>
                <a:spcPct val="156250"/>
              </a:lnSpc>
              <a:spcBef>
                <a:spcPts val="0"/>
              </a:spcBef>
              <a:spcAft>
                <a:spcPts val="0"/>
              </a:spcAft>
              <a:buClr>
                <a:schemeClr val="dk1"/>
              </a:buClr>
              <a:buSzPct val="100000"/>
              <a:buFont typeface="Roboto"/>
              <a:buAutoNum type="arabicPeriod"/>
            </a:pPr>
            <a:r>
              <a:rPr lang="en-GB" sz="2000">
                <a:solidFill>
                  <a:schemeClr val="dk1"/>
                </a:solidFill>
                <a:latin typeface="Roboto"/>
                <a:ea typeface="Roboto"/>
                <a:cs typeface="Roboto"/>
                <a:sym typeface="Roboto"/>
              </a:rPr>
              <a:t>document.getElementById("para")</a:t>
            </a:r>
            <a:r>
              <a:rPr lang="en-GB" sz="2000">
                <a:solidFill>
                  <a:srgbClr val="FF0000"/>
                </a:solidFill>
                <a:latin typeface="Roboto"/>
                <a:ea typeface="Roboto"/>
                <a:cs typeface="Roboto"/>
                <a:sym typeface="Roboto"/>
              </a:rPr>
              <a:t>.innerHTML</a:t>
            </a:r>
            <a:r>
              <a:rPr lang="en-GB" sz="2000">
                <a:solidFill>
                  <a:schemeClr val="dk1"/>
                </a:solidFill>
                <a:latin typeface="Roboto"/>
                <a:ea typeface="Roboto"/>
                <a:cs typeface="Roboto"/>
                <a:sym typeface="Roboto"/>
              </a:rPr>
              <a:t> = </a:t>
            </a:r>
            <a:r>
              <a:rPr lang="en-GB" sz="2000">
                <a:solidFill>
                  <a:srgbClr val="0000FF"/>
                </a:solidFill>
                <a:latin typeface="Roboto"/>
                <a:ea typeface="Roboto"/>
                <a:cs typeface="Roboto"/>
                <a:sym typeface="Roboto"/>
              </a:rPr>
              <a:t>"Hello World"</a:t>
            </a:r>
            <a:r>
              <a:rPr lang="en-GB" sz="2000">
                <a:solidFill>
                  <a:schemeClr val="dk1"/>
                </a:solidFill>
                <a:latin typeface="Roboto"/>
                <a:ea typeface="Roboto"/>
                <a:cs typeface="Roboto"/>
                <a:sym typeface="Roboto"/>
              </a:rPr>
              <a:t> ; </a:t>
            </a:r>
            <a:endParaRPr sz="2000">
              <a:solidFill>
                <a:schemeClr val="dk1"/>
              </a:solidFill>
              <a:latin typeface="Roboto"/>
              <a:ea typeface="Roboto"/>
              <a:cs typeface="Roboto"/>
              <a:sym typeface="Roboto"/>
            </a:endParaRPr>
          </a:p>
          <a:p>
            <a:pPr indent="-317501" lvl="0" marL="457200" marR="25400" rtl="0" algn="l">
              <a:lnSpc>
                <a:spcPct val="156250"/>
              </a:lnSpc>
              <a:spcBef>
                <a:spcPts val="0"/>
              </a:spcBef>
              <a:spcAft>
                <a:spcPts val="0"/>
              </a:spcAft>
              <a:buClr>
                <a:schemeClr val="dk1"/>
              </a:buClr>
              <a:buSzPct val="100000"/>
              <a:buFont typeface="Roboto"/>
              <a:buAutoNum type="arabicPeriod"/>
            </a:pPr>
            <a:r>
              <a:rPr lang="en-GB" sz="2000">
                <a:solidFill>
                  <a:schemeClr val="dk1"/>
                </a:solidFill>
                <a:latin typeface="Roboto"/>
                <a:ea typeface="Roboto"/>
                <a:cs typeface="Roboto"/>
                <a:sym typeface="Roboto"/>
              </a:rPr>
              <a:t>}  </a:t>
            </a:r>
            <a:endParaRPr sz="2000">
              <a:solidFill>
                <a:schemeClr val="dk1"/>
              </a:solidFill>
              <a:latin typeface="Roboto"/>
              <a:ea typeface="Roboto"/>
              <a:cs typeface="Roboto"/>
              <a:sym typeface="Roboto"/>
            </a:endParaRPr>
          </a:p>
          <a:p>
            <a:pPr indent="-317501" lvl="0" marL="457200" marR="25400" rtl="0" algn="l">
              <a:lnSpc>
                <a:spcPct val="156250"/>
              </a:lnSpc>
              <a:spcBef>
                <a:spcPts val="0"/>
              </a:spcBef>
              <a:spcAft>
                <a:spcPts val="0"/>
              </a:spcAft>
              <a:buClr>
                <a:schemeClr val="dk1"/>
              </a:buClr>
              <a:buSzPct val="100000"/>
              <a:buFont typeface="Roboto"/>
              <a:buAutoNum type="arabicPeriod"/>
            </a:pPr>
            <a:r>
              <a:rPr b="1" lang="en-GB" sz="2000">
                <a:solidFill>
                  <a:srgbClr val="006699"/>
                </a:solidFill>
                <a:latin typeface="Roboto"/>
                <a:ea typeface="Roboto"/>
                <a:cs typeface="Roboto"/>
                <a:sym typeface="Roboto"/>
              </a:rPr>
              <a:t>&lt;/script&gt;</a:t>
            </a:r>
            <a:r>
              <a:rPr lang="en-GB" sz="2000">
                <a:solidFill>
                  <a:schemeClr val="dk1"/>
                </a:solidFill>
                <a:latin typeface="Roboto"/>
                <a:ea typeface="Roboto"/>
                <a:cs typeface="Roboto"/>
                <a:sym typeface="Roboto"/>
              </a:rPr>
              <a:t> </a:t>
            </a:r>
            <a:endParaRPr sz="2000">
              <a:solidFill>
                <a:schemeClr val="dk1"/>
              </a:solidFill>
              <a:latin typeface="Roboto"/>
              <a:ea typeface="Roboto"/>
              <a:cs typeface="Roboto"/>
              <a:sym typeface="Roboto"/>
            </a:endParaRPr>
          </a:p>
          <a:p>
            <a:pPr indent="0" lvl="0" marL="0" rtl="0" algn="l">
              <a:spcBef>
                <a:spcPts val="0"/>
              </a:spcBef>
              <a:spcAft>
                <a:spcPts val="1200"/>
              </a:spcAft>
              <a:buNone/>
            </a:pPr>
            <a:r>
              <a:t/>
            </a:r>
            <a:endParaRPr sz="240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107750" y="107975"/>
            <a:ext cx="8880600" cy="4862100"/>
          </a:xfrm>
          <a:prstGeom prst="rect">
            <a:avLst/>
          </a:prstGeom>
        </p:spPr>
        <p:txBody>
          <a:bodyPr anchorCtr="0" anchor="t" bIns="91425" lIns="91425" spcFirstLastPara="1" rIns="91425" wrap="square" tIns="91425">
            <a:normAutofit/>
          </a:bodyPr>
          <a:lstStyle/>
          <a:p>
            <a:pPr indent="0" lvl="0" marL="0" marR="25400" rtl="0" algn="l">
              <a:lnSpc>
                <a:spcPct val="156250"/>
              </a:lnSpc>
              <a:spcBef>
                <a:spcPts val="900"/>
              </a:spcBef>
              <a:spcAft>
                <a:spcPts val="0"/>
              </a:spcAft>
              <a:buNone/>
            </a:pPr>
            <a:r>
              <a:rPr b="1" lang="en-GB">
                <a:solidFill>
                  <a:schemeClr val="dk1"/>
                </a:solidFill>
                <a:latin typeface="Roboto"/>
                <a:ea typeface="Roboto"/>
                <a:cs typeface="Roboto"/>
                <a:sym typeface="Roboto"/>
              </a:rPr>
              <a:t>Syntax : element.addEventListener(event, function, useCapture);  </a:t>
            </a:r>
            <a:endParaRPr b="1" sz="1500">
              <a:solidFill>
                <a:schemeClr val="dk1"/>
              </a:solidFill>
              <a:latin typeface="Roboto"/>
              <a:ea typeface="Roboto"/>
              <a:cs typeface="Roboto"/>
              <a:sym typeface="Roboto"/>
            </a:endParaRPr>
          </a:p>
          <a:p>
            <a:pPr indent="0" lvl="0" marL="0" marR="25400" rtl="0" algn="l">
              <a:lnSpc>
                <a:spcPct val="156250"/>
              </a:lnSpc>
              <a:spcBef>
                <a:spcPts val="1200"/>
              </a:spcBef>
              <a:spcAft>
                <a:spcPts val="0"/>
              </a:spcAft>
              <a:buNone/>
            </a:pPr>
            <a:r>
              <a:rPr lang="en-GB" sz="2000">
                <a:solidFill>
                  <a:srgbClr val="333333"/>
                </a:solidFill>
                <a:highlight>
                  <a:srgbClr val="FFFFFF"/>
                </a:highlight>
                <a:latin typeface="Roboto"/>
                <a:ea typeface="Roboto"/>
                <a:cs typeface="Roboto"/>
                <a:sym typeface="Roboto"/>
              </a:rPr>
              <a:t>Although it has three parameters, the parameters </a:t>
            </a:r>
            <a:r>
              <a:rPr b="1" i="1" lang="en-GB" sz="2000">
                <a:solidFill>
                  <a:srgbClr val="333333"/>
                </a:solidFill>
                <a:highlight>
                  <a:srgbClr val="FFFFFF"/>
                </a:highlight>
                <a:latin typeface="Roboto"/>
                <a:ea typeface="Roboto"/>
                <a:cs typeface="Roboto"/>
                <a:sym typeface="Roboto"/>
              </a:rPr>
              <a:t>event</a:t>
            </a:r>
            <a:r>
              <a:rPr lang="en-GB" sz="2000">
                <a:solidFill>
                  <a:srgbClr val="333333"/>
                </a:solidFill>
                <a:highlight>
                  <a:srgbClr val="FFFFFF"/>
                </a:highlight>
                <a:latin typeface="Roboto"/>
                <a:ea typeface="Roboto"/>
                <a:cs typeface="Roboto"/>
                <a:sym typeface="Roboto"/>
              </a:rPr>
              <a:t> and </a:t>
            </a:r>
            <a:r>
              <a:rPr b="1" i="1" lang="en-GB" sz="2000">
                <a:solidFill>
                  <a:srgbClr val="333333"/>
                </a:solidFill>
                <a:highlight>
                  <a:srgbClr val="FFFFFF"/>
                </a:highlight>
                <a:latin typeface="Roboto"/>
                <a:ea typeface="Roboto"/>
                <a:cs typeface="Roboto"/>
                <a:sym typeface="Roboto"/>
              </a:rPr>
              <a:t>function</a:t>
            </a:r>
            <a:r>
              <a:rPr lang="en-GB" sz="2000">
                <a:solidFill>
                  <a:srgbClr val="333333"/>
                </a:solidFill>
                <a:highlight>
                  <a:srgbClr val="FFFFFF"/>
                </a:highlight>
                <a:latin typeface="Roboto"/>
                <a:ea typeface="Roboto"/>
                <a:cs typeface="Roboto"/>
                <a:sym typeface="Roboto"/>
              </a:rPr>
              <a:t> are widely used. The third parameter is optional to define.</a:t>
            </a:r>
            <a:endParaRPr b="1" sz="2000">
              <a:solidFill>
                <a:schemeClr val="dk1"/>
              </a:solidFill>
              <a:latin typeface="Roboto"/>
              <a:ea typeface="Roboto"/>
              <a:cs typeface="Roboto"/>
              <a:sym typeface="Roboto"/>
            </a:endParaRPr>
          </a:p>
          <a:p>
            <a:pPr indent="0" lvl="0" marL="0" marR="25400" rtl="0" algn="l">
              <a:lnSpc>
                <a:spcPct val="156250"/>
              </a:lnSpc>
              <a:spcBef>
                <a:spcPts val="1200"/>
              </a:spcBef>
              <a:spcAft>
                <a:spcPts val="0"/>
              </a:spcAft>
              <a:buNone/>
            </a:pPr>
            <a:r>
              <a:rPr b="1" lang="en-GB" sz="2000">
                <a:solidFill>
                  <a:srgbClr val="333333"/>
                </a:solidFill>
                <a:highlight>
                  <a:srgbClr val="FFFFFF"/>
                </a:highlight>
                <a:latin typeface="Roboto"/>
                <a:ea typeface="Roboto"/>
                <a:cs typeface="Roboto"/>
                <a:sym typeface="Roboto"/>
              </a:rPr>
              <a:t>useCapture:</a:t>
            </a:r>
            <a:r>
              <a:rPr lang="en-GB" sz="2000">
                <a:solidFill>
                  <a:srgbClr val="333333"/>
                </a:solidFill>
                <a:highlight>
                  <a:srgbClr val="FFFFFF"/>
                </a:highlight>
                <a:latin typeface="Roboto"/>
                <a:ea typeface="Roboto"/>
                <a:cs typeface="Roboto"/>
                <a:sym typeface="Roboto"/>
              </a:rPr>
              <a:t> It is an optional parameter. It is a Boolean type value that specifies whether the event is executed in the bubbling or capturing phase. Its possible values are </a:t>
            </a:r>
            <a:r>
              <a:rPr b="1" lang="en-GB" sz="2000">
                <a:solidFill>
                  <a:srgbClr val="333333"/>
                </a:solidFill>
                <a:highlight>
                  <a:srgbClr val="FFFFFF"/>
                </a:highlight>
                <a:latin typeface="Roboto"/>
                <a:ea typeface="Roboto"/>
                <a:cs typeface="Roboto"/>
                <a:sym typeface="Roboto"/>
              </a:rPr>
              <a:t>true</a:t>
            </a:r>
            <a:r>
              <a:rPr lang="en-GB" sz="2000">
                <a:solidFill>
                  <a:srgbClr val="333333"/>
                </a:solidFill>
                <a:highlight>
                  <a:srgbClr val="FFFFFF"/>
                </a:highlight>
                <a:latin typeface="Roboto"/>
                <a:ea typeface="Roboto"/>
                <a:cs typeface="Roboto"/>
                <a:sym typeface="Roboto"/>
              </a:rPr>
              <a:t> and </a:t>
            </a:r>
            <a:r>
              <a:rPr b="1" lang="en-GB" sz="2000">
                <a:solidFill>
                  <a:srgbClr val="333333"/>
                </a:solidFill>
                <a:highlight>
                  <a:srgbClr val="FFFFFF"/>
                </a:highlight>
                <a:latin typeface="Roboto"/>
                <a:ea typeface="Roboto"/>
                <a:cs typeface="Roboto"/>
                <a:sym typeface="Roboto"/>
              </a:rPr>
              <a:t>false</a:t>
            </a:r>
            <a:r>
              <a:rPr lang="en-GB" sz="2000">
                <a:solidFill>
                  <a:srgbClr val="333333"/>
                </a:solidFill>
                <a:highlight>
                  <a:srgbClr val="FFFFFF"/>
                </a:highlight>
                <a:latin typeface="Roboto"/>
                <a:ea typeface="Roboto"/>
                <a:cs typeface="Roboto"/>
                <a:sym typeface="Roboto"/>
              </a:rPr>
              <a:t>. When it is set to true, the event handler executes in the capturing phase. When it is set to false, the handler executes in the bubbling phase. Its default value is </a:t>
            </a:r>
            <a:r>
              <a:rPr b="1" lang="en-GB" sz="2000">
                <a:solidFill>
                  <a:srgbClr val="333333"/>
                </a:solidFill>
                <a:highlight>
                  <a:srgbClr val="FFFFFF"/>
                </a:highlight>
                <a:latin typeface="Roboto"/>
                <a:ea typeface="Roboto"/>
                <a:cs typeface="Roboto"/>
                <a:sym typeface="Roboto"/>
              </a:rPr>
              <a:t>false</a:t>
            </a:r>
            <a:endParaRPr b="1" sz="2300">
              <a:solidFill>
                <a:schemeClr val="dk1"/>
              </a:solidFill>
              <a:latin typeface="Roboto"/>
              <a:ea typeface="Roboto"/>
              <a:cs typeface="Roboto"/>
              <a:sym typeface="Roboto"/>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a:solidFill>
            <a:srgbClr val="FFFF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Capturing and Bubbling </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900">
                <a:solidFill>
                  <a:srgbClr val="333333"/>
                </a:solidFill>
                <a:highlight>
                  <a:srgbClr val="FFFFFF"/>
                </a:highlight>
                <a:latin typeface="Roboto"/>
                <a:ea typeface="Roboto"/>
                <a:cs typeface="Roboto"/>
                <a:sym typeface="Roboto"/>
              </a:rPr>
              <a:t>Bubbling</a:t>
            </a:r>
            <a:r>
              <a:rPr lang="en-GB" sz="1900">
                <a:solidFill>
                  <a:srgbClr val="333333"/>
                </a:solidFill>
                <a:highlight>
                  <a:srgbClr val="FFFFFF"/>
                </a:highlight>
                <a:latin typeface="Roboto"/>
                <a:ea typeface="Roboto"/>
                <a:cs typeface="Roboto"/>
                <a:sym typeface="Roboto"/>
              </a:rPr>
              <a:t> and </a:t>
            </a:r>
            <a:r>
              <a:rPr b="1" lang="en-GB" sz="1900">
                <a:solidFill>
                  <a:srgbClr val="333333"/>
                </a:solidFill>
                <a:highlight>
                  <a:srgbClr val="FFFFFF"/>
                </a:highlight>
                <a:latin typeface="Roboto"/>
                <a:ea typeface="Roboto"/>
                <a:cs typeface="Roboto"/>
                <a:sym typeface="Roboto"/>
              </a:rPr>
              <a:t>Capturing</a:t>
            </a:r>
            <a:r>
              <a:rPr lang="en-GB" sz="1900">
                <a:solidFill>
                  <a:srgbClr val="333333"/>
                </a:solidFill>
                <a:highlight>
                  <a:srgbClr val="FFFFFF"/>
                </a:highlight>
                <a:latin typeface="Roboto"/>
                <a:ea typeface="Roboto"/>
                <a:cs typeface="Roboto"/>
                <a:sym typeface="Roboto"/>
              </a:rPr>
              <a:t> are the two ways of event propagation</a:t>
            </a:r>
            <a:endParaRPr sz="1900">
              <a:solidFill>
                <a:srgbClr val="333333"/>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GB">
                <a:solidFill>
                  <a:srgbClr val="313130"/>
                </a:solidFill>
                <a:highlight>
                  <a:srgbClr val="FFFFFF"/>
                </a:highlight>
                <a:latin typeface="Roboto"/>
                <a:ea typeface="Roboto"/>
                <a:cs typeface="Roboto"/>
                <a:sym typeface="Roboto"/>
              </a:rPr>
              <a:t>The bubbling principle is simple.</a:t>
            </a:r>
            <a:endParaRPr>
              <a:solidFill>
                <a:srgbClr val="313130"/>
              </a:solidFill>
              <a:highlight>
                <a:srgbClr val="FFFFFF"/>
              </a:highlight>
              <a:latin typeface="Roboto"/>
              <a:ea typeface="Roboto"/>
              <a:cs typeface="Roboto"/>
              <a:sym typeface="Roboto"/>
            </a:endParaRPr>
          </a:p>
          <a:p>
            <a:pPr indent="0" lvl="0" marL="0" rtl="0" algn="l">
              <a:spcBef>
                <a:spcPts val="900"/>
              </a:spcBef>
              <a:spcAft>
                <a:spcPts val="0"/>
              </a:spcAft>
              <a:buNone/>
            </a:pPr>
            <a:r>
              <a:rPr b="1" lang="en-GB">
                <a:solidFill>
                  <a:srgbClr val="313130"/>
                </a:solidFill>
                <a:highlight>
                  <a:srgbClr val="FFFFFF"/>
                </a:highlight>
                <a:latin typeface="Roboto"/>
                <a:ea typeface="Roboto"/>
                <a:cs typeface="Roboto"/>
                <a:sym typeface="Roboto"/>
              </a:rPr>
              <a:t>When an event happens on an element, it first runs the handlers on it, then on its parent, then all the way up on other ancestors.</a:t>
            </a:r>
            <a:endParaRPr b="1">
              <a:solidFill>
                <a:srgbClr val="313130"/>
              </a:solidFill>
              <a:highlight>
                <a:srgbClr val="FFFFFF"/>
              </a:highlight>
              <a:latin typeface="Roboto"/>
              <a:ea typeface="Roboto"/>
              <a:cs typeface="Roboto"/>
              <a:sym typeface="Roboto"/>
            </a:endParaRPr>
          </a:p>
          <a:p>
            <a:pPr indent="0" lvl="0" marL="0" rtl="0" algn="l">
              <a:spcBef>
                <a:spcPts val="900"/>
              </a:spcBef>
              <a:spcAft>
                <a:spcPts val="0"/>
              </a:spcAft>
              <a:buNone/>
            </a:pPr>
            <a:r>
              <a:t/>
            </a:r>
            <a:endParaRPr b="1">
              <a:solidFill>
                <a:srgbClr val="313130"/>
              </a:solidFill>
              <a:highlight>
                <a:srgbClr val="FFFFFF"/>
              </a:highlight>
              <a:latin typeface="Roboto"/>
              <a:ea typeface="Roboto"/>
              <a:cs typeface="Roboto"/>
              <a:sym typeface="Roboto"/>
            </a:endParaRPr>
          </a:p>
          <a:p>
            <a:pPr indent="0" lvl="0" marL="0" rtl="0" algn="l">
              <a:spcBef>
                <a:spcPts val="900"/>
              </a:spcBef>
              <a:spcAft>
                <a:spcPts val="0"/>
              </a:spcAft>
              <a:buClr>
                <a:schemeClr val="dk1"/>
              </a:buClr>
              <a:buSzPts val="1100"/>
              <a:buFont typeface="Arial"/>
              <a:buNone/>
            </a:pPr>
            <a:r>
              <a:rPr b="1" lang="en-GB">
                <a:solidFill>
                  <a:srgbClr val="313130"/>
                </a:solidFill>
                <a:highlight>
                  <a:srgbClr val="FFFFFF"/>
                </a:highlight>
                <a:latin typeface="Roboto"/>
                <a:ea typeface="Roboto"/>
                <a:cs typeface="Roboto"/>
                <a:sym typeface="Roboto"/>
              </a:rPr>
              <a:t>While capturing is opposite of it .</a:t>
            </a:r>
            <a:endParaRPr b="1">
              <a:solidFill>
                <a:srgbClr val="313130"/>
              </a:solidFill>
              <a:highlight>
                <a:srgbClr val="FFFFFF"/>
              </a:highlight>
              <a:latin typeface="Roboto"/>
              <a:ea typeface="Roboto"/>
              <a:cs typeface="Roboto"/>
              <a:sym typeface="Roboto"/>
            </a:endParaRPr>
          </a:p>
          <a:p>
            <a:pPr indent="0" lvl="0" marL="0" rtl="0" algn="l">
              <a:spcBef>
                <a:spcPts val="900"/>
              </a:spcBef>
              <a:spcAft>
                <a:spcPts val="1200"/>
              </a:spcAft>
              <a:buNone/>
            </a:pPr>
            <a:r>
              <a:t/>
            </a:r>
            <a:endParaRPr sz="1900">
              <a:solidFill>
                <a:srgbClr val="333333"/>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a:solidFill>
            <a:srgbClr val="FFFF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LIST OF MOST USEFUL DOM EVENTS</a:t>
            </a:r>
            <a:endParaRPr b="1"/>
          </a:p>
        </p:txBody>
      </p:sp>
      <p:sp>
        <p:nvSpPr>
          <p:cNvPr id="84" name="Google Shape;84;p18"/>
          <p:cNvSpPr txBox="1"/>
          <p:nvPr>
            <p:ph idx="1" type="body"/>
          </p:nvPr>
        </p:nvSpPr>
        <p:spPr>
          <a:xfrm>
            <a:off x="311700" y="1152475"/>
            <a:ext cx="8520600" cy="3416400"/>
          </a:xfrm>
          <a:prstGeom prst="rect">
            <a:avLst/>
          </a:prstGeom>
          <a:solidFill>
            <a:srgbClr val="A2C4C9"/>
          </a:solid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chemeClr val="dk1"/>
                </a:solidFill>
              </a:rPr>
              <a:t>1: Mouse Events.</a:t>
            </a:r>
            <a:endParaRPr b="1">
              <a:solidFill>
                <a:schemeClr val="dk1"/>
              </a:solidFill>
            </a:endParaRPr>
          </a:p>
          <a:p>
            <a:pPr indent="0" lvl="0" marL="0" rtl="0" algn="l">
              <a:spcBef>
                <a:spcPts val="1200"/>
              </a:spcBef>
              <a:spcAft>
                <a:spcPts val="0"/>
              </a:spcAft>
              <a:buNone/>
            </a:pPr>
            <a:r>
              <a:rPr b="1" lang="en-GB">
                <a:solidFill>
                  <a:schemeClr val="dk1"/>
                </a:solidFill>
              </a:rPr>
              <a:t>2: Keyboard Events.</a:t>
            </a:r>
            <a:endParaRPr b="1">
              <a:solidFill>
                <a:schemeClr val="dk1"/>
              </a:solidFill>
            </a:endParaRPr>
          </a:p>
          <a:p>
            <a:pPr indent="0" lvl="0" marL="0" rtl="0" algn="l">
              <a:spcBef>
                <a:spcPts val="1200"/>
              </a:spcBef>
              <a:spcAft>
                <a:spcPts val="0"/>
              </a:spcAft>
              <a:buNone/>
            </a:pPr>
            <a:r>
              <a:rPr b="1" lang="en-GB">
                <a:solidFill>
                  <a:schemeClr val="dk1"/>
                </a:solidFill>
              </a:rPr>
              <a:t>3: Form Elements Events.</a:t>
            </a:r>
            <a:endParaRPr b="1">
              <a:solidFill>
                <a:schemeClr val="dk1"/>
              </a:solidFill>
            </a:endParaRPr>
          </a:p>
          <a:p>
            <a:pPr indent="0" lvl="0" marL="0" rtl="0" algn="l">
              <a:spcBef>
                <a:spcPts val="1200"/>
              </a:spcBef>
              <a:spcAft>
                <a:spcPts val="1200"/>
              </a:spcAft>
              <a:buNone/>
            </a:pPr>
            <a:r>
              <a:rPr b="1" lang="en-GB">
                <a:solidFill>
                  <a:schemeClr val="dk1"/>
                </a:solidFill>
              </a:rPr>
              <a:t>4: Css Events(when a css-animation finishes).</a:t>
            </a:r>
            <a:endParaRPr b="1">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a:solidFill>
            <a:srgbClr val="FFFF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MOUSE EVENTS</a:t>
            </a:r>
            <a:endParaRPr b="1"/>
          </a:p>
        </p:txBody>
      </p:sp>
      <p:sp>
        <p:nvSpPr>
          <p:cNvPr id="90" name="Google Shape;90;p19"/>
          <p:cNvSpPr txBox="1"/>
          <p:nvPr>
            <p:ph idx="1" type="body"/>
          </p:nvPr>
        </p:nvSpPr>
        <p:spPr>
          <a:xfrm>
            <a:off x="311700" y="1152475"/>
            <a:ext cx="8520600" cy="3858000"/>
          </a:xfrm>
          <a:prstGeom prst="rect">
            <a:avLst/>
          </a:prstGeom>
        </p:spPr>
        <p:txBody>
          <a:bodyPr anchorCtr="0" anchor="t" bIns="91425" lIns="91425" spcFirstLastPara="1" rIns="91425" wrap="square" tIns="91425">
            <a:normAutofit fontScale="85000" lnSpcReduction="20000"/>
          </a:bodyPr>
          <a:lstStyle/>
          <a:p>
            <a:pPr indent="0" lvl="0" marL="457200" rtl="0" algn="l">
              <a:spcBef>
                <a:spcPts val="400"/>
              </a:spcBef>
              <a:spcAft>
                <a:spcPts val="0"/>
              </a:spcAft>
              <a:buNone/>
            </a:pPr>
            <a:r>
              <a:rPr b="1" lang="en-GB" sz="2100">
                <a:solidFill>
                  <a:srgbClr val="313130"/>
                </a:solidFill>
                <a:highlight>
                  <a:srgbClr val="FFFFFF"/>
                </a:highlight>
              </a:rPr>
              <a:t>1: click – when the mouse clicks on an element (touchscreen  devices generate it on a tap).</a:t>
            </a:r>
            <a:endParaRPr b="1" sz="2100">
              <a:solidFill>
                <a:srgbClr val="313130"/>
              </a:solidFill>
              <a:highlight>
                <a:srgbClr val="FFFFFF"/>
              </a:highlight>
            </a:endParaRPr>
          </a:p>
          <a:p>
            <a:pPr indent="0" lvl="0" marL="457200" rtl="0" algn="l">
              <a:spcBef>
                <a:spcPts val="2100"/>
              </a:spcBef>
              <a:spcAft>
                <a:spcPts val="0"/>
              </a:spcAft>
              <a:buNone/>
            </a:pPr>
            <a:r>
              <a:rPr b="1" lang="en-GB" sz="2100">
                <a:solidFill>
                  <a:srgbClr val="313130"/>
                </a:solidFill>
                <a:highlight>
                  <a:srgbClr val="FFFFFF"/>
                </a:highlight>
              </a:rPr>
              <a:t>2: contextmenu – when the mouse right-clicks on an element.</a:t>
            </a:r>
            <a:endParaRPr b="1" sz="2100">
              <a:solidFill>
                <a:srgbClr val="313130"/>
              </a:solidFill>
              <a:highlight>
                <a:srgbClr val="FFFFFF"/>
              </a:highlight>
            </a:endParaRPr>
          </a:p>
          <a:p>
            <a:pPr indent="0" lvl="0" marL="457200" rtl="0" algn="l">
              <a:spcBef>
                <a:spcPts val="2100"/>
              </a:spcBef>
              <a:spcAft>
                <a:spcPts val="0"/>
              </a:spcAft>
              <a:buNone/>
            </a:pPr>
            <a:r>
              <a:rPr b="1" lang="en-GB" sz="2100">
                <a:solidFill>
                  <a:srgbClr val="313130"/>
                </a:solidFill>
                <a:highlight>
                  <a:srgbClr val="FFFFFF"/>
                </a:highlight>
              </a:rPr>
              <a:t>3: mouseover / mouseout – when the mouse cursor comes over / leaves an element.</a:t>
            </a:r>
            <a:endParaRPr b="1" sz="2100">
              <a:solidFill>
                <a:srgbClr val="313130"/>
              </a:solidFill>
              <a:highlight>
                <a:srgbClr val="FFFFFF"/>
              </a:highlight>
            </a:endParaRPr>
          </a:p>
          <a:p>
            <a:pPr indent="0" lvl="0" marL="457200" rtl="0" algn="l">
              <a:spcBef>
                <a:spcPts val="2100"/>
              </a:spcBef>
              <a:spcAft>
                <a:spcPts val="0"/>
              </a:spcAft>
              <a:buNone/>
            </a:pPr>
            <a:r>
              <a:rPr b="1" lang="en-GB" sz="2100">
                <a:solidFill>
                  <a:srgbClr val="313130"/>
                </a:solidFill>
                <a:highlight>
                  <a:srgbClr val="FFFFFF"/>
                </a:highlight>
              </a:rPr>
              <a:t>4: mousedown / mouseup – when the mouse button is pressed / released over an element.</a:t>
            </a:r>
            <a:endParaRPr b="1" sz="2100">
              <a:solidFill>
                <a:srgbClr val="313130"/>
              </a:solidFill>
              <a:highlight>
                <a:srgbClr val="FFFFFF"/>
              </a:highlight>
            </a:endParaRPr>
          </a:p>
          <a:p>
            <a:pPr indent="-228600" lvl="0" marL="457200" rtl="0" algn="l">
              <a:spcBef>
                <a:spcPts val="2100"/>
              </a:spcBef>
              <a:spcAft>
                <a:spcPts val="0"/>
              </a:spcAft>
              <a:buClr>
                <a:srgbClr val="313130"/>
              </a:buClr>
              <a:buSzPct val="100000"/>
              <a:buFont typeface="Roboto"/>
              <a:buNone/>
            </a:pPr>
            <a:r>
              <a:rPr b="1" lang="en-GB" sz="2100">
                <a:solidFill>
                  <a:srgbClr val="313130"/>
                </a:solidFill>
                <a:highlight>
                  <a:srgbClr val="FFFFFF"/>
                </a:highlight>
              </a:rPr>
              <a:t>5: mousemove – when the mouse is moved</a:t>
            </a:r>
            <a:endParaRPr b="1" sz="2100">
              <a:solidFill>
                <a:srgbClr val="313130"/>
              </a:solidFill>
              <a:highlight>
                <a:srgbClr val="FFFFFF"/>
              </a:highlight>
            </a:endParaRPr>
          </a:p>
          <a:p>
            <a:pPr indent="0" lvl="0" marL="0" rtl="0" algn="l">
              <a:spcBef>
                <a:spcPts val="21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a:solidFill>
            <a:srgbClr val="FFFF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KEYBOARD EVENTS </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chemeClr val="dk1"/>
                </a:solidFill>
                <a:highlight>
                  <a:schemeClr val="lt1"/>
                </a:highlight>
              </a:rPr>
              <a:t>keydown,KeyPress </a:t>
            </a:r>
            <a:r>
              <a:rPr b="1" lang="en-GB">
                <a:solidFill>
                  <a:schemeClr val="dk1"/>
                </a:solidFill>
                <a:highlight>
                  <a:srgbClr val="FFFFFF"/>
                </a:highlight>
              </a:rPr>
              <a:t>and </a:t>
            </a:r>
            <a:r>
              <a:rPr b="1" lang="en-GB">
                <a:solidFill>
                  <a:schemeClr val="dk1"/>
                </a:solidFill>
              </a:rPr>
              <a:t>keyup</a:t>
            </a:r>
            <a:r>
              <a:rPr b="1" lang="en-GB">
                <a:solidFill>
                  <a:schemeClr val="dk1"/>
                </a:solidFill>
                <a:highlight>
                  <a:srgbClr val="FFFFFF"/>
                </a:highlight>
              </a:rPr>
              <a:t> </a:t>
            </a:r>
            <a:r>
              <a:rPr b="1" lang="en-GB">
                <a:solidFill>
                  <a:srgbClr val="313130"/>
                </a:solidFill>
                <a:highlight>
                  <a:srgbClr val="FFFFFF"/>
                </a:highlight>
              </a:rPr>
              <a:t>– </a:t>
            </a:r>
            <a:r>
              <a:rPr lang="en-GB">
                <a:solidFill>
                  <a:schemeClr val="dk1"/>
                </a:solidFill>
                <a:highlight>
                  <a:srgbClr val="FFFFFF"/>
                </a:highlight>
              </a:rPr>
              <a:t>when a keyboard key is pressed and released</a:t>
            </a:r>
            <a:endParaRPr>
              <a:solidFill>
                <a:schemeClr val="dk1"/>
              </a:solidFill>
              <a:highlight>
                <a:srgbClr val="FFFFFF"/>
              </a:highlight>
            </a:endParaRPr>
          </a:p>
          <a:p>
            <a:pPr indent="0" lvl="0" marL="0" rtl="0" algn="l">
              <a:spcBef>
                <a:spcPts val="1200"/>
              </a:spcBef>
              <a:spcAft>
                <a:spcPts val="0"/>
              </a:spcAft>
              <a:buNone/>
            </a:pPr>
            <a:r>
              <a:t/>
            </a:r>
            <a:endParaRPr b="1">
              <a:solidFill>
                <a:srgbClr val="0D0D0D"/>
              </a:solidFill>
              <a:highlight>
                <a:srgbClr val="FFFFFF"/>
              </a:highlight>
            </a:endParaRPr>
          </a:p>
          <a:p>
            <a:pPr indent="0" lvl="0" marL="0" rtl="0" algn="l">
              <a:spcBef>
                <a:spcPts val="1200"/>
              </a:spcBef>
              <a:spcAft>
                <a:spcPts val="0"/>
              </a:spcAft>
              <a:buNone/>
            </a:pPr>
            <a:r>
              <a:rPr b="1" lang="en-GB">
                <a:solidFill>
                  <a:srgbClr val="0D0D0D"/>
                </a:solidFill>
                <a:highlight>
                  <a:srgbClr val="FFFFFF"/>
                </a:highlight>
              </a:rPr>
              <a:t>keypress </a:t>
            </a:r>
            <a:r>
              <a:rPr lang="en-GB">
                <a:solidFill>
                  <a:srgbClr val="0D0D0D"/>
                </a:solidFill>
                <a:highlight>
                  <a:srgbClr val="FFFFFF"/>
                </a:highlight>
                <a:latin typeface="Roboto"/>
                <a:ea typeface="Roboto"/>
                <a:cs typeface="Roboto"/>
                <a:sym typeface="Roboto"/>
              </a:rPr>
              <a:t>event generally doesn't work for the Backspace key (or Delete key), as they typically don't produce a character value.</a:t>
            </a:r>
            <a:endParaRPr>
              <a:solidFill>
                <a:schemeClr val="dk1"/>
              </a:solidFill>
              <a:highlight>
                <a:srgbClr val="FFFFFF"/>
              </a:highlight>
            </a:endParaRPr>
          </a:p>
          <a:p>
            <a:pPr indent="0" lvl="0" marL="0" rtl="0" algn="l">
              <a:spcBef>
                <a:spcPts val="1200"/>
              </a:spcBef>
              <a:spcAft>
                <a:spcPts val="1200"/>
              </a:spcAft>
              <a:buNone/>
            </a:pPr>
            <a:r>
              <a:t/>
            </a:r>
            <a:endParaRPr b="1" sz="2100">
              <a:solidFill>
                <a:schemeClr val="dk1"/>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a:solidFill>
            <a:srgbClr val="FFFF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Form Elements Events </a:t>
            </a:r>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50">
                <a:solidFill>
                  <a:schemeClr val="dk1"/>
                </a:solidFill>
                <a:highlight>
                  <a:srgbClr val="FFFFFF"/>
                </a:highlight>
                <a:latin typeface="Verdana"/>
                <a:ea typeface="Verdana"/>
                <a:cs typeface="Verdana"/>
                <a:sym typeface="Verdana"/>
              </a:rPr>
              <a:t>Events triggered by actions inside a HTML form (applies to almost all HTML elements, but is most used in form elements)</a:t>
            </a:r>
            <a:endParaRPr sz="1550">
              <a:solidFill>
                <a:schemeClr val="dk1"/>
              </a:solidFill>
              <a:highlight>
                <a:srgbClr val="FFFFFF"/>
              </a:highlight>
              <a:latin typeface="Verdana"/>
              <a:ea typeface="Verdana"/>
              <a:cs typeface="Verdana"/>
              <a:sym typeface="Verdana"/>
            </a:endParaRPr>
          </a:p>
          <a:p>
            <a:pPr indent="0" lvl="0" marL="0" rtl="0" algn="l">
              <a:spcBef>
                <a:spcPts val="1200"/>
              </a:spcBef>
              <a:spcAft>
                <a:spcPts val="0"/>
              </a:spcAft>
              <a:buNone/>
            </a:pPr>
            <a:r>
              <a:rPr lang="en-GB" sz="1550">
                <a:solidFill>
                  <a:schemeClr val="dk1"/>
                </a:solidFill>
                <a:highlight>
                  <a:srgbClr val="FFFFFF"/>
                </a:highlight>
                <a:latin typeface="Verdana"/>
                <a:ea typeface="Verdana"/>
                <a:cs typeface="Verdana"/>
                <a:sym typeface="Verdana"/>
              </a:rPr>
              <a:t>1.onblur </a:t>
            </a:r>
            <a:endParaRPr sz="1550">
              <a:solidFill>
                <a:schemeClr val="dk1"/>
              </a:solidFill>
              <a:highlight>
                <a:srgbClr val="FFFFFF"/>
              </a:highlight>
              <a:latin typeface="Verdana"/>
              <a:ea typeface="Verdana"/>
              <a:cs typeface="Verdana"/>
              <a:sym typeface="Verdana"/>
            </a:endParaRPr>
          </a:p>
          <a:p>
            <a:pPr indent="0" lvl="0" marL="0" rtl="0" algn="l">
              <a:spcBef>
                <a:spcPts val="1200"/>
              </a:spcBef>
              <a:spcAft>
                <a:spcPts val="0"/>
              </a:spcAft>
              <a:buNone/>
            </a:pPr>
            <a:r>
              <a:rPr lang="en-GB" sz="1550">
                <a:solidFill>
                  <a:schemeClr val="dk1"/>
                </a:solidFill>
                <a:highlight>
                  <a:srgbClr val="FFFFFF"/>
                </a:highlight>
                <a:latin typeface="Verdana"/>
                <a:ea typeface="Verdana"/>
                <a:cs typeface="Verdana"/>
                <a:sym typeface="Verdana"/>
              </a:rPr>
              <a:t>2.onreset</a:t>
            </a:r>
            <a:endParaRPr sz="1550">
              <a:solidFill>
                <a:schemeClr val="dk1"/>
              </a:solidFill>
              <a:highlight>
                <a:srgbClr val="FFFFFF"/>
              </a:highlight>
              <a:latin typeface="Verdana"/>
              <a:ea typeface="Verdana"/>
              <a:cs typeface="Verdana"/>
              <a:sym typeface="Verdana"/>
            </a:endParaRPr>
          </a:p>
          <a:p>
            <a:pPr indent="0" lvl="0" marL="0" rtl="0" algn="l">
              <a:spcBef>
                <a:spcPts val="1200"/>
              </a:spcBef>
              <a:spcAft>
                <a:spcPts val="0"/>
              </a:spcAft>
              <a:buNone/>
            </a:pPr>
            <a:r>
              <a:rPr lang="en-GB" sz="1550">
                <a:solidFill>
                  <a:schemeClr val="dk1"/>
                </a:solidFill>
                <a:highlight>
                  <a:srgbClr val="FFFFFF"/>
                </a:highlight>
                <a:latin typeface="Verdana"/>
                <a:ea typeface="Verdana"/>
                <a:cs typeface="Verdana"/>
                <a:sym typeface="Verdana"/>
              </a:rPr>
              <a:t>3.onselect</a:t>
            </a:r>
            <a:endParaRPr sz="1550">
              <a:solidFill>
                <a:schemeClr val="dk1"/>
              </a:solidFill>
              <a:highlight>
                <a:srgbClr val="FFFFFF"/>
              </a:highlight>
              <a:latin typeface="Verdana"/>
              <a:ea typeface="Verdana"/>
              <a:cs typeface="Verdana"/>
              <a:sym typeface="Verdana"/>
            </a:endParaRPr>
          </a:p>
          <a:p>
            <a:pPr indent="0" lvl="0" marL="0" rtl="0" algn="l">
              <a:spcBef>
                <a:spcPts val="1200"/>
              </a:spcBef>
              <a:spcAft>
                <a:spcPts val="0"/>
              </a:spcAft>
              <a:buNone/>
            </a:pPr>
            <a:r>
              <a:rPr lang="en-GB" sz="1550">
                <a:solidFill>
                  <a:schemeClr val="dk1"/>
                </a:solidFill>
                <a:highlight>
                  <a:srgbClr val="FFFFFF"/>
                </a:highlight>
                <a:latin typeface="Verdana"/>
                <a:ea typeface="Verdana"/>
                <a:cs typeface="Verdana"/>
                <a:sym typeface="Verdana"/>
              </a:rPr>
              <a:t>4.onsubmit</a:t>
            </a:r>
            <a:endParaRPr sz="1550">
              <a:solidFill>
                <a:schemeClr val="dk1"/>
              </a:solidFill>
              <a:highlight>
                <a:srgbClr val="FFFFFF"/>
              </a:highlight>
              <a:latin typeface="Verdana"/>
              <a:ea typeface="Verdana"/>
              <a:cs typeface="Verdana"/>
              <a:sym typeface="Verdana"/>
            </a:endParaRPr>
          </a:p>
          <a:p>
            <a:pPr indent="0" lvl="0" marL="0" rtl="0" algn="l">
              <a:spcBef>
                <a:spcPts val="1200"/>
              </a:spcBef>
              <a:spcAft>
                <a:spcPts val="0"/>
              </a:spcAft>
              <a:buNone/>
            </a:pPr>
            <a:r>
              <a:rPr lang="en-GB" sz="1550">
                <a:solidFill>
                  <a:schemeClr val="dk1"/>
                </a:solidFill>
                <a:highlight>
                  <a:srgbClr val="FFFFFF"/>
                </a:highlight>
                <a:latin typeface="Verdana"/>
                <a:ea typeface="Verdana"/>
                <a:cs typeface="Verdana"/>
                <a:sym typeface="Verdana"/>
              </a:rPr>
              <a:t>5.onfocus</a:t>
            </a:r>
            <a:endParaRPr sz="1550">
              <a:solidFill>
                <a:schemeClr val="dk1"/>
              </a:solidFill>
              <a:highlight>
                <a:srgbClr val="FFFFFF"/>
              </a:highlight>
              <a:latin typeface="Verdana"/>
              <a:ea typeface="Verdana"/>
              <a:cs typeface="Verdana"/>
              <a:sym typeface="Verdana"/>
            </a:endParaRPr>
          </a:p>
          <a:p>
            <a:pPr indent="0" lvl="0" marL="0" rtl="0" algn="l">
              <a:spcBef>
                <a:spcPts val="1200"/>
              </a:spcBef>
              <a:spcAft>
                <a:spcPts val="1200"/>
              </a:spcAft>
              <a:buNone/>
            </a:pPr>
            <a:r>
              <a:rPr lang="en-GB" sz="1550">
                <a:solidFill>
                  <a:schemeClr val="dk1"/>
                </a:solidFill>
                <a:highlight>
                  <a:srgbClr val="FFFFFF"/>
                </a:highlight>
                <a:latin typeface="Verdana"/>
                <a:ea typeface="Verdana"/>
                <a:cs typeface="Verdana"/>
                <a:sym typeface="Verdana"/>
              </a:rPr>
              <a:t>6.oninput</a:t>
            </a:r>
            <a:endParaRPr sz="1550">
              <a:solidFill>
                <a:schemeClr val="dk1"/>
              </a:solidFill>
              <a:highlight>
                <a:srgbClr val="FFFFFF"/>
              </a:highlight>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