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50"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71" r:id="rId18"/>
    <p:sldId id="367" r:id="rId19"/>
    <p:sldId id="368"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2" name="Rectangle"/>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a:p>
        </p:txBody>
      </p:sp>
      <p:sp>
        <p:nvSpPr>
          <p:cNvPr id="4" name="Date Placeholder 3"/>
          <p:cNvSpPr>
            <a:spLocks noGrp="1"/>
          </p:cNvSpPr>
          <p:nvPr>
            <p:ph type="dt" sz="half" idx="10"/>
          </p:nvPr>
        </p:nvSpPr>
        <p:spPr/>
        <p:txBody>
          <a:bodyPr/>
          <a:lstStyle/>
          <a:p>
            <a:fld id="{9184DA70-C731-4C70-880D-CCD4705E623C}" type="datetime1">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endParaRPr lang="en-US" noProof="0"/>
          </a:p>
        </p:txBody>
      </p:sp>
      <p:sp>
        <p:nvSpPr>
          <p:cNvPr id="12" name="Content Placeholder 3"/>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195" indent="-342900">
              <a:buClr>
                <a:schemeClr val="tx1"/>
              </a:buClr>
              <a:buFont typeface="+mj-lt"/>
              <a:buAutoNum type="arabicPeriod"/>
              <a:defRPr sz="1400">
                <a:solidFill>
                  <a:schemeClr val="tx1"/>
                </a:solidFill>
              </a:defRPr>
            </a:lvl2pPr>
            <a:lvl3pPr marL="612775" indent="-228600">
              <a:buClr>
                <a:schemeClr val="tx1"/>
              </a:buClr>
              <a:buFont typeface="+mj-lt"/>
              <a:buAutoNum type="arabicPeriod"/>
              <a:defRPr sz="1100">
                <a:solidFill>
                  <a:schemeClr val="tx1"/>
                </a:solidFill>
              </a:defRPr>
            </a:lvl3pPr>
            <a:lvl4pPr marL="795655" indent="-228600">
              <a:buClr>
                <a:schemeClr val="tx1"/>
              </a:buClr>
              <a:buFont typeface="+mj-lt"/>
              <a:buAutoNum type="arabicPeriod"/>
              <a:defRPr sz="1100">
                <a:solidFill>
                  <a:schemeClr val="tx1"/>
                </a:solidFill>
              </a:defRPr>
            </a:lvl4pPr>
            <a:lvl5pPr marL="978535" indent="-228600">
              <a:buClr>
                <a:schemeClr val="tx1"/>
              </a:buClr>
              <a:buFont typeface="+mj-lt"/>
              <a:buAutoNum type="arabicPeriod"/>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9" name="Content Placeholder 3"/>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175" indent="-182880">
              <a:buClr>
                <a:schemeClr val="tx1"/>
              </a:buClr>
              <a:buFont typeface="Arial" panose="020B0604020202020204" pitchFamily="34" charset="0"/>
              <a:buChar char="•"/>
              <a:defRPr sz="1400">
                <a:solidFill>
                  <a:schemeClr val="tx1"/>
                </a:solidFill>
              </a:defRPr>
            </a:lvl2pPr>
            <a:lvl3pPr marL="567055" indent="-182880">
              <a:buClr>
                <a:schemeClr val="tx1"/>
              </a:buClr>
              <a:buFont typeface="Arial" panose="020B0604020202020204" pitchFamily="34" charset="0"/>
              <a:buChar char="•"/>
              <a:defRPr sz="1100">
                <a:solidFill>
                  <a:schemeClr val="tx1"/>
                </a:solidFill>
              </a:defRPr>
            </a:lvl3pPr>
            <a:lvl4pPr marL="749935" indent="-182880">
              <a:buClr>
                <a:schemeClr val="tx1"/>
              </a:buClr>
              <a:buFont typeface="Arial" panose="020B0604020202020204" pitchFamily="34" charset="0"/>
              <a:buChar char="•"/>
              <a:defRPr sz="1100">
                <a:solidFill>
                  <a:schemeClr val="tx1"/>
                </a:solidFill>
              </a:defRPr>
            </a:lvl4pPr>
            <a:lvl5pPr marL="932815"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4" name="Content Placeholder 3"/>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175" indent="-182880">
              <a:buClr>
                <a:schemeClr val="tx1"/>
              </a:buClr>
              <a:buFont typeface="Arial" panose="020B0604020202020204" pitchFamily="34" charset="0"/>
              <a:buChar char="•"/>
              <a:defRPr sz="1400">
                <a:solidFill>
                  <a:schemeClr val="tx1"/>
                </a:solidFill>
              </a:defRPr>
            </a:lvl2pPr>
            <a:lvl3pPr marL="567055" indent="-182880">
              <a:buClr>
                <a:schemeClr val="tx1"/>
              </a:buClr>
              <a:buFont typeface="Arial" panose="020B0604020202020204" pitchFamily="34" charset="0"/>
              <a:buChar char="•"/>
              <a:defRPr sz="1100">
                <a:solidFill>
                  <a:schemeClr val="tx1"/>
                </a:solidFill>
              </a:defRPr>
            </a:lvl3pPr>
            <a:lvl4pPr marL="749935" indent="-182880">
              <a:buClr>
                <a:schemeClr val="tx1"/>
              </a:buClr>
              <a:buFont typeface="Arial" panose="020B0604020202020204" pitchFamily="34" charset="0"/>
              <a:buChar char="•"/>
              <a:defRPr sz="1100">
                <a:solidFill>
                  <a:schemeClr val="tx1"/>
                </a:solidFill>
              </a:defRPr>
            </a:lvl4pPr>
            <a:lvl5pPr marL="932815"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a:p>
        </p:txBody>
      </p:sp>
      <p:sp>
        <p:nvSpPr>
          <p:cNvPr id="4" name="Date Placeholder 3"/>
          <p:cNvSpPr>
            <a:spLocks noGrp="1"/>
          </p:cNvSpPr>
          <p:nvPr>
            <p:ph type="dt" sz="half" idx="10"/>
          </p:nvPr>
        </p:nvSpPr>
        <p:spPr/>
        <p:txBody>
          <a:bodyPr/>
          <a:lstStyle/>
          <a:p>
            <a:fld id="{9184DA70-C731-4C70-880D-CCD4705E623C}" type="datetime1">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Date Placeholder 6"/>
          <p:cNvSpPr>
            <a:spLocks noGrp="1"/>
          </p:cNvSpPr>
          <p:nvPr>
            <p:ph type="dt" sz="half" idx="10"/>
          </p:nvPr>
        </p:nvSpPr>
        <p:spPr/>
        <p:txBody>
          <a:bodyPr/>
          <a:lstStyle/>
          <a:p>
            <a:fld id="{4BE1D723-8F53-4F53-90B0-1982A396982E}" type="datetime1">
              <a:rPr lang="en-US" noProof="0" smtClean="0"/>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1"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Date Placeholder 1"/>
          <p:cNvSpPr>
            <a:spLocks noGrp="1"/>
          </p:cNvSpPr>
          <p:nvPr>
            <p:ph type="dt" sz="half" idx="10"/>
          </p:nvPr>
        </p:nvSpPr>
        <p:spPr/>
        <p:txBody>
          <a:bodyPr/>
          <a:lstStyle/>
          <a:p>
            <a:fld id="{D9DF0F1C-5577-4ACB-BB62-DF8F3C494C7E}" type="datetime1">
              <a:rPr lang="en-US" noProof="0" smtClean="0"/>
            </a:fld>
            <a:endParaRPr lang="en-US" noProof="0" dirty="0"/>
          </a:p>
        </p:txBody>
      </p:sp>
      <p:sp>
        <p:nvSpPr>
          <p:cNvPr id="11" name="Footer Placeholder 10"/>
          <p:cNvSpPr>
            <a:spLocks noGrp="1"/>
          </p:cNvSpPr>
          <p:nvPr>
            <p:ph type="ftr" sz="quarter" idx="11"/>
          </p:nvPr>
        </p:nvSpPr>
        <p:spPr/>
        <p:txBody>
          <a:bodyPr/>
          <a:lstStyle/>
          <a:p>
            <a:endParaRPr lang="en-US" noProof="0" dirty="0"/>
          </a:p>
        </p:txBody>
      </p:sp>
      <p:sp>
        <p:nvSpPr>
          <p:cNvPr id="12" name="Slide Number Placeholder 11"/>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7"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p:cNvSpPr>
            <a:spLocks noGrp="1"/>
          </p:cNvSpPr>
          <p:nvPr>
            <p:ph type="dt" sz="half" idx="10"/>
          </p:nvPr>
        </p:nvSpPr>
        <p:spPr/>
        <p:txBody>
          <a:bodyPr/>
          <a:lstStyle/>
          <a:p>
            <a:fld id="{1775B394-D9F9-4F0C-B15D-605F45CB9E9F}" type="datetime1">
              <a:rPr lang="en-US" noProof="0" smtClean="0"/>
            </a:fld>
            <a:endParaRPr lang="en-US" noProof="0" dirty="0"/>
          </a:p>
        </p:txBody>
      </p:sp>
      <p:sp>
        <p:nvSpPr>
          <p:cNvPr id="7" name="Footer Placeholder 6"/>
          <p:cNvSpPr>
            <a:spLocks noGrp="1"/>
          </p:cNvSpPr>
          <p:nvPr>
            <p:ph type="ftr" sz="quarter" idx="11"/>
          </p:nvPr>
        </p:nvSpPr>
        <p:spPr/>
        <p:txBody>
          <a:bodyPr/>
          <a:lstStyle/>
          <a:p>
            <a:endParaRPr lang="en-US" noProof="0" dirty="0"/>
          </a:p>
        </p:txBody>
      </p:sp>
      <p:sp>
        <p:nvSpPr>
          <p:cNvPr id="8" name="Slide Number Placeholder 7"/>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4"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p:cNvSpPr>
            <a:spLocks noGrp="1"/>
          </p:cNvSpPr>
          <p:nvPr>
            <p:ph type="dt" sz="half" idx="10"/>
          </p:nvPr>
        </p:nvSpPr>
        <p:spPr/>
        <p:txBody>
          <a:bodyPr/>
          <a:lstStyle/>
          <a:p>
            <a:fld id="{1775B394-D9F9-4F0C-B15D-605F45CB9E9F}" type="datetime1">
              <a:rPr lang="en-US" noProof="0" smtClean="0"/>
            </a:fld>
            <a:endParaRPr lang="en-US" noProof="0" dirty="0"/>
          </a:p>
        </p:txBody>
      </p:sp>
      <p:sp>
        <p:nvSpPr>
          <p:cNvPr id="7" name="Footer Placeholder 6"/>
          <p:cNvSpPr>
            <a:spLocks noGrp="1"/>
          </p:cNvSpPr>
          <p:nvPr>
            <p:ph type="ftr" sz="quarter" idx="11"/>
          </p:nvPr>
        </p:nvSpPr>
        <p:spPr/>
        <p:txBody>
          <a:bodyPr/>
          <a:lstStyle/>
          <a:p>
            <a:endParaRPr lang="en-US" noProof="0" dirty="0"/>
          </a:p>
        </p:txBody>
      </p:sp>
      <p:sp>
        <p:nvSpPr>
          <p:cNvPr id="8" name="Slide Number Placeholder 7"/>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19" name="Picture Placeholder 3"/>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endParaRPr lang="en-US" noProof="0"/>
          </a:p>
        </p:txBody>
      </p:sp>
      <p:sp>
        <p:nvSpPr>
          <p:cNvPr id="23" name="Text Placeholder 3"/>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endParaRPr lang="en-US" noProof="0"/>
          </a:p>
        </p:txBody>
      </p:sp>
      <p:sp>
        <p:nvSpPr>
          <p:cNvPr id="24" name="Text Placeholder 3"/>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endParaRPr lang="en-US" noProof="0"/>
          </a:p>
        </p:txBody>
      </p:sp>
      <p:sp>
        <p:nvSpPr>
          <p:cNvPr id="25" name="Title Placeholder 1"/>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endParaRPr lang="en-US" noProof="0"/>
          </a:p>
        </p:txBody>
      </p:sp>
      <p:sp>
        <p:nvSpPr>
          <p:cNvPr id="12" name="Content Placeholder 3"/>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295" indent="0">
              <a:buClr>
                <a:schemeClr val="tx1"/>
              </a:buClr>
              <a:buFont typeface="Arial" panose="020B0604020202020204" pitchFamily="34" charset="0"/>
              <a:buNone/>
              <a:defRPr sz="1400">
                <a:solidFill>
                  <a:schemeClr val="tx1"/>
                </a:solidFill>
              </a:defRPr>
            </a:lvl2pPr>
            <a:lvl3pPr marL="384175" indent="0">
              <a:buClr>
                <a:schemeClr val="tx1"/>
              </a:buClr>
              <a:buFont typeface="Arial" panose="020B0604020202020204" pitchFamily="34" charset="0"/>
              <a:buNone/>
              <a:defRPr sz="1100">
                <a:solidFill>
                  <a:schemeClr val="tx1"/>
                </a:solidFill>
              </a:defRPr>
            </a:lvl3pPr>
            <a:lvl4pPr marL="567055" indent="0">
              <a:buClr>
                <a:schemeClr val="tx1"/>
              </a:buClr>
              <a:buFont typeface="Arial" panose="020B0604020202020204" pitchFamily="34" charset="0"/>
              <a:buNone/>
              <a:defRPr sz="1100">
                <a:solidFill>
                  <a:schemeClr val="tx1"/>
                </a:solidFill>
              </a:defRPr>
            </a:lvl4pPr>
            <a:lvl5pPr marL="749935"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3A98EE3D-8CD1-4C3F-BD1C-C98C9596463C}" type="slidenum">
              <a:rPr lang="en-US" noProof="0" smtClean="0"/>
            </a:fld>
            <a:endParaRPr lang="en-US" noProof="0" dirty="0"/>
          </a:p>
        </p:txBody>
      </p:sp>
      <p:sp>
        <p:nvSpPr>
          <p:cNvPr id="5" name="Rectangle"/>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endParaRPr lang="en-US" noProof="0"/>
          </a:p>
        </p:txBody>
      </p:sp>
      <p:sp>
        <p:nvSpPr>
          <p:cNvPr id="12" name="Content Placeholder 3"/>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195" indent="-342900">
              <a:buClr>
                <a:schemeClr val="tx1"/>
              </a:buClr>
              <a:buFont typeface="+mj-lt"/>
              <a:buAutoNum type="arabicPeriod"/>
              <a:defRPr sz="1400"/>
            </a:lvl2pPr>
            <a:lvl3pPr marL="612775" indent="-228600">
              <a:buClr>
                <a:schemeClr val="tx1"/>
              </a:buClr>
              <a:buFont typeface="+mj-lt"/>
              <a:buAutoNum type="arabicPeriod"/>
              <a:defRPr sz="1100"/>
            </a:lvl3pPr>
            <a:lvl4pPr marL="795655" indent="-228600">
              <a:buClr>
                <a:schemeClr val="tx1"/>
              </a:buClr>
              <a:buFont typeface="+mj-lt"/>
              <a:buAutoNum type="arabicPeriod"/>
              <a:defRPr sz="1100"/>
            </a:lvl4pPr>
            <a:lvl5pPr marL="978535" indent="-228600">
              <a:buClr>
                <a:schemeClr val="tx1"/>
              </a:buClr>
              <a:buFont typeface="+mj-lt"/>
              <a:buAutoNum type="arabicPeriod"/>
              <a:defRPr sz="1100"/>
            </a:lvl5pPr>
          </a:lstStyle>
          <a:p>
            <a:pPr lvl="0"/>
            <a:r>
              <a:rPr lang="en-US" noProof="0"/>
              <a:t>Quote Goes Here</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820" y="1254760"/>
            <a:ext cx="10058400" cy="2426335"/>
          </a:xfrm>
        </p:spPr>
        <p:txBody>
          <a:bodyPr>
            <a:normAutofit/>
          </a:bodyPr>
          <a:lstStyle/>
          <a:p>
            <a:r>
              <a:rPr lang="en-IN" sz="4890" dirty="0"/>
              <a:t>Efficient Method for Data </a:t>
            </a:r>
            <a:br>
              <a:rPr lang="en-IN" sz="4890" dirty="0"/>
            </a:br>
            <a:r>
              <a:rPr lang="en-IN" sz="4890" dirty="0"/>
              <a:t>Synchronization in Mobile Database</a:t>
            </a:r>
            <a:endParaRPr lang="en-IN" sz="4890" dirty="0"/>
          </a:p>
        </p:txBody>
      </p:sp>
      <p:sp>
        <p:nvSpPr>
          <p:cNvPr id="3" name="Subtitle 2"/>
          <p:cNvSpPr>
            <a:spLocks noGrp="1"/>
          </p:cNvSpPr>
          <p:nvPr>
            <p:ph type="subTitle" idx="1"/>
          </p:nvPr>
        </p:nvSpPr>
        <p:spPr>
          <a:xfrm>
            <a:off x="1044575" y="4479925"/>
            <a:ext cx="5278120" cy="1143000"/>
          </a:xfrm>
        </p:spPr>
        <p:txBody>
          <a:bodyPr>
            <a:normAutofit fontScale="50000"/>
          </a:bodyPr>
          <a:lstStyle/>
          <a:p>
            <a:r>
              <a:rPr lang="en-IN"/>
              <a:t>Nidhi Singh</a:t>
            </a:r>
            <a:endParaRPr lang="en-IN"/>
          </a:p>
          <a:p>
            <a:r>
              <a:rPr lang="en-IN"/>
              <a:t>Dept. of Computer Science </a:t>
            </a:r>
            <a:endParaRPr lang="en-IN"/>
          </a:p>
          <a:p>
            <a:r>
              <a:rPr lang="en-IN"/>
              <a:t>Madan Mohan Malaviya, Gorakhpur, India </a:t>
            </a:r>
            <a:endParaRPr lang="en-IN"/>
          </a:p>
        </p:txBody>
      </p:sp>
      <p:sp>
        <p:nvSpPr>
          <p:cNvPr id="4" name="Subtitle 2"/>
          <p:cNvSpPr>
            <a:spLocks noGrp="1"/>
          </p:cNvSpPr>
          <p:nvPr/>
        </p:nvSpPr>
        <p:spPr>
          <a:xfrm>
            <a:off x="6118225" y="4479925"/>
            <a:ext cx="5278120" cy="1143000"/>
          </a:xfrm>
          <a:prstGeom prst="rect">
            <a:avLst/>
          </a:prstGeom>
        </p:spPr>
        <p:txBody>
          <a:bodyPr vert="horz" lIns="91440" tIns="45720" rIns="91440" bIns="45720" rtlCol="0">
            <a:normAutofit fontScale="50000"/>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r>
              <a:rPr lang="en-IN"/>
              <a:t>Mr. Muzammil Hasan</a:t>
            </a:r>
            <a:endParaRPr lang="en-IN"/>
          </a:p>
          <a:p>
            <a:r>
              <a:rPr lang="en-IN"/>
              <a:t>Dept. of Computer Science </a:t>
            </a:r>
            <a:endParaRPr lang="en-IN"/>
          </a:p>
          <a:p>
            <a:r>
              <a:rPr lang="en-IN"/>
              <a:t>Madan Mohan Malaviya, Gorakhpur, India</a:t>
            </a:r>
            <a:endParaRPr lang="en-IN"/>
          </a:p>
        </p:txBody>
      </p:sp>
      <p:sp>
        <p:nvSpPr>
          <p:cNvPr id="5" name="Text Box 4"/>
          <p:cNvSpPr txBox="1"/>
          <p:nvPr/>
        </p:nvSpPr>
        <p:spPr>
          <a:xfrm>
            <a:off x="7430135" y="3345180"/>
            <a:ext cx="3966210" cy="645160"/>
          </a:xfrm>
          <a:prstGeom prst="rect">
            <a:avLst/>
          </a:prstGeom>
          <a:noFill/>
        </p:spPr>
        <p:txBody>
          <a:bodyPr wrap="square" rtlCol="0" anchor="t">
            <a:spAutoFit/>
          </a:bodyPr>
          <a:p>
            <a:r>
              <a:rPr lang="en-IN" altLang="en-US">
                <a:sym typeface="+mn-ea"/>
              </a:rPr>
              <a:t>SASIKUMAR GOUNDAR</a:t>
            </a:r>
            <a:endParaRPr lang="en-IN" altLang="en-US"/>
          </a:p>
          <a:p>
            <a:r>
              <a:rPr lang="en-IN" altLang="en-US">
                <a:sym typeface="+mn-ea"/>
              </a:rPr>
              <a:t>1911051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669290" y="654685"/>
            <a:ext cx="10058400" cy="4922520"/>
          </a:xfrm>
        </p:spPr>
        <p:txBody>
          <a:bodyPr/>
          <a:p>
            <a:pPr lvl="1">
              <a:buFont typeface="Arial" panose="020B0604020202020204" pitchFamily="34" charset="0"/>
              <a:buChar char="•"/>
            </a:pPr>
            <a:r>
              <a:rPr lang="en-IN" altLang="en-US" sz="2000"/>
              <a:t>Data Table:</a:t>
            </a:r>
            <a:endParaRPr lang="en-IN" altLang="en-US" sz="2000"/>
          </a:p>
          <a:p>
            <a:pPr marL="457200" lvl="3">
              <a:buFont typeface="Arial" panose="020B0604020202020204" pitchFamily="34" charset="0"/>
              <a:buChar char="•"/>
            </a:pPr>
            <a:r>
              <a:rPr lang="en-US" sz="1555" b="1">
                <a:sym typeface="+mn-ea"/>
              </a:rPr>
              <a:t>DSDT</a:t>
            </a:r>
            <a:r>
              <a:rPr lang="en-US" sz="1555">
                <a:sym typeface="+mn-ea"/>
              </a:rPr>
              <a:t>: Database Server Data Table</a:t>
            </a:r>
            <a:r>
              <a:rPr lang="en-IN" altLang="en-US" sz="1555">
                <a:sym typeface="+mn-ea"/>
              </a:rPr>
              <a:t>, </a:t>
            </a:r>
            <a:r>
              <a:rPr lang="en-IN" altLang="en-US" sz="1555" b="1">
                <a:sym typeface="+mn-ea"/>
              </a:rPr>
              <a:t>MCDT</a:t>
            </a:r>
            <a:r>
              <a:rPr lang="en-IN" altLang="en-US" sz="1555">
                <a:sym typeface="+mn-ea"/>
              </a:rPr>
              <a:t>: Mobile Client Data Table</a:t>
            </a:r>
            <a:endParaRPr lang="en-IN" altLang="en-US" sz="1555">
              <a:sym typeface="+mn-ea"/>
            </a:endParaRPr>
          </a:p>
          <a:p>
            <a:pPr marL="274320" lvl="3" indent="0">
              <a:buFont typeface="Arial" panose="020B0604020202020204" pitchFamily="34" charset="0"/>
              <a:buNone/>
            </a:pPr>
            <a:endParaRPr lang="en-IN" altLang="en-US" sz="1555"/>
          </a:p>
          <a:p>
            <a:pPr lvl="1">
              <a:buFont typeface="Arial" panose="020B0604020202020204" pitchFamily="34" charset="0"/>
              <a:buChar char="•"/>
            </a:pPr>
            <a:r>
              <a:rPr lang="en-IN" altLang="en-US" sz="2000"/>
              <a:t>M</a:t>
            </a:r>
            <a:r>
              <a:rPr lang="en-US" sz="2000"/>
              <a:t>essage digest table</a:t>
            </a:r>
            <a:endParaRPr lang="en-US" sz="2000"/>
          </a:p>
          <a:p>
            <a:pPr lvl="2">
              <a:buFont typeface="Arial" panose="020B0604020202020204" pitchFamily="34" charset="0"/>
              <a:buChar char="•"/>
            </a:pPr>
            <a:r>
              <a:rPr lang="en-US" sz="1555" b="1"/>
              <a:t>DSMDT</a:t>
            </a:r>
            <a:r>
              <a:rPr lang="en-US" sz="1555"/>
              <a:t>: Database Server Message Digest Table, </a:t>
            </a:r>
            <a:r>
              <a:rPr lang="en-US" sz="1555" b="1"/>
              <a:t>MCMDT</a:t>
            </a:r>
            <a:r>
              <a:rPr lang="en-US" sz="1555"/>
              <a:t>: Mobile Client Message Digest Table</a:t>
            </a:r>
            <a:endParaRPr lang="en-US" sz="1555"/>
          </a:p>
          <a:p>
            <a:pPr marL="384175" lvl="2" indent="0">
              <a:buFont typeface="Arial" panose="020B0604020202020204" pitchFamily="34" charset="0"/>
              <a:buNone/>
            </a:pPr>
            <a:endParaRPr lang="en-US" sz="1555"/>
          </a:p>
          <a:p>
            <a:pPr lvl="1">
              <a:buFont typeface="Arial" panose="020B0604020202020204" pitchFamily="34" charset="0"/>
              <a:buChar char="•"/>
            </a:pPr>
            <a:r>
              <a:rPr lang="en-IN" altLang="en-US" sz="2000"/>
              <a:t>Data table contains the </a:t>
            </a:r>
            <a:r>
              <a:rPr lang="en-IN" altLang="en-US" sz="2000" b="1"/>
              <a:t>business data</a:t>
            </a:r>
            <a:r>
              <a:rPr lang="en-IN" altLang="en-US" sz="2000"/>
              <a:t> and the message digest table stores the </a:t>
            </a:r>
            <a:r>
              <a:rPr lang="en-IN" altLang="en-US" sz="2000" b="1"/>
              <a:t>message digest value</a:t>
            </a:r>
            <a:r>
              <a:rPr lang="en-IN" altLang="en-US" sz="2000"/>
              <a:t> from the data table.</a:t>
            </a:r>
            <a:endParaRPr lang="en-IN" altLang="en-US" sz="2000"/>
          </a:p>
          <a:p>
            <a:pPr lvl="1">
              <a:buFont typeface="Arial" panose="020B0604020202020204" pitchFamily="34" charset="0"/>
              <a:buChar char="•"/>
            </a:pPr>
            <a:endParaRPr lang="en-IN" altLang="en-US" sz="2000"/>
          </a:p>
          <a:p>
            <a:pPr lvl="1">
              <a:buFont typeface="Arial" panose="020B0604020202020204" pitchFamily="34" charset="0"/>
              <a:buChar char="•"/>
            </a:pPr>
            <a:r>
              <a:rPr lang="en-IN" altLang="en-US" sz="2000"/>
              <a:t>The message digest table consists of a </a:t>
            </a:r>
            <a:r>
              <a:rPr lang="en-IN" altLang="en-US" sz="2000" b="1"/>
              <a:t>PK</a:t>
            </a:r>
            <a:r>
              <a:rPr lang="en-IN" altLang="en-US" sz="2000"/>
              <a:t> column of data table, message digest value (</a:t>
            </a:r>
            <a:r>
              <a:rPr lang="en-IN" altLang="en-US" sz="2000" b="1"/>
              <a:t>MDV</a:t>
            </a:r>
            <a:r>
              <a:rPr lang="en-IN" altLang="en-US" sz="2000"/>
              <a:t>) column, flag (</a:t>
            </a:r>
            <a:r>
              <a:rPr lang="en-IN" altLang="en-US" sz="2000" b="1"/>
              <a:t>F</a:t>
            </a:r>
            <a:r>
              <a:rPr lang="en-IN" altLang="en-US" sz="2000"/>
              <a:t>) column and mobile device ID (</a:t>
            </a:r>
            <a:r>
              <a:rPr lang="en-IN" altLang="en-US" sz="2000" b="1"/>
              <a:t>Mid</a:t>
            </a:r>
            <a:r>
              <a:rPr lang="en-IN" altLang="en-US" sz="2000"/>
              <a:t>) column.</a:t>
            </a:r>
            <a:endParaRPr lang="en-IN" altLang="en-US" sz="2000"/>
          </a:p>
        </p:txBody>
      </p:sp>
      <p:sp>
        <p:nvSpPr>
          <p:cNvPr id="6" name="Title 5"/>
          <p:cNvSpPr>
            <a:spLocks noGrp="1"/>
          </p:cNvSpPr>
          <p:nvPr>
            <p:ph type="title"/>
          </p:nvPr>
        </p:nvSpPr>
        <p:spPr>
          <a:xfrm>
            <a:off x="1158240" y="67206"/>
            <a:ext cx="10058400" cy="587584"/>
          </a:xfrm>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924560" y="901700"/>
            <a:ext cx="10058400" cy="5013325"/>
          </a:xfrm>
        </p:spPr>
        <p:txBody>
          <a:bodyPr>
            <a:noAutofit/>
          </a:bodyPr>
          <a:p>
            <a:pPr lvl="1">
              <a:buFont typeface="Arial" panose="020B0604020202020204" pitchFamily="34" charset="0"/>
              <a:buChar char="•"/>
            </a:pPr>
            <a:r>
              <a:rPr lang="en-US" sz="1900"/>
              <a:t>The flag column signals an </a:t>
            </a:r>
            <a:r>
              <a:rPr lang="en-US" sz="1900" b="1"/>
              <a:t>inconsistency</a:t>
            </a:r>
            <a:r>
              <a:rPr lang="en-US" sz="1900"/>
              <a:t> that has occurred in the corresponding</a:t>
            </a:r>
            <a:r>
              <a:rPr lang="en-IN" altLang="en-US" sz="1900"/>
              <a:t> </a:t>
            </a:r>
            <a:r>
              <a:rPr lang="en-US" sz="1900"/>
              <a:t>column</a:t>
            </a:r>
            <a:r>
              <a:rPr lang="en-IN" altLang="en-US" sz="1900"/>
              <a:t>,</a:t>
            </a:r>
            <a:r>
              <a:rPr lang="en-US" sz="1900"/>
              <a:t> therefore, the flag column is used to identify a row that requires </a:t>
            </a:r>
            <a:r>
              <a:rPr lang="en-IN" altLang="en-US" sz="1900"/>
              <a:t>s</a:t>
            </a:r>
            <a:r>
              <a:rPr lang="en-US" sz="1900"/>
              <a:t>ynchronization</a:t>
            </a:r>
            <a:r>
              <a:rPr lang="en-IN" altLang="en-US" sz="1900"/>
              <a:t>.</a:t>
            </a:r>
            <a:endParaRPr lang="en-IN" altLang="en-US" sz="1900"/>
          </a:p>
          <a:p>
            <a:pPr lvl="1">
              <a:buFont typeface="Arial" panose="020B0604020202020204" pitchFamily="34" charset="0"/>
              <a:buChar char="•"/>
            </a:pPr>
            <a:r>
              <a:rPr lang="en-IN" altLang="en-US" sz="1900"/>
              <a:t>The value of </a:t>
            </a:r>
            <a:r>
              <a:rPr lang="en-IN" altLang="en-US" sz="1900" b="1"/>
              <a:t>MDV in MCMDT</a:t>
            </a:r>
            <a:r>
              <a:rPr lang="en-IN" altLang="en-US" sz="1900"/>
              <a:t> is different from the value of </a:t>
            </a:r>
            <a:r>
              <a:rPr lang="en-IN" altLang="en-US" sz="1900" b="1"/>
              <a:t>MDV in DSMDT</a:t>
            </a:r>
            <a:r>
              <a:rPr lang="en-IN" altLang="en-US" sz="1900"/>
              <a:t> and the MCMDT flag value is 1. Consequently, synchronization is necessary.</a:t>
            </a:r>
            <a:endParaRPr lang="en-IN" altLang="en-US" sz="1900"/>
          </a:p>
          <a:p>
            <a:pPr lvl="1">
              <a:buFont typeface="Arial" panose="020B0604020202020204" pitchFamily="34" charset="0"/>
              <a:buChar char="•"/>
            </a:pPr>
            <a:r>
              <a:rPr lang="en-IN" altLang="en-US" sz="1900"/>
              <a:t>Synchronizations </a:t>
            </a:r>
            <a:r>
              <a:rPr lang="en-IN" altLang="en-US" sz="1900" b="1"/>
              <a:t>1 and 2</a:t>
            </a:r>
            <a:r>
              <a:rPr lang="en-IN" altLang="en-US" sz="1900"/>
              <a:t> synchronize the </a:t>
            </a:r>
            <a:r>
              <a:rPr lang="en-IN" altLang="en-US" sz="1900" b="1"/>
              <a:t>data table</a:t>
            </a:r>
            <a:r>
              <a:rPr lang="en-IN" altLang="en-US" sz="1900"/>
              <a:t> and </a:t>
            </a:r>
            <a:r>
              <a:rPr lang="en-IN" altLang="en-US" sz="1900" b="1"/>
              <a:t>message digest table</a:t>
            </a:r>
            <a:r>
              <a:rPr lang="en-IN" altLang="en-US" sz="1900"/>
              <a:t>.</a:t>
            </a:r>
            <a:endParaRPr lang="en-IN" altLang="en-US" sz="1900"/>
          </a:p>
          <a:p>
            <a:pPr lvl="1">
              <a:buFont typeface="Arial" panose="020B0604020202020204" pitchFamily="34" charset="0"/>
              <a:buChar char="•"/>
            </a:pPr>
            <a:r>
              <a:rPr lang="en-IN" altLang="en-US" sz="1900"/>
              <a:t>Synchronization </a:t>
            </a:r>
            <a:r>
              <a:rPr lang="en-IN" altLang="en-US" sz="1900" b="1"/>
              <a:t>3</a:t>
            </a:r>
            <a:r>
              <a:rPr lang="en-IN" altLang="en-US" sz="1900"/>
              <a:t> is performed between two data tables for each inconsistent type.</a:t>
            </a:r>
            <a:endParaRPr lang="en-IN" altLang="en-US" sz="1900"/>
          </a:p>
          <a:p>
            <a:pPr lvl="1">
              <a:buFont typeface="Arial" panose="020B0604020202020204" pitchFamily="34" charset="0"/>
              <a:buChar char="•"/>
            </a:pPr>
            <a:r>
              <a:rPr lang="en-IN" altLang="en-US" sz="1900"/>
              <a:t>The mobile device ID value is sent to the server-side database and then the SAMD algorithms select the row from DSMDT whose value of Mid column is the same as the mobile device ID.</a:t>
            </a:r>
            <a:endParaRPr lang="en-IN" altLang="en-US" sz="1900"/>
          </a:p>
          <a:p>
            <a:pPr lvl="1">
              <a:buFont typeface="Arial" panose="020B0604020202020204" pitchFamily="34" charset="0"/>
              <a:buChar char="•"/>
            </a:pPr>
            <a:r>
              <a:rPr lang="en-IN" altLang="en-US" sz="1900"/>
              <a:t>Then SAMD Algo analyze the type of inconsistency using flag values, and primary key to identify the row.</a:t>
            </a:r>
            <a:endParaRPr lang="en-IN" altLang="en-US" sz="1900"/>
          </a:p>
          <a:p>
            <a:pPr lvl="1">
              <a:buFont typeface="Arial" panose="020B0604020202020204" pitchFamily="34" charset="0"/>
              <a:buChar char="•"/>
            </a:pPr>
            <a:r>
              <a:rPr lang="en-IN" altLang="en-US" sz="1900"/>
              <a:t>Upon completion of synchronization, the flag of the synchronized row is set to 0 in the message digest table.</a:t>
            </a:r>
            <a:endParaRPr lang="en-IN" altLang="en-US" sz="1900"/>
          </a:p>
        </p:txBody>
      </p:sp>
      <p:sp>
        <p:nvSpPr>
          <p:cNvPr id="3" name="Title 2"/>
          <p:cNvSpPr>
            <a:spLocks noGrp="1"/>
          </p:cNvSpPr>
          <p:nvPr>
            <p:ph type="title"/>
          </p:nvPr>
        </p:nvSpPr>
        <p:spPr>
          <a:xfrm>
            <a:off x="995680" y="107846"/>
            <a:ext cx="10058400" cy="587584"/>
          </a:xfrm>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nvPicPr>
        <p:blipFill>
          <a:blip r:embed="rId1"/>
          <a:stretch>
            <a:fillRect/>
          </a:stretch>
        </p:blipFill>
        <p:spPr>
          <a:xfrm>
            <a:off x="3404235" y="79375"/>
            <a:ext cx="8293735" cy="6664325"/>
          </a:xfrm>
          <a:prstGeom prst="rect">
            <a:avLst/>
          </a:prstGeom>
        </p:spPr>
      </p:pic>
      <p:sp>
        <p:nvSpPr>
          <p:cNvPr id="8" name="Text Box 7"/>
          <p:cNvSpPr txBox="1"/>
          <p:nvPr/>
        </p:nvSpPr>
        <p:spPr>
          <a:xfrm>
            <a:off x="447675" y="953770"/>
            <a:ext cx="2362835" cy="1198880"/>
          </a:xfrm>
          <a:prstGeom prst="rect">
            <a:avLst/>
          </a:prstGeom>
          <a:noFill/>
        </p:spPr>
        <p:txBody>
          <a:bodyPr wrap="square" rtlCol="0">
            <a:spAutoFit/>
          </a:bodyPr>
          <a:p>
            <a:r>
              <a:rPr lang="en-IN" altLang="en-US"/>
              <a:t>F</a:t>
            </a:r>
            <a:r>
              <a:rPr lang="en-US"/>
              <a:t>low chart for the SAMD </a:t>
            </a:r>
            <a:endParaRPr lang="en-US"/>
          </a:p>
          <a:p>
            <a:r>
              <a:rPr lang="en-IN" altLang="en-US"/>
              <a:t>S</a:t>
            </a:r>
            <a:r>
              <a:rPr lang="en-US"/>
              <a:t>ynchronization </a:t>
            </a:r>
            <a:r>
              <a:rPr lang="en-IN" altLang="en-US"/>
              <a:t>A</a:t>
            </a:r>
            <a:r>
              <a:rPr lang="en-US"/>
              <a:t>lgorithm.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648970" y="774065"/>
            <a:ext cx="9996805" cy="4789805"/>
          </a:xfrm>
        </p:spPr>
        <p:txBody>
          <a:bodyPr>
            <a:noAutofit/>
          </a:bodyPr>
          <a:p>
            <a:pPr lvl="1">
              <a:buFont typeface="Arial" panose="020B0604020202020204" pitchFamily="34" charset="0"/>
              <a:buChar char="•"/>
            </a:pPr>
            <a:r>
              <a:rPr lang="en-US" sz="1900"/>
              <a:t>Step S1 is the synchronization process with the DSMDT when a row of the DSDT </a:t>
            </a:r>
            <a:r>
              <a:rPr lang="en-US" sz="1900" b="1"/>
              <a:t>has been modified</a:t>
            </a:r>
            <a:r>
              <a:rPr lang="en-US" sz="1900"/>
              <a:t>. The message digest value is calculated for the DSDT row, which is compared to the MDV column value of the DSMDT</a:t>
            </a:r>
            <a:r>
              <a:rPr lang="en-IN" altLang="en-US" sz="1900"/>
              <a:t>.</a:t>
            </a:r>
            <a:endParaRPr lang="en-IN" altLang="en-US" sz="1900"/>
          </a:p>
          <a:p>
            <a:pPr lvl="1">
              <a:buFont typeface="Arial" panose="020B0604020202020204" pitchFamily="34" charset="0"/>
              <a:buChar char="•"/>
            </a:pPr>
            <a:endParaRPr lang="en-IN" altLang="en-US" sz="1900"/>
          </a:p>
          <a:p>
            <a:pPr lvl="1">
              <a:buFont typeface="Arial" panose="020B0604020202020204" pitchFamily="34" charset="0"/>
              <a:buChar char="•"/>
            </a:pPr>
            <a:r>
              <a:rPr lang="en-IN" altLang="en-US" sz="1900"/>
              <a:t>Step S2 </a:t>
            </a:r>
            <a:r>
              <a:rPr lang="en-US" sz="1900">
                <a:sym typeface="+mn-ea"/>
              </a:rPr>
              <a:t>is the synchronization proces</a:t>
            </a:r>
            <a:r>
              <a:rPr lang="en-IN" altLang="en-US" sz="1900">
                <a:sym typeface="+mn-ea"/>
              </a:rPr>
              <a:t> for case in which a </a:t>
            </a:r>
            <a:r>
              <a:rPr lang="en-IN" altLang="en-US" sz="1900" b="1">
                <a:sym typeface="+mn-ea"/>
              </a:rPr>
              <a:t>row is </a:t>
            </a:r>
            <a:r>
              <a:rPr lang="en-IN" altLang="en-US" sz="1900" b="1"/>
              <a:t>deleted</a:t>
            </a:r>
            <a:r>
              <a:rPr lang="en-IN" altLang="en-US" sz="1900"/>
              <a:t> , its MDV column value is set to NULL in the DSMDT.</a:t>
            </a:r>
            <a:endParaRPr lang="en-IN" altLang="en-US" sz="1900"/>
          </a:p>
          <a:p>
            <a:pPr lvl="1">
              <a:buFont typeface="Arial" panose="020B0604020202020204" pitchFamily="34" charset="0"/>
              <a:buChar char="•"/>
            </a:pPr>
            <a:endParaRPr lang="en-IN" altLang="en-US" sz="1900"/>
          </a:p>
          <a:p>
            <a:pPr marL="457200" lvl="3">
              <a:buFont typeface="Arial" panose="020B0604020202020204" pitchFamily="34" charset="0"/>
              <a:buChar char="•"/>
            </a:pPr>
            <a:r>
              <a:rPr lang="en-IN" altLang="en-US" sz="1900">
                <a:sym typeface="+mn-ea"/>
              </a:rPr>
              <a:t>Steps S3 is the synchronization process for case in which a </a:t>
            </a:r>
            <a:r>
              <a:rPr lang="en-IN" altLang="en-US" sz="1900" b="1">
                <a:sym typeface="+mn-ea"/>
              </a:rPr>
              <a:t>row is inserted</a:t>
            </a:r>
            <a:r>
              <a:rPr lang="en-IN" altLang="en-US" sz="1900">
                <a:sym typeface="+mn-ea"/>
              </a:rPr>
              <a:t> into the DSDT. If a row is inserted, its primary key and message digest values of the new row are added in the DSMDT.</a:t>
            </a:r>
            <a:endParaRPr lang="en-IN" altLang="en-US" sz="1900">
              <a:sym typeface="+mn-ea"/>
            </a:endParaRPr>
          </a:p>
          <a:p>
            <a:pPr marL="457200" lvl="3">
              <a:buFont typeface="Arial" panose="020B0604020202020204" pitchFamily="34" charset="0"/>
              <a:buChar char="•"/>
            </a:pPr>
            <a:endParaRPr lang="en-IN" altLang="en-US" sz="1900">
              <a:sym typeface="+mn-ea"/>
            </a:endParaRPr>
          </a:p>
          <a:p>
            <a:pPr marL="457200" lvl="3">
              <a:buFont typeface="Arial" panose="020B0604020202020204" pitchFamily="34" charset="0"/>
              <a:buChar char="•"/>
            </a:pPr>
            <a:r>
              <a:rPr lang="en-IN" altLang="en-US" sz="1900"/>
              <a:t>Steps S4~S6 indicate the Synchronization 1 stage. This stage involves synchronizing the MCDT and MCMDT.All the process is same as the DSDT and DSMDT.</a:t>
            </a:r>
            <a:endParaRPr lang="en-IN" altLang="en-US" sz="1900"/>
          </a:p>
          <a:p>
            <a:pPr lvl="1">
              <a:buFont typeface="Arial" panose="020B0604020202020204" pitchFamily="34" charset="0"/>
              <a:buChar char="•"/>
            </a:pPr>
            <a:endParaRPr lang="en-IN" altLang="en-US" sz="1700"/>
          </a:p>
        </p:txBody>
      </p:sp>
      <p:sp>
        <p:nvSpPr>
          <p:cNvPr id="3" name="Title 2"/>
          <p:cNvSpPr>
            <a:spLocks noGrp="1"/>
          </p:cNvSpPr>
          <p:nvPr>
            <p:ph type="title"/>
          </p:nvPr>
        </p:nvSpPr>
        <p:spPr>
          <a:xfrm>
            <a:off x="648970" y="-104"/>
            <a:ext cx="10058400" cy="587584"/>
          </a:xfrm>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097280" y="702945"/>
            <a:ext cx="10058400" cy="4993640"/>
          </a:xfrm>
        </p:spPr>
        <p:txBody>
          <a:bodyPr>
            <a:noAutofit/>
          </a:bodyPr>
          <a:p>
            <a:pPr lvl="1">
              <a:buFont typeface="Arial" panose="020B0604020202020204" pitchFamily="34" charset="0"/>
              <a:buChar char="•"/>
            </a:pPr>
            <a:r>
              <a:rPr lang="en-US" sz="2000"/>
              <a:t>Steps S7~S12 display the Synchronization 3 stage</a:t>
            </a:r>
            <a:r>
              <a:rPr lang="en-IN" altLang="en-US" sz="2000"/>
              <a:t>.</a:t>
            </a:r>
            <a:r>
              <a:rPr lang="en-US" sz="2000"/>
              <a:t> When the DSMDT and MCMDT are FullOuterJoined, the rows that are subject to synchronization and the inconsistent types are identified using the dangling rows and the DSMDT and MDCMDT flags and then the synchronization between the DSDT and MCDT is </a:t>
            </a:r>
            <a:r>
              <a:rPr lang="en-IN" altLang="en-US" sz="2000"/>
              <a:t>a</a:t>
            </a:r>
            <a:r>
              <a:rPr lang="en-US" sz="2000"/>
              <a:t>chieved.</a:t>
            </a:r>
            <a:endParaRPr lang="en-US" sz="2000"/>
          </a:p>
          <a:p>
            <a:pPr lvl="1">
              <a:buFont typeface="Arial" panose="020B0604020202020204" pitchFamily="34" charset="0"/>
              <a:buChar char="•"/>
            </a:pPr>
            <a:endParaRPr lang="en-US" sz="2000"/>
          </a:p>
          <a:p>
            <a:pPr lvl="1">
              <a:buFont typeface="Arial" panose="020B0604020202020204" pitchFamily="34" charset="0"/>
              <a:buChar char="•"/>
            </a:pPr>
            <a:r>
              <a:rPr lang="en-US" sz="2000"/>
              <a:t>Step S7 involves synchronizing a modified row or one deleted from the MCDT with the DSDT</a:t>
            </a:r>
            <a:r>
              <a:rPr lang="en-IN" altLang="en-US" sz="2000"/>
              <a:t>.</a:t>
            </a:r>
            <a:endParaRPr lang="en-IN" altLang="en-US" sz="2000"/>
          </a:p>
          <a:p>
            <a:pPr lvl="1">
              <a:buFont typeface="Arial" panose="020B0604020202020204" pitchFamily="34" charset="0"/>
              <a:buChar char="•"/>
            </a:pPr>
            <a:r>
              <a:rPr lang="en-IN" altLang="en-US" sz="2000"/>
              <a:t>Under the D1 condition, Step S7 searches for a row with an MCMDT flag value of 1 and a DSMDT flag value of 0. The flag values indicate that the row was modified or deleted from the MCDT.</a:t>
            </a:r>
            <a:endParaRPr lang="en-IN" altLang="en-US" sz="2000"/>
          </a:p>
          <a:p>
            <a:pPr lvl="1">
              <a:buFont typeface="Arial" panose="020B0604020202020204" pitchFamily="34" charset="0"/>
              <a:buChar char="•"/>
            </a:pPr>
            <a:r>
              <a:rPr lang="en-IN" altLang="en-US" sz="2000"/>
              <a:t>Step S8 involves synchronizing the modified or deleted rows from the DSDT with the MCDT. This step is identical to the algorithm of Step S7, but synchronization takes place from the DSDT towards the MCDT.</a:t>
            </a:r>
            <a:endParaRPr lang="en-IN" altLang="en-US" sz="2000"/>
          </a:p>
        </p:txBody>
      </p:sp>
      <p:sp>
        <p:nvSpPr>
          <p:cNvPr id="3" name="Title 2"/>
          <p:cNvSpPr>
            <a:spLocks noGrp="1"/>
          </p:cNvSpPr>
          <p:nvPr>
            <p:ph type="title"/>
          </p:nvPr>
        </p:nvSpPr>
        <p:spPr>
          <a:xfrm>
            <a:off x="1097280" y="-104"/>
            <a:ext cx="10058400" cy="587584"/>
          </a:xfrm>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20" y="-75034"/>
            <a:ext cx="5711810" cy="587584"/>
          </a:xfrm>
        </p:spPr>
        <p:txBody>
          <a:bodyPr/>
          <a:p>
            <a:endParaRPr lang="en-US"/>
          </a:p>
        </p:txBody>
      </p:sp>
      <p:sp>
        <p:nvSpPr>
          <p:cNvPr id="2" name="Content Placeholder 1"/>
          <p:cNvSpPr>
            <a:spLocks noGrp="1"/>
          </p:cNvSpPr>
          <p:nvPr>
            <p:ph sz="half" idx="2"/>
          </p:nvPr>
        </p:nvSpPr>
        <p:spPr>
          <a:xfrm>
            <a:off x="840105" y="761365"/>
            <a:ext cx="10498455" cy="3086735"/>
          </a:xfrm>
        </p:spPr>
        <p:txBody>
          <a:bodyPr/>
          <a:p>
            <a:pPr lvl="1">
              <a:buFont typeface="Arial" panose="020B0604020202020204" pitchFamily="34" charset="0"/>
              <a:buChar char="•"/>
            </a:pPr>
            <a:r>
              <a:rPr lang="en-US" sz="2000"/>
              <a:t>Steps S9 and S10 perform synchronization in the direction from the DSDT towards the MCDT or in the reverse direction, according to the synchronization policy. </a:t>
            </a:r>
            <a:endParaRPr lang="en-US" sz="2000"/>
          </a:p>
          <a:p>
            <a:pPr lvl="1">
              <a:buFont typeface="Arial" panose="020B0604020202020204" pitchFamily="34" charset="0"/>
              <a:buChar char="•"/>
            </a:pPr>
            <a:endParaRPr lang="en-US" sz="2000"/>
          </a:p>
          <a:p>
            <a:pPr lvl="1">
              <a:buFont typeface="Arial" panose="020B0604020202020204" pitchFamily="34" charset="0"/>
              <a:buChar char="•"/>
            </a:pPr>
            <a:r>
              <a:rPr lang="en-US" sz="2000"/>
              <a:t>The rows subject to synchronization are those with flag values of 1 for both the DSMDT and MCMDT</a:t>
            </a:r>
            <a:endParaRPr lang="en-US" sz="2000"/>
          </a:p>
        </p:txBody>
      </p:sp>
      <p:pic>
        <p:nvPicPr>
          <p:cNvPr id="4" name="Content Placeholder 3"/>
          <p:cNvPicPr>
            <a:picLocks noChangeAspect="1"/>
          </p:cNvPicPr>
          <p:nvPr>
            <p:ph sz="half" idx="14"/>
          </p:nvPr>
        </p:nvPicPr>
        <p:blipFill>
          <a:blip r:embed="rId1"/>
          <a:stretch>
            <a:fillRect/>
          </a:stretch>
        </p:blipFill>
        <p:spPr>
          <a:xfrm>
            <a:off x="3171190" y="3335655"/>
            <a:ext cx="5422900" cy="2058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923925" y="998855"/>
            <a:ext cx="10058400" cy="4860290"/>
          </a:xfrm>
        </p:spPr>
        <p:txBody>
          <a:bodyPr/>
          <a:p>
            <a:pPr lvl="1">
              <a:buFont typeface="Arial" panose="020B0604020202020204" pitchFamily="34" charset="0"/>
              <a:buChar char="•"/>
            </a:pPr>
            <a:r>
              <a:rPr lang="en-US" sz="2000"/>
              <a:t>Step S11 involves reflecting the row inserted into the MCDT to the DSDT.</a:t>
            </a:r>
            <a:endParaRPr lang="en-US" sz="2000"/>
          </a:p>
          <a:p>
            <a:pPr lvl="1">
              <a:buFont typeface="Arial" panose="020B0604020202020204" pitchFamily="34" charset="0"/>
              <a:buChar char="•"/>
            </a:pPr>
            <a:r>
              <a:rPr lang="en-US" sz="2000"/>
              <a:t> Step S11 is applied to the row for which the flag value of the MCMDT is 1 and which is a dangling row.</a:t>
            </a:r>
            <a:endParaRPr lang="en-US" sz="2000"/>
          </a:p>
          <a:p>
            <a:pPr lvl="1">
              <a:buFont typeface="Arial" panose="020B0604020202020204" pitchFamily="34" charset="0"/>
              <a:buChar char="•"/>
            </a:pPr>
            <a:r>
              <a:rPr lang="en-US" sz="2000"/>
              <a:t>The rows inserted into the MCDT and MCMDT are also inserted into the DSDT and DSMDT completing the process and resolves the inconsistency.</a:t>
            </a:r>
            <a:endParaRPr lang="en-US" sz="2000"/>
          </a:p>
          <a:p>
            <a:pPr lvl="1">
              <a:buFont typeface="Arial" panose="020B0604020202020204" pitchFamily="34" charset="0"/>
              <a:buChar char="•"/>
            </a:pPr>
            <a:endParaRPr lang="en-US" sz="2000"/>
          </a:p>
          <a:p>
            <a:pPr lvl="1">
              <a:buFont typeface="Arial" panose="020B0604020202020204" pitchFamily="34" charset="0"/>
              <a:buChar char="•"/>
            </a:pPr>
            <a:r>
              <a:rPr lang="en-US" sz="2000"/>
              <a:t>Step S12 reflects the row inserted into the DSDT on the MCDT. The algorithm is identical to that used in Step S11 but with a different synchronization direction.</a:t>
            </a:r>
            <a:endParaRPr lang="en-US" sz="2000"/>
          </a:p>
        </p:txBody>
      </p:sp>
      <p:sp>
        <p:nvSpPr>
          <p:cNvPr id="5" name="Title 4"/>
          <p:cNvSpPr>
            <a:spLocks noGrp="1"/>
          </p:cNvSpPr>
          <p:nvPr>
            <p:ph type="title"/>
          </p:nvPr>
        </p:nvSpPr>
        <p:spPr>
          <a:xfrm>
            <a:off x="709930" y="-104"/>
            <a:ext cx="10058400" cy="587584"/>
          </a:xfrm>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1097280" y="1680211"/>
            <a:ext cx="10058400" cy="3760891"/>
          </a:xfrm>
        </p:spPr>
        <p:txBody>
          <a:bodyPr/>
          <a:p>
            <a:pPr lvl="1">
              <a:buFont typeface="Arial" panose="020B0604020202020204" pitchFamily="34" charset="0"/>
              <a:buChar char="•"/>
            </a:pPr>
            <a:r>
              <a:rPr lang="en-US" sz="2000"/>
              <a:t>This paper has suggested an </a:t>
            </a:r>
            <a:r>
              <a:rPr lang="en-IN" altLang="en-US" sz="2000"/>
              <a:t>(</a:t>
            </a:r>
            <a:r>
              <a:rPr lang="en-US" sz="2000"/>
              <a:t>SAMD</a:t>
            </a:r>
            <a:r>
              <a:rPr lang="en-IN" altLang="en-US" sz="2000"/>
              <a:t>)</a:t>
            </a:r>
            <a:r>
              <a:rPr lang="en-US" sz="2000"/>
              <a:t> synchronization algorithm based on message digest for synchronizing between server-side databases and mobile databases.</a:t>
            </a:r>
            <a:endParaRPr lang="en-US" sz="2000"/>
          </a:p>
          <a:p>
            <a:pPr lvl="1">
              <a:buFont typeface="Arial" panose="020B0604020202020204" pitchFamily="34" charset="0"/>
              <a:buChar char="•"/>
            </a:pPr>
            <a:r>
              <a:rPr lang="en-US" sz="2000"/>
              <a:t>The SAMD algorithm is convenient to use in specific</a:t>
            </a:r>
            <a:r>
              <a:rPr lang="en-IN" altLang="en-US" sz="2000"/>
              <a:t> venders and to avoid relational databases operating from both </a:t>
            </a:r>
            <a:r>
              <a:rPr lang="en-US" sz="2000"/>
              <a:t>server-side and mobile side database SQL results.</a:t>
            </a:r>
            <a:endParaRPr lang="en-US" sz="2000"/>
          </a:p>
          <a:p>
            <a:pPr lvl="1">
              <a:buFont typeface="Arial" panose="020B0604020202020204" pitchFamily="34" charset="0"/>
              <a:buChar char="•"/>
            </a:pPr>
            <a:r>
              <a:rPr lang="en-US" sz="2000"/>
              <a:t>This feature is important in order to build efficient mobile business systems because the upcoming mobile business environment has heterogeneous characteristics in which diverse mobile devices, mobile databases and RDBMS exist</a:t>
            </a:r>
            <a:endParaRPr lang="en-US" sz="2000"/>
          </a:p>
        </p:txBody>
      </p:sp>
      <p:sp>
        <p:nvSpPr>
          <p:cNvPr id="5" name="Title 4"/>
          <p:cNvSpPr>
            <a:spLocks noGrp="1"/>
          </p:cNvSpPr>
          <p:nvPr>
            <p:ph type="title"/>
          </p:nvPr>
        </p:nvSpPr>
        <p:spPr/>
        <p:txBody>
          <a:bodyPr/>
          <a:p>
            <a:r>
              <a:rPr lang="en-IN" altLang="en-US" b="1" u="sng"/>
              <a:t>conclusion</a:t>
            </a:r>
            <a:endParaRPr lang="en-IN" altLang="en-US" b="1" u="sn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lvl="1">
              <a:buFont typeface="Arial" panose="020B0604020202020204" pitchFamily="34" charset="0"/>
              <a:buChar char="•"/>
            </a:pPr>
            <a:r>
              <a:rPr lang="en-US" sz="2000"/>
              <a:t>http://ieeexplore.ieee.org.library.somaiya.edu/document/9066122</a:t>
            </a:r>
            <a:endParaRPr lang="en-US" sz="2000"/>
          </a:p>
        </p:txBody>
      </p:sp>
      <p:sp>
        <p:nvSpPr>
          <p:cNvPr id="3" name="Title 2"/>
          <p:cNvSpPr>
            <a:spLocks noGrp="1"/>
          </p:cNvSpPr>
          <p:nvPr>
            <p:ph type="title"/>
          </p:nvPr>
        </p:nvSpPr>
        <p:spPr/>
        <p:txBody>
          <a:bodyPr/>
          <a:p>
            <a:r>
              <a:rPr lang="en-IN" altLang="en-US" b="1" u="sng"/>
              <a:t>bibliography</a:t>
            </a:r>
            <a:endParaRPr lang="en-IN" altLang="en-US" b="1" u="sn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097280" y="758825"/>
            <a:ext cx="10058400" cy="2282825"/>
          </a:xfrm>
        </p:spPr>
        <p:txBody>
          <a:bodyPr/>
          <a:p>
            <a:pPr algn="ctr"/>
            <a:r>
              <a:rPr lang="en-IN" altLang="en-US" sz="6600" b="1" u="sng"/>
              <a:t>THANK YOU</a:t>
            </a:r>
            <a:endParaRPr lang="en-IN" altLang="en-US" sz="6600" b="1" u="sng"/>
          </a:p>
        </p:txBody>
      </p:sp>
      <p:sp>
        <p:nvSpPr>
          <p:cNvPr id="5" name="Subtitle 4"/>
          <p:cNvSpPr>
            <a:spLocks noGrp="1"/>
          </p:cNvSpPr>
          <p:nvPr>
            <p:ph type="subTitle" idx="1"/>
          </p:nvPr>
        </p:nvSpPr>
        <p:spPr>
          <a:xfrm>
            <a:off x="4116705" y="4227195"/>
            <a:ext cx="3957955" cy="1183640"/>
          </a:xfrm>
        </p:spPr>
        <p:txBody>
          <a:bodyPr>
            <a:normAutofit/>
          </a:bodyPr>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p>
            <a:r>
              <a:rPr lang="en-IN" altLang="en-US" sz="2400"/>
              <a:t>1) ABSTRACT</a:t>
            </a:r>
            <a:endParaRPr lang="en-IN" altLang="en-US" sz="2400"/>
          </a:p>
          <a:p>
            <a:r>
              <a:rPr lang="en-IN" altLang="en-US" sz="2400"/>
              <a:t>2) INTRODUCTION</a:t>
            </a:r>
            <a:endParaRPr lang="en-IN" altLang="en-US" sz="2400"/>
          </a:p>
          <a:p>
            <a:r>
              <a:rPr lang="en-IN" altLang="en-US" sz="2400"/>
              <a:t>3) BACKGROUND KNOWLEDGE</a:t>
            </a:r>
            <a:endParaRPr lang="en-IN" altLang="en-US" sz="2400"/>
          </a:p>
          <a:p>
            <a:r>
              <a:rPr lang="en-IN" altLang="en-US" sz="2400"/>
              <a:t>4) SAMD SYNCHRONIZATION ALGORITHM</a:t>
            </a:r>
            <a:endParaRPr lang="en-IN" altLang="en-US" sz="2400"/>
          </a:p>
          <a:p>
            <a:r>
              <a:rPr lang="en-IN" altLang="en-US" sz="2400"/>
              <a:t>5) CONCLUSION</a:t>
            </a:r>
            <a:endParaRPr lang="en-IN" altLang="en-US" sz="2400"/>
          </a:p>
          <a:p>
            <a:pPr lvl="1"/>
            <a:endParaRPr lang="en-IN" altLang="en-US" sz="1800"/>
          </a:p>
          <a:p>
            <a:endParaRPr lang="en-IN" altLang="en-US"/>
          </a:p>
        </p:txBody>
      </p:sp>
      <p:sp>
        <p:nvSpPr>
          <p:cNvPr id="5" name="Title 4"/>
          <p:cNvSpPr>
            <a:spLocks noGrp="1"/>
          </p:cNvSpPr>
          <p:nvPr>
            <p:ph type="title"/>
          </p:nvPr>
        </p:nvSpPr>
        <p:spPr/>
        <p:txBody>
          <a:bodyPr/>
          <a:p>
            <a:r>
              <a:rPr lang="en-IN" altLang="en-US" sz="3200" u="sng"/>
              <a:t>TABLE OF CONTENTS :</a:t>
            </a:r>
            <a:endParaRPr lang="en-IN" altLang="en-US" sz="3200"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p:txBody>
          <a:bodyPr/>
          <a:p>
            <a:pPr lvl="1">
              <a:buFont typeface="Arial" panose="020B0604020202020204" pitchFamily="34" charset="0"/>
              <a:buChar char="•"/>
            </a:pPr>
            <a:r>
              <a:rPr lang="en-IN" altLang="en-US" sz="1620" b="1"/>
              <a:t>(Synchronization Algorithms based on Message Digest algorithm)</a:t>
            </a:r>
            <a:r>
              <a:rPr lang="en-IN" altLang="en-US" sz="1620"/>
              <a:t> based on message digest in order to facilitate data synchronization between a </a:t>
            </a:r>
            <a:r>
              <a:rPr lang="en-IN" altLang="en-US" sz="1620" b="1"/>
              <a:t>server- side database</a:t>
            </a:r>
            <a:r>
              <a:rPr lang="en-IN" altLang="en-US" sz="1620"/>
              <a:t> and a </a:t>
            </a:r>
            <a:r>
              <a:rPr lang="en-IN" altLang="en-US" sz="1620" b="1"/>
              <a:t>mobile database</a:t>
            </a:r>
            <a:r>
              <a:rPr lang="en-IN" altLang="en-US" sz="1620"/>
              <a:t>.</a:t>
            </a:r>
            <a:endParaRPr lang="en-IN" altLang="en-US" sz="1620"/>
          </a:p>
          <a:p>
            <a:pPr lvl="1">
              <a:buFont typeface="Arial" panose="020B0604020202020204" pitchFamily="34" charset="0"/>
              <a:buChar char="•"/>
            </a:pPr>
            <a:r>
              <a:rPr lang="en-IN" altLang="en-US" sz="1620"/>
              <a:t>The SAMD algorithm makes the images at the server -side database and the mobile database.</a:t>
            </a:r>
            <a:endParaRPr lang="en-IN" altLang="en-US" sz="1620"/>
          </a:p>
          <a:p>
            <a:pPr lvl="1">
              <a:buFont typeface="Arial" panose="020B0604020202020204" pitchFamily="34" charset="0"/>
              <a:buChar char="•"/>
            </a:pPr>
            <a:r>
              <a:rPr lang="en-IN" altLang="en-US" sz="1620"/>
              <a:t>If the two images are different, the synchronization progresses according to </a:t>
            </a:r>
            <a:r>
              <a:rPr lang="en-IN" altLang="en-US" sz="1620" b="1"/>
              <a:t>synchronization policy</a:t>
            </a:r>
            <a:r>
              <a:rPr lang="en-IN" altLang="en-US" sz="1620"/>
              <a:t>.</a:t>
            </a:r>
            <a:endParaRPr lang="en-IN" altLang="en-US" sz="1620"/>
          </a:p>
          <a:p>
            <a:pPr lvl="1">
              <a:buFont typeface="Arial" panose="020B0604020202020204" pitchFamily="34" charset="0"/>
              <a:buChar char="•"/>
            </a:pPr>
            <a:r>
              <a:rPr lang="en-IN" altLang="en-US" sz="1620"/>
              <a:t>The SAMD uses only the standard SQL functions for the synchronization.</a:t>
            </a:r>
            <a:endParaRPr lang="en-IN" altLang="en-US" sz="1620"/>
          </a:p>
          <a:p>
            <a:pPr lvl="1">
              <a:buFont typeface="Arial" panose="020B0604020202020204" pitchFamily="34" charset="0"/>
              <a:buChar char="•"/>
            </a:pPr>
            <a:r>
              <a:rPr lang="en-IN" altLang="en-US" sz="1620"/>
              <a:t>SAMD algorithm can be used in any combinations of server- side database and mobile database because of its independence of database vend</a:t>
            </a:r>
            <a:r>
              <a:rPr lang="en-US" altLang="en-IN" sz="1620"/>
              <a:t>o</a:t>
            </a:r>
            <a:r>
              <a:rPr lang="en-IN" altLang="en-US" sz="1620"/>
              <a:t>r.</a:t>
            </a:r>
            <a:endParaRPr lang="en-IN" altLang="en-US" sz="1620"/>
          </a:p>
          <a:p>
            <a:pPr lvl="1">
              <a:buFont typeface="Arial" panose="020B0604020202020204" pitchFamily="34" charset="0"/>
              <a:buChar char="•"/>
            </a:pPr>
            <a:endParaRPr lang="en-IN" altLang="en-US" sz="1620"/>
          </a:p>
          <a:p>
            <a:pPr>
              <a:buFont typeface="Arial" panose="020B0604020202020204" pitchFamily="34" charset="0"/>
              <a:buChar char="•"/>
            </a:pPr>
            <a:endParaRPr lang="en-IN" altLang="en-US" sz="1800"/>
          </a:p>
        </p:txBody>
      </p:sp>
      <p:sp>
        <p:nvSpPr>
          <p:cNvPr id="6" name="Title 5"/>
          <p:cNvSpPr>
            <a:spLocks noGrp="1"/>
          </p:cNvSpPr>
          <p:nvPr>
            <p:ph type="title"/>
          </p:nvPr>
        </p:nvSpPr>
        <p:spPr/>
        <p:txBody>
          <a:bodyPr>
            <a:noAutofit/>
          </a:bodyPr>
          <a:p>
            <a:pPr algn="ctr"/>
            <a:r>
              <a:rPr lang="en-IN" altLang="en-US" sz="3600" b="1" u="sng"/>
              <a:t>aBSTRACT</a:t>
            </a:r>
            <a:endParaRPr lang="en-IN" altLang="en-US" sz="3600" b="1"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457200" lvl="2">
              <a:buFont typeface="Arial" panose="020B0604020202020204" pitchFamily="34" charset="0"/>
              <a:buChar char="•"/>
            </a:pPr>
            <a:r>
              <a:rPr lang="en-US" sz="1800">
                <a:sym typeface="+mn-ea"/>
              </a:rPr>
              <a:t>In the field of mobile devices, database synchronization is a process that </a:t>
            </a:r>
            <a:r>
              <a:rPr lang="en-US" sz="1800" b="1">
                <a:sym typeface="+mn-ea"/>
              </a:rPr>
              <a:t>establishes consistency </a:t>
            </a:r>
            <a:r>
              <a:rPr lang="en-US" sz="1800">
                <a:sym typeface="+mn-ea"/>
              </a:rPr>
              <a:t>between the data source and master. </a:t>
            </a:r>
            <a:endParaRPr lang="en-US" sz="1800">
              <a:sym typeface="+mn-ea"/>
            </a:endParaRPr>
          </a:p>
          <a:p>
            <a:pPr marL="457200" lvl="2">
              <a:buFont typeface="Arial" panose="020B0604020202020204" pitchFamily="34" charset="0"/>
              <a:buChar char="•"/>
            </a:pPr>
            <a:r>
              <a:rPr lang="en-US" sz="1800">
                <a:sym typeface="+mn-ea"/>
              </a:rPr>
              <a:t>Over time, mobile technologies advanced through their equipped devices with a </a:t>
            </a:r>
            <a:r>
              <a:rPr lang="en-US" sz="1800" b="1">
                <a:sym typeface="+mn-ea"/>
              </a:rPr>
              <a:t>lightweight database</a:t>
            </a:r>
            <a:r>
              <a:rPr lang="en-IN" altLang="en-US" sz="1800">
                <a:sym typeface="+mn-ea"/>
              </a:rPr>
              <a:t>,  and provide a great role in the </a:t>
            </a:r>
            <a:r>
              <a:rPr lang="en-IN" altLang="en-US" sz="1800" b="1">
                <a:sym typeface="+mn-ea"/>
              </a:rPr>
              <a:t>exchange</a:t>
            </a:r>
            <a:r>
              <a:rPr lang="en-IN" altLang="en-US" sz="1800">
                <a:sym typeface="+mn-ea"/>
              </a:rPr>
              <a:t> of </a:t>
            </a:r>
            <a:r>
              <a:rPr lang="en-US" sz="1800">
                <a:sym typeface="+mn-ea"/>
              </a:rPr>
              <a:t>information for the processing of business, organizations and many other fields</a:t>
            </a:r>
            <a:r>
              <a:rPr lang="en-IN" altLang="en-US" sz="1800">
                <a:sym typeface="+mn-ea"/>
              </a:rPr>
              <a:t>.</a:t>
            </a:r>
            <a:endParaRPr lang="en-IN" altLang="en-US" sz="1800">
              <a:sym typeface="+mn-ea"/>
            </a:endParaRPr>
          </a:p>
          <a:p>
            <a:pPr marL="457200" lvl="2">
              <a:buFont typeface="Arial" panose="020B0604020202020204" pitchFamily="34" charset="0"/>
              <a:buChar char="•"/>
            </a:pPr>
            <a:r>
              <a:rPr lang="en-IN" altLang="en-US" sz="1800">
                <a:sym typeface="+mn-ea"/>
              </a:rPr>
              <a:t>Mobile devices have less processing and </a:t>
            </a:r>
            <a:r>
              <a:rPr lang="en-IN" altLang="en-US" sz="1800" b="1">
                <a:sym typeface="+mn-ea"/>
              </a:rPr>
              <a:t>insufficient availability of memory</a:t>
            </a:r>
            <a:r>
              <a:rPr lang="en-IN" altLang="en-US" sz="1800">
                <a:sym typeface="+mn-ea"/>
              </a:rPr>
              <a:t> and for transmission they always </a:t>
            </a:r>
            <a:r>
              <a:rPr lang="en-IN" altLang="en-US" sz="1800" b="1">
                <a:sym typeface="+mn-ea"/>
              </a:rPr>
              <a:t>use the network</a:t>
            </a:r>
            <a:r>
              <a:rPr lang="en-IN" altLang="en-US" sz="1800">
                <a:sym typeface="+mn-ea"/>
              </a:rPr>
              <a:t> .</a:t>
            </a:r>
            <a:endParaRPr lang="en-IN" altLang="en-US" sz="1800">
              <a:sym typeface="+mn-ea"/>
            </a:endParaRPr>
          </a:p>
          <a:p>
            <a:pPr marL="457200" lvl="2">
              <a:buFont typeface="Arial" panose="020B0604020202020204" pitchFamily="34" charset="0"/>
              <a:buChar char="•"/>
            </a:pPr>
            <a:r>
              <a:rPr lang="en-US" sz="1800">
                <a:sym typeface="+mn-ea"/>
              </a:rPr>
              <a:t>It has been demonstrated by this paper that the synchronization algorithm for mobile databases and server databases relies on </a:t>
            </a:r>
            <a:r>
              <a:rPr lang="en-US" sz="1800" b="1">
                <a:sym typeface="+mn-ea"/>
              </a:rPr>
              <a:t>message digest</a:t>
            </a:r>
            <a:r>
              <a:rPr lang="en-IN" altLang="en-US" sz="1800" b="1">
                <a:sym typeface="+mn-ea"/>
              </a:rPr>
              <a:t>.</a:t>
            </a:r>
            <a:endParaRPr lang="en-US" sz="1800" b="1">
              <a:sym typeface="+mn-ea"/>
            </a:endParaRPr>
          </a:p>
          <a:p>
            <a:pPr marL="457200" lvl="2">
              <a:buFont typeface="Arial" panose="020B0604020202020204" pitchFamily="34" charset="0"/>
              <a:buChar char="•"/>
            </a:pPr>
            <a:endParaRPr lang="en-US" sz="1600"/>
          </a:p>
          <a:p>
            <a:pPr lvl="1">
              <a:buFont typeface="Arial" panose="020B0604020202020204" pitchFamily="34" charset="0"/>
              <a:buChar char="•"/>
            </a:pPr>
            <a:endParaRPr lang="en-US" sz="1600"/>
          </a:p>
        </p:txBody>
      </p:sp>
      <p:sp>
        <p:nvSpPr>
          <p:cNvPr id="3" name="Title 2"/>
          <p:cNvSpPr>
            <a:spLocks noGrp="1"/>
          </p:cNvSpPr>
          <p:nvPr>
            <p:ph type="title"/>
          </p:nvPr>
        </p:nvSpPr>
        <p:spPr/>
        <p:txBody>
          <a:bodyPr/>
          <a:p>
            <a:pPr algn="ctr"/>
            <a:r>
              <a:rPr lang="en-IN" altLang="en-US" sz="3200" b="1" u="sng"/>
              <a:t>INtroduction</a:t>
            </a:r>
            <a:endParaRPr lang="en-IN" altLang="en-US" sz="3200" b="1"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b="1" u="sng"/>
              <a:t>Backgound Knowledge</a:t>
            </a:r>
            <a:endParaRPr lang="en-IN" altLang="en-US" b="1" u="sng"/>
          </a:p>
        </p:txBody>
      </p:sp>
      <p:sp>
        <p:nvSpPr>
          <p:cNvPr id="6" name="Content Placeholder 5"/>
          <p:cNvSpPr>
            <a:spLocks noGrp="1"/>
          </p:cNvSpPr>
          <p:nvPr>
            <p:ph idx="1"/>
          </p:nvPr>
        </p:nvSpPr>
        <p:spPr/>
        <p:txBody>
          <a:bodyPr/>
          <a:p>
            <a:r>
              <a:rPr lang="en-IN" altLang="en-US" sz="2000"/>
              <a:t>1) SYNCHRONIZATION FRAMEWORK</a:t>
            </a:r>
            <a:endParaRPr lang="en-IN" altLang="en-US" sz="2000"/>
          </a:p>
          <a:p>
            <a:endParaRPr lang="en-IN" altLang="en-US" sz="2000"/>
          </a:p>
          <a:p>
            <a:r>
              <a:rPr lang="en-IN" altLang="en-US" sz="2000"/>
              <a:t>2) ROWS INCONSISTENCY</a:t>
            </a:r>
            <a:endParaRPr lang="en-IN" altLang="en-US" sz="2000"/>
          </a:p>
          <a:p>
            <a:endParaRPr lang="en-IN" altLang="en-US" sz="2000"/>
          </a:p>
          <a:p>
            <a:r>
              <a:rPr lang="en-IN" altLang="en-US" sz="2000"/>
              <a:t>3) MESSAGE DIGEST</a:t>
            </a:r>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195705" y="942975"/>
            <a:ext cx="5250815" cy="1292860"/>
          </a:xfrm>
        </p:spPr>
        <p:txBody>
          <a:bodyPr/>
          <a:p>
            <a:pPr algn="ctr"/>
            <a:r>
              <a:rPr lang="en-IN" altLang="en-US" b="1" u="sng">
                <a:sym typeface="+mn-ea"/>
              </a:rPr>
              <a:t>SYNCHRONIZATION FRAMEWORK</a:t>
            </a:r>
            <a:br>
              <a:rPr lang="en-IN" altLang="en-US"/>
            </a:br>
            <a:endParaRPr lang="en-US"/>
          </a:p>
        </p:txBody>
      </p:sp>
      <p:sp>
        <p:nvSpPr>
          <p:cNvPr id="6" name="Content Placeholder 5"/>
          <p:cNvSpPr>
            <a:spLocks noGrp="1"/>
          </p:cNvSpPr>
          <p:nvPr>
            <p:ph sz="half" idx="2"/>
          </p:nvPr>
        </p:nvSpPr>
        <p:spPr>
          <a:xfrm>
            <a:off x="1195705" y="1913890"/>
            <a:ext cx="5314315" cy="4055745"/>
          </a:xfrm>
        </p:spPr>
        <p:txBody>
          <a:bodyPr>
            <a:normAutofit/>
          </a:bodyPr>
          <a:p>
            <a:pPr marL="285750" indent="-285750">
              <a:buFont typeface="Arial" panose="020B0604020202020204" pitchFamily="34" charset="0"/>
              <a:buChar char="•"/>
            </a:pPr>
            <a:r>
              <a:rPr lang="en-US"/>
              <a:t> </a:t>
            </a:r>
            <a:r>
              <a:rPr lang="en-US" sz="1780"/>
              <a:t>The whole framework consists of a </a:t>
            </a:r>
            <a:r>
              <a:rPr lang="en-US" sz="1780" b="1"/>
              <a:t>server-</a:t>
            </a:r>
            <a:r>
              <a:rPr lang="en-IN" altLang="en-US" sz="1780" b="1"/>
              <a:t>    </a:t>
            </a:r>
            <a:r>
              <a:rPr lang="en-US" sz="1780" b="1"/>
              <a:t>side database</a:t>
            </a:r>
            <a:r>
              <a:rPr lang="en-US" sz="1780"/>
              <a:t>,</a:t>
            </a:r>
            <a:r>
              <a:rPr lang="en-IN" altLang="en-US" sz="1780"/>
              <a:t> </a:t>
            </a:r>
            <a:r>
              <a:rPr lang="en-US" sz="1780"/>
              <a:t>synchronization server (</a:t>
            </a:r>
            <a:r>
              <a:rPr lang="en-US" sz="1780" b="1"/>
              <a:t>AnySyn</a:t>
            </a:r>
            <a:r>
              <a:rPr lang="en-US" sz="1780"/>
              <a:t>) and multiple </a:t>
            </a:r>
            <a:r>
              <a:rPr lang="en-US" sz="1780" b="1"/>
              <a:t>mobile devices</a:t>
            </a:r>
            <a:r>
              <a:rPr lang="en-US" sz="1780"/>
              <a:t> with internal mobile databases</a:t>
            </a:r>
            <a:r>
              <a:rPr lang="en-IN" altLang="en-US" sz="1780"/>
              <a:t>.</a:t>
            </a:r>
            <a:endParaRPr lang="en-US" sz="1780"/>
          </a:p>
          <a:p>
            <a:pPr marL="285750" indent="-285750">
              <a:buFont typeface="Arial" panose="020B0604020202020204" pitchFamily="34" charset="0"/>
              <a:buChar char="•"/>
            </a:pPr>
            <a:r>
              <a:rPr lang="en-US" sz="1780"/>
              <a:t>The server-side database maintains all of the data required for business, and the mobile database downloads copies of data the user needs from the server-side database</a:t>
            </a:r>
            <a:endParaRPr lang="en-US" sz="1780"/>
          </a:p>
          <a:p>
            <a:pPr marL="285750" indent="-285750">
              <a:buFont typeface="Arial" panose="020B0604020202020204" pitchFamily="34" charset="0"/>
              <a:buChar char="•"/>
            </a:pPr>
            <a:r>
              <a:rPr lang="en-US" sz="1780"/>
              <a:t>The synchronization server is located between the two databases</a:t>
            </a:r>
            <a:r>
              <a:rPr lang="en-IN" altLang="en-US" sz="1780"/>
              <a:t>,</a:t>
            </a:r>
            <a:r>
              <a:rPr lang="en-US" sz="1780"/>
              <a:t> to synchronize the data and manage additional information required for synchronization</a:t>
            </a:r>
            <a:r>
              <a:rPr lang="en-IN" altLang="en-US" sz="1780"/>
              <a:t>.</a:t>
            </a:r>
            <a:endParaRPr lang="en-IN" altLang="en-US" sz="1780"/>
          </a:p>
        </p:txBody>
      </p:sp>
      <p:pic>
        <p:nvPicPr>
          <p:cNvPr id="7" name="Picture Placeholder 6"/>
          <p:cNvPicPr>
            <a:picLocks noChangeAspect="1"/>
          </p:cNvPicPr>
          <p:nvPr>
            <p:ph type="pic" sz="quarter" idx="13"/>
          </p:nvPr>
        </p:nvPicPr>
        <p:blipFill>
          <a:blip r:embed="rId1"/>
          <a:stretch>
            <a:fillRect/>
          </a:stretch>
        </p:blipFill>
        <p:spPr>
          <a:xfrm>
            <a:off x="6831965" y="1535430"/>
            <a:ext cx="4358005" cy="3980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IN" altLang="en-US" sz="3110" b="1" u="sng">
                <a:sym typeface="+mn-ea"/>
              </a:rPr>
              <a:t>ROWS INCONSISTENCY</a:t>
            </a:r>
            <a:br>
              <a:rPr lang="en-IN" altLang="en-US"/>
            </a:br>
            <a:endParaRPr lang="en-US"/>
          </a:p>
        </p:txBody>
      </p:sp>
      <p:sp>
        <p:nvSpPr>
          <p:cNvPr id="5" name="Content Placeholder 4"/>
          <p:cNvSpPr>
            <a:spLocks noGrp="1"/>
          </p:cNvSpPr>
          <p:nvPr>
            <p:ph sz="half" idx="2"/>
          </p:nvPr>
        </p:nvSpPr>
        <p:spPr>
          <a:xfrm>
            <a:off x="1113155" y="1886585"/>
            <a:ext cx="9985375" cy="1574165"/>
          </a:xfrm>
        </p:spPr>
        <p:txBody>
          <a:bodyPr/>
          <a:p>
            <a:pPr marL="285750" indent="-285750">
              <a:buFont typeface="Arial" panose="020B0604020202020204" pitchFamily="34" charset="0"/>
              <a:buChar char="•"/>
            </a:pPr>
            <a:r>
              <a:rPr lang="en-US" sz="1800"/>
              <a:t>An inconsistency refers to a state in which the published data in the server-side database and the subscribed data in the mobile database carry </a:t>
            </a:r>
            <a:r>
              <a:rPr lang="en-US" sz="1800" b="1"/>
              <a:t>different values </a:t>
            </a:r>
            <a:r>
              <a:rPr lang="en-US" sz="1800"/>
              <a:t>due to a change at either side.</a:t>
            </a:r>
            <a:endParaRPr lang="en-US" sz="1800"/>
          </a:p>
          <a:p>
            <a:pPr marL="285750" indent="-285750">
              <a:buFont typeface="Arial" panose="020B0604020202020204" pitchFamily="34" charset="0"/>
              <a:buChar char="•"/>
            </a:pPr>
            <a:endParaRPr lang="en-US" sz="1800"/>
          </a:p>
        </p:txBody>
      </p:sp>
      <p:pic>
        <p:nvPicPr>
          <p:cNvPr id="6" name="Picture Placeholder 5"/>
          <p:cNvPicPr>
            <a:picLocks noChangeAspect="1"/>
          </p:cNvPicPr>
          <p:nvPr>
            <p:ph type="pic" sz="quarter" idx="13"/>
          </p:nvPr>
        </p:nvPicPr>
        <p:blipFill>
          <a:blip r:embed="rId1"/>
          <a:stretch>
            <a:fillRect/>
          </a:stretch>
        </p:blipFill>
        <p:spPr>
          <a:xfrm>
            <a:off x="2870835" y="3384550"/>
            <a:ext cx="6470015" cy="2020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b="1" u="sng">
                <a:sym typeface="+mn-ea"/>
              </a:rPr>
              <a:t>MESSAGE DIGEST</a:t>
            </a:r>
            <a:br>
              <a:rPr lang="en-IN" altLang="en-US"/>
            </a:br>
            <a:endParaRPr lang="en-US"/>
          </a:p>
        </p:txBody>
      </p:sp>
      <p:sp>
        <p:nvSpPr>
          <p:cNvPr id="6" name="Content Placeholder 5"/>
          <p:cNvSpPr>
            <a:spLocks noGrp="1"/>
          </p:cNvSpPr>
          <p:nvPr>
            <p:ph sz="half" idx="2"/>
          </p:nvPr>
        </p:nvSpPr>
        <p:spPr>
          <a:xfrm>
            <a:off x="1039495" y="1748155"/>
            <a:ext cx="5545455" cy="4056380"/>
          </a:xfrm>
        </p:spPr>
        <p:txBody>
          <a:bodyPr/>
          <a:p>
            <a:pPr marL="285750" indent="-285750">
              <a:buFont typeface="Arial" panose="020B0604020202020204" pitchFamily="34" charset="0"/>
              <a:buChar char="•"/>
            </a:pPr>
            <a:r>
              <a:rPr lang="en-US"/>
              <a:t>Message digest consists of a unidirectional hash function that maps a message of a random length to a fixed-length hash value. Message digest h is created by the hash function H, which can be expressed as follows</a:t>
            </a:r>
            <a:endParaRPr lang="en-US"/>
          </a:p>
          <a:p>
            <a:pPr marL="285750" indent="-285750">
              <a:buFont typeface="Arial" panose="020B0604020202020204" pitchFamily="34" charset="0"/>
              <a:buChar char="•"/>
            </a:pPr>
            <a:r>
              <a:rPr lang="en-US" b="1"/>
              <a:t>h = H(M)</a:t>
            </a:r>
            <a:endParaRPr lang="en-US" b="1"/>
          </a:p>
          <a:p>
            <a:pPr marL="285750" indent="-285750">
              <a:buFont typeface="Arial" panose="020B0604020202020204" pitchFamily="34" charset="0"/>
              <a:buChar char="•"/>
            </a:pPr>
            <a:r>
              <a:rPr lang="en-US"/>
              <a:t>M is a message of a random length and H(M) is a fixed</a:t>
            </a:r>
            <a:r>
              <a:rPr lang="en-IN" altLang="en-US"/>
              <a:t> </a:t>
            </a:r>
            <a:r>
              <a:rPr lang="en-US"/>
              <a:t>length message digest. </a:t>
            </a:r>
            <a:endParaRPr lang="en-US"/>
          </a:p>
          <a:p>
            <a:pPr marL="285750" indent="-285750">
              <a:buFont typeface="Arial" panose="020B0604020202020204" pitchFamily="34" charset="0"/>
              <a:buChar char="•"/>
            </a:pPr>
            <a:r>
              <a:rPr lang="en-US"/>
              <a:t>Data in two rows are identical if two rows in Tables A and B have identical message digest values.</a:t>
            </a:r>
            <a:endParaRPr lang="en-US"/>
          </a:p>
        </p:txBody>
      </p:sp>
      <p:pic>
        <p:nvPicPr>
          <p:cNvPr id="7" name="Picture Placeholder 6"/>
          <p:cNvPicPr>
            <a:picLocks noChangeAspect="1"/>
          </p:cNvPicPr>
          <p:nvPr>
            <p:ph type="pic" sz="quarter" idx="13"/>
          </p:nvPr>
        </p:nvPicPr>
        <p:blipFill>
          <a:blip r:embed="rId1"/>
          <a:stretch>
            <a:fillRect/>
          </a:stretch>
        </p:blipFill>
        <p:spPr>
          <a:xfrm>
            <a:off x="6584950" y="1229995"/>
            <a:ext cx="4972685" cy="43980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4294967295"/>
          </p:nvPr>
        </p:nvSpPr>
        <p:spPr>
          <a:xfrm>
            <a:off x="321310" y="589280"/>
            <a:ext cx="7604125" cy="456565"/>
          </a:xfrm>
        </p:spPr>
        <p:txBody>
          <a:bodyPr>
            <a:normAutofit fontScale="90000"/>
          </a:bodyPr>
          <a:p>
            <a:r>
              <a:rPr lang="en-IN" altLang="en-US" sz="3555" b="1" u="sng">
                <a:sym typeface="+mn-ea"/>
              </a:rPr>
              <a:t>SAMD SYNCHRONIZATION ALGORITHM</a:t>
            </a:r>
            <a:br>
              <a:rPr lang="en-IN" altLang="en-US" sz="3555" b="1" u="sng"/>
            </a:br>
            <a:endParaRPr lang="en-US" sz="3555" b="1" u="sng"/>
          </a:p>
        </p:txBody>
      </p:sp>
      <p:pic>
        <p:nvPicPr>
          <p:cNvPr id="5" name="Content Placeholder 3"/>
          <p:cNvPicPr>
            <a:picLocks noChangeAspect="1"/>
          </p:cNvPicPr>
          <p:nvPr>
            <p:ph type="pic" sz="quarter" idx="4294967295"/>
          </p:nvPr>
        </p:nvPicPr>
        <p:blipFill>
          <a:blip r:embed="rId1"/>
          <a:stretch>
            <a:fillRect/>
          </a:stretch>
        </p:blipFill>
        <p:spPr>
          <a:xfrm>
            <a:off x="1131570" y="1045845"/>
            <a:ext cx="7948930" cy="5342890"/>
          </a:xfrm>
          <a:prstGeom prst="rect">
            <a:avLst/>
          </a:prstGeom>
        </p:spPr>
      </p:pic>
      <p:sp>
        <p:nvSpPr>
          <p:cNvPr id="6" name="Content Placeholder 5"/>
          <p:cNvSpPr/>
          <p:nvPr>
            <p:ph sz="half" idx="4294967295"/>
          </p:nvPr>
        </p:nvSpPr>
        <p:spPr>
          <a:xfrm>
            <a:off x="9251950" y="1397635"/>
            <a:ext cx="2466340" cy="1971040"/>
          </a:xfrm>
        </p:spPr>
        <p:txBody>
          <a:bodyPr>
            <a:noAutofit/>
          </a:bodyPr>
          <a:p>
            <a:pPr lvl="1">
              <a:buFont typeface="Arial" panose="020B0604020202020204" pitchFamily="34" charset="0"/>
              <a:buChar char="•"/>
            </a:pPr>
            <a:r>
              <a:rPr lang="en-US" sz="1600">
                <a:sym typeface="+mn-ea"/>
              </a:rPr>
              <a:t>Fig displays the table schema of the server-side database and the mobile </a:t>
            </a:r>
            <a:r>
              <a:rPr lang="en-IN" altLang="en-US" sz="1600">
                <a:sym typeface="+mn-ea"/>
              </a:rPr>
              <a:t>d</a:t>
            </a:r>
            <a:r>
              <a:rPr lang="en-US" sz="1600">
                <a:sym typeface="+mn-ea"/>
              </a:rPr>
              <a:t>atabase where the SAMD synchronization algorithm is applied</a:t>
            </a:r>
            <a:r>
              <a:rPr lang="en-IN" altLang="en-US" sz="1600">
                <a:sym typeface="+mn-ea"/>
              </a:rPr>
              <a:t>.</a:t>
            </a:r>
            <a:endParaRPr lang="en-IN" altLang="en-US" sz="1600">
              <a:sym typeface="+mn-ea"/>
            </a:endParaRPr>
          </a:p>
        </p:txBody>
      </p:sp>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sales pitch</Template>
  <TotalTime>0</TotalTime>
  <Words>7145</Words>
  <Application>WPS Presentation</Application>
  <PresentationFormat>Widescreen</PresentationFormat>
  <Paragraphs>130</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Helvetica Neue Medium</vt:lpstr>
      <vt:lpstr>Calibri</vt:lpstr>
      <vt:lpstr>Century Gothic</vt:lpstr>
      <vt:lpstr>Microsoft YaHei</vt:lpstr>
      <vt:lpstr>Arial Unicode MS</vt:lpstr>
      <vt:lpstr>RetrospectVTI</vt:lpstr>
      <vt:lpstr>Efficient Method for Data  Synchronization in Mobile Database</vt:lpstr>
      <vt:lpstr>TABLE OF CONTENTS :</vt:lpstr>
      <vt:lpstr>aBSTRACT</vt:lpstr>
      <vt:lpstr>INtroduction</vt:lpstr>
      <vt:lpstr>Backgound Knowledge</vt:lpstr>
      <vt:lpstr>SYNCHRONIZATION FRAMEWORK </vt:lpstr>
      <vt:lpstr>ROWS INCONSISTENCY </vt:lpstr>
      <vt:lpstr>MESSAGE DIGEST </vt:lpstr>
      <vt:lpstr>SAMD SYNCHRONIZATION ALGORITHM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dc:title>
  <dc:creator>1911051_SY_SASIKUMAR PAZHAMALAI GOUNDAR</dc:creator>
  <cp:lastModifiedBy>SASIKUMAR</cp:lastModifiedBy>
  <cp:revision>26</cp:revision>
  <dcterms:created xsi:type="dcterms:W3CDTF">2021-03-27T08:12:00Z</dcterms:created>
  <dcterms:modified xsi:type="dcterms:W3CDTF">2021-04-16T04:29:52Z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