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21"/>
  </p:handoutMasterIdLst>
  <p:sldIdLst>
    <p:sldId id="257" r:id="rId4"/>
    <p:sldId id="279" r:id="rId5"/>
    <p:sldId id="306" r:id="rId6"/>
    <p:sldId id="264" r:id="rId7"/>
    <p:sldId id="267" r:id="rId8"/>
    <p:sldId id="268" r:id="rId9"/>
    <p:sldId id="310" r:id="rId10"/>
    <p:sldId id="308" r:id="rId11"/>
    <p:sldId id="311" r:id="rId12"/>
    <p:sldId id="309" r:id="rId14"/>
    <p:sldId id="312" r:id="rId15"/>
    <p:sldId id="280" r:id="rId16"/>
    <p:sldId id="313" r:id="rId17"/>
    <p:sldId id="320" r:id="rId18"/>
    <p:sldId id="314" r:id="rId19"/>
    <p:sldId id="315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9" y="62"/>
      </p:cViewPr>
      <p:guideLst>
        <p:guide orient="horz" pos="206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6969760" cy="283019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13"/>
          <p:cNvSpPr txBox="1"/>
          <p:nvPr/>
        </p:nvSpPr>
        <p:spPr>
          <a:xfrm>
            <a:off x="551180" y="2389505"/>
            <a:ext cx="552450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Vehicle Parking</a:t>
            </a:r>
            <a:endParaRPr lang="en-IN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IN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</a:t>
            </a:r>
            <a:endParaRPr lang="en-IN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IN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endParaRPr lang="en-IN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IN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88963" y="4926013"/>
            <a:ext cx="51387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文本框 15"/>
          <p:cNvSpPr txBox="1"/>
          <p:nvPr/>
        </p:nvSpPr>
        <p:spPr>
          <a:xfrm>
            <a:off x="588963" y="590359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A3</a:t>
            </a:r>
            <a:endParaRPr lang="en-I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6" name="文本框 16"/>
          <p:cNvSpPr txBox="1"/>
          <p:nvPr/>
        </p:nvSpPr>
        <p:spPr>
          <a:xfrm>
            <a:off x="550863" y="553497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1911046</a:t>
            </a:r>
            <a:endParaRPr lang="en-I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588963" y="516667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Sahil Changlani</a:t>
            </a:r>
            <a:endParaRPr lang="en-I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接连接符 14"/>
          <p:cNvCxnSpPr/>
          <p:nvPr/>
        </p:nvCxnSpPr>
        <p:spPr>
          <a:xfrm>
            <a:off x="550863" y="4140518"/>
            <a:ext cx="51387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14"/>
          <p:cNvCxnSpPr/>
          <p:nvPr/>
        </p:nvCxnSpPr>
        <p:spPr>
          <a:xfrm>
            <a:off x="588963" y="3354388"/>
            <a:ext cx="51387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Comparisons &amp; Results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90" y="2170430"/>
            <a:ext cx="8785225" cy="2370455"/>
          </a:xfrm>
          <a:prstGeom prst="rect">
            <a:avLst/>
          </a:prstGeom>
        </p:spPr>
      </p:pic>
      <p:cxnSp>
        <p:nvCxnSpPr>
          <p:cNvPr id="4" name="直接连接符 32"/>
          <p:cNvCxnSpPr/>
          <p:nvPr/>
        </p:nvCxnSpPr>
        <p:spPr>
          <a:xfrm flipV="1">
            <a:off x="343535" y="983615"/>
            <a:ext cx="3682365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Comparisons &amp; Results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接连接符 32"/>
          <p:cNvCxnSpPr/>
          <p:nvPr/>
        </p:nvCxnSpPr>
        <p:spPr>
          <a:xfrm flipV="1">
            <a:off x="343535" y="983615"/>
            <a:ext cx="3702685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080" y="1643380"/>
            <a:ext cx="10515600" cy="4351338"/>
          </a:xfrm>
        </p:spPr>
        <p:txBody>
          <a:bodyPr/>
          <a:lstStyle/>
          <a:p>
            <a:r>
              <a:rPr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Pricing will be based on the time duration and it will</a:t>
            </a:r>
            <a:r>
              <a:rPr lang="en-I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 dynamic as per the number of hours.</a:t>
            </a:r>
            <a:endParaRPr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payment option is available based on time for</a:t>
            </a:r>
            <a:r>
              <a:rPr lang="en-I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which the vehicle was parked.</a:t>
            </a:r>
            <a:endParaRPr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 mechanism for gaining user suggestions</a:t>
            </a:r>
            <a:r>
              <a:rPr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/>
          <p:nvPr/>
        </p:nvSpPr>
        <p:spPr>
          <a:xfrm>
            <a:off x="333375" y="217805"/>
            <a:ext cx="42138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Technological Stack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4300855" y="3716655"/>
            <a:ext cx="1449705" cy="1207770"/>
            <a:chOff x="3311106" y="2429408"/>
            <a:chExt cx="1075773" cy="564117"/>
          </a:xfrm>
        </p:grpSpPr>
        <p:sp>
          <p:nvSpPr>
            <p:cNvPr id="12" name="TextBox 29"/>
            <p:cNvSpPr txBox="1"/>
            <p:nvPr/>
          </p:nvSpPr>
          <p:spPr>
            <a:xfrm>
              <a:off x="3311106" y="2740236"/>
              <a:ext cx="1075773" cy="25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Firebase Cloud Service</a:t>
              </a:r>
              <a:endParaRPr kumimoji="0" lang="en-IN" altLang="en-US" sz="14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27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80503" y="3798253"/>
            <a:ext cx="124714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13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Firebase</a:t>
            </a:r>
            <a:endParaRPr kumimoji="0" lang="en-IN" altLang="zh-CN" sz="213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6214110" y="1109028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81" name="组合 19"/>
          <p:cNvGrpSpPr/>
          <p:nvPr/>
        </p:nvGrpSpPr>
        <p:grpSpPr>
          <a:xfrm>
            <a:off x="6372860" y="1231265"/>
            <a:ext cx="1673225" cy="1347344"/>
            <a:chOff x="3171964" y="2429697"/>
            <a:chExt cx="1257110" cy="1012769"/>
          </a:xfrm>
        </p:grpSpPr>
        <p:sp>
          <p:nvSpPr>
            <p:cNvPr id="23" name="TextBox 40"/>
            <p:cNvSpPr txBox="1"/>
            <p:nvPr/>
          </p:nvSpPr>
          <p:spPr>
            <a:xfrm>
              <a:off x="3311511" y="2841129"/>
              <a:ext cx="727549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Software</a:t>
              </a:r>
              <a:endParaRPr kumimoji="0" lang="en-IN" altLang="en-US" sz="14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7183" name="矩形 23"/>
            <p:cNvSpPr/>
            <p:nvPr/>
          </p:nvSpPr>
          <p:spPr>
            <a:xfrm>
              <a:off x="3171964" y="3065387"/>
              <a:ext cx="1257110" cy="3770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171450" indent="-171450" algn="l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IN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Android Studio</a:t>
              </a:r>
              <a:endParaRPr lang="en-IN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IN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Arduino IDE</a:t>
              </a:r>
              <a:endParaRPr lang="en-IN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91" name="组合 33"/>
          <p:cNvGrpSpPr/>
          <p:nvPr/>
        </p:nvGrpSpPr>
        <p:grpSpPr>
          <a:xfrm>
            <a:off x="9290050" y="3309938"/>
            <a:ext cx="1671638" cy="1448924"/>
            <a:chOff x="3162459" y="2429163"/>
            <a:chExt cx="1256333" cy="1089547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841850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Hardware</a:t>
              </a:r>
              <a:endParaRPr kumimoji="0" lang="en-IN" altLang="zh-CN" sz="15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7193" name="矩形 35"/>
            <p:cNvSpPr/>
            <p:nvPr/>
          </p:nvSpPr>
          <p:spPr>
            <a:xfrm>
              <a:off x="3162459" y="3141484"/>
              <a:ext cx="1256333" cy="3772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171450" indent="-171450" algn="l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IN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IR sensors</a:t>
              </a:r>
              <a:endParaRPr lang="en-IN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IN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Node MCU</a:t>
              </a:r>
              <a:endParaRPr lang="en-IN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06351" cy="499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</a:t>
              </a:r>
              <a:r>
                <a:rPr kumimoji="0" lang="en-IN" altLang="en-US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4</a:t>
              </a:r>
              <a:endParaRPr kumimoji="0" lang="en-I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638800" y="2785745"/>
            <a:ext cx="885190" cy="1089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971790" y="2759075"/>
            <a:ext cx="1247775" cy="882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2"/>
          <p:cNvCxnSpPr/>
          <p:nvPr/>
        </p:nvCxnSpPr>
        <p:spPr>
          <a:xfrm flipV="1">
            <a:off x="333375" y="669290"/>
            <a:ext cx="344932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7" name="TextBox 35"/>
          <p:cNvSpPr txBox="1"/>
          <p:nvPr/>
        </p:nvSpPr>
        <p:spPr>
          <a:xfrm>
            <a:off x="1665605" y="1612900"/>
            <a:ext cx="83153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 implementing this system, we are making the work of  finding parking slots for private vehicles much easier.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interface provided by the system would be user friendly and interactive which will attract more customer base.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thereby will solve the problem of traffic jams causing inconvenience to the people on road.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Finding parking slots will no more be a difficult task for the vehicle owners.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Availability of these parking areas will be known beforehand.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proper bill and amount calculation based on the time for which the vehicle was parked is provided to the customers using this system.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接连接符 32"/>
          <p:cNvCxnSpPr/>
          <p:nvPr/>
        </p:nvCxnSpPr>
        <p:spPr>
          <a:xfrm>
            <a:off x="343535" y="992505"/>
            <a:ext cx="1988820" cy="1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Implementation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7" name="TextBox 35"/>
          <p:cNvSpPr txBox="1"/>
          <p:nvPr/>
        </p:nvSpPr>
        <p:spPr>
          <a:xfrm>
            <a:off x="1665605" y="1612900"/>
            <a:ext cx="83153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 based app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Login/register system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 ticket and generate QR code.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接连接符 32"/>
          <p:cNvCxnSpPr/>
          <p:nvPr/>
        </p:nvCxnSpPr>
        <p:spPr>
          <a:xfrm flipV="1">
            <a:off x="343535" y="983615"/>
            <a:ext cx="261747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Bibliography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7" name="TextBox 35"/>
          <p:cNvSpPr txBox="1"/>
          <p:nvPr/>
        </p:nvSpPr>
        <p:spPr>
          <a:xfrm>
            <a:off x="1665605" y="1470660"/>
            <a:ext cx="83153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http://ieeexplore.ieee.org.library.somaiya.edu/document/9318673   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I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(Original Document)</a:t>
            </a:r>
            <a:endParaRPr lang="en-I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接连接符 32"/>
          <p:cNvCxnSpPr/>
          <p:nvPr/>
        </p:nvCxnSpPr>
        <p:spPr>
          <a:xfrm flipV="1">
            <a:off x="343535" y="983615"/>
            <a:ext cx="2130425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2435225"/>
            <a:ext cx="981075" cy="1690688"/>
          </a:xfrm>
          <a:custGeom>
            <a:avLst/>
            <a:gdLst>
              <a:gd name="connsiteX0" fmla="*/ 0 w 980651"/>
              <a:gd name="connsiteY0" fmla="*/ 0 h 1690778"/>
              <a:gd name="connsiteX1" fmla="*/ 557957 w 980651"/>
              <a:gd name="connsiteY1" fmla="*/ 0 h 1690778"/>
              <a:gd name="connsiteX2" fmla="*/ 980651 w 980651"/>
              <a:gd name="connsiteY2" fmla="*/ 845389 h 1690778"/>
              <a:gd name="connsiteX3" fmla="*/ 557957 w 980651"/>
              <a:gd name="connsiteY3" fmla="*/ 1690778 h 1690778"/>
              <a:gd name="connsiteX4" fmla="*/ 0 w 980651"/>
              <a:gd name="connsiteY4" fmla="*/ 1690778 h 169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51" h="1690778">
                <a:moveTo>
                  <a:pt x="0" y="0"/>
                </a:moveTo>
                <a:lnTo>
                  <a:pt x="557957" y="0"/>
                </a:lnTo>
                <a:lnTo>
                  <a:pt x="980651" y="845389"/>
                </a:lnTo>
                <a:lnTo>
                  <a:pt x="557957" y="1690778"/>
                </a:lnTo>
                <a:lnTo>
                  <a:pt x="0" y="1690778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62150" y="3776663"/>
            <a:ext cx="1497013" cy="1289050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3227388" y="4421188"/>
            <a:ext cx="1547813" cy="1333500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955675"/>
            <a:ext cx="3121025" cy="269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88" y="3057525"/>
            <a:ext cx="1422400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" y="3773488"/>
            <a:ext cx="1355725" cy="1169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六边形 8"/>
          <p:cNvSpPr/>
          <p:nvPr/>
        </p:nvSpPr>
        <p:spPr>
          <a:xfrm>
            <a:off x="1979613" y="5187950"/>
            <a:ext cx="1497013" cy="1289050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71" name="组合 18"/>
          <p:cNvGrpSpPr/>
          <p:nvPr/>
        </p:nvGrpSpPr>
        <p:grpSpPr>
          <a:xfrm>
            <a:off x="6152198" y="2906713"/>
            <a:ext cx="4122737" cy="1219200"/>
            <a:chOff x="7074878" y="4287168"/>
            <a:chExt cx="4123427" cy="1219689"/>
          </a:xfrm>
        </p:grpSpPr>
        <p:sp>
          <p:nvSpPr>
            <p:cNvPr id="16" name="矩形 15"/>
            <p:cNvSpPr/>
            <p:nvPr/>
          </p:nvSpPr>
          <p:spPr>
            <a:xfrm>
              <a:off x="7074878" y="4287168"/>
              <a:ext cx="4123427" cy="1219689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3" name="矩形 16"/>
            <p:cNvSpPr/>
            <p:nvPr/>
          </p:nvSpPr>
          <p:spPr>
            <a:xfrm>
              <a:off x="7124368" y="4443318"/>
              <a:ext cx="4024443" cy="922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/>
              <a:r>
                <a:rPr lang="en-IN" altLang="zh-CN" sz="5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 You!</a:t>
              </a:r>
              <a:endParaRPr lang="en-IN" altLang="zh-CN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"/>
          <p:cNvGrpSpPr/>
          <p:nvPr/>
        </p:nvGrpSpPr>
        <p:grpSpPr>
          <a:xfrm>
            <a:off x="3201988" y="2016125"/>
            <a:ext cx="7049770" cy="592455"/>
            <a:chOff x="3471690" y="2016846"/>
            <a:chExt cx="7048502" cy="592201"/>
          </a:xfrm>
        </p:grpSpPr>
        <p:sp>
          <p:nvSpPr>
            <p:cNvPr id="3" name="矩形 5"/>
            <p:cNvSpPr/>
            <p:nvPr/>
          </p:nvSpPr>
          <p:spPr>
            <a:xfrm flipH="1">
              <a:off x="5256989" y="2016846"/>
              <a:ext cx="5263203" cy="592201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IN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Abstract</a:t>
              </a:r>
              <a:endPara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0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1" name="组合 8"/>
          <p:cNvGrpSpPr/>
          <p:nvPr/>
        </p:nvGrpSpPr>
        <p:grpSpPr>
          <a:xfrm>
            <a:off x="3201988" y="2851150"/>
            <a:ext cx="7049135" cy="591185"/>
            <a:chOff x="3471690" y="2016846"/>
            <a:chExt cx="7047867" cy="592520"/>
          </a:xfrm>
        </p:grpSpPr>
        <p:sp>
          <p:nvSpPr>
            <p:cNvPr id="10" name="矩形 5"/>
            <p:cNvSpPr/>
            <p:nvPr/>
          </p:nvSpPr>
          <p:spPr>
            <a:xfrm flipH="1">
              <a:off x="5256989" y="2016846"/>
              <a:ext cx="5262568" cy="592520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3" name="文本框 10"/>
            <p:cNvSpPr txBox="1"/>
            <p:nvPr/>
          </p:nvSpPr>
          <p:spPr>
            <a:xfrm>
              <a:off x="5592802" y="2081955"/>
              <a:ext cx="3337218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IN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Objectives</a:t>
              </a:r>
              <a:endPara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5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13"/>
          <p:cNvGrpSpPr/>
          <p:nvPr/>
        </p:nvGrpSpPr>
        <p:grpSpPr>
          <a:xfrm>
            <a:off x="3201988" y="3684588"/>
            <a:ext cx="7049135" cy="592137"/>
            <a:chOff x="3471690" y="2016846"/>
            <a:chExt cx="7047867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6989" y="2016846"/>
              <a:ext cx="5262568" cy="591567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8" name="文本框 15"/>
            <p:cNvSpPr txBox="1"/>
            <p:nvPr/>
          </p:nvSpPr>
          <p:spPr>
            <a:xfrm>
              <a:off x="5592843" y="2082223"/>
              <a:ext cx="4715297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IN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System Architecture</a:t>
              </a:r>
              <a:endPara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0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1" name="组合 18"/>
          <p:cNvGrpSpPr/>
          <p:nvPr/>
        </p:nvGrpSpPr>
        <p:grpSpPr>
          <a:xfrm>
            <a:off x="3201988" y="4518025"/>
            <a:ext cx="7964169" cy="592455"/>
            <a:chOff x="3471690" y="2016846"/>
            <a:chExt cx="7962737" cy="592201"/>
          </a:xfrm>
        </p:grpSpPr>
        <p:sp>
          <p:nvSpPr>
            <p:cNvPr id="20" name="矩形 5"/>
            <p:cNvSpPr/>
            <p:nvPr/>
          </p:nvSpPr>
          <p:spPr>
            <a:xfrm flipH="1">
              <a:off x="5256989" y="2016846"/>
              <a:ext cx="5262568" cy="592201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3" name="文本框 20"/>
            <p:cNvSpPr txBox="1"/>
            <p:nvPr/>
          </p:nvSpPr>
          <p:spPr>
            <a:xfrm>
              <a:off x="5592843" y="2082223"/>
              <a:ext cx="5841584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IN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Technological Stack</a:t>
              </a:r>
              <a:endPara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5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3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5"/>
          <p:cNvSpPr/>
          <p:nvPr/>
        </p:nvSpPr>
        <p:spPr>
          <a:xfrm flipH="1">
            <a:off x="4988243" y="5309870"/>
            <a:ext cx="5263515" cy="59245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5322888" y="5393055"/>
            <a:ext cx="58426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任意多边形 21"/>
          <p:cNvSpPr/>
          <p:nvPr/>
        </p:nvSpPr>
        <p:spPr>
          <a:xfrm rot="10800000" flipH="1">
            <a:off x="3201988" y="5309870"/>
            <a:ext cx="1619250" cy="592138"/>
          </a:xfrm>
          <a:custGeom>
            <a:avLst/>
            <a:gdLst>
              <a:gd name="connsiteX0" fmla="*/ 236255 w 1618609"/>
              <a:gd name="connsiteY0" fmla="*/ 591884 h 591884"/>
              <a:gd name="connsiteX1" fmla="*/ 1618609 w 1618609"/>
              <a:gd name="connsiteY1" fmla="*/ 591884 h 591884"/>
              <a:gd name="connsiteX2" fmla="*/ 1618609 w 1618609"/>
              <a:gd name="connsiteY2" fmla="*/ 0 h 591884"/>
              <a:gd name="connsiteX3" fmla="*/ 236255 w 1618609"/>
              <a:gd name="connsiteY3" fmla="*/ 0 h 591884"/>
              <a:gd name="connsiteX4" fmla="*/ 236255 w 1618609"/>
              <a:gd name="connsiteY4" fmla="*/ 591884 h 59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609" h="591884">
                <a:moveTo>
                  <a:pt x="236255" y="591884"/>
                </a:moveTo>
                <a:lnTo>
                  <a:pt x="1618609" y="591884"/>
                </a:lnTo>
                <a:lnTo>
                  <a:pt x="1618609" y="0"/>
                </a:lnTo>
                <a:lnTo>
                  <a:pt x="236255" y="0"/>
                </a:lnTo>
                <a:cubicBezTo>
                  <a:pt x="-68510" y="30260"/>
                  <a:pt x="-88828" y="568887"/>
                  <a:pt x="236255" y="591884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>
            <a:off x="3395298" y="5375006"/>
            <a:ext cx="1593176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 </a:t>
            </a:r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2"/>
          <a:srcRect l="31381" r="2142"/>
          <a:stretch>
            <a:fillRect/>
          </a:stretch>
        </p:blipFill>
        <p:spPr>
          <a:xfrm>
            <a:off x="0" y="0"/>
            <a:ext cx="51784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311650" y="1617980"/>
            <a:ext cx="7880350" cy="35534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3" name="矩形 7"/>
          <p:cNvSpPr/>
          <p:nvPr/>
        </p:nvSpPr>
        <p:spPr>
          <a:xfrm>
            <a:off x="5368925" y="2014538"/>
            <a:ext cx="65611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 the city is developing and with increase in population, 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people are finding it difficult to park their vehicles. 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4" name="矩形 8"/>
          <p:cNvSpPr/>
          <p:nvPr/>
        </p:nvSpPr>
        <p:spPr>
          <a:xfrm>
            <a:off x="5368925" y="2860993"/>
            <a:ext cx="65611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some parking place there is no safety for the vehicle. 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 is a chance of theft or vehicles may get damaged.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5" name="矩形 9"/>
          <p:cNvSpPr/>
          <p:nvPr/>
        </p:nvSpPr>
        <p:spPr>
          <a:xfrm>
            <a:off x="5368925" y="3621723"/>
            <a:ext cx="6561138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People waste their time to search vehicle parking place.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5178425" y="1666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bstract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直接连接符 32"/>
          <p:cNvCxnSpPr/>
          <p:nvPr/>
        </p:nvCxnSpPr>
        <p:spPr>
          <a:xfrm>
            <a:off x="5187633" y="627063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9"/>
          <p:cNvSpPr/>
          <p:nvPr/>
        </p:nvSpPr>
        <p:spPr>
          <a:xfrm>
            <a:off x="5368925" y="4257993"/>
            <a:ext cx="65611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solve these problems 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Online Vehicle Parking 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Monitoring‟ is used. 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3905" y="2148840"/>
            <a:ext cx="604520" cy="254635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73905" y="4392295"/>
            <a:ext cx="605155" cy="254635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/>
          </a:p>
        </p:txBody>
      </p:sp>
      <p:sp>
        <p:nvSpPr>
          <p:cNvPr id="7" name="Right Arrow 6"/>
          <p:cNvSpPr/>
          <p:nvPr/>
        </p:nvSpPr>
        <p:spPr>
          <a:xfrm>
            <a:off x="4573905" y="2994660"/>
            <a:ext cx="604520" cy="254635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3905" y="3648075"/>
            <a:ext cx="604520" cy="254635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Objectives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2200" y="2832100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4446905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2200" y="1205865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2175" y="2832100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2175" y="4446588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92" name="文本框 30"/>
          <p:cNvSpPr txBox="1"/>
          <p:nvPr/>
        </p:nvSpPr>
        <p:spPr>
          <a:xfrm>
            <a:off x="7628255" y="1205865"/>
            <a:ext cx="285432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Directing the vehicle owner to the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particular parking slot by providing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directions in the application.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3" name="文本框 31"/>
          <p:cNvSpPr txBox="1"/>
          <p:nvPr/>
        </p:nvSpPr>
        <p:spPr>
          <a:xfrm>
            <a:off x="1648460" y="1205865"/>
            <a:ext cx="2854325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Faster reservation of a parking slot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anytime and from anywhere.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4" name="文本框 32"/>
          <p:cNvSpPr txBox="1"/>
          <p:nvPr/>
        </p:nvSpPr>
        <p:spPr>
          <a:xfrm>
            <a:off x="7628255" y="2832100"/>
            <a:ext cx="2854325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QR code for verifying the user who has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booked/reserved the parking slot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5" name="文本框 33"/>
          <p:cNvSpPr txBox="1"/>
          <p:nvPr/>
        </p:nvSpPr>
        <p:spPr>
          <a:xfrm>
            <a:off x="7617460" y="4446905"/>
            <a:ext cx="2854325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Payment calculation based on time for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which the vehicle was parked.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6" name="文本框 34"/>
          <p:cNvSpPr txBox="1"/>
          <p:nvPr/>
        </p:nvSpPr>
        <p:spPr>
          <a:xfrm>
            <a:off x="1651000" y="4394518"/>
            <a:ext cx="2852738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payment portal integration making it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easier for the vehicle owners to complete the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7" name="文本框 35"/>
          <p:cNvSpPr txBox="1"/>
          <p:nvPr/>
        </p:nvSpPr>
        <p:spPr>
          <a:xfrm>
            <a:off x="1774825" y="837565"/>
            <a:ext cx="1895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8" name="文本框 36"/>
          <p:cNvSpPr txBox="1"/>
          <p:nvPr/>
        </p:nvSpPr>
        <p:spPr>
          <a:xfrm>
            <a:off x="7617460" y="4078605"/>
            <a:ext cx="18938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99" name="文本框 37"/>
          <p:cNvSpPr txBox="1"/>
          <p:nvPr/>
        </p:nvSpPr>
        <p:spPr>
          <a:xfrm>
            <a:off x="7628255" y="2463800"/>
            <a:ext cx="1895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00" name="文本框 38"/>
          <p:cNvSpPr txBox="1"/>
          <p:nvPr/>
        </p:nvSpPr>
        <p:spPr>
          <a:xfrm>
            <a:off x="7617778" y="837565"/>
            <a:ext cx="18938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01" name="文本框 39"/>
          <p:cNvSpPr txBox="1"/>
          <p:nvPr/>
        </p:nvSpPr>
        <p:spPr>
          <a:xfrm>
            <a:off x="1776413" y="5606415"/>
            <a:ext cx="18938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4702175" y="1205865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3"/>
          <p:cNvSpPr/>
          <p:nvPr/>
        </p:nvSpPr>
        <p:spPr>
          <a:xfrm>
            <a:off x="5895975" y="3818573"/>
            <a:ext cx="171450" cy="1350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3"/>
          <p:cNvSpPr/>
          <p:nvPr/>
        </p:nvSpPr>
        <p:spPr>
          <a:xfrm>
            <a:off x="5895975" y="5347653"/>
            <a:ext cx="171450" cy="1350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"/>
          <p:cNvSpPr/>
          <p:nvPr/>
        </p:nvSpPr>
        <p:spPr>
          <a:xfrm>
            <a:off x="5895975" y="719138"/>
            <a:ext cx="171450" cy="1350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"/>
          <p:cNvSpPr/>
          <p:nvPr/>
        </p:nvSpPr>
        <p:spPr>
          <a:xfrm>
            <a:off x="5895975" y="2266633"/>
            <a:ext cx="171450" cy="1350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8"/>
          <p:cNvSpPr/>
          <p:nvPr/>
        </p:nvSpPr>
        <p:spPr>
          <a:xfrm>
            <a:off x="6172200" y="5974715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8"/>
          <p:cNvSpPr/>
          <p:nvPr/>
        </p:nvSpPr>
        <p:spPr>
          <a:xfrm>
            <a:off x="4702175" y="5974715"/>
            <a:ext cx="1062038" cy="9525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1776413" y="4078605"/>
            <a:ext cx="18938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9"/>
          <p:cNvSpPr txBox="1"/>
          <p:nvPr/>
        </p:nvSpPr>
        <p:spPr>
          <a:xfrm>
            <a:off x="1774508" y="2463800"/>
            <a:ext cx="18938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4"/>
          <p:cNvSpPr txBox="1"/>
          <p:nvPr/>
        </p:nvSpPr>
        <p:spPr>
          <a:xfrm>
            <a:off x="1651000" y="2831783"/>
            <a:ext cx="2852738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Providing information about nearby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parking slots that are vacant.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3"/>
          <p:cNvSpPr txBox="1"/>
          <p:nvPr/>
        </p:nvSpPr>
        <p:spPr>
          <a:xfrm>
            <a:off x="1651000" y="5974715"/>
            <a:ext cx="285432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 Analysis depicting the typical peak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hours when the parking area is most/least</a:t>
            </a:r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occupied.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6"/>
          <p:cNvSpPr txBox="1"/>
          <p:nvPr/>
        </p:nvSpPr>
        <p:spPr>
          <a:xfrm>
            <a:off x="7629525" y="5606415"/>
            <a:ext cx="18938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8)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33"/>
          <p:cNvSpPr txBox="1"/>
          <p:nvPr/>
        </p:nvSpPr>
        <p:spPr>
          <a:xfrm>
            <a:off x="7629525" y="5974715"/>
            <a:ext cx="28543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torage of the vehicle and owner details in the</a:t>
            </a:r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backend.</a:t>
            </a:r>
            <a:endParaRPr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" name="直接连接符 32"/>
          <p:cNvCxnSpPr/>
          <p:nvPr/>
        </p:nvCxnSpPr>
        <p:spPr>
          <a:xfrm>
            <a:off x="333058" y="71913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Existing System Architecture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7" name="TextBox 35"/>
          <p:cNvSpPr txBox="1"/>
          <p:nvPr/>
        </p:nvSpPr>
        <p:spPr>
          <a:xfrm>
            <a:off x="3926840" y="1632903"/>
            <a:ext cx="7331075" cy="39693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system, ultrasonic sensors integrated with Raspberry Pi and Node MCU are used. The information from the Raspberry Pi is passed to the front end GUI and back end database.</a:t>
            </a:r>
            <a:endParaRPr lang="en-I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I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information is fetched from the  ultrasonic sensors that detect the presence or absence of a vehicle. This information is forwarded to the Node MCU. A single Node MCU takes care of 4-5 parking slots respectively. There will be many such slot- node MCU pairs will form a network. The Node MCU transmits this information to the Raspberry Pi that has an on- board Wi-Fi module which helps for internet connectivity. Hence the information of whether a parking slot is available or not is forwarded to the Front End (application/website) and the user/ administrator gets to know about the availability of the parking slot. </a:t>
            </a:r>
            <a:endParaRPr lang="en-I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05" y="1569720"/>
            <a:ext cx="3084195" cy="4123690"/>
          </a:xfrm>
          <a:prstGeom prst="rect">
            <a:avLst/>
          </a:prstGeom>
        </p:spPr>
      </p:pic>
      <p:cxnSp>
        <p:nvCxnSpPr>
          <p:cNvPr id="6" name="直接连接符 32"/>
          <p:cNvCxnSpPr/>
          <p:nvPr/>
        </p:nvCxnSpPr>
        <p:spPr>
          <a:xfrm>
            <a:off x="343535" y="992505"/>
            <a:ext cx="4585335" cy="11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"/>
          <p:cNvSpPr txBox="1"/>
          <p:nvPr/>
        </p:nvSpPr>
        <p:spPr>
          <a:xfrm>
            <a:off x="333375" y="217805"/>
            <a:ext cx="4841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Existing System Architecture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466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5" y="2063750"/>
            <a:ext cx="1703388" cy="1731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976688"/>
            <a:ext cx="1552575" cy="1571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68" name="组合 17"/>
          <p:cNvGrpSpPr/>
          <p:nvPr/>
        </p:nvGrpSpPr>
        <p:grpSpPr>
          <a:xfrm>
            <a:off x="7075488" y="2120900"/>
            <a:ext cx="4122737" cy="1219200"/>
            <a:chOff x="7074879" y="2121184"/>
            <a:chExt cx="4123427" cy="1219689"/>
          </a:xfrm>
        </p:grpSpPr>
        <p:sp>
          <p:nvSpPr>
            <p:cNvPr id="13" name="矩形 12"/>
            <p:cNvSpPr/>
            <p:nvPr/>
          </p:nvSpPr>
          <p:spPr>
            <a:xfrm>
              <a:off x="7074879" y="2121184"/>
              <a:ext cx="4123427" cy="1219689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0" name="矩形 13"/>
            <p:cNvSpPr/>
            <p:nvPr/>
          </p:nvSpPr>
          <p:spPr>
            <a:xfrm>
              <a:off x="7124369" y="2292684"/>
              <a:ext cx="4024443" cy="6454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/>
              <a:r>
                <a:rPr lang="zh-C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It provides GUI so that you can see the</a:t>
              </a:r>
              <a:r>
                <a:rPr lang="en-I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available slots.</a:t>
              </a:r>
              <a:endPara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471" name="组合 18"/>
          <p:cNvGrpSpPr/>
          <p:nvPr/>
        </p:nvGrpSpPr>
        <p:grpSpPr>
          <a:xfrm>
            <a:off x="7075488" y="4287838"/>
            <a:ext cx="4122420" cy="1467485"/>
            <a:chOff x="7074878" y="4287168"/>
            <a:chExt cx="4123110" cy="1468074"/>
          </a:xfrm>
        </p:grpSpPr>
        <p:sp>
          <p:nvSpPr>
            <p:cNvPr id="16" name="矩形 15"/>
            <p:cNvSpPr/>
            <p:nvPr/>
          </p:nvSpPr>
          <p:spPr>
            <a:xfrm>
              <a:off x="7074878" y="4287168"/>
              <a:ext cx="4123110" cy="1468074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3" name="矩形 16"/>
            <p:cNvSpPr/>
            <p:nvPr/>
          </p:nvSpPr>
          <p:spPr>
            <a:xfrm>
              <a:off x="7124368" y="4443318"/>
              <a:ext cx="4024443" cy="1199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/>
              <a:r>
                <a:rPr lang="zh-C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 solution if parking slots are full. Does not</a:t>
              </a:r>
              <a:r>
                <a:rPr lang="en-I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display nearby parking area within the vicinity of</a:t>
              </a:r>
              <a:r>
                <a:rPr lang="en-I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original parking area.</a:t>
              </a:r>
              <a:endPara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417" name="TextBox 35"/>
          <p:cNvSpPr txBox="1"/>
          <p:nvPr/>
        </p:nvSpPr>
        <p:spPr>
          <a:xfrm>
            <a:off x="333375" y="1531620"/>
            <a:ext cx="48418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Additionally, the vehicle entries are stored in the backend database hence keeping a record of the vehicles that have entered in the parking area, so that the details can be quickly and easily accessed. Database helps maintain all the vehicle and </a:t>
            </a:r>
            <a:endParaRPr lang="en-I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records for future reference. </a:t>
            </a:r>
            <a:endParaRPr lang="en-I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接连接符 32"/>
          <p:cNvCxnSpPr/>
          <p:nvPr/>
        </p:nvCxnSpPr>
        <p:spPr>
          <a:xfrm flipV="1">
            <a:off x="333375" y="669290"/>
            <a:ext cx="4615815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Proposed System Architecture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21297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Vehicle Owner books/reserves the parking slot using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mobile application. In turn the user will get a QR code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which will be used for verification later.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window of 2 hours will be provided to the user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within which he/she has to reach the parking area else,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reservation is cancelled.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entrance, the user verifies the identity using the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QR code and is assigned a particular parking slot based on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type of vehicle (car/bike).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535" y="136144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Working: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接连接符 32"/>
          <p:cNvCxnSpPr/>
          <p:nvPr/>
        </p:nvCxnSpPr>
        <p:spPr>
          <a:xfrm>
            <a:off x="343535" y="1054100"/>
            <a:ext cx="5153025" cy="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2"/>
          <p:cNvCxnSpPr/>
          <p:nvPr/>
        </p:nvCxnSpPr>
        <p:spPr>
          <a:xfrm flipV="1">
            <a:off x="343535" y="1815465"/>
            <a:ext cx="190754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Proposed System Architecture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551940"/>
            <a:ext cx="10535285" cy="4584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Thereby, the application will guide the vehicle owner to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the particular slot that has been assigned to him/her by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giving the directions.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Therefore, time won’t be wasted in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finding the parking slot.A window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of 2 hours will be provided to the user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within which he/she has to reach the parking area else,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reservation is cancelled.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details are stored at the backend when the QR code is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scanned.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An additional feature our system provides is that it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displays the vehicle density patterns in the parking area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during different time periods of the day. This therefore will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give an idea to the vehicle owner if he/she will get the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reservation in that particular or not.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直接连接符 32"/>
          <p:cNvCxnSpPr/>
          <p:nvPr/>
        </p:nvCxnSpPr>
        <p:spPr>
          <a:xfrm>
            <a:off x="343535" y="992505"/>
            <a:ext cx="4656455" cy="1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43535" y="532130"/>
            <a:ext cx="623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Proposed System Architecture</a:t>
            </a:r>
            <a:endParaRPr lang="en-I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" y="1252855"/>
            <a:ext cx="10535285" cy="553847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Suppose if the parking slot is full, our system will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provide information for nearby parking areas within the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vicinity of the main parking area.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details are stored at the backend when the QR code is</a:t>
            </a:r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scanned.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IN" altLang="en-US" dirty="0">
                <a:solidFill>
                  <a:schemeClr val="bg1"/>
                </a:solidFill>
              </a:rPr>
              <a:t>I</a:t>
            </a:r>
            <a:r>
              <a:rPr dirty="0">
                <a:solidFill>
                  <a:schemeClr val="bg1"/>
                </a:solidFill>
              </a:rPr>
              <a:t>f the user does not have an application or internet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connectivity, then booking for that particular user will be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done right at entrance of the parking area by providing 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receipt or ticket. Therefore, additional features our system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 providing is:</a:t>
            </a:r>
            <a:endParaRPr dirty="0">
              <a:solidFill>
                <a:schemeClr val="bg1"/>
              </a:solidFill>
            </a:endParaRPr>
          </a:p>
          <a:p>
            <a:pPr lvl="1"/>
            <a:r>
              <a:rPr dirty="0">
                <a:solidFill>
                  <a:schemeClr val="bg1"/>
                </a:solidFill>
              </a:rPr>
              <a:t>Directions are provided to the parking slot.</a:t>
            </a:r>
            <a:endParaRPr dirty="0">
              <a:solidFill>
                <a:schemeClr val="bg1"/>
              </a:solidFill>
            </a:endParaRPr>
          </a:p>
          <a:p>
            <a:pPr lvl="1"/>
            <a:r>
              <a:rPr dirty="0">
                <a:solidFill>
                  <a:schemeClr val="bg1"/>
                </a:solidFill>
              </a:rPr>
              <a:t>Graph analysis of vehicle density in the parking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area giving the user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 idea of when the parking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slot is vacant/full.</a:t>
            </a:r>
            <a:endParaRPr dirty="0">
              <a:solidFill>
                <a:schemeClr val="bg1"/>
              </a:solidFill>
            </a:endParaRPr>
          </a:p>
          <a:p>
            <a:pPr lvl="1"/>
            <a:r>
              <a:rPr dirty="0">
                <a:solidFill>
                  <a:schemeClr val="bg1"/>
                </a:solidFill>
              </a:rPr>
              <a:t> Information about nearby vacant parking slots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within the vicinity of the main parking slot.</a:t>
            </a:r>
            <a:endParaRPr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32"/>
          <p:cNvCxnSpPr/>
          <p:nvPr/>
        </p:nvCxnSpPr>
        <p:spPr>
          <a:xfrm>
            <a:off x="343535" y="992505"/>
            <a:ext cx="4808220" cy="1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5582</Words>
  <Application>WPS Presentation</Application>
  <PresentationFormat>Widescreen</PresentationFormat>
  <Paragraphs>174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Microsoft YaHei</vt:lpstr>
      <vt:lpstr>方正大黑简体</vt:lpstr>
      <vt:lpstr>Impact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sahil</cp:lastModifiedBy>
  <cp:revision>26</cp:revision>
  <dcterms:created xsi:type="dcterms:W3CDTF">2015-04-20T08:43:00Z</dcterms:created>
  <dcterms:modified xsi:type="dcterms:W3CDTF">2021-04-06T10:58:38Z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