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0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59A4-DF3F-4AF3-9CF9-CCEA9BA175C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8034-B2F7-4130-A81E-28935629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9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59A4-DF3F-4AF3-9CF9-CCEA9BA175C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8034-B2F7-4130-A81E-28935629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59A4-DF3F-4AF3-9CF9-CCEA9BA175C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8034-B2F7-4130-A81E-28935629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1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59A4-DF3F-4AF3-9CF9-CCEA9BA175C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8034-B2F7-4130-A81E-28935629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7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59A4-DF3F-4AF3-9CF9-CCEA9BA175C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8034-B2F7-4130-A81E-28935629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3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59A4-DF3F-4AF3-9CF9-CCEA9BA175C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8034-B2F7-4130-A81E-28935629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0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59A4-DF3F-4AF3-9CF9-CCEA9BA175C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8034-B2F7-4130-A81E-28935629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59A4-DF3F-4AF3-9CF9-CCEA9BA175C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8034-B2F7-4130-A81E-28935629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0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59A4-DF3F-4AF3-9CF9-CCEA9BA175C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8034-B2F7-4130-A81E-28935629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5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59A4-DF3F-4AF3-9CF9-CCEA9BA175C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8034-B2F7-4130-A81E-28935629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6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59A4-DF3F-4AF3-9CF9-CCEA9BA175C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8034-B2F7-4130-A81E-28935629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8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D59A4-DF3F-4AF3-9CF9-CCEA9BA175C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C8034-B2F7-4130-A81E-28935629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2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636" y="1122363"/>
            <a:ext cx="11415562" cy="23876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5"/>
                </a:solidFill>
              </a:rPr>
              <a:t>Food Delivery Service in Manhattan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221" y="3698290"/>
            <a:ext cx="9144000" cy="1655762"/>
          </a:xfrm>
        </p:spPr>
        <p:txBody>
          <a:bodyPr/>
          <a:lstStyle/>
          <a:p>
            <a:pPr algn="l"/>
            <a:r>
              <a:rPr lang="en-US" dirty="0" smtClean="0"/>
              <a:t>Coursera/IBM Capstone Project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6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317" y="374751"/>
            <a:ext cx="11039375" cy="68402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Problem Statement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8317" y="1453415"/>
            <a:ext cx="10962374" cy="1399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 have been approached by a Manhattan based businessman who wants to start a service which delivers Indian food to a customer’s home. He believes the demand for his service will be higher in neighborhoods of Manhattan where there is a lack of Indian restaurants. He has asked me to help him identify such neighborhoods so that he can better target his marketing budget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2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317" y="374751"/>
            <a:ext cx="11039375" cy="68402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Data Acquisition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8317" y="1453415"/>
            <a:ext cx="10962374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prstClr val="black"/>
                </a:solidFill>
              </a:rPr>
              <a:t>Latitude/Longitude </a:t>
            </a:r>
            <a:r>
              <a:rPr lang="en-US" b="1" dirty="0">
                <a:solidFill>
                  <a:prstClr val="black"/>
                </a:solidFill>
              </a:rPr>
              <a:t>of NYC neighborhoods </a:t>
            </a:r>
            <a:r>
              <a:rPr lang="en-US" dirty="0">
                <a:solidFill>
                  <a:prstClr val="black"/>
                </a:solidFill>
              </a:rPr>
              <a:t>– I sourced this information from the JSON file made available by the IBM team for the Coursera Capstone project</a:t>
            </a:r>
            <a:r>
              <a:rPr lang="en-US" dirty="0" smtClean="0">
                <a:solidFill>
                  <a:prstClr val="black"/>
                </a:solidFill>
              </a:rPr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prstClr val="black"/>
                </a:solidFill>
              </a:rPr>
              <a:t>Information on Indian Restaurants </a:t>
            </a:r>
            <a:r>
              <a:rPr lang="en-US" dirty="0">
                <a:solidFill>
                  <a:prstClr val="black"/>
                </a:solidFill>
              </a:rPr>
              <a:t>– I sourced this information from Foursquare. </a:t>
            </a:r>
            <a:r>
              <a:rPr lang="en-US" dirty="0" smtClean="0">
                <a:solidFill>
                  <a:prstClr val="black"/>
                </a:solidFill>
              </a:rPr>
              <a:t>I </a:t>
            </a:r>
            <a:r>
              <a:rPr lang="en-US" dirty="0">
                <a:solidFill>
                  <a:prstClr val="black"/>
                </a:solidFill>
              </a:rPr>
              <a:t>used </a:t>
            </a:r>
            <a:r>
              <a:rPr lang="en-US" dirty="0" smtClean="0">
                <a:solidFill>
                  <a:prstClr val="black"/>
                </a:solidFill>
              </a:rPr>
              <a:t>their </a:t>
            </a:r>
            <a:r>
              <a:rPr lang="en-US" dirty="0">
                <a:solidFill>
                  <a:prstClr val="black"/>
                </a:solidFill>
              </a:rPr>
              <a:t>‘Search’ API endpoint for this project. This endpoint can be used to return a list of venues near a given location based on a keyword based query or by specifying the category ids of interest. I used the latitude and longitude of the neighborhoods to search for the number of Indian restaurants in a 500 meter radius around them. I used the Category Id ‘4bf58dd8d48988d10f941735’ to identify Indian restaurants</a:t>
            </a:r>
            <a:r>
              <a:rPr lang="en-US" dirty="0" smtClean="0">
                <a:solidFill>
                  <a:prstClr val="black"/>
                </a:solidFill>
              </a:rPr>
              <a:t>.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43411"/>
              </p:ext>
            </p:extLst>
          </p:nvPr>
        </p:nvGraphicFramePr>
        <p:xfrm>
          <a:off x="2875281" y="4447172"/>
          <a:ext cx="5933440" cy="2196595"/>
        </p:xfrm>
        <a:graphic>
          <a:graphicData uri="http://schemas.openxmlformats.org/drawingml/2006/table">
            <a:tbl>
              <a:tblPr firstRow="1" firstCol="1" bandRow="1"/>
              <a:tblGrid>
                <a:gridCol w="1483360"/>
                <a:gridCol w="1045263"/>
                <a:gridCol w="1045263"/>
                <a:gridCol w="2359554"/>
              </a:tblGrid>
              <a:tr h="18288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 Data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Neighborhood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Latitude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Longitude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Indian Restaurants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Marble Hill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40.876551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-73.910660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Chinatown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40.715618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-73.994279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Washington Heights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40.851903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-73.936900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Inwood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40.867684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-73.921210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Hamilton Heights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40.823604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-73.949688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51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317" y="374751"/>
            <a:ext cx="11039375" cy="68402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Methodology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8317" y="1453415"/>
            <a:ext cx="1096237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prstClr val="black"/>
                </a:solidFill>
              </a:rPr>
              <a:t>Clustering - </a:t>
            </a:r>
            <a:r>
              <a:rPr lang="en-US" dirty="0">
                <a:solidFill>
                  <a:prstClr val="black"/>
                </a:solidFill>
              </a:rPr>
              <a:t>The first step was to run Clustering on this dataset. I used the K-means clustering algorithm. I split the dataset into 3 clusters based on the number of restaurants in the neighborhood. The idea is to identify three groups of neighborhoods differentiated by the number of Indian restaurants around them</a:t>
            </a:r>
            <a:r>
              <a:rPr lang="en-US" dirty="0" smtClean="0">
                <a:solidFill>
                  <a:prstClr val="black"/>
                </a:solidFill>
              </a:rPr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endParaRPr lang="en-US" b="1" dirty="0">
              <a:solidFill>
                <a:prstClr val="black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prstClr val="black"/>
                </a:solidFill>
              </a:rPr>
              <a:t>Visualization - </a:t>
            </a:r>
            <a:r>
              <a:rPr lang="en-US" dirty="0">
                <a:solidFill>
                  <a:prstClr val="black"/>
                </a:solidFill>
              </a:rPr>
              <a:t>The </a:t>
            </a:r>
            <a:r>
              <a:rPr lang="en-US" dirty="0" smtClean="0">
                <a:solidFill>
                  <a:prstClr val="black"/>
                </a:solidFill>
              </a:rPr>
              <a:t>second step </a:t>
            </a:r>
            <a:r>
              <a:rPr lang="en-US" dirty="0">
                <a:solidFill>
                  <a:prstClr val="black"/>
                </a:solidFill>
              </a:rPr>
              <a:t>was to visualize the results on a map to easily identify clusters of neighborhoods with few Indian restaurants as requested by the client. The Folium library was used for this. </a:t>
            </a:r>
          </a:p>
        </p:txBody>
      </p:sp>
    </p:spTree>
    <p:extLst>
      <p:ext uri="{BB962C8B-B14F-4D97-AF65-F5344CB8AC3E}">
        <p14:creationId xmlns:p14="http://schemas.microsoft.com/office/powerpoint/2010/main" val="384009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317" y="374751"/>
            <a:ext cx="11039375" cy="68402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Final Recommendation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8317" y="1453415"/>
            <a:ext cx="6818163" cy="505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three clusters that were created had the following characteristics – 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/>
              <a:t>Cluster 0 has 22 neighborhoods. These neighborhoods have 0 to 6 Indian Restaurants.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/>
              <a:t>Cluster 2 has 12 neighborhoods. These neighborhoods have 7 to 16 Indian Restaurants.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/>
              <a:t>Cluster 1 has 6 neighborhoods. These neighborhoods have 21 to 28 Indian Restaurants</a:t>
            </a:r>
            <a:r>
              <a:rPr lang="en-US" dirty="0" smtClean="0"/>
              <a:t>.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The map of Manhattan showing the three clusters is shown </a:t>
            </a:r>
            <a:r>
              <a:rPr lang="en-US" dirty="0" smtClean="0"/>
              <a:t>on this slide. </a:t>
            </a:r>
            <a:r>
              <a:rPr lang="en-US" dirty="0"/>
              <a:t>My recommendation to the businessman would be to target the seven neighborhoods in Manhattan north of Central Park (highlighted in the map below using a blue circle). They are geographically contiguous and all have a low density of Indian restaurants. His service will be an attractive proposition for residents of these neighborhoods who enjoy Indian food.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837" y="2033638"/>
            <a:ext cx="3590855" cy="389568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 rot="1628742">
            <a:off x="9770744" y="2236668"/>
            <a:ext cx="859790" cy="16389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97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460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Times New Roman</vt:lpstr>
      <vt:lpstr>Wingdings</vt:lpstr>
      <vt:lpstr>Office Theme</vt:lpstr>
      <vt:lpstr>Food Delivery Service in Manhattan</vt:lpstr>
      <vt:lpstr>Problem Statement</vt:lpstr>
      <vt:lpstr>Data Acquisition</vt:lpstr>
      <vt:lpstr>Methodology</vt:lpstr>
      <vt:lpstr>Final Recommendation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Delivery Service in Manhattan</dc:title>
  <dc:creator>Microsoft account</dc:creator>
  <cp:lastModifiedBy>Microsoft account</cp:lastModifiedBy>
  <cp:revision>4</cp:revision>
  <dcterms:created xsi:type="dcterms:W3CDTF">2021-07-19T19:41:09Z</dcterms:created>
  <dcterms:modified xsi:type="dcterms:W3CDTF">2021-07-19T20:22:57Z</dcterms:modified>
</cp:coreProperties>
</file>