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7"/>
  </p:notesMasterIdLst>
  <p:sldIdLst>
    <p:sldId id="256" r:id="rId3"/>
    <p:sldId id="258" r:id="rId4"/>
    <p:sldId id="257" r:id="rId5"/>
    <p:sldId id="260" r:id="rId6"/>
    <p:sldId id="259" r:id="rId7"/>
    <p:sldId id="261" r:id="rId8"/>
    <p:sldId id="271" r:id="rId9"/>
    <p:sldId id="263" r:id="rId10"/>
    <p:sldId id="264" r:id="rId11"/>
    <p:sldId id="273" r:id="rId12"/>
    <p:sldId id="274" r:id="rId13"/>
    <p:sldId id="272"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90575" autoAdjust="0"/>
  </p:normalViewPr>
  <p:slideViewPr>
    <p:cSldViewPr>
      <p:cViewPr>
        <p:scale>
          <a:sx n="75" d="100"/>
          <a:sy n="75" d="100"/>
        </p:scale>
        <p:origin x="-1042" y="-1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19AC69-36C5-4F42-9A35-8E2C00A8AB18}" type="doc">
      <dgm:prSet loTypeId="urn:microsoft.com/office/officeart/2005/8/layout/StepDownProcess" loCatId="process" qsTypeId="urn:microsoft.com/office/officeart/2005/8/quickstyle/3d1" qsCatId="3D" csTypeId="urn:microsoft.com/office/officeart/2005/8/colors/accent0_3" csCatId="mainScheme" phldr="1"/>
      <dgm:spPr/>
      <dgm:t>
        <a:bodyPr/>
        <a:lstStyle/>
        <a:p>
          <a:endParaRPr lang="en-IN"/>
        </a:p>
      </dgm:t>
    </dgm:pt>
    <dgm:pt modelId="{4D80D2BF-EE01-4D54-B46F-5BE4417DE1A1}">
      <dgm:prSet phldrT="[Text]"/>
      <dgm:spPr/>
      <dgm:t>
        <a:bodyPr/>
        <a:lstStyle/>
        <a:p>
          <a:r>
            <a:rPr lang="en-IN" dirty="0" smtClean="0"/>
            <a:t>Data Study and Data Cleaning</a:t>
          </a:r>
          <a:endParaRPr lang="en-IN" dirty="0"/>
        </a:p>
      </dgm:t>
    </dgm:pt>
    <dgm:pt modelId="{3C4FC355-058B-4A33-8703-1D3A979BF5E1}" type="parTrans" cxnId="{B292C327-978D-4043-943D-75F64F2138BB}">
      <dgm:prSet/>
      <dgm:spPr/>
      <dgm:t>
        <a:bodyPr/>
        <a:lstStyle/>
        <a:p>
          <a:endParaRPr lang="en-IN"/>
        </a:p>
      </dgm:t>
    </dgm:pt>
    <dgm:pt modelId="{48EA374C-3A81-439C-ADC6-03E722BC38CF}" type="sibTrans" cxnId="{B292C327-978D-4043-943D-75F64F2138BB}">
      <dgm:prSet/>
      <dgm:spPr/>
      <dgm:t>
        <a:bodyPr/>
        <a:lstStyle/>
        <a:p>
          <a:endParaRPr lang="en-IN"/>
        </a:p>
      </dgm:t>
    </dgm:pt>
    <dgm:pt modelId="{712C2E43-C50F-4CF2-87A4-C1E629CAD0B9}">
      <dgm:prSet phldrT="[Text]"/>
      <dgm:spPr/>
      <dgm:t>
        <a:bodyPr/>
        <a:lstStyle/>
        <a:p>
          <a:r>
            <a:rPr lang="en-IN" dirty="0" smtClean="0"/>
            <a:t>California housing </a:t>
          </a:r>
          <a:endParaRPr lang="en-IN" dirty="0"/>
        </a:p>
      </dgm:t>
    </dgm:pt>
    <dgm:pt modelId="{89D11169-2ABF-4D4A-8112-E838911B42DB}" type="parTrans" cxnId="{14DCD3D8-D382-486C-8750-44C528042AB9}">
      <dgm:prSet/>
      <dgm:spPr/>
      <dgm:t>
        <a:bodyPr/>
        <a:lstStyle/>
        <a:p>
          <a:endParaRPr lang="en-IN"/>
        </a:p>
      </dgm:t>
    </dgm:pt>
    <dgm:pt modelId="{4AC05E61-190C-4E07-A1B3-B26EC4838764}" type="sibTrans" cxnId="{14DCD3D8-D382-486C-8750-44C528042AB9}">
      <dgm:prSet/>
      <dgm:spPr/>
      <dgm:t>
        <a:bodyPr/>
        <a:lstStyle/>
        <a:p>
          <a:endParaRPr lang="en-IN"/>
        </a:p>
      </dgm:t>
    </dgm:pt>
    <dgm:pt modelId="{4B34E737-430D-484E-A079-BB83550A56D5}">
      <dgm:prSet phldrT="[Text]"/>
      <dgm:spPr/>
      <dgm:t>
        <a:bodyPr/>
        <a:lstStyle/>
        <a:p>
          <a:r>
            <a:rPr lang="en-IN" dirty="0" smtClean="0"/>
            <a:t>Data Transformation</a:t>
          </a:r>
          <a:endParaRPr lang="en-IN" dirty="0"/>
        </a:p>
      </dgm:t>
    </dgm:pt>
    <dgm:pt modelId="{58EE2C2A-1553-48BD-8D37-4FCB80B6E76C}" type="parTrans" cxnId="{63A8CCCD-399A-44BB-972F-2A1CA91CEC1A}">
      <dgm:prSet/>
      <dgm:spPr/>
      <dgm:t>
        <a:bodyPr/>
        <a:lstStyle/>
        <a:p>
          <a:endParaRPr lang="en-IN"/>
        </a:p>
      </dgm:t>
    </dgm:pt>
    <dgm:pt modelId="{69E0B4B8-3035-4990-84BE-411F4C391E3F}" type="sibTrans" cxnId="{63A8CCCD-399A-44BB-972F-2A1CA91CEC1A}">
      <dgm:prSet/>
      <dgm:spPr/>
      <dgm:t>
        <a:bodyPr/>
        <a:lstStyle/>
        <a:p>
          <a:endParaRPr lang="en-IN"/>
        </a:p>
      </dgm:t>
    </dgm:pt>
    <dgm:pt modelId="{072EC752-C2A1-4EDF-BFD4-3CC06DF2143A}">
      <dgm:prSet phldrT="[Text]"/>
      <dgm:spPr/>
      <dgm:t>
        <a:bodyPr/>
        <a:lstStyle/>
        <a:p>
          <a:r>
            <a:rPr lang="en-IN" dirty="0" smtClean="0"/>
            <a:t>Indexing and Vector-Assembler</a:t>
          </a:r>
          <a:endParaRPr lang="en-IN" dirty="0"/>
        </a:p>
      </dgm:t>
    </dgm:pt>
    <dgm:pt modelId="{825D7B22-3A1D-4861-9098-4058FC7220FE}" type="parTrans" cxnId="{FCC5FC50-304D-4966-AC00-61524B26F497}">
      <dgm:prSet/>
      <dgm:spPr/>
      <dgm:t>
        <a:bodyPr/>
        <a:lstStyle/>
        <a:p>
          <a:endParaRPr lang="en-IN"/>
        </a:p>
      </dgm:t>
    </dgm:pt>
    <dgm:pt modelId="{F59B93FF-B314-44CB-9DAA-B7B58858C1DD}" type="sibTrans" cxnId="{FCC5FC50-304D-4966-AC00-61524B26F497}">
      <dgm:prSet/>
      <dgm:spPr/>
      <dgm:t>
        <a:bodyPr/>
        <a:lstStyle/>
        <a:p>
          <a:endParaRPr lang="en-IN"/>
        </a:p>
      </dgm:t>
    </dgm:pt>
    <dgm:pt modelId="{B552854E-8D7F-4471-AF90-95DFF65AAED9}">
      <dgm:prSet phldrT="[Text]"/>
      <dgm:spPr/>
      <dgm:t>
        <a:bodyPr/>
        <a:lstStyle/>
        <a:p>
          <a:r>
            <a:rPr lang="en-IN" dirty="0" smtClean="0"/>
            <a:t>Machine Learning Algorithm</a:t>
          </a:r>
          <a:endParaRPr lang="en-IN" dirty="0"/>
        </a:p>
      </dgm:t>
    </dgm:pt>
    <dgm:pt modelId="{718DF4CF-9F1C-448A-B9FE-F3397AD66577}" type="parTrans" cxnId="{C2C35284-18ED-40D2-AEEF-42AFAF3C0AE6}">
      <dgm:prSet/>
      <dgm:spPr/>
      <dgm:t>
        <a:bodyPr/>
        <a:lstStyle/>
        <a:p>
          <a:endParaRPr lang="en-IN"/>
        </a:p>
      </dgm:t>
    </dgm:pt>
    <dgm:pt modelId="{28654514-EC82-4174-8BE7-D12E97D0DB2C}" type="sibTrans" cxnId="{C2C35284-18ED-40D2-AEEF-42AFAF3C0AE6}">
      <dgm:prSet/>
      <dgm:spPr/>
      <dgm:t>
        <a:bodyPr/>
        <a:lstStyle/>
        <a:p>
          <a:endParaRPr lang="en-IN"/>
        </a:p>
      </dgm:t>
    </dgm:pt>
    <dgm:pt modelId="{DD700112-7D75-4041-9933-25EE923C7D05}">
      <dgm:prSet phldrT="[Text]"/>
      <dgm:spPr/>
      <dgm:t>
        <a:bodyPr/>
        <a:lstStyle/>
        <a:p>
          <a:r>
            <a:rPr lang="en-IN" dirty="0" smtClean="0"/>
            <a:t>Linear Regression</a:t>
          </a:r>
          <a:endParaRPr lang="en-IN" dirty="0"/>
        </a:p>
      </dgm:t>
    </dgm:pt>
    <dgm:pt modelId="{AD8CE886-0504-4AE8-A565-43077D93D07F}" type="parTrans" cxnId="{77BF63C8-1C78-4A1E-A92D-89AE79ABFAD7}">
      <dgm:prSet/>
      <dgm:spPr/>
      <dgm:t>
        <a:bodyPr/>
        <a:lstStyle/>
        <a:p>
          <a:endParaRPr lang="en-IN"/>
        </a:p>
      </dgm:t>
    </dgm:pt>
    <dgm:pt modelId="{7A6D08B5-F4B4-41B0-A6B5-B00BFF6D4C83}" type="sibTrans" cxnId="{77BF63C8-1C78-4A1E-A92D-89AE79ABFAD7}">
      <dgm:prSet/>
      <dgm:spPr/>
      <dgm:t>
        <a:bodyPr/>
        <a:lstStyle/>
        <a:p>
          <a:endParaRPr lang="en-IN"/>
        </a:p>
      </dgm:t>
    </dgm:pt>
    <dgm:pt modelId="{4537A224-0751-4D68-9D2A-2690BAD700EB}">
      <dgm:prSet phldrT="[Text]"/>
      <dgm:spPr/>
      <dgm:t>
        <a:bodyPr/>
        <a:lstStyle/>
        <a:p>
          <a:r>
            <a:rPr lang="en-IN" dirty="0" smtClean="0"/>
            <a:t>Data Visualization</a:t>
          </a:r>
          <a:endParaRPr lang="en-IN" dirty="0"/>
        </a:p>
      </dgm:t>
    </dgm:pt>
    <dgm:pt modelId="{434F6757-1161-4558-ACB8-A1399289B11D}" type="parTrans" cxnId="{3BB78499-9DD3-4358-B0DC-4FD8367CBB5E}">
      <dgm:prSet/>
      <dgm:spPr/>
      <dgm:t>
        <a:bodyPr/>
        <a:lstStyle/>
        <a:p>
          <a:endParaRPr lang="en-IN"/>
        </a:p>
      </dgm:t>
    </dgm:pt>
    <dgm:pt modelId="{03E6202C-E952-46B2-8B44-17B8A270C964}" type="sibTrans" cxnId="{3BB78499-9DD3-4358-B0DC-4FD8367CBB5E}">
      <dgm:prSet/>
      <dgm:spPr/>
      <dgm:t>
        <a:bodyPr/>
        <a:lstStyle/>
        <a:p>
          <a:endParaRPr lang="en-IN"/>
        </a:p>
      </dgm:t>
    </dgm:pt>
    <dgm:pt modelId="{81B85ADC-7F28-4A1A-A568-783DA196AFC9}">
      <dgm:prSet phldrT="[Text]"/>
      <dgm:spPr/>
      <dgm:t>
        <a:bodyPr/>
        <a:lstStyle/>
        <a:p>
          <a:r>
            <a:rPr lang="en-IN" dirty="0" smtClean="0"/>
            <a:t>Non-linear Regression</a:t>
          </a:r>
          <a:endParaRPr lang="en-IN" dirty="0"/>
        </a:p>
      </dgm:t>
    </dgm:pt>
    <dgm:pt modelId="{B6E8E2D7-74B0-4D46-9B05-BAD43BF38B1C}" type="parTrans" cxnId="{D114AE64-50CD-42D1-BEDF-486F73E340EC}">
      <dgm:prSet/>
      <dgm:spPr/>
      <dgm:t>
        <a:bodyPr/>
        <a:lstStyle/>
        <a:p>
          <a:endParaRPr lang="en-IN"/>
        </a:p>
      </dgm:t>
    </dgm:pt>
    <dgm:pt modelId="{DAB3ABD8-C238-4BA2-A5DE-77A32BBD9EDC}" type="sibTrans" cxnId="{D114AE64-50CD-42D1-BEDF-486F73E340EC}">
      <dgm:prSet/>
      <dgm:spPr/>
      <dgm:t>
        <a:bodyPr/>
        <a:lstStyle/>
        <a:p>
          <a:endParaRPr lang="en-IN"/>
        </a:p>
      </dgm:t>
    </dgm:pt>
    <dgm:pt modelId="{6B2DC747-61CF-4F42-BFEF-57BF647D8F4A}" type="pres">
      <dgm:prSet presAssocID="{3419AC69-36C5-4F42-9A35-8E2C00A8AB18}" presName="rootnode" presStyleCnt="0">
        <dgm:presLayoutVars>
          <dgm:chMax/>
          <dgm:chPref/>
          <dgm:dir/>
          <dgm:animLvl val="lvl"/>
        </dgm:presLayoutVars>
      </dgm:prSet>
      <dgm:spPr/>
      <dgm:t>
        <a:bodyPr/>
        <a:lstStyle/>
        <a:p>
          <a:endParaRPr lang="en-IN"/>
        </a:p>
      </dgm:t>
    </dgm:pt>
    <dgm:pt modelId="{DA10F36D-FC74-4914-A5A2-79A4E6CDD1D9}" type="pres">
      <dgm:prSet presAssocID="{4D80D2BF-EE01-4D54-B46F-5BE4417DE1A1}" presName="composite" presStyleCnt="0"/>
      <dgm:spPr/>
    </dgm:pt>
    <dgm:pt modelId="{B5CA2672-4E44-4176-B9DD-4C3F4B14BFE6}" type="pres">
      <dgm:prSet presAssocID="{4D80D2BF-EE01-4D54-B46F-5BE4417DE1A1}" presName="bentUpArrow1" presStyleLbl="alignImgPlace1" presStyleIdx="0" presStyleCnt="3"/>
      <dgm:spPr/>
    </dgm:pt>
    <dgm:pt modelId="{40E9956A-C25E-45F3-8535-6A6CD8DA6131}" type="pres">
      <dgm:prSet presAssocID="{4D80D2BF-EE01-4D54-B46F-5BE4417DE1A1}" presName="ParentText" presStyleLbl="node1" presStyleIdx="0" presStyleCnt="4">
        <dgm:presLayoutVars>
          <dgm:chMax val="1"/>
          <dgm:chPref val="1"/>
          <dgm:bulletEnabled val="1"/>
        </dgm:presLayoutVars>
      </dgm:prSet>
      <dgm:spPr/>
      <dgm:t>
        <a:bodyPr/>
        <a:lstStyle/>
        <a:p>
          <a:endParaRPr lang="en-IN"/>
        </a:p>
      </dgm:t>
    </dgm:pt>
    <dgm:pt modelId="{BAFBC80F-1759-4AE8-9B3D-49D2A7BC0AC1}" type="pres">
      <dgm:prSet presAssocID="{4D80D2BF-EE01-4D54-B46F-5BE4417DE1A1}" presName="ChildText" presStyleLbl="revTx" presStyleIdx="0" presStyleCnt="3">
        <dgm:presLayoutVars>
          <dgm:chMax val="0"/>
          <dgm:chPref val="0"/>
          <dgm:bulletEnabled val="1"/>
        </dgm:presLayoutVars>
      </dgm:prSet>
      <dgm:spPr/>
      <dgm:t>
        <a:bodyPr/>
        <a:lstStyle/>
        <a:p>
          <a:endParaRPr lang="en-IN"/>
        </a:p>
      </dgm:t>
    </dgm:pt>
    <dgm:pt modelId="{012FC046-8D97-4660-841B-02B1B8837F30}" type="pres">
      <dgm:prSet presAssocID="{48EA374C-3A81-439C-ADC6-03E722BC38CF}" presName="sibTrans" presStyleCnt="0"/>
      <dgm:spPr/>
    </dgm:pt>
    <dgm:pt modelId="{EB01AA05-6E3E-47F8-95FB-E718A13B7241}" type="pres">
      <dgm:prSet presAssocID="{4B34E737-430D-484E-A079-BB83550A56D5}" presName="composite" presStyleCnt="0"/>
      <dgm:spPr/>
    </dgm:pt>
    <dgm:pt modelId="{505CF181-13F7-47AC-BE34-0D5A6AA1AD13}" type="pres">
      <dgm:prSet presAssocID="{4B34E737-430D-484E-A079-BB83550A56D5}" presName="bentUpArrow1" presStyleLbl="alignImgPlace1" presStyleIdx="1" presStyleCnt="3"/>
      <dgm:spPr/>
    </dgm:pt>
    <dgm:pt modelId="{F16D3A3F-4D8B-4111-8532-9BFEDC7CF6C1}" type="pres">
      <dgm:prSet presAssocID="{4B34E737-430D-484E-A079-BB83550A56D5}" presName="ParentText" presStyleLbl="node1" presStyleIdx="1" presStyleCnt="4">
        <dgm:presLayoutVars>
          <dgm:chMax val="1"/>
          <dgm:chPref val="1"/>
          <dgm:bulletEnabled val="1"/>
        </dgm:presLayoutVars>
      </dgm:prSet>
      <dgm:spPr/>
      <dgm:t>
        <a:bodyPr/>
        <a:lstStyle/>
        <a:p>
          <a:endParaRPr lang="en-IN"/>
        </a:p>
      </dgm:t>
    </dgm:pt>
    <dgm:pt modelId="{F583F52C-9842-425C-BCCF-D892023D6E7C}" type="pres">
      <dgm:prSet presAssocID="{4B34E737-430D-484E-A079-BB83550A56D5}" presName="ChildText" presStyleLbl="revTx" presStyleIdx="1" presStyleCnt="3">
        <dgm:presLayoutVars>
          <dgm:chMax val="0"/>
          <dgm:chPref val="0"/>
          <dgm:bulletEnabled val="1"/>
        </dgm:presLayoutVars>
      </dgm:prSet>
      <dgm:spPr/>
      <dgm:t>
        <a:bodyPr/>
        <a:lstStyle/>
        <a:p>
          <a:endParaRPr lang="en-IN"/>
        </a:p>
      </dgm:t>
    </dgm:pt>
    <dgm:pt modelId="{986EA7E5-2104-4AA3-A1F8-67BA4DA9FC71}" type="pres">
      <dgm:prSet presAssocID="{69E0B4B8-3035-4990-84BE-411F4C391E3F}" presName="sibTrans" presStyleCnt="0"/>
      <dgm:spPr/>
    </dgm:pt>
    <dgm:pt modelId="{22928AE8-D74E-4D6F-A2B6-57BF27572DBC}" type="pres">
      <dgm:prSet presAssocID="{B552854E-8D7F-4471-AF90-95DFF65AAED9}" presName="composite" presStyleCnt="0"/>
      <dgm:spPr/>
    </dgm:pt>
    <dgm:pt modelId="{09B7542A-940C-483B-B3BF-A71599E03EDC}" type="pres">
      <dgm:prSet presAssocID="{B552854E-8D7F-4471-AF90-95DFF65AAED9}" presName="bentUpArrow1" presStyleLbl="alignImgPlace1" presStyleIdx="2" presStyleCnt="3"/>
      <dgm:spPr/>
    </dgm:pt>
    <dgm:pt modelId="{F5933014-6430-4B1D-A82E-AC210D2B5FEF}" type="pres">
      <dgm:prSet presAssocID="{B552854E-8D7F-4471-AF90-95DFF65AAED9}" presName="ParentText" presStyleLbl="node1" presStyleIdx="2" presStyleCnt="4">
        <dgm:presLayoutVars>
          <dgm:chMax val="1"/>
          <dgm:chPref val="1"/>
          <dgm:bulletEnabled val="1"/>
        </dgm:presLayoutVars>
      </dgm:prSet>
      <dgm:spPr/>
      <dgm:t>
        <a:bodyPr/>
        <a:lstStyle/>
        <a:p>
          <a:endParaRPr lang="en-IN"/>
        </a:p>
      </dgm:t>
    </dgm:pt>
    <dgm:pt modelId="{B658846E-E2BD-4876-9F7D-9DA56A3933DC}" type="pres">
      <dgm:prSet presAssocID="{B552854E-8D7F-4471-AF90-95DFF65AAED9}" presName="ChildText" presStyleLbl="revTx" presStyleIdx="2" presStyleCnt="3">
        <dgm:presLayoutVars>
          <dgm:chMax val="0"/>
          <dgm:chPref val="0"/>
          <dgm:bulletEnabled val="1"/>
        </dgm:presLayoutVars>
      </dgm:prSet>
      <dgm:spPr/>
      <dgm:t>
        <a:bodyPr/>
        <a:lstStyle/>
        <a:p>
          <a:endParaRPr lang="en-IN"/>
        </a:p>
      </dgm:t>
    </dgm:pt>
    <dgm:pt modelId="{7B18FC15-A871-485E-8DE7-50BBEA84BD04}" type="pres">
      <dgm:prSet presAssocID="{28654514-EC82-4174-8BE7-D12E97D0DB2C}" presName="sibTrans" presStyleCnt="0"/>
      <dgm:spPr/>
    </dgm:pt>
    <dgm:pt modelId="{70C37A28-0B5D-4B72-94BD-BF23C76E166F}" type="pres">
      <dgm:prSet presAssocID="{4537A224-0751-4D68-9D2A-2690BAD700EB}" presName="composite" presStyleCnt="0"/>
      <dgm:spPr/>
    </dgm:pt>
    <dgm:pt modelId="{10973E1B-9D4E-43D8-8206-E7E7701DC902}" type="pres">
      <dgm:prSet presAssocID="{4537A224-0751-4D68-9D2A-2690BAD700EB}" presName="ParentText" presStyleLbl="node1" presStyleIdx="3" presStyleCnt="4">
        <dgm:presLayoutVars>
          <dgm:chMax val="1"/>
          <dgm:chPref val="1"/>
          <dgm:bulletEnabled val="1"/>
        </dgm:presLayoutVars>
      </dgm:prSet>
      <dgm:spPr/>
      <dgm:t>
        <a:bodyPr/>
        <a:lstStyle/>
        <a:p>
          <a:endParaRPr lang="en-IN"/>
        </a:p>
      </dgm:t>
    </dgm:pt>
  </dgm:ptLst>
  <dgm:cxnLst>
    <dgm:cxn modelId="{74DD11D0-8397-4CC0-BE5C-6DEA5EF5F1F8}" type="presOf" srcId="{4D80D2BF-EE01-4D54-B46F-5BE4417DE1A1}" destId="{40E9956A-C25E-45F3-8535-6A6CD8DA6131}" srcOrd="0" destOrd="0" presId="urn:microsoft.com/office/officeart/2005/8/layout/StepDownProcess"/>
    <dgm:cxn modelId="{9FBB685C-D663-4296-9983-1470BE76FCF5}" type="presOf" srcId="{DD700112-7D75-4041-9933-25EE923C7D05}" destId="{B658846E-E2BD-4876-9F7D-9DA56A3933DC}" srcOrd="0" destOrd="0" presId="urn:microsoft.com/office/officeart/2005/8/layout/StepDownProcess"/>
    <dgm:cxn modelId="{1F7D3FB6-C1C4-4088-992C-9AC066C1402F}" type="presOf" srcId="{B552854E-8D7F-4471-AF90-95DFF65AAED9}" destId="{F5933014-6430-4B1D-A82E-AC210D2B5FEF}" srcOrd="0" destOrd="0" presId="urn:microsoft.com/office/officeart/2005/8/layout/StepDownProcess"/>
    <dgm:cxn modelId="{78C91FB8-71A2-4B7E-AD8A-ABA141ABFA7B}" type="presOf" srcId="{072EC752-C2A1-4EDF-BFD4-3CC06DF2143A}" destId="{F583F52C-9842-425C-BCCF-D892023D6E7C}" srcOrd="0" destOrd="0" presId="urn:microsoft.com/office/officeart/2005/8/layout/StepDownProcess"/>
    <dgm:cxn modelId="{D114AE64-50CD-42D1-BEDF-486F73E340EC}" srcId="{B552854E-8D7F-4471-AF90-95DFF65AAED9}" destId="{81B85ADC-7F28-4A1A-A568-783DA196AFC9}" srcOrd="1" destOrd="0" parTransId="{B6E8E2D7-74B0-4D46-9B05-BAD43BF38B1C}" sibTransId="{DAB3ABD8-C238-4BA2-A5DE-77A32BBD9EDC}"/>
    <dgm:cxn modelId="{C2C35284-18ED-40D2-AEEF-42AFAF3C0AE6}" srcId="{3419AC69-36C5-4F42-9A35-8E2C00A8AB18}" destId="{B552854E-8D7F-4471-AF90-95DFF65AAED9}" srcOrd="2" destOrd="0" parTransId="{718DF4CF-9F1C-448A-B9FE-F3397AD66577}" sibTransId="{28654514-EC82-4174-8BE7-D12E97D0DB2C}"/>
    <dgm:cxn modelId="{B292C327-978D-4043-943D-75F64F2138BB}" srcId="{3419AC69-36C5-4F42-9A35-8E2C00A8AB18}" destId="{4D80D2BF-EE01-4D54-B46F-5BE4417DE1A1}" srcOrd="0" destOrd="0" parTransId="{3C4FC355-058B-4A33-8703-1D3A979BF5E1}" sibTransId="{48EA374C-3A81-439C-ADC6-03E722BC38CF}"/>
    <dgm:cxn modelId="{5048EB96-A0CF-4B74-9B4D-E151BBF36B3E}" type="presOf" srcId="{81B85ADC-7F28-4A1A-A568-783DA196AFC9}" destId="{B658846E-E2BD-4876-9F7D-9DA56A3933DC}" srcOrd="0" destOrd="1" presId="urn:microsoft.com/office/officeart/2005/8/layout/StepDownProcess"/>
    <dgm:cxn modelId="{1FBA3712-3658-4103-8300-284367BB57DE}" type="presOf" srcId="{3419AC69-36C5-4F42-9A35-8E2C00A8AB18}" destId="{6B2DC747-61CF-4F42-BFEF-57BF647D8F4A}" srcOrd="0" destOrd="0" presId="urn:microsoft.com/office/officeart/2005/8/layout/StepDownProcess"/>
    <dgm:cxn modelId="{3BB78499-9DD3-4358-B0DC-4FD8367CBB5E}" srcId="{3419AC69-36C5-4F42-9A35-8E2C00A8AB18}" destId="{4537A224-0751-4D68-9D2A-2690BAD700EB}" srcOrd="3" destOrd="0" parTransId="{434F6757-1161-4558-ACB8-A1399289B11D}" sibTransId="{03E6202C-E952-46B2-8B44-17B8A270C964}"/>
    <dgm:cxn modelId="{63A8CCCD-399A-44BB-972F-2A1CA91CEC1A}" srcId="{3419AC69-36C5-4F42-9A35-8E2C00A8AB18}" destId="{4B34E737-430D-484E-A079-BB83550A56D5}" srcOrd="1" destOrd="0" parTransId="{58EE2C2A-1553-48BD-8D37-4FCB80B6E76C}" sibTransId="{69E0B4B8-3035-4990-84BE-411F4C391E3F}"/>
    <dgm:cxn modelId="{FCC5FC50-304D-4966-AC00-61524B26F497}" srcId="{4B34E737-430D-484E-A079-BB83550A56D5}" destId="{072EC752-C2A1-4EDF-BFD4-3CC06DF2143A}" srcOrd="0" destOrd="0" parTransId="{825D7B22-3A1D-4861-9098-4058FC7220FE}" sibTransId="{F59B93FF-B314-44CB-9DAA-B7B58858C1DD}"/>
    <dgm:cxn modelId="{895EE5AF-BC1B-4FF0-9C78-ED9FB2DB74EF}" type="presOf" srcId="{712C2E43-C50F-4CF2-87A4-C1E629CAD0B9}" destId="{BAFBC80F-1759-4AE8-9B3D-49D2A7BC0AC1}" srcOrd="0" destOrd="0" presId="urn:microsoft.com/office/officeart/2005/8/layout/StepDownProcess"/>
    <dgm:cxn modelId="{6F0091AF-073B-41C0-9B89-5B277FB0A4A7}" type="presOf" srcId="{4537A224-0751-4D68-9D2A-2690BAD700EB}" destId="{10973E1B-9D4E-43D8-8206-E7E7701DC902}" srcOrd="0" destOrd="0" presId="urn:microsoft.com/office/officeart/2005/8/layout/StepDownProcess"/>
    <dgm:cxn modelId="{77BF63C8-1C78-4A1E-A92D-89AE79ABFAD7}" srcId="{B552854E-8D7F-4471-AF90-95DFF65AAED9}" destId="{DD700112-7D75-4041-9933-25EE923C7D05}" srcOrd="0" destOrd="0" parTransId="{AD8CE886-0504-4AE8-A565-43077D93D07F}" sibTransId="{7A6D08B5-F4B4-41B0-A6B5-B00BFF6D4C83}"/>
    <dgm:cxn modelId="{84AAD369-20C0-4EC8-A190-836B58E23C75}" type="presOf" srcId="{4B34E737-430D-484E-A079-BB83550A56D5}" destId="{F16D3A3F-4D8B-4111-8532-9BFEDC7CF6C1}" srcOrd="0" destOrd="0" presId="urn:microsoft.com/office/officeart/2005/8/layout/StepDownProcess"/>
    <dgm:cxn modelId="{14DCD3D8-D382-486C-8750-44C528042AB9}" srcId="{4D80D2BF-EE01-4D54-B46F-5BE4417DE1A1}" destId="{712C2E43-C50F-4CF2-87A4-C1E629CAD0B9}" srcOrd="0" destOrd="0" parTransId="{89D11169-2ABF-4D4A-8112-E838911B42DB}" sibTransId="{4AC05E61-190C-4E07-A1B3-B26EC4838764}"/>
    <dgm:cxn modelId="{62B8E6FD-1D16-4D6C-B166-B683BEFEC0A4}" type="presParOf" srcId="{6B2DC747-61CF-4F42-BFEF-57BF647D8F4A}" destId="{DA10F36D-FC74-4914-A5A2-79A4E6CDD1D9}" srcOrd="0" destOrd="0" presId="urn:microsoft.com/office/officeart/2005/8/layout/StepDownProcess"/>
    <dgm:cxn modelId="{6F38F843-9D61-465D-B374-AB5D43DA21F4}" type="presParOf" srcId="{DA10F36D-FC74-4914-A5A2-79A4E6CDD1D9}" destId="{B5CA2672-4E44-4176-B9DD-4C3F4B14BFE6}" srcOrd="0" destOrd="0" presId="urn:microsoft.com/office/officeart/2005/8/layout/StepDownProcess"/>
    <dgm:cxn modelId="{E1D4BCF8-7CAC-4EE4-9581-F398EB00A554}" type="presParOf" srcId="{DA10F36D-FC74-4914-A5A2-79A4E6CDD1D9}" destId="{40E9956A-C25E-45F3-8535-6A6CD8DA6131}" srcOrd="1" destOrd="0" presId="urn:microsoft.com/office/officeart/2005/8/layout/StepDownProcess"/>
    <dgm:cxn modelId="{9489EBB4-4EBB-4C7A-BB68-AF0CD3AEC3DC}" type="presParOf" srcId="{DA10F36D-FC74-4914-A5A2-79A4E6CDD1D9}" destId="{BAFBC80F-1759-4AE8-9B3D-49D2A7BC0AC1}" srcOrd="2" destOrd="0" presId="urn:microsoft.com/office/officeart/2005/8/layout/StepDownProcess"/>
    <dgm:cxn modelId="{1E2669D0-8420-4A8D-BC06-9BBC47825697}" type="presParOf" srcId="{6B2DC747-61CF-4F42-BFEF-57BF647D8F4A}" destId="{012FC046-8D97-4660-841B-02B1B8837F30}" srcOrd="1" destOrd="0" presId="urn:microsoft.com/office/officeart/2005/8/layout/StepDownProcess"/>
    <dgm:cxn modelId="{E9E3DBB1-8B65-4962-B7F7-9FB2FB554AE7}" type="presParOf" srcId="{6B2DC747-61CF-4F42-BFEF-57BF647D8F4A}" destId="{EB01AA05-6E3E-47F8-95FB-E718A13B7241}" srcOrd="2" destOrd="0" presId="urn:microsoft.com/office/officeart/2005/8/layout/StepDownProcess"/>
    <dgm:cxn modelId="{A6305613-1DA2-4264-9F40-571229A64154}" type="presParOf" srcId="{EB01AA05-6E3E-47F8-95FB-E718A13B7241}" destId="{505CF181-13F7-47AC-BE34-0D5A6AA1AD13}" srcOrd="0" destOrd="0" presId="urn:microsoft.com/office/officeart/2005/8/layout/StepDownProcess"/>
    <dgm:cxn modelId="{7346A5F6-2029-4FA5-A55A-DD45B37AD355}" type="presParOf" srcId="{EB01AA05-6E3E-47F8-95FB-E718A13B7241}" destId="{F16D3A3F-4D8B-4111-8532-9BFEDC7CF6C1}" srcOrd="1" destOrd="0" presId="urn:microsoft.com/office/officeart/2005/8/layout/StepDownProcess"/>
    <dgm:cxn modelId="{33CF9FDC-FBEB-47A1-8B76-54682FA1AC2F}" type="presParOf" srcId="{EB01AA05-6E3E-47F8-95FB-E718A13B7241}" destId="{F583F52C-9842-425C-BCCF-D892023D6E7C}" srcOrd="2" destOrd="0" presId="urn:microsoft.com/office/officeart/2005/8/layout/StepDownProcess"/>
    <dgm:cxn modelId="{27A661F6-6E68-4F9A-B412-798493081FF3}" type="presParOf" srcId="{6B2DC747-61CF-4F42-BFEF-57BF647D8F4A}" destId="{986EA7E5-2104-4AA3-A1F8-67BA4DA9FC71}" srcOrd="3" destOrd="0" presId="urn:microsoft.com/office/officeart/2005/8/layout/StepDownProcess"/>
    <dgm:cxn modelId="{1833A906-FA39-4D8D-AD65-9B77527AF817}" type="presParOf" srcId="{6B2DC747-61CF-4F42-BFEF-57BF647D8F4A}" destId="{22928AE8-D74E-4D6F-A2B6-57BF27572DBC}" srcOrd="4" destOrd="0" presId="urn:microsoft.com/office/officeart/2005/8/layout/StepDownProcess"/>
    <dgm:cxn modelId="{5FF9CF06-B5FA-4D85-ADFD-4FCF7591B309}" type="presParOf" srcId="{22928AE8-D74E-4D6F-A2B6-57BF27572DBC}" destId="{09B7542A-940C-483B-B3BF-A71599E03EDC}" srcOrd="0" destOrd="0" presId="urn:microsoft.com/office/officeart/2005/8/layout/StepDownProcess"/>
    <dgm:cxn modelId="{9F3A7FBA-7118-48C5-8453-C83508AD9BBD}" type="presParOf" srcId="{22928AE8-D74E-4D6F-A2B6-57BF27572DBC}" destId="{F5933014-6430-4B1D-A82E-AC210D2B5FEF}" srcOrd="1" destOrd="0" presId="urn:microsoft.com/office/officeart/2005/8/layout/StepDownProcess"/>
    <dgm:cxn modelId="{E22C57CA-D77C-435B-BD4A-F8BF29E19C2A}" type="presParOf" srcId="{22928AE8-D74E-4D6F-A2B6-57BF27572DBC}" destId="{B658846E-E2BD-4876-9F7D-9DA56A3933DC}" srcOrd="2" destOrd="0" presId="urn:microsoft.com/office/officeart/2005/8/layout/StepDownProcess"/>
    <dgm:cxn modelId="{2E9E1617-289F-43BE-8268-A54FE64D4A7C}" type="presParOf" srcId="{6B2DC747-61CF-4F42-BFEF-57BF647D8F4A}" destId="{7B18FC15-A871-485E-8DE7-50BBEA84BD04}" srcOrd="5" destOrd="0" presId="urn:microsoft.com/office/officeart/2005/8/layout/StepDownProcess"/>
    <dgm:cxn modelId="{8F80794E-F78F-4E82-B0E0-B3447ED4526C}" type="presParOf" srcId="{6B2DC747-61CF-4F42-BFEF-57BF647D8F4A}" destId="{70C37A28-0B5D-4B72-94BD-BF23C76E166F}" srcOrd="6" destOrd="0" presId="urn:microsoft.com/office/officeart/2005/8/layout/StepDownProcess"/>
    <dgm:cxn modelId="{FD06528B-34E0-4980-AC79-2CDBEA1ABE4C}" type="presParOf" srcId="{70C37A28-0B5D-4B72-94BD-BF23C76E166F}" destId="{10973E1B-9D4E-43D8-8206-E7E7701DC902}"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A2672-4E44-4176-B9DD-4C3F4B14BFE6}">
      <dsp:nvSpPr>
        <dsp:cNvPr id="0" name=""/>
        <dsp:cNvSpPr/>
      </dsp:nvSpPr>
      <dsp:spPr>
        <a:xfrm rot="5400000">
          <a:off x="1919868" y="1115762"/>
          <a:ext cx="979882" cy="1115561"/>
        </a:xfrm>
        <a:prstGeom prst="bentUpArrow">
          <a:avLst>
            <a:gd name="adj1" fmla="val 32840"/>
            <a:gd name="adj2" fmla="val 25000"/>
            <a:gd name="adj3" fmla="val 35780"/>
          </a:avLst>
        </a:prstGeom>
        <a:gradFill rotWithShape="0">
          <a:gsLst>
            <a:gs pos="0">
              <a:schemeClr val="dk2">
                <a:tint val="50000"/>
                <a:hueOff val="0"/>
                <a:satOff val="0"/>
                <a:lumOff val="0"/>
                <a:alphaOff val="0"/>
                <a:shade val="51000"/>
                <a:satMod val="130000"/>
              </a:schemeClr>
            </a:gs>
            <a:gs pos="80000">
              <a:schemeClr val="dk2">
                <a:tint val="50000"/>
                <a:hueOff val="0"/>
                <a:satOff val="0"/>
                <a:lumOff val="0"/>
                <a:alphaOff val="0"/>
                <a:shade val="93000"/>
                <a:satMod val="130000"/>
              </a:schemeClr>
            </a:gs>
            <a:gs pos="100000">
              <a:schemeClr val="dk2">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40E9956A-C25E-45F3-8535-6A6CD8DA6131}">
      <dsp:nvSpPr>
        <dsp:cNvPr id="0" name=""/>
        <dsp:cNvSpPr/>
      </dsp:nvSpPr>
      <dsp:spPr>
        <a:xfrm>
          <a:off x="1660259" y="29543"/>
          <a:ext cx="1649544" cy="1154627"/>
        </a:xfrm>
        <a:prstGeom prst="roundRect">
          <a:avLst>
            <a:gd name="adj" fmla="val 1667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Data Study and Data Cleaning</a:t>
          </a:r>
          <a:endParaRPr lang="en-IN" sz="1600" kern="1200" dirty="0"/>
        </a:p>
      </dsp:txBody>
      <dsp:txXfrm>
        <a:off x="1716633" y="85917"/>
        <a:ext cx="1536796" cy="1041879"/>
      </dsp:txXfrm>
    </dsp:sp>
    <dsp:sp modelId="{BAFBC80F-1759-4AE8-9B3D-49D2A7BC0AC1}">
      <dsp:nvSpPr>
        <dsp:cNvPr id="0" name=""/>
        <dsp:cNvSpPr/>
      </dsp:nvSpPr>
      <dsp:spPr>
        <a:xfrm>
          <a:off x="3309804" y="139663"/>
          <a:ext cx="1199721" cy="933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smtClean="0"/>
            <a:t>California housing </a:t>
          </a:r>
          <a:endParaRPr lang="en-IN" sz="1200" kern="1200" dirty="0"/>
        </a:p>
      </dsp:txBody>
      <dsp:txXfrm>
        <a:off x="3309804" y="139663"/>
        <a:ext cx="1199721" cy="933221"/>
      </dsp:txXfrm>
    </dsp:sp>
    <dsp:sp modelId="{505CF181-13F7-47AC-BE34-0D5A6AA1AD13}">
      <dsp:nvSpPr>
        <dsp:cNvPr id="0" name=""/>
        <dsp:cNvSpPr/>
      </dsp:nvSpPr>
      <dsp:spPr>
        <a:xfrm rot="5400000">
          <a:off x="3287516" y="2412791"/>
          <a:ext cx="979882" cy="1115561"/>
        </a:xfrm>
        <a:prstGeom prst="bentUpArrow">
          <a:avLst>
            <a:gd name="adj1" fmla="val 32840"/>
            <a:gd name="adj2" fmla="val 25000"/>
            <a:gd name="adj3" fmla="val 35780"/>
          </a:avLst>
        </a:prstGeom>
        <a:gradFill rotWithShape="0">
          <a:gsLst>
            <a:gs pos="0">
              <a:schemeClr val="dk2">
                <a:tint val="50000"/>
                <a:hueOff val="0"/>
                <a:satOff val="0"/>
                <a:lumOff val="0"/>
                <a:alphaOff val="0"/>
                <a:shade val="51000"/>
                <a:satMod val="130000"/>
              </a:schemeClr>
            </a:gs>
            <a:gs pos="80000">
              <a:schemeClr val="dk2">
                <a:tint val="50000"/>
                <a:hueOff val="0"/>
                <a:satOff val="0"/>
                <a:lumOff val="0"/>
                <a:alphaOff val="0"/>
                <a:shade val="93000"/>
                <a:satMod val="130000"/>
              </a:schemeClr>
            </a:gs>
            <a:gs pos="100000">
              <a:schemeClr val="dk2">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F16D3A3F-4D8B-4111-8532-9BFEDC7CF6C1}">
      <dsp:nvSpPr>
        <dsp:cNvPr id="0" name=""/>
        <dsp:cNvSpPr/>
      </dsp:nvSpPr>
      <dsp:spPr>
        <a:xfrm>
          <a:off x="3027907" y="1326571"/>
          <a:ext cx="1649544" cy="1154627"/>
        </a:xfrm>
        <a:prstGeom prst="roundRect">
          <a:avLst>
            <a:gd name="adj" fmla="val 1667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Data Transformation</a:t>
          </a:r>
          <a:endParaRPr lang="en-IN" sz="1600" kern="1200" dirty="0"/>
        </a:p>
      </dsp:txBody>
      <dsp:txXfrm>
        <a:off x="3084281" y="1382945"/>
        <a:ext cx="1536796" cy="1041879"/>
      </dsp:txXfrm>
    </dsp:sp>
    <dsp:sp modelId="{F583F52C-9842-425C-BCCF-D892023D6E7C}">
      <dsp:nvSpPr>
        <dsp:cNvPr id="0" name=""/>
        <dsp:cNvSpPr/>
      </dsp:nvSpPr>
      <dsp:spPr>
        <a:xfrm>
          <a:off x="4677452" y="1436692"/>
          <a:ext cx="1199721" cy="933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smtClean="0"/>
            <a:t>Indexing and Vector-Assembler</a:t>
          </a:r>
          <a:endParaRPr lang="en-IN" sz="1200" kern="1200" dirty="0"/>
        </a:p>
      </dsp:txBody>
      <dsp:txXfrm>
        <a:off x="4677452" y="1436692"/>
        <a:ext cx="1199721" cy="933221"/>
      </dsp:txXfrm>
    </dsp:sp>
    <dsp:sp modelId="{09B7542A-940C-483B-B3BF-A71599E03EDC}">
      <dsp:nvSpPr>
        <dsp:cNvPr id="0" name=""/>
        <dsp:cNvSpPr/>
      </dsp:nvSpPr>
      <dsp:spPr>
        <a:xfrm rot="5400000">
          <a:off x="4655164" y="3709819"/>
          <a:ext cx="979882" cy="1115561"/>
        </a:xfrm>
        <a:prstGeom prst="bentUpArrow">
          <a:avLst>
            <a:gd name="adj1" fmla="val 32840"/>
            <a:gd name="adj2" fmla="val 25000"/>
            <a:gd name="adj3" fmla="val 35780"/>
          </a:avLst>
        </a:prstGeom>
        <a:gradFill rotWithShape="0">
          <a:gsLst>
            <a:gs pos="0">
              <a:schemeClr val="dk2">
                <a:tint val="50000"/>
                <a:hueOff val="0"/>
                <a:satOff val="0"/>
                <a:lumOff val="0"/>
                <a:alphaOff val="0"/>
                <a:shade val="51000"/>
                <a:satMod val="130000"/>
              </a:schemeClr>
            </a:gs>
            <a:gs pos="80000">
              <a:schemeClr val="dk2">
                <a:tint val="50000"/>
                <a:hueOff val="0"/>
                <a:satOff val="0"/>
                <a:lumOff val="0"/>
                <a:alphaOff val="0"/>
                <a:shade val="93000"/>
                <a:satMod val="130000"/>
              </a:schemeClr>
            </a:gs>
            <a:gs pos="100000">
              <a:schemeClr val="dk2">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F5933014-6430-4B1D-A82E-AC210D2B5FEF}">
      <dsp:nvSpPr>
        <dsp:cNvPr id="0" name=""/>
        <dsp:cNvSpPr/>
      </dsp:nvSpPr>
      <dsp:spPr>
        <a:xfrm>
          <a:off x="4395555" y="2623600"/>
          <a:ext cx="1649544" cy="1154627"/>
        </a:xfrm>
        <a:prstGeom prst="roundRect">
          <a:avLst>
            <a:gd name="adj" fmla="val 1667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Machine Learning Algorithm</a:t>
          </a:r>
          <a:endParaRPr lang="en-IN" sz="1600" kern="1200" dirty="0"/>
        </a:p>
      </dsp:txBody>
      <dsp:txXfrm>
        <a:off x="4451929" y="2679974"/>
        <a:ext cx="1536796" cy="1041879"/>
      </dsp:txXfrm>
    </dsp:sp>
    <dsp:sp modelId="{B658846E-E2BD-4876-9F7D-9DA56A3933DC}">
      <dsp:nvSpPr>
        <dsp:cNvPr id="0" name=""/>
        <dsp:cNvSpPr/>
      </dsp:nvSpPr>
      <dsp:spPr>
        <a:xfrm>
          <a:off x="6045100" y="2733720"/>
          <a:ext cx="1199721" cy="933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IN" sz="1200" kern="1200" dirty="0" smtClean="0"/>
            <a:t>Linear Regression</a:t>
          </a:r>
          <a:endParaRPr lang="en-IN" sz="1200" kern="1200" dirty="0"/>
        </a:p>
        <a:p>
          <a:pPr marL="114300" lvl="1" indent="-114300" algn="l" defTabSz="533400">
            <a:lnSpc>
              <a:spcPct val="90000"/>
            </a:lnSpc>
            <a:spcBef>
              <a:spcPct val="0"/>
            </a:spcBef>
            <a:spcAft>
              <a:spcPct val="15000"/>
            </a:spcAft>
            <a:buChar char="••"/>
          </a:pPr>
          <a:r>
            <a:rPr lang="en-IN" sz="1200" kern="1200" dirty="0" smtClean="0"/>
            <a:t>Non-linear Regression</a:t>
          </a:r>
          <a:endParaRPr lang="en-IN" sz="1200" kern="1200" dirty="0"/>
        </a:p>
      </dsp:txBody>
      <dsp:txXfrm>
        <a:off x="6045100" y="2733720"/>
        <a:ext cx="1199721" cy="933221"/>
      </dsp:txXfrm>
    </dsp:sp>
    <dsp:sp modelId="{10973E1B-9D4E-43D8-8206-E7E7701DC902}">
      <dsp:nvSpPr>
        <dsp:cNvPr id="0" name=""/>
        <dsp:cNvSpPr/>
      </dsp:nvSpPr>
      <dsp:spPr>
        <a:xfrm>
          <a:off x="5763203" y="3920628"/>
          <a:ext cx="1649544" cy="1154627"/>
        </a:xfrm>
        <a:prstGeom prst="roundRect">
          <a:avLst>
            <a:gd name="adj" fmla="val 1667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Data Visualization</a:t>
          </a:r>
          <a:endParaRPr lang="en-IN" sz="1600" kern="1200" dirty="0"/>
        </a:p>
      </dsp:txBody>
      <dsp:txXfrm>
        <a:off x="5819577" y="3977002"/>
        <a:ext cx="1536796" cy="104187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 </a:t>
            </a: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 </a:t>
            </a: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 </a:t>
            </a: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95326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endParaRPr lang="en-IN" sz="2000" b="0" strike="noStrike" spc="-1" dirty="0">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2"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6" name="Picture 35"/>
          <p:cNvPicPr/>
          <p:nvPr/>
        </p:nvPicPr>
        <p:blipFill>
          <a:blip r:embed="rId2"/>
          <a:stretch/>
        </p:blipFill>
        <p:spPr>
          <a:xfrm>
            <a:off x="3602880" y="1604520"/>
            <a:ext cx="4984920" cy="3977280"/>
          </a:xfrm>
          <a:prstGeom prst="rect">
            <a:avLst/>
          </a:prstGeom>
          <a:ln>
            <a:noFill/>
          </a:ln>
        </p:spPr>
      </p:pic>
      <p:pic>
        <p:nvPicPr>
          <p:cNvPr id="37" name="Picture 36"/>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9"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3" name="Picture 72"/>
          <p:cNvPicPr/>
          <p:nvPr/>
        </p:nvPicPr>
        <p:blipFill>
          <a:blip r:embed="rId2"/>
          <a:stretch/>
        </p:blipFill>
        <p:spPr>
          <a:xfrm>
            <a:off x="3602880" y="1604520"/>
            <a:ext cx="4984920" cy="3977280"/>
          </a:xfrm>
          <a:prstGeom prst="rect">
            <a:avLst/>
          </a:prstGeom>
          <a:ln>
            <a:noFill/>
          </a:ln>
        </p:spPr>
      </p:pic>
      <p:pic>
        <p:nvPicPr>
          <p:cNvPr id="74" name="Picture 73"/>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9"/>
          <p:cNvPicPr/>
          <p:nvPr/>
        </p:nvPicPr>
        <p:blipFill>
          <a:blip r:embed="rId14"/>
          <a:stretch/>
        </p:blipFill>
        <p:spPr>
          <a:xfrm>
            <a:off x="0" y="0"/>
            <a:ext cx="12207960" cy="6856920"/>
          </a:xfrm>
          <a:prstGeom prst="rect">
            <a:avLst/>
          </a:prstGeom>
          <a:ln w="9360">
            <a:noFill/>
          </a:ln>
        </p:spPr>
      </p:pic>
      <p:pic>
        <p:nvPicPr>
          <p:cNvPr id="5" name="Picture 2"/>
          <p:cNvPicPr/>
          <p:nvPr/>
        </p:nvPicPr>
        <p:blipFill>
          <a:blip r:embed="rId15"/>
          <a:stretch/>
        </p:blipFill>
        <p:spPr>
          <a:xfrm>
            <a:off x="0" y="0"/>
            <a:ext cx="12207960" cy="6856920"/>
          </a:xfrm>
          <a:prstGeom prst="rect">
            <a:avLst/>
          </a:prstGeom>
          <a:ln w="9360">
            <a:noFill/>
          </a:ln>
        </p:spPr>
      </p:pic>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609480" y="1604520"/>
            <a:ext cx="10972080" cy="3976920"/>
          </a:xfrm>
          <a:prstGeom prst="rect">
            <a:avLst/>
          </a:prstGeom>
        </p:spPr>
        <p:txBody>
          <a:bodyPr lIns="0" tIns="0" rIns="0" bIns="0"/>
          <a:lstStyle/>
          <a:p>
            <a:pPr marL="432000" indent="-324000">
              <a:buClr>
                <a:srgbClr val="000000"/>
              </a:buClr>
              <a:buSzPct val="45000"/>
              <a:buFont typeface="Wingdings" charset="2"/>
              <a:buChar char=""/>
            </a:pPr>
            <a:r>
              <a:rPr lang="en-I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Picture 9"/>
          <p:cNvPicPr/>
          <p:nvPr/>
        </p:nvPicPr>
        <p:blipFill>
          <a:blip r:embed="rId14"/>
          <a:stretch/>
        </p:blipFill>
        <p:spPr>
          <a:xfrm>
            <a:off x="0" y="0"/>
            <a:ext cx="12207960" cy="6856920"/>
          </a:xfrm>
          <a:prstGeom prst="rect">
            <a:avLst/>
          </a:prstGeom>
          <a:ln w="9360">
            <a:noFill/>
          </a:ln>
        </p:spPr>
      </p:pic>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40"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45400" y="287640"/>
            <a:ext cx="11281680" cy="12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spc="-1" dirty="0" smtClean="0">
                <a:solidFill>
                  <a:srgbClr val="FFFFFF"/>
                </a:solidFill>
                <a:uFill>
                  <a:solidFill>
                    <a:srgbClr val="FFFFFF"/>
                  </a:solidFill>
                </a:uFill>
                <a:latin typeface="Times New Roman"/>
                <a:ea typeface="SimSun"/>
              </a:rPr>
              <a:t>Development </a:t>
            </a:r>
            <a:r>
              <a:rPr lang="en-US" sz="2800" b="1" spc="-1" dirty="0">
                <a:solidFill>
                  <a:srgbClr val="FFFFFF"/>
                </a:solidFill>
                <a:uFill>
                  <a:solidFill>
                    <a:srgbClr val="FFFFFF"/>
                  </a:solidFill>
                </a:uFill>
                <a:latin typeface="Times New Roman"/>
                <a:ea typeface="SimSun"/>
              </a:rPr>
              <a:t>of Machine Learning model for prediction of </a:t>
            </a:r>
            <a:r>
              <a:rPr lang="en-US" sz="2800" b="1" spc="-1" dirty="0" smtClean="0">
                <a:solidFill>
                  <a:srgbClr val="FFFFFF"/>
                </a:solidFill>
                <a:uFill>
                  <a:solidFill>
                    <a:srgbClr val="FFFFFF"/>
                  </a:solidFill>
                </a:uFill>
                <a:latin typeface="Times New Roman"/>
                <a:ea typeface="SimSun"/>
              </a:rPr>
              <a:t>House </a:t>
            </a:r>
            <a:r>
              <a:rPr lang="en-US" sz="2800" b="1" spc="-1" dirty="0">
                <a:solidFill>
                  <a:srgbClr val="FFFFFF"/>
                </a:solidFill>
                <a:uFill>
                  <a:solidFill>
                    <a:srgbClr val="FFFFFF"/>
                  </a:solidFill>
                </a:uFill>
                <a:latin typeface="Times New Roman"/>
                <a:ea typeface="SimSun"/>
              </a:rPr>
              <a:t>prices.</a:t>
            </a:r>
            <a:r>
              <a:rPr lang="en-IN" sz="2800" b="1" spc="-1" dirty="0">
                <a:solidFill>
                  <a:srgbClr val="FFFFFF"/>
                </a:solidFill>
                <a:uFill>
                  <a:solidFill>
                    <a:srgbClr val="FFFFFF"/>
                  </a:solidFill>
                </a:uFill>
                <a:latin typeface="Times New Roman"/>
                <a:ea typeface="SimSun"/>
              </a:rPr>
              <a:t> </a:t>
            </a:r>
          </a:p>
        </p:txBody>
      </p:sp>
      <p:sp>
        <p:nvSpPr>
          <p:cNvPr id="81"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latin typeface="Arial"/>
                <a:ea typeface="SimSun"/>
              </a:rPr>
              <a:t>12/03/23</a:t>
            </a:r>
            <a:endParaRPr lang="en-IN" sz="1400" spc="-1" dirty="0" smtClean="0">
              <a:solidFill>
                <a:srgbClr val="000000"/>
              </a:solidFill>
              <a:uFill>
                <a:solidFill>
                  <a:srgbClr val="FFFFFF"/>
                </a:solidFill>
              </a:uFill>
              <a:latin typeface="Arial"/>
              <a:ea typeface="SimSun"/>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82"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98EFF522-4416-4CEC-98B2-9E9F656C6F6B}" type="slidenum">
              <a:rPr lang="en-IN" sz="1400" b="0" strike="noStrike" spc="-1">
                <a:solidFill>
                  <a:srgbClr val="000000"/>
                </a:solidFill>
                <a:uFill>
                  <a:solidFill>
                    <a:srgbClr val="FFFFFF"/>
                  </a:solidFill>
                </a:uFill>
                <a:latin typeface="Arial"/>
                <a:ea typeface="SimSun"/>
              </a:rPr>
              <a:t>1</a:t>
            </a:fld>
            <a:endParaRPr lang="en-IN" sz="1800" b="0" strike="noStrike" spc="-1">
              <a:solidFill>
                <a:srgbClr val="000000"/>
              </a:solidFill>
              <a:uFill>
                <a:solidFill>
                  <a:srgbClr val="FFFFFF"/>
                </a:solidFill>
              </a:uFill>
              <a:latin typeface="Arial"/>
            </a:endParaRPr>
          </a:p>
        </p:txBody>
      </p:sp>
      <p:sp>
        <p:nvSpPr>
          <p:cNvPr id="83" name="CustomShape 4"/>
          <p:cNvSpPr/>
          <p:nvPr/>
        </p:nvSpPr>
        <p:spPr>
          <a:xfrm>
            <a:off x="8419680" y="4752360"/>
            <a:ext cx="3562200" cy="1461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dirty="0">
                <a:solidFill>
                  <a:srgbClr val="000000"/>
                </a:solidFill>
                <a:uFill>
                  <a:solidFill>
                    <a:srgbClr val="FFFFFF"/>
                  </a:solidFill>
                </a:uFill>
                <a:latin typeface="Arial"/>
                <a:ea typeface="SimSun"/>
              </a:rPr>
              <a:t>Submitted By:</a:t>
            </a:r>
            <a:r>
              <a:rPr lang="en-IN" sz="1800" b="0" strike="noStrike" spc="-1" dirty="0">
                <a:solidFill>
                  <a:srgbClr val="000000"/>
                </a:solidFill>
                <a:uFill>
                  <a:solidFill>
                    <a:srgbClr val="FFFFFF"/>
                  </a:solidFill>
                </a:uFill>
                <a:latin typeface="Times New Roman"/>
                <a:ea typeface="SimSun"/>
              </a:rPr>
              <a:t>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err="1" smtClean="0">
                <a:solidFill>
                  <a:srgbClr val="000000"/>
                </a:solidFill>
                <a:uFill>
                  <a:solidFill>
                    <a:srgbClr val="FFFFFF"/>
                  </a:solidFill>
                </a:uFill>
                <a:latin typeface="Arial"/>
                <a:ea typeface="SimSun"/>
              </a:rPr>
              <a:t>Akshay</a:t>
            </a:r>
            <a:r>
              <a:rPr lang="en-IN" sz="1800" b="0" strike="noStrike" spc="-1" dirty="0" smtClean="0">
                <a:solidFill>
                  <a:srgbClr val="000000"/>
                </a:solidFill>
                <a:uFill>
                  <a:solidFill>
                    <a:srgbClr val="FFFFFF"/>
                  </a:solidFill>
                </a:uFill>
                <a:latin typeface="Arial"/>
                <a:ea typeface="SimSun"/>
              </a:rPr>
              <a:t> </a:t>
            </a:r>
            <a:r>
              <a:rPr lang="en-IN" sz="1800" b="0" strike="noStrike" spc="-1" dirty="0" err="1" smtClean="0">
                <a:solidFill>
                  <a:srgbClr val="000000"/>
                </a:solidFill>
                <a:uFill>
                  <a:solidFill>
                    <a:srgbClr val="FFFFFF"/>
                  </a:solidFill>
                </a:uFill>
                <a:latin typeface="Arial"/>
                <a:ea typeface="SimSun"/>
              </a:rPr>
              <a:t>Patil</a:t>
            </a:r>
            <a:r>
              <a:rPr lang="en-IN" sz="1800" b="0" strike="noStrike" spc="-1" dirty="0" smtClean="0">
                <a:solidFill>
                  <a:srgbClr val="000000"/>
                </a:solidFill>
                <a:uFill>
                  <a:solidFill>
                    <a:srgbClr val="FFFFFF"/>
                  </a:solidFill>
                </a:uFill>
                <a:latin typeface="Arial"/>
                <a:ea typeface="SimSun"/>
              </a:rPr>
              <a:t>   (</a:t>
            </a:r>
            <a:r>
              <a:rPr lang="en-IN" spc="-1" dirty="0" smtClean="0">
                <a:solidFill>
                  <a:srgbClr val="000000"/>
                </a:solidFill>
                <a:uFill>
                  <a:solidFill>
                    <a:srgbClr val="FFFFFF"/>
                  </a:solidFill>
                </a:uFill>
                <a:latin typeface="Arial"/>
                <a:ea typeface="SimSun"/>
              </a:rPr>
              <a:t>22</a:t>
            </a:r>
            <a:r>
              <a:rPr lang="en-IN" sz="1800" b="0" strike="noStrike" spc="-1" dirty="0" smtClean="0">
                <a:solidFill>
                  <a:srgbClr val="000000"/>
                </a:solidFill>
                <a:uFill>
                  <a:solidFill>
                    <a:srgbClr val="FFFFFF"/>
                  </a:solidFill>
                </a:uFill>
                <a:latin typeface="Arial"/>
                <a:ea typeface="SimSun"/>
              </a:rPr>
              <a:t>0943025003)</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err="1" smtClean="0">
                <a:solidFill>
                  <a:srgbClr val="000000"/>
                </a:solidFill>
                <a:uFill>
                  <a:solidFill>
                    <a:srgbClr val="FFFFFF"/>
                  </a:solidFill>
                </a:uFill>
                <a:latin typeface="Arial"/>
                <a:ea typeface="SimSun"/>
              </a:rPr>
              <a:t>Aniket</a:t>
            </a:r>
            <a:r>
              <a:rPr lang="en-IN" sz="1800" b="0" strike="noStrike" spc="-1" dirty="0" smtClean="0">
                <a:solidFill>
                  <a:srgbClr val="000000"/>
                </a:solidFill>
                <a:uFill>
                  <a:solidFill>
                    <a:srgbClr val="FFFFFF"/>
                  </a:solidFill>
                </a:uFill>
                <a:latin typeface="Arial"/>
                <a:ea typeface="SimSun"/>
              </a:rPr>
              <a:t> </a:t>
            </a:r>
            <a:r>
              <a:rPr lang="en-IN" sz="1800" b="0" strike="noStrike" spc="-1" dirty="0" err="1" smtClean="0">
                <a:solidFill>
                  <a:srgbClr val="000000"/>
                </a:solidFill>
                <a:uFill>
                  <a:solidFill>
                    <a:srgbClr val="FFFFFF"/>
                  </a:solidFill>
                </a:uFill>
                <a:latin typeface="Arial"/>
                <a:ea typeface="SimSun"/>
              </a:rPr>
              <a:t>Jore</a:t>
            </a:r>
            <a:r>
              <a:rPr lang="en-IN" sz="1800" b="0" strike="noStrike" spc="-1" dirty="0" smtClean="0">
                <a:solidFill>
                  <a:srgbClr val="000000"/>
                </a:solidFill>
                <a:uFill>
                  <a:solidFill>
                    <a:srgbClr val="FFFFFF"/>
                  </a:solidFill>
                </a:uFill>
                <a:latin typeface="Arial"/>
                <a:ea typeface="SimSun"/>
              </a:rPr>
              <a:t>     (</a:t>
            </a:r>
            <a:r>
              <a:rPr lang="en-IN" spc="-1" dirty="0" smtClean="0">
                <a:solidFill>
                  <a:srgbClr val="000000"/>
                </a:solidFill>
                <a:uFill>
                  <a:solidFill>
                    <a:srgbClr val="FFFFFF"/>
                  </a:solidFill>
                </a:uFill>
                <a:latin typeface="Arial"/>
                <a:ea typeface="SimSun"/>
              </a:rPr>
              <a:t>22</a:t>
            </a:r>
            <a:r>
              <a:rPr lang="en-IN" sz="1800" b="0" strike="noStrike" spc="-1" dirty="0" smtClean="0">
                <a:solidFill>
                  <a:srgbClr val="000000"/>
                </a:solidFill>
                <a:uFill>
                  <a:solidFill>
                    <a:srgbClr val="FFFFFF"/>
                  </a:solidFill>
                </a:uFill>
                <a:latin typeface="Arial"/>
                <a:ea typeface="SimSun"/>
              </a:rPr>
              <a:t>0943025011)</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smtClean="0">
                <a:solidFill>
                  <a:srgbClr val="000000"/>
                </a:solidFill>
                <a:uFill>
                  <a:solidFill>
                    <a:srgbClr val="FFFFFF"/>
                  </a:solidFill>
                </a:uFill>
                <a:latin typeface="Arial"/>
                <a:ea typeface="SimSun"/>
              </a:rPr>
              <a:t>Hitesh </a:t>
            </a:r>
            <a:r>
              <a:rPr lang="en-IN" sz="1800" b="0" strike="noStrike" spc="-1" dirty="0" err="1" smtClean="0">
                <a:solidFill>
                  <a:srgbClr val="000000"/>
                </a:solidFill>
                <a:uFill>
                  <a:solidFill>
                    <a:srgbClr val="FFFFFF"/>
                  </a:solidFill>
                </a:uFill>
                <a:latin typeface="Arial"/>
                <a:ea typeface="SimSun"/>
              </a:rPr>
              <a:t>Narang</a:t>
            </a:r>
            <a:r>
              <a:rPr lang="en-IN" sz="1800" b="0" strike="noStrike" spc="-1" dirty="0" smtClean="0">
                <a:solidFill>
                  <a:srgbClr val="000000"/>
                </a:solidFill>
                <a:uFill>
                  <a:solidFill>
                    <a:srgbClr val="FFFFFF"/>
                  </a:solidFill>
                </a:uFill>
                <a:latin typeface="Arial"/>
                <a:ea typeface="SimSun"/>
              </a:rPr>
              <a:t>(</a:t>
            </a:r>
            <a:r>
              <a:rPr lang="en-IN" spc="-1" dirty="0" smtClean="0">
                <a:solidFill>
                  <a:srgbClr val="000000"/>
                </a:solidFill>
                <a:uFill>
                  <a:solidFill>
                    <a:srgbClr val="FFFFFF"/>
                  </a:solidFill>
                </a:uFill>
                <a:latin typeface="Arial"/>
                <a:ea typeface="SimSun"/>
              </a:rPr>
              <a:t>22</a:t>
            </a:r>
            <a:r>
              <a:rPr lang="en-IN" sz="1800" b="0" strike="noStrike" spc="-1" dirty="0" smtClean="0">
                <a:solidFill>
                  <a:srgbClr val="000000"/>
                </a:solidFill>
                <a:uFill>
                  <a:solidFill>
                    <a:srgbClr val="FFFFFF"/>
                  </a:solidFill>
                </a:uFill>
                <a:latin typeface="Arial"/>
                <a:ea typeface="SimSun"/>
              </a:rPr>
              <a:t>0943025020)</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smtClean="0">
                <a:solidFill>
                  <a:srgbClr val="000000"/>
                </a:solidFill>
                <a:uFill>
                  <a:solidFill>
                    <a:srgbClr val="FFFFFF"/>
                  </a:solidFill>
                </a:uFill>
                <a:latin typeface="Arial"/>
                <a:ea typeface="SimSun"/>
              </a:rPr>
              <a:t>Sahil Chavan  (</a:t>
            </a:r>
            <a:r>
              <a:rPr lang="en-IN" spc="-1" dirty="0" smtClean="0">
                <a:solidFill>
                  <a:srgbClr val="000000"/>
                </a:solidFill>
                <a:uFill>
                  <a:solidFill>
                    <a:srgbClr val="FFFFFF"/>
                  </a:solidFill>
                </a:uFill>
                <a:latin typeface="Arial"/>
                <a:ea typeface="SimSun"/>
              </a:rPr>
              <a:t>22</a:t>
            </a:r>
            <a:r>
              <a:rPr lang="en-IN" sz="1800" b="0" strike="noStrike" spc="-1" dirty="0" smtClean="0">
                <a:solidFill>
                  <a:srgbClr val="000000"/>
                </a:solidFill>
                <a:uFill>
                  <a:solidFill>
                    <a:srgbClr val="FFFFFF"/>
                  </a:solidFill>
                </a:uFill>
                <a:latin typeface="Arial"/>
                <a:ea typeface="SimSun"/>
              </a:rPr>
              <a:t>0943025033)</a:t>
            </a:r>
            <a:endParaRPr lang="en-IN" sz="1800" b="0" strike="noStrike" spc="-1" dirty="0">
              <a:solidFill>
                <a:srgbClr val="000000"/>
              </a:solidFill>
              <a:uFill>
                <a:solidFill>
                  <a:srgbClr val="FFFFFF"/>
                </a:solidFill>
              </a:uFill>
              <a:latin typeface="Arial"/>
            </a:endParaRPr>
          </a:p>
        </p:txBody>
      </p:sp>
      <p:pic>
        <p:nvPicPr>
          <p:cNvPr id="84" name="Picture 1"/>
          <p:cNvPicPr/>
          <p:nvPr/>
        </p:nvPicPr>
        <p:blipFill>
          <a:blip r:embed="rId2"/>
          <a:stretch/>
        </p:blipFill>
        <p:spPr>
          <a:xfrm>
            <a:off x="4705200" y="2217600"/>
            <a:ext cx="2281680" cy="773640"/>
          </a:xfrm>
          <a:prstGeom prst="rect">
            <a:avLst/>
          </a:prstGeom>
          <a:ln w="9360">
            <a:noFill/>
          </a:ln>
        </p:spPr>
      </p:pic>
      <p:sp>
        <p:nvSpPr>
          <p:cNvPr id="85" name="CustomShape 5"/>
          <p:cNvSpPr/>
          <p:nvPr/>
        </p:nvSpPr>
        <p:spPr>
          <a:xfrm>
            <a:off x="840240" y="4761720"/>
            <a:ext cx="2823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Arial"/>
                <a:ea typeface="SimSun"/>
              </a:rPr>
              <a:t>Guided By:</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smtClean="0">
                <a:solidFill>
                  <a:srgbClr val="000000"/>
                </a:solidFill>
                <a:uFill>
                  <a:solidFill>
                    <a:srgbClr val="FFFFFF"/>
                  </a:solidFill>
                </a:uFill>
                <a:latin typeface="Arial"/>
                <a:ea typeface="SimSun"/>
              </a:rPr>
              <a:t>Mrs. </a:t>
            </a:r>
            <a:r>
              <a:rPr lang="en-IN" sz="1800" b="0" strike="noStrike" spc="-1" dirty="0" err="1" smtClean="0">
                <a:solidFill>
                  <a:srgbClr val="000000"/>
                </a:solidFill>
                <a:uFill>
                  <a:solidFill>
                    <a:srgbClr val="FFFFFF"/>
                  </a:solidFill>
                </a:uFill>
                <a:latin typeface="Arial"/>
                <a:ea typeface="SimSun"/>
              </a:rPr>
              <a:t>Trupti</a:t>
            </a:r>
            <a:r>
              <a:rPr lang="en-IN" sz="1800" b="0" strike="noStrike" spc="-1" dirty="0" smtClean="0">
                <a:solidFill>
                  <a:srgbClr val="000000"/>
                </a:solidFill>
                <a:uFill>
                  <a:solidFill>
                    <a:srgbClr val="FFFFFF"/>
                  </a:solidFill>
                </a:uFill>
                <a:latin typeface="Arial"/>
                <a:ea typeface="SimSun"/>
              </a:rPr>
              <a:t> Joshi</a:t>
            </a:r>
            <a:endParaRPr lang="en-IN" sz="1800" b="0" strike="noStrike" spc="-1" dirty="0">
              <a:solidFill>
                <a:srgbClr val="000000"/>
              </a:solidFill>
              <a:uFill>
                <a:solidFill>
                  <a:srgbClr val="FFFFFF"/>
                </a:solidFill>
              </a:uFill>
              <a:latin typeface="Arial"/>
            </a:endParaRPr>
          </a:p>
        </p:txBody>
      </p:sp>
    </p:spTree>
  </p:cSld>
  <p:clrMapOvr>
    <a:masterClrMapping/>
  </p:clrMapOvr>
  <p:transition>
    <p:push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609480" y="426240"/>
            <a:ext cx="10971720" cy="545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000000"/>
              </a:buClr>
              <a:buFont typeface="Arial"/>
              <a:buChar char="•"/>
            </a:pPr>
            <a:endParaRPr lang="en-IN" spc="-1" dirty="0">
              <a:solidFill>
                <a:srgbClr val="000000"/>
              </a:solidFill>
              <a:uFill>
                <a:solidFill>
                  <a:srgbClr val="FFFFFF"/>
                </a:solidFill>
              </a:uFill>
              <a:latin typeface="Arial"/>
            </a:endParaRPr>
          </a:p>
          <a:p>
            <a:pPr marL="343080" indent="-342000">
              <a:lnSpc>
                <a:spcPct val="100000"/>
              </a:lnSpc>
              <a:buClr>
                <a:srgbClr val="000000"/>
              </a:buClr>
              <a:buFont typeface="Arial"/>
              <a:buChar char="•"/>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138"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latin typeface="Arial"/>
                <a:ea typeface="SimSun"/>
              </a:rPr>
              <a:t>12</a:t>
            </a:r>
            <a:r>
              <a:rPr lang="en-IN" sz="1400" b="0" strike="noStrike" spc="-1" dirty="0" smtClean="0">
                <a:solidFill>
                  <a:srgbClr val="000000"/>
                </a:solidFill>
                <a:uFill>
                  <a:solidFill>
                    <a:srgbClr val="FFFFFF"/>
                  </a:solidFill>
                </a:uFill>
                <a:latin typeface="Arial"/>
                <a:ea typeface="SimSun"/>
              </a:rPr>
              <a:t>/03/23</a:t>
            </a:r>
            <a:endParaRPr lang="en-IN" sz="1800" b="0" strike="noStrike" spc="-1" dirty="0">
              <a:solidFill>
                <a:srgbClr val="000000"/>
              </a:solidFill>
              <a:uFill>
                <a:solidFill>
                  <a:srgbClr val="FFFFFF"/>
                </a:solidFill>
              </a:uFill>
              <a:latin typeface="Arial"/>
            </a:endParaRPr>
          </a:p>
        </p:txBody>
      </p:sp>
      <p:sp>
        <p:nvSpPr>
          <p:cNvPr id="139"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02E7957-434E-4BB6-99C2-3026B21416E8}" type="slidenum">
              <a:rPr lang="en-IN" sz="1400" b="0" strike="noStrike" spc="-1">
                <a:solidFill>
                  <a:srgbClr val="000000"/>
                </a:solidFill>
                <a:uFill>
                  <a:solidFill>
                    <a:srgbClr val="FFFFFF"/>
                  </a:solidFill>
                </a:uFill>
                <a:latin typeface="Arial"/>
                <a:ea typeface="SimSun"/>
              </a:rPr>
              <a:t>10</a:t>
            </a:fld>
            <a:endParaRPr lang="en-IN" sz="1800" b="0" strike="noStrike" spc="-1">
              <a:solidFill>
                <a:srgbClr val="000000"/>
              </a:solidFill>
              <a:uFill>
                <a:solidFill>
                  <a:srgbClr val="FFFFFF"/>
                </a:solidFill>
              </a:uFill>
              <a:latin typeface="Arial"/>
            </a:endParaRPr>
          </a:p>
        </p:txBody>
      </p:sp>
      <p:pic>
        <p:nvPicPr>
          <p:cNvPr id="140" name="Picture 1"/>
          <p:cNvPicPr/>
          <p:nvPr/>
        </p:nvPicPr>
        <p:blipFill>
          <a:blip r:embed="rId2"/>
          <a:stretch/>
        </p:blipFill>
        <p:spPr>
          <a:xfrm>
            <a:off x="9950400" y="-720"/>
            <a:ext cx="2248200" cy="761400"/>
          </a:xfrm>
          <a:prstGeom prst="rect">
            <a:avLst/>
          </a:prstGeom>
          <a:ln w="9360">
            <a:noFill/>
          </a:ln>
        </p:spPr>
      </p:pic>
      <p:sp>
        <p:nvSpPr>
          <p:cNvPr id="2" name="TextBox 1"/>
          <p:cNvSpPr txBox="1"/>
          <p:nvPr/>
        </p:nvSpPr>
        <p:spPr>
          <a:xfrm>
            <a:off x="479376" y="379980"/>
            <a:ext cx="6696744" cy="369332"/>
          </a:xfrm>
          <a:prstGeom prst="rect">
            <a:avLst/>
          </a:prstGeom>
          <a:noFill/>
        </p:spPr>
        <p:txBody>
          <a:bodyPr wrap="square" rtlCol="0">
            <a:spAutoFit/>
          </a:bodyPr>
          <a:lstStyle/>
          <a:p>
            <a:endParaRPr lang="en-IN" dirty="0"/>
          </a:p>
        </p:txBody>
      </p:sp>
      <p:sp>
        <p:nvSpPr>
          <p:cNvPr id="3" name="TextBox 2"/>
          <p:cNvSpPr txBox="1"/>
          <p:nvPr/>
        </p:nvSpPr>
        <p:spPr>
          <a:xfrm>
            <a:off x="609480" y="793572"/>
            <a:ext cx="10513168" cy="4247317"/>
          </a:xfrm>
          <a:prstGeom prst="rect">
            <a:avLst/>
          </a:prstGeom>
          <a:noFill/>
        </p:spPr>
        <p:txBody>
          <a:bodyPr wrap="square" rtlCol="0">
            <a:spAutoFit/>
          </a:bodyPr>
          <a:lstStyle/>
          <a:p>
            <a:pPr>
              <a:lnSpc>
                <a:spcPct val="100000"/>
              </a:lnSpc>
            </a:pPr>
            <a:r>
              <a:rPr lang="en-IN" spc="-1" dirty="0" smtClean="0">
                <a:solidFill>
                  <a:srgbClr val="000000"/>
                </a:solidFill>
                <a:uFill>
                  <a:solidFill>
                    <a:srgbClr val="FFFFFF"/>
                  </a:solidFill>
                </a:uFill>
                <a:ea typeface="SimSun"/>
              </a:rPr>
              <a:t>5.Gradient Boosting</a:t>
            </a:r>
          </a:p>
          <a:p>
            <a:pPr>
              <a:lnSpc>
                <a:spcPct val="100000"/>
              </a:lnSpc>
            </a:pPr>
            <a:r>
              <a:rPr lang="en-US" dirty="0" smtClean="0"/>
              <a:t> </a:t>
            </a:r>
            <a:r>
              <a:rPr lang="en-US" dirty="0"/>
              <a:t>Gradient boosting is one of the variants of ensemble methods where you create multiple weak models and combine them to get better performance as a whole.</a:t>
            </a: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1080">
              <a:lnSpc>
                <a:spcPct val="100000"/>
              </a:lnSpc>
              <a:buClr>
                <a:srgbClr val="000000"/>
              </a:buClr>
            </a:pPr>
            <a:endParaRPr lang="en-IN" spc="-1" dirty="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864" y="2204757"/>
            <a:ext cx="10058400" cy="2592396"/>
          </a:xfrm>
          <a:prstGeom prst="rect">
            <a:avLst/>
          </a:prstGeom>
        </p:spPr>
      </p:pic>
    </p:spTree>
    <p:extLst>
      <p:ext uri="{BB962C8B-B14F-4D97-AF65-F5344CB8AC3E}">
        <p14:creationId xmlns:p14="http://schemas.microsoft.com/office/powerpoint/2010/main" val="25176331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609480" y="426240"/>
            <a:ext cx="10971720" cy="545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000000"/>
              </a:buClr>
              <a:buFont typeface="Arial"/>
              <a:buChar char="•"/>
            </a:pPr>
            <a:endParaRPr lang="en-IN" spc="-1" dirty="0">
              <a:solidFill>
                <a:srgbClr val="000000"/>
              </a:solidFill>
              <a:uFill>
                <a:solidFill>
                  <a:srgbClr val="FFFFFF"/>
                </a:solidFill>
              </a:uFill>
              <a:latin typeface="Arial"/>
            </a:endParaRPr>
          </a:p>
          <a:p>
            <a:pPr marL="343080" indent="-342000">
              <a:lnSpc>
                <a:spcPct val="100000"/>
              </a:lnSpc>
              <a:buClr>
                <a:srgbClr val="000000"/>
              </a:buClr>
              <a:buFont typeface="Arial"/>
              <a:buChar char="•"/>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138"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latin typeface="Arial"/>
                <a:ea typeface="SimSun"/>
              </a:rPr>
              <a:t>12</a:t>
            </a:r>
            <a:r>
              <a:rPr lang="en-IN" sz="1400" b="0" strike="noStrike" spc="-1" dirty="0" smtClean="0">
                <a:solidFill>
                  <a:srgbClr val="000000"/>
                </a:solidFill>
                <a:uFill>
                  <a:solidFill>
                    <a:srgbClr val="FFFFFF"/>
                  </a:solidFill>
                </a:uFill>
                <a:latin typeface="Arial"/>
                <a:ea typeface="SimSun"/>
              </a:rPr>
              <a:t>/03/23</a:t>
            </a:r>
            <a:endParaRPr lang="en-IN" sz="1800" b="0" strike="noStrike" spc="-1" dirty="0">
              <a:solidFill>
                <a:srgbClr val="000000"/>
              </a:solidFill>
              <a:uFill>
                <a:solidFill>
                  <a:srgbClr val="FFFFFF"/>
                </a:solidFill>
              </a:uFill>
              <a:latin typeface="Arial"/>
            </a:endParaRPr>
          </a:p>
        </p:txBody>
      </p:sp>
      <p:sp>
        <p:nvSpPr>
          <p:cNvPr id="139"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02E7957-434E-4BB6-99C2-3026B21416E8}" type="slidenum">
              <a:rPr lang="en-IN" sz="1400" b="0" strike="noStrike" spc="-1">
                <a:solidFill>
                  <a:srgbClr val="000000"/>
                </a:solidFill>
                <a:uFill>
                  <a:solidFill>
                    <a:srgbClr val="FFFFFF"/>
                  </a:solidFill>
                </a:uFill>
                <a:latin typeface="Arial"/>
                <a:ea typeface="SimSun"/>
              </a:rPr>
              <a:t>11</a:t>
            </a:fld>
            <a:endParaRPr lang="en-IN" sz="1800" b="0" strike="noStrike" spc="-1">
              <a:solidFill>
                <a:srgbClr val="000000"/>
              </a:solidFill>
              <a:uFill>
                <a:solidFill>
                  <a:srgbClr val="FFFFFF"/>
                </a:solidFill>
              </a:uFill>
              <a:latin typeface="Arial"/>
            </a:endParaRPr>
          </a:p>
        </p:txBody>
      </p:sp>
      <p:pic>
        <p:nvPicPr>
          <p:cNvPr id="140" name="Picture 1"/>
          <p:cNvPicPr/>
          <p:nvPr/>
        </p:nvPicPr>
        <p:blipFill>
          <a:blip r:embed="rId2"/>
          <a:stretch/>
        </p:blipFill>
        <p:spPr>
          <a:xfrm>
            <a:off x="9950400" y="-720"/>
            <a:ext cx="2248200" cy="761400"/>
          </a:xfrm>
          <a:prstGeom prst="rect">
            <a:avLst/>
          </a:prstGeom>
          <a:ln w="9360">
            <a:noFill/>
          </a:ln>
        </p:spPr>
      </p:pic>
      <p:sp>
        <p:nvSpPr>
          <p:cNvPr id="2" name="TextBox 1"/>
          <p:cNvSpPr txBox="1"/>
          <p:nvPr/>
        </p:nvSpPr>
        <p:spPr>
          <a:xfrm>
            <a:off x="1415480" y="391348"/>
            <a:ext cx="8064896" cy="461665"/>
          </a:xfrm>
          <a:prstGeom prst="rect">
            <a:avLst/>
          </a:prstGeom>
          <a:noFill/>
        </p:spPr>
        <p:txBody>
          <a:bodyPr wrap="square" rtlCol="0">
            <a:spAutoFit/>
          </a:bodyPr>
          <a:lstStyle/>
          <a:p>
            <a:pPr algn="ctr"/>
            <a:r>
              <a:rPr lang="en-IN" sz="2400" b="1" dirty="0" smtClean="0">
                <a:latin typeface="Britannic Bold" panose="020B0903060703020204" pitchFamily="34" charset="0"/>
              </a:rPr>
              <a:t>ACCURACY OBTAINED BY DIFFERENT ALGORITHMS</a:t>
            </a:r>
            <a:endParaRPr lang="en-IN" sz="2400" b="1" dirty="0">
              <a:latin typeface="Britannic Bold" panose="020B0903060703020204" pitchFamily="34" charset="0"/>
            </a:endParaRPr>
          </a:p>
        </p:txBody>
      </p:sp>
      <p:sp>
        <p:nvSpPr>
          <p:cNvPr id="3" name="TextBox 2"/>
          <p:cNvSpPr txBox="1"/>
          <p:nvPr/>
        </p:nvSpPr>
        <p:spPr>
          <a:xfrm>
            <a:off x="609480" y="793572"/>
            <a:ext cx="10513168" cy="3693319"/>
          </a:xfrm>
          <a:prstGeom prst="rect">
            <a:avLst/>
          </a:prstGeom>
          <a:noFill/>
        </p:spPr>
        <p:txBody>
          <a:bodyPr wrap="square" rtlCol="0">
            <a:spAutoFit/>
          </a:bodyPr>
          <a:lstStyle/>
          <a:p>
            <a:pPr>
              <a:lnSpc>
                <a:spcPct val="100000"/>
              </a:lnSpc>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1080">
              <a:lnSpc>
                <a:spcPct val="100000"/>
              </a:lnSpc>
              <a:buClr>
                <a:srgbClr val="000000"/>
              </a:buClr>
            </a:pPr>
            <a:endParaRPr lang="en-IN" spc="-1" dirty="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66044519"/>
              </p:ext>
            </p:extLst>
          </p:nvPr>
        </p:nvGraphicFramePr>
        <p:xfrm>
          <a:off x="1343472" y="1268758"/>
          <a:ext cx="8416032" cy="4080786"/>
        </p:xfrm>
        <a:graphic>
          <a:graphicData uri="http://schemas.openxmlformats.org/drawingml/2006/table">
            <a:tbl>
              <a:tblPr firstRow="1" bandRow="1">
                <a:tableStyleId>{5C22544A-7EE6-4342-B048-85BDC9FD1C3A}</a:tableStyleId>
              </a:tblPr>
              <a:tblGrid>
                <a:gridCol w="4208016"/>
                <a:gridCol w="4208016"/>
              </a:tblGrid>
              <a:tr h="680131">
                <a:tc>
                  <a:txBody>
                    <a:bodyPr/>
                    <a:lstStyle/>
                    <a:p>
                      <a:pPr algn="ctr"/>
                      <a:r>
                        <a:rPr lang="en-IN" dirty="0" smtClean="0"/>
                        <a:t> ALGORITHM</a:t>
                      </a:r>
                      <a:r>
                        <a:rPr lang="en-IN" baseline="0" dirty="0" smtClean="0"/>
                        <a:t>  USED  FOR MODEL</a:t>
                      </a:r>
                      <a:endParaRPr lang="en-IN" dirty="0"/>
                    </a:p>
                  </a:txBody>
                  <a:tcPr/>
                </a:tc>
                <a:tc>
                  <a:txBody>
                    <a:bodyPr/>
                    <a:lstStyle/>
                    <a:p>
                      <a:pPr algn="ctr"/>
                      <a:r>
                        <a:rPr lang="en-IN" dirty="0" smtClean="0"/>
                        <a:t>R2</a:t>
                      </a:r>
                      <a:r>
                        <a:rPr lang="en-IN" baseline="0" dirty="0" smtClean="0"/>
                        <a:t>  SCORE  OBTAINED</a:t>
                      </a:r>
                      <a:endParaRPr lang="en-IN" dirty="0"/>
                    </a:p>
                  </a:txBody>
                  <a:tcPr/>
                </a:tc>
              </a:tr>
              <a:tr h="680131">
                <a:tc>
                  <a:txBody>
                    <a:bodyPr/>
                    <a:lstStyle/>
                    <a:p>
                      <a:pPr algn="ctr"/>
                      <a:r>
                        <a:rPr lang="en-IN" dirty="0" smtClean="0"/>
                        <a:t>Linear</a:t>
                      </a:r>
                      <a:r>
                        <a:rPr lang="en-IN" baseline="0" dirty="0" smtClean="0"/>
                        <a:t> Regression</a:t>
                      </a:r>
                      <a:endParaRPr lang="en-IN" dirty="0"/>
                    </a:p>
                  </a:txBody>
                  <a:tcPr/>
                </a:tc>
                <a:tc>
                  <a:txBody>
                    <a:bodyPr/>
                    <a:lstStyle/>
                    <a:p>
                      <a:pPr algn="ctr"/>
                      <a:r>
                        <a:rPr lang="en-IN" dirty="0" smtClean="0"/>
                        <a:t>0.640</a:t>
                      </a:r>
                    </a:p>
                    <a:p>
                      <a:pPr algn="ctr"/>
                      <a:endParaRPr lang="en-IN" dirty="0"/>
                    </a:p>
                  </a:txBody>
                  <a:tcPr/>
                </a:tc>
              </a:tr>
              <a:tr h="680131">
                <a:tc>
                  <a:txBody>
                    <a:bodyPr/>
                    <a:lstStyle/>
                    <a:p>
                      <a:pPr algn="ctr"/>
                      <a:r>
                        <a:rPr lang="en-IN" dirty="0" smtClean="0"/>
                        <a:t>Random Forest  </a:t>
                      </a:r>
                      <a:r>
                        <a:rPr lang="en-IN" dirty="0" err="1" smtClean="0"/>
                        <a:t>Regressor</a:t>
                      </a:r>
                      <a:endParaRPr lang="en-IN" dirty="0"/>
                    </a:p>
                  </a:txBody>
                  <a:tcPr/>
                </a:tc>
                <a:tc>
                  <a:txBody>
                    <a:bodyPr/>
                    <a:lstStyle/>
                    <a:p>
                      <a:pPr algn="ctr"/>
                      <a:r>
                        <a:rPr lang="en-IN" b="0" i="0" dirty="0" smtClean="0">
                          <a:solidFill>
                            <a:schemeClr val="dk1"/>
                          </a:solidFill>
                          <a:effectLst/>
                          <a:latin typeface="+mn-lt"/>
                          <a:ea typeface="+mn-ea"/>
                          <a:cs typeface="+mn-cs"/>
                        </a:rPr>
                        <a:t>0.651</a:t>
                      </a:r>
                      <a:endParaRPr lang="en-IN" dirty="0"/>
                    </a:p>
                  </a:txBody>
                  <a:tcPr/>
                </a:tc>
              </a:tr>
              <a:tr h="680131">
                <a:tc>
                  <a:txBody>
                    <a:bodyPr/>
                    <a:lstStyle/>
                    <a:p>
                      <a:pPr algn="ctr"/>
                      <a:r>
                        <a:rPr lang="en-IN" dirty="0" smtClean="0"/>
                        <a:t>Decision</a:t>
                      </a:r>
                      <a:r>
                        <a:rPr lang="en-IN" baseline="0" dirty="0" smtClean="0"/>
                        <a:t> Tree </a:t>
                      </a:r>
                      <a:r>
                        <a:rPr lang="en-IN" baseline="0" dirty="0" err="1" smtClean="0"/>
                        <a:t>Regressor</a:t>
                      </a:r>
                      <a:endParaRPr lang="en-IN" dirty="0"/>
                    </a:p>
                  </a:txBody>
                  <a:tcPr/>
                </a:tc>
                <a:tc>
                  <a:txBody>
                    <a:bodyPr/>
                    <a:lstStyle/>
                    <a:p>
                      <a:pPr algn="ctr"/>
                      <a:r>
                        <a:rPr lang="en-IN" b="0" i="0" dirty="0" smtClean="0">
                          <a:solidFill>
                            <a:schemeClr val="dk1"/>
                          </a:solidFill>
                          <a:effectLst/>
                          <a:latin typeface="+mn-lt"/>
                          <a:ea typeface="+mn-ea"/>
                          <a:cs typeface="+mn-cs"/>
                        </a:rPr>
                        <a:t>0.71</a:t>
                      </a:r>
                      <a:endParaRPr lang="en-IN" dirty="0"/>
                    </a:p>
                  </a:txBody>
                  <a:tcPr/>
                </a:tc>
              </a:tr>
              <a:tr h="680131">
                <a:tc>
                  <a:txBody>
                    <a:bodyPr/>
                    <a:lstStyle/>
                    <a:p>
                      <a:pPr algn="ctr"/>
                      <a:r>
                        <a:rPr lang="en-IN" dirty="0" smtClean="0"/>
                        <a:t>Polynomial Regression</a:t>
                      </a:r>
                      <a:endParaRPr lang="en-IN" dirty="0"/>
                    </a:p>
                  </a:txBody>
                  <a:tcPr/>
                </a:tc>
                <a:tc>
                  <a:txBody>
                    <a:bodyPr/>
                    <a:lstStyle/>
                    <a:p>
                      <a:pPr algn="ctr"/>
                      <a:r>
                        <a:rPr lang="en-IN" b="0" i="0" dirty="0" smtClean="0">
                          <a:solidFill>
                            <a:schemeClr val="dk1"/>
                          </a:solidFill>
                          <a:effectLst/>
                          <a:latin typeface="+mn-lt"/>
                          <a:ea typeface="+mn-ea"/>
                          <a:cs typeface="+mn-cs"/>
                        </a:rPr>
                        <a:t>0.642</a:t>
                      </a:r>
                      <a:endParaRPr lang="en-IN" dirty="0"/>
                    </a:p>
                  </a:txBody>
                  <a:tcPr/>
                </a:tc>
              </a:tr>
              <a:tr h="680131">
                <a:tc>
                  <a:txBody>
                    <a:bodyPr/>
                    <a:lstStyle/>
                    <a:p>
                      <a:pPr algn="ctr"/>
                      <a:r>
                        <a:rPr lang="en-IN" dirty="0" smtClean="0"/>
                        <a:t>Gradient Boosting</a:t>
                      </a:r>
                      <a:endParaRPr lang="en-IN" dirty="0"/>
                    </a:p>
                  </a:txBody>
                  <a:tcPr/>
                </a:tc>
                <a:tc>
                  <a:txBody>
                    <a:bodyPr/>
                    <a:lstStyle/>
                    <a:p>
                      <a:pPr algn="ctr"/>
                      <a:r>
                        <a:rPr lang="en-IN" b="0" i="0" dirty="0" smtClean="0">
                          <a:solidFill>
                            <a:schemeClr val="dk1"/>
                          </a:solidFill>
                          <a:effectLst/>
                          <a:latin typeface="+mn-lt"/>
                          <a:ea typeface="+mn-ea"/>
                          <a:cs typeface="+mn-cs"/>
                        </a:rPr>
                        <a:t>0.729</a:t>
                      </a:r>
                      <a:endParaRPr lang="en-IN" dirty="0"/>
                    </a:p>
                  </a:txBody>
                  <a:tcPr/>
                </a:tc>
              </a:tr>
            </a:tbl>
          </a:graphicData>
        </a:graphic>
      </p:graphicFrame>
    </p:spTree>
    <p:extLst>
      <p:ext uri="{BB962C8B-B14F-4D97-AF65-F5344CB8AC3E}">
        <p14:creationId xmlns:p14="http://schemas.microsoft.com/office/powerpoint/2010/main" val="218243618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sz="3600" dirty="0" smtClean="0">
                <a:latin typeface="+mj-lt"/>
              </a:rPr>
              <a:t>Data Visualization</a:t>
            </a:r>
            <a:endParaRPr lang="en-IN" sz="3600" dirty="0">
              <a:latin typeface="+mj-lt"/>
            </a:endParaRPr>
          </a:p>
        </p:txBody>
      </p:sp>
      <p:pic>
        <p:nvPicPr>
          <p:cNvPr id="4" name="Picture 1"/>
          <p:cNvPicPr/>
          <p:nvPr/>
        </p:nvPicPr>
        <p:blipFill>
          <a:blip r:embed="rId2"/>
          <a:stretch/>
        </p:blipFill>
        <p:spPr>
          <a:xfrm>
            <a:off x="9950400" y="-720"/>
            <a:ext cx="2248200" cy="761400"/>
          </a:xfrm>
          <a:prstGeom prst="rect">
            <a:avLst/>
          </a:prstGeom>
          <a:ln w="9360">
            <a:noFill/>
          </a:ln>
        </p:spPr>
      </p:pic>
      <p:sp>
        <p:nvSpPr>
          <p:cNvPr id="5"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latin typeface="Arial"/>
                <a:ea typeface="SimSun"/>
              </a:rPr>
              <a:t>12/03/23</a:t>
            </a:r>
            <a:endParaRPr lang="en-IN" sz="1800" b="0" strike="noStrike" spc="-1" dirty="0">
              <a:solidFill>
                <a:srgbClr val="000000"/>
              </a:solidFill>
              <a:uFill>
                <a:solidFill>
                  <a:srgbClr val="FFFFFF"/>
                </a:solidFill>
              </a:uFill>
              <a:latin typeface="Arial"/>
            </a:endParaRPr>
          </a:p>
        </p:txBody>
      </p:sp>
      <p:sp>
        <p:nvSpPr>
          <p:cNvPr id="6" name="TextBox 5"/>
          <p:cNvSpPr txBox="1"/>
          <p:nvPr/>
        </p:nvSpPr>
        <p:spPr>
          <a:xfrm>
            <a:off x="479376" y="1556792"/>
            <a:ext cx="10297144" cy="3970318"/>
          </a:xfrm>
          <a:prstGeom prst="rect">
            <a:avLst/>
          </a:prstGeom>
          <a:noFill/>
        </p:spPr>
        <p:txBody>
          <a:bodyPr wrap="square" rtlCol="0">
            <a:spAutoFit/>
          </a:bodyPr>
          <a:lstStyle/>
          <a:p>
            <a:pPr marL="285750" indent="-285750" algn="just">
              <a:buFontTx/>
              <a:buChar char="-"/>
            </a:pPr>
            <a:r>
              <a:rPr lang="en-US" spc="-1" dirty="0">
                <a:solidFill>
                  <a:srgbClr val="000000"/>
                </a:solidFill>
                <a:uFill>
                  <a:solidFill>
                    <a:srgbClr val="FFFFFF"/>
                  </a:solidFill>
                </a:uFill>
              </a:rPr>
              <a:t>In the first graph, which is a side-by-side bar chart, the average property value based on proximity to the ocean and the average income of the homeowners in the relevant category are both displayed</a:t>
            </a:r>
            <a:r>
              <a:rPr lang="en-US" spc="-1" dirty="0" smtClean="0">
                <a:solidFill>
                  <a:srgbClr val="000000"/>
                </a:solidFill>
                <a:uFill>
                  <a:solidFill>
                    <a:srgbClr val="FFFFFF"/>
                  </a:solidFill>
                </a:uFill>
              </a:rPr>
              <a:t>.</a:t>
            </a:r>
          </a:p>
          <a:p>
            <a:pPr marL="285750" indent="-285750" algn="just">
              <a:buFontTx/>
              <a:buChar char="-"/>
            </a:pPr>
            <a:endParaRPr lang="en-US" spc="-1" dirty="0" smtClean="0">
              <a:solidFill>
                <a:srgbClr val="000000"/>
              </a:solidFill>
              <a:uFill>
                <a:solidFill>
                  <a:srgbClr val="FFFFFF"/>
                </a:solidFill>
              </a:uFill>
            </a:endParaRPr>
          </a:p>
          <a:p>
            <a:pPr marL="285750" indent="-285750" algn="just">
              <a:buFontTx/>
              <a:buChar char="-"/>
            </a:pPr>
            <a:r>
              <a:rPr lang="en-US" spc="-1" dirty="0">
                <a:solidFill>
                  <a:srgbClr val="000000"/>
                </a:solidFill>
                <a:uFill>
                  <a:solidFill>
                    <a:srgbClr val="FFFFFF"/>
                  </a:solidFill>
                </a:uFill>
              </a:rPr>
              <a:t>The second graph shows the number of bedrooms the home has available in relation to various ocean proximity categories</a:t>
            </a:r>
            <a:r>
              <a:rPr lang="en-US" spc="-1" dirty="0" smtClean="0">
                <a:solidFill>
                  <a:srgbClr val="000000"/>
                </a:solidFill>
                <a:uFill>
                  <a:solidFill>
                    <a:srgbClr val="FFFFFF"/>
                  </a:solidFill>
                </a:uFill>
              </a:rPr>
              <a:t>.</a:t>
            </a:r>
          </a:p>
          <a:p>
            <a:pPr marL="285750" indent="-285750" algn="just">
              <a:buFontTx/>
              <a:buChar char="-"/>
            </a:pPr>
            <a:endParaRPr lang="en-US" spc="-1" dirty="0" smtClean="0">
              <a:solidFill>
                <a:srgbClr val="000000"/>
              </a:solidFill>
              <a:uFill>
                <a:solidFill>
                  <a:srgbClr val="FFFFFF"/>
                </a:solidFill>
              </a:uFill>
            </a:endParaRPr>
          </a:p>
          <a:p>
            <a:pPr marL="285750" indent="-285750" algn="just">
              <a:buFontTx/>
              <a:buChar char="-"/>
            </a:pPr>
            <a:r>
              <a:rPr lang="en-US" spc="-1" dirty="0">
                <a:solidFill>
                  <a:srgbClr val="000000"/>
                </a:solidFill>
                <a:uFill>
                  <a:solidFill>
                    <a:srgbClr val="FFFFFF"/>
                  </a:solidFill>
                </a:uFill>
              </a:rPr>
              <a:t>The information concerning the relationship between income and home value is shown in the third scatter plot graph</a:t>
            </a:r>
            <a:r>
              <a:rPr lang="en-US" spc="-1" dirty="0" smtClean="0">
                <a:solidFill>
                  <a:srgbClr val="000000"/>
                </a:solidFill>
                <a:uFill>
                  <a:solidFill>
                    <a:srgbClr val="FFFFFF"/>
                  </a:solidFill>
                </a:uFill>
              </a:rPr>
              <a:t>.</a:t>
            </a:r>
          </a:p>
          <a:p>
            <a:pPr marL="285750" indent="-285750" algn="just">
              <a:buFontTx/>
              <a:buChar char="-"/>
            </a:pPr>
            <a:endParaRPr lang="en-US" spc="-1" dirty="0" smtClean="0">
              <a:solidFill>
                <a:srgbClr val="000000"/>
              </a:solidFill>
              <a:uFill>
                <a:solidFill>
                  <a:srgbClr val="FFFFFF"/>
                </a:solidFill>
              </a:uFill>
            </a:endParaRPr>
          </a:p>
          <a:p>
            <a:pPr marL="285750" indent="-285750" algn="just">
              <a:buFontTx/>
              <a:buChar char="-"/>
            </a:pPr>
            <a:r>
              <a:rPr lang="en-US" spc="-1" dirty="0">
                <a:solidFill>
                  <a:srgbClr val="000000"/>
                </a:solidFill>
                <a:uFill>
                  <a:solidFill>
                    <a:srgbClr val="FFFFFF"/>
                  </a:solidFill>
                </a:uFill>
              </a:rPr>
              <a:t>From the following graph (solid map), we can </a:t>
            </a:r>
            <a:r>
              <a:rPr lang="en-US" spc="-1" dirty="0" smtClean="0">
                <a:solidFill>
                  <a:srgbClr val="000000"/>
                </a:solidFill>
                <a:uFill>
                  <a:solidFill>
                    <a:srgbClr val="FFFFFF"/>
                  </a:solidFill>
                </a:uFill>
              </a:rPr>
              <a:t>deduce  </a:t>
            </a:r>
            <a:r>
              <a:rPr lang="en-US" spc="-1" dirty="0">
                <a:solidFill>
                  <a:srgbClr val="000000"/>
                </a:solidFill>
                <a:uFill>
                  <a:solidFill>
                    <a:srgbClr val="FFFFFF"/>
                  </a:solidFill>
                </a:uFill>
              </a:rPr>
              <a:t>the lowest and maximum value of a house in various ocean proximity ranges</a:t>
            </a:r>
            <a:r>
              <a:rPr lang="en-US" spc="-1" dirty="0" smtClean="0">
                <a:solidFill>
                  <a:srgbClr val="000000"/>
                </a:solidFill>
                <a:uFill>
                  <a:solidFill>
                    <a:srgbClr val="FFFFFF"/>
                  </a:solidFill>
                </a:uFill>
              </a:rPr>
              <a:t>.</a:t>
            </a:r>
          </a:p>
          <a:p>
            <a:pPr marL="285750" indent="-285750" algn="just">
              <a:buFontTx/>
              <a:buChar char="-"/>
            </a:pPr>
            <a:endParaRPr lang="en-US" spc="-1" dirty="0" smtClean="0">
              <a:solidFill>
                <a:srgbClr val="000000"/>
              </a:solidFill>
              <a:uFill>
                <a:solidFill>
                  <a:srgbClr val="FFFFFF"/>
                </a:solidFill>
              </a:uFill>
            </a:endParaRPr>
          </a:p>
          <a:p>
            <a:pPr marL="285750" indent="-285750" algn="just">
              <a:buFontTx/>
              <a:buChar char="-"/>
            </a:pPr>
            <a:r>
              <a:rPr lang="en-US" spc="-1" dirty="0">
                <a:solidFill>
                  <a:srgbClr val="000000"/>
                </a:solidFill>
                <a:uFill>
                  <a:solidFill>
                    <a:srgbClr val="FFFFFF"/>
                  </a:solidFill>
                </a:uFill>
              </a:rPr>
              <a:t> A bubble chart is used to show how many homes are available in each category</a:t>
            </a:r>
            <a:r>
              <a:rPr lang="en-US" spc="-1" dirty="0" smtClean="0">
                <a:solidFill>
                  <a:srgbClr val="000000"/>
                </a:solidFill>
                <a:uFill>
                  <a:solidFill>
                    <a:srgbClr val="FFFFFF"/>
                  </a:solidFill>
                </a:uFill>
              </a:rPr>
              <a:t>.</a:t>
            </a:r>
            <a:endParaRPr lang="en-US" spc="-1" dirty="0">
              <a:solidFill>
                <a:srgbClr val="000000"/>
              </a:solidFill>
              <a:uFill>
                <a:solidFill>
                  <a:srgbClr val="FFFFFF"/>
                </a:solidFill>
              </a:uFill>
            </a:endParaRPr>
          </a:p>
        </p:txBody>
      </p:sp>
    </p:spTree>
    <p:extLst>
      <p:ext uri="{BB962C8B-B14F-4D97-AF65-F5344CB8AC3E}">
        <p14:creationId xmlns:p14="http://schemas.microsoft.com/office/powerpoint/2010/main" val="619225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dirty="0" smtClean="0">
                <a:solidFill>
                  <a:srgbClr val="000000"/>
                </a:solidFill>
                <a:uFill>
                  <a:solidFill>
                    <a:srgbClr val="FFFFFF"/>
                  </a:solidFill>
                </a:uFill>
                <a:latin typeface="Arial"/>
                <a:ea typeface="SimSun"/>
              </a:rPr>
              <a:t>Conclusion</a:t>
            </a:r>
            <a:endParaRPr lang="en-IN" sz="1800" b="0" strike="noStrike" spc="-1" dirty="0">
              <a:solidFill>
                <a:srgbClr val="000000"/>
              </a:solidFill>
              <a:uFill>
                <a:solidFill>
                  <a:srgbClr val="FFFFFF"/>
                </a:solidFill>
              </a:uFill>
              <a:latin typeface="Arial"/>
            </a:endParaRPr>
          </a:p>
        </p:txBody>
      </p:sp>
      <p:sp>
        <p:nvSpPr>
          <p:cNvPr id="152" name="CustomShape 2"/>
          <p:cNvSpPr/>
          <p:nvPr/>
        </p:nvSpPr>
        <p:spPr>
          <a:xfrm>
            <a:off x="609480" y="1174680"/>
            <a:ext cx="10971720" cy="507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gn="just">
              <a:lnSpc>
                <a:spcPct val="150000"/>
              </a:lnSpc>
              <a:buFontTx/>
              <a:buChar char="-"/>
            </a:pPr>
            <a:r>
              <a:rPr lang="en-US" spc="-1" dirty="0" smtClean="0">
                <a:solidFill>
                  <a:srgbClr val="000000"/>
                </a:solidFill>
                <a:uFill>
                  <a:solidFill>
                    <a:srgbClr val="FFFFFF"/>
                  </a:solidFill>
                </a:uFill>
              </a:rPr>
              <a:t>In </a:t>
            </a:r>
            <a:r>
              <a:rPr lang="en-US" spc="-1" dirty="0">
                <a:solidFill>
                  <a:srgbClr val="000000"/>
                </a:solidFill>
                <a:uFill>
                  <a:solidFill>
                    <a:srgbClr val="FFFFFF"/>
                  </a:solidFill>
                </a:uFill>
              </a:rPr>
              <a:t>conclusion, predicting house prices based on features such as ocean proximity, number of bedrooms, area, population, and median income of people can be an effective way to estimate the value of a property. The features mentioned in the analysis are important factors that can affect the demand and supply of housing in a given area</a:t>
            </a:r>
            <a:r>
              <a:rPr lang="en-US" spc="-1" dirty="0" smtClean="0">
                <a:solidFill>
                  <a:srgbClr val="000000"/>
                </a:solidFill>
                <a:uFill>
                  <a:solidFill>
                    <a:srgbClr val="FFFFFF"/>
                  </a:solidFill>
                </a:uFill>
              </a:rPr>
              <a:t>.</a:t>
            </a:r>
          </a:p>
          <a:p>
            <a:pPr marL="285750" indent="-285750" algn="just">
              <a:lnSpc>
                <a:spcPct val="150000"/>
              </a:lnSpc>
              <a:buFontTx/>
              <a:buChar char="-"/>
            </a:pPr>
            <a:r>
              <a:rPr lang="en-US" spc="-1" dirty="0">
                <a:solidFill>
                  <a:srgbClr val="000000"/>
                </a:solidFill>
                <a:uFill>
                  <a:solidFill>
                    <a:srgbClr val="FFFFFF"/>
                  </a:solidFill>
                </a:uFill>
              </a:rPr>
              <a:t>Ocean proximity can be a significant predictor of house prices, as houses closer to the ocean tend to be in higher demand and can command higher prices. The number of bedrooms and area of a property can also impact its value, as larger properties and those with more bedrooms tend to be more desirable for families and can command higher prices</a:t>
            </a:r>
            <a:r>
              <a:rPr lang="en-US" spc="-1" dirty="0" smtClean="0">
                <a:solidFill>
                  <a:srgbClr val="000000"/>
                </a:solidFill>
                <a:uFill>
                  <a:solidFill>
                    <a:srgbClr val="FFFFFF"/>
                  </a:solidFill>
                </a:uFill>
              </a:rPr>
              <a:t>.</a:t>
            </a:r>
          </a:p>
          <a:p>
            <a:pPr marL="285750" indent="-285750" algn="just">
              <a:lnSpc>
                <a:spcPct val="150000"/>
              </a:lnSpc>
              <a:buFontTx/>
              <a:buChar char="-"/>
            </a:pPr>
            <a:r>
              <a:rPr lang="en-US" spc="-1" dirty="0">
                <a:solidFill>
                  <a:srgbClr val="000000"/>
                </a:solidFill>
                <a:uFill>
                  <a:solidFill>
                    <a:srgbClr val="FFFFFF"/>
                  </a:solidFill>
                </a:uFill>
              </a:rPr>
              <a:t>Overall, the combination of these features can provide a robust basis for predicting house prices. By leveraging machine learning algorithms, it is possible to create accurate models that take into account these important features and provide reliable estimates of the value of a property.</a:t>
            </a:r>
            <a:endParaRPr lang="en-IN" sz="1800" b="0" strike="noStrike" spc="-1" dirty="0">
              <a:solidFill>
                <a:srgbClr val="000000"/>
              </a:solidFill>
              <a:uFill>
                <a:solidFill>
                  <a:srgbClr val="FFFFFF"/>
                </a:solidFill>
              </a:uFill>
              <a:latin typeface="Arial"/>
            </a:endParaRPr>
          </a:p>
        </p:txBody>
      </p:sp>
      <p:sp>
        <p:nvSpPr>
          <p:cNvPr id="153"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latin typeface="Arial"/>
                <a:ea typeface="SimSun"/>
              </a:rPr>
              <a:t>12/03/23</a:t>
            </a:r>
            <a:endParaRPr lang="en-IN" sz="1800" b="0" strike="noStrike" spc="-1" dirty="0">
              <a:solidFill>
                <a:srgbClr val="000000"/>
              </a:solidFill>
              <a:uFill>
                <a:solidFill>
                  <a:srgbClr val="FFFFFF"/>
                </a:solidFill>
              </a:uFill>
              <a:latin typeface="Arial"/>
            </a:endParaRPr>
          </a:p>
        </p:txBody>
      </p:sp>
      <p:sp>
        <p:nvSpPr>
          <p:cNvPr id="154"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CB5A2295-943D-410C-95D0-7FBC2ABE5E11}" type="slidenum">
              <a:rPr lang="en-IN" sz="1400" b="0" strike="noStrike" spc="-1">
                <a:solidFill>
                  <a:srgbClr val="000000"/>
                </a:solidFill>
                <a:uFill>
                  <a:solidFill>
                    <a:srgbClr val="FFFFFF"/>
                  </a:solidFill>
                </a:uFill>
                <a:latin typeface="Arial"/>
                <a:ea typeface="SimSun"/>
              </a:rPr>
              <a:t>13</a:t>
            </a:fld>
            <a:endParaRPr lang="en-IN" sz="1800" b="0" strike="noStrike" spc="-1">
              <a:solidFill>
                <a:srgbClr val="000000"/>
              </a:solidFill>
              <a:uFill>
                <a:solidFill>
                  <a:srgbClr val="FFFFFF"/>
                </a:solidFill>
              </a:uFill>
              <a:latin typeface="Arial"/>
            </a:endParaRPr>
          </a:p>
        </p:txBody>
      </p:sp>
      <p:pic>
        <p:nvPicPr>
          <p:cNvPr id="155" name="Picture 1"/>
          <p:cNvPicPr/>
          <p:nvPr/>
        </p:nvPicPr>
        <p:blipFill>
          <a:blip r:embed="rId2"/>
          <a:stretch/>
        </p:blipFill>
        <p:spPr>
          <a:xfrm>
            <a:off x="9905400" y="-1440"/>
            <a:ext cx="2281680" cy="7736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609480" y="2475360"/>
            <a:ext cx="10971720" cy="124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0" i="1" strike="noStrike" spc="-1" dirty="0">
                <a:solidFill>
                  <a:schemeClr val="accent4"/>
                </a:solidFill>
                <a:uFill>
                  <a:solidFill>
                    <a:srgbClr val="FFFFFF"/>
                  </a:solidFill>
                </a:uFill>
                <a:latin typeface="Arial"/>
                <a:ea typeface="SimSun"/>
              </a:rPr>
              <a:t>Thank </a:t>
            </a:r>
            <a:r>
              <a:rPr lang="en-IN" sz="3200" b="0" i="1" strike="noStrike" spc="-1" dirty="0" smtClean="0">
                <a:solidFill>
                  <a:schemeClr val="accent4"/>
                </a:solidFill>
                <a:uFill>
                  <a:solidFill>
                    <a:srgbClr val="FFFFFF"/>
                  </a:solidFill>
                </a:uFill>
                <a:latin typeface="Arial"/>
                <a:ea typeface="SimSun"/>
              </a:rPr>
              <a:t>you!!!</a:t>
            </a:r>
            <a:endParaRPr lang="en-IN" sz="1800" b="0" strike="noStrike" spc="-1" dirty="0">
              <a:solidFill>
                <a:schemeClr val="accent4"/>
              </a:solidFill>
              <a:uFill>
                <a:solidFill>
                  <a:srgbClr val="FFFFFF"/>
                </a:solidFill>
              </a:uFill>
              <a:latin typeface="Arial"/>
            </a:endParaRPr>
          </a:p>
        </p:txBody>
      </p:sp>
      <p:sp>
        <p:nvSpPr>
          <p:cNvPr id="162"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63"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44085130-75FF-4973-82F3-3DC75A281A2C}" type="slidenum">
              <a:rPr lang="en-IN" sz="1400" b="0" strike="noStrike" spc="-1">
                <a:solidFill>
                  <a:srgbClr val="000000"/>
                </a:solidFill>
                <a:uFill>
                  <a:solidFill>
                    <a:srgbClr val="FFFFFF"/>
                  </a:solidFill>
                </a:uFill>
                <a:latin typeface="Arial"/>
                <a:ea typeface="SimSun"/>
              </a:rPr>
              <a:t>14</a:t>
            </a:fld>
            <a:endParaRPr lang="en-IN" sz="1800" b="0" strike="noStrike" spc="-1">
              <a:solidFill>
                <a:srgbClr val="000000"/>
              </a:solidFill>
              <a:uFill>
                <a:solidFill>
                  <a:srgbClr val="FFFFFF"/>
                </a:solidFill>
              </a:uFill>
              <a:latin typeface="Arial"/>
            </a:endParaRPr>
          </a:p>
        </p:txBody>
      </p:sp>
      <p:pic>
        <p:nvPicPr>
          <p:cNvPr id="164" name="Picture 1"/>
          <p:cNvPicPr/>
          <p:nvPr/>
        </p:nvPicPr>
        <p:blipFill>
          <a:blip r:embed="rId2"/>
          <a:stretch/>
        </p:blipFill>
        <p:spPr>
          <a:xfrm>
            <a:off x="9905400" y="-1440"/>
            <a:ext cx="2281680" cy="7736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609480" y="167040"/>
            <a:ext cx="10971720" cy="115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ea typeface="SimSun"/>
              </a:rPr>
              <a:t>Introduction</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pic>
        <p:nvPicPr>
          <p:cNvPr id="92" name="Picture 1"/>
          <p:cNvPicPr/>
          <p:nvPr/>
        </p:nvPicPr>
        <p:blipFill>
          <a:blip r:embed="rId3"/>
          <a:stretch/>
        </p:blipFill>
        <p:spPr>
          <a:xfrm>
            <a:off x="9916920" y="-1440"/>
            <a:ext cx="2281680" cy="773640"/>
          </a:xfrm>
          <a:prstGeom prst="rect">
            <a:avLst/>
          </a:prstGeom>
          <a:ln>
            <a:noFill/>
          </a:ln>
        </p:spPr>
      </p:pic>
      <p:sp>
        <p:nvSpPr>
          <p:cNvPr id="93" name="CustomShape 2"/>
          <p:cNvSpPr/>
          <p:nvPr/>
        </p:nvSpPr>
        <p:spPr>
          <a:xfrm>
            <a:off x="609480" y="964080"/>
            <a:ext cx="10610280" cy="36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gn="just">
              <a:lnSpc>
                <a:spcPct val="150000"/>
              </a:lnSpc>
              <a:buClr>
                <a:srgbClr val="000000"/>
              </a:buClr>
              <a:buFont typeface="Arial"/>
              <a:buChar char="•"/>
            </a:pPr>
            <a:r>
              <a:rPr lang="en-US" dirty="0" smtClean="0"/>
              <a:t>It is challenging to accurately estimate a house's price. The project's overarching objective is to create a model that can predict the cost of a house in various areas of city. We intend to base this evaluation on available fundamental features that are taken into consideration when setting the price using different Machine Learning Algorithms.</a:t>
            </a:r>
            <a:endParaRPr lang="en-IN" sz="1800" b="0" strike="noStrike" spc="-1" dirty="0">
              <a:solidFill>
                <a:srgbClr val="000000"/>
              </a:solidFill>
              <a:uFill>
                <a:solidFill>
                  <a:srgbClr val="FFFFFF"/>
                </a:solidFill>
              </a:uFill>
              <a:latin typeface="Arial"/>
            </a:endParaRPr>
          </a:p>
          <a:p>
            <a:pPr marL="285840" indent="-284760" algn="just">
              <a:lnSpc>
                <a:spcPct val="150000"/>
              </a:lnSpc>
              <a:buClr>
                <a:srgbClr val="000000"/>
              </a:buClr>
              <a:buFont typeface="Arial"/>
              <a:buChar char="•"/>
            </a:pPr>
            <a:r>
              <a:rPr lang="en-IN" spc="-1" dirty="0" smtClean="0">
                <a:solidFill>
                  <a:srgbClr val="000000"/>
                </a:solidFill>
                <a:uFill>
                  <a:solidFill>
                    <a:srgbClr val="FFFFFF"/>
                  </a:solidFill>
                </a:uFill>
                <a:latin typeface="Arial"/>
                <a:ea typeface="SimSun"/>
              </a:rPr>
              <a:t>Data used</a:t>
            </a:r>
            <a:r>
              <a:rPr lang="en-IN" sz="1800" b="0" strike="noStrike" spc="-1" dirty="0" smtClean="0">
                <a:solidFill>
                  <a:srgbClr val="000000"/>
                </a:solidFill>
                <a:uFill>
                  <a:solidFill>
                    <a:srgbClr val="FFFFFF"/>
                  </a:solidFill>
                </a:uFill>
                <a:latin typeface="Arial"/>
                <a:ea typeface="SimSun"/>
              </a:rPr>
              <a:t> </a:t>
            </a:r>
            <a:r>
              <a:rPr lang="en-IN" sz="1800" b="0" strike="noStrike" spc="-1" dirty="0">
                <a:solidFill>
                  <a:srgbClr val="000000"/>
                </a:solidFill>
                <a:uFill>
                  <a:solidFill>
                    <a:srgbClr val="FFFFFF"/>
                  </a:solidFill>
                </a:uFill>
                <a:latin typeface="Arial"/>
                <a:ea typeface="SimSun"/>
              </a:rPr>
              <a:t>was collected from </a:t>
            </a:r>
            <a:r>
              <a:rPr lang="en-IN" sz="1800" b="0" strike="noStrike" spc="-1" dirty="0" smtClean="0">
                <a:solidFill>
                  <a:srgbClr val="000000"/>
                </a:solidFill>
                <a:uFill>
                  <a:solidFill>
                    <a:srgbClr val="FFFFFF"/>
                  </a:solidFill>
                </a:uFill>
                <a:latin typeface="Arial"/>
                <a:ea typeface="SimSun"/>
              </a:rPr>
              <a:t>www.kaggle.com</a:t>
            </a:r>
            <a:r>
              <a:rPr lang="en-IN" sz="1800" b="0" strike="noStrike" spc="-1" dirty="0">
                <a:solidFill>
                  <a:srgbClr val="000000"/>
                </a:solidFill>
                <a:uFill>
                  <a:solidFill>
                    <a:srgbClr val="FFFFFF"/>
                  </a:solidFill>
                </a:uFill>
                <a:latin typeface="Arial"/>
                <a:ea typeface="SimSun"/>
              </a:rPr>
              <a:t>. The main goal of the analysis is to </a:t>
            </a:r>
            <a:r>
              <a:rPr lang="en-IN" sz="1800" b="0" strike="noStrike" spc="-1" dirty="0" smtClean="0">
                <a:solidFill>
                  <a:srgbClr val="000000"/>
                </a:solidFill>
                <a:uFill>
                  <a:solidFill>
                    <a:srgbClr val="FFFFFF"/>
                  </a:solidFill>
                </a:uFill>
                <a:latin typeface="Arial"/>
                <a:ea typeface="SimSun"/>
              </a:rPr>
              <a:t>build an accurate </a:t>
            </a:r>
            <a:r>
              <a:rPr lang="en-IN" sz="1800" b="0" strike="noStrike" spc="-1" dirty="0">
                <a:solidFill>
                  <a:srgbClr val="000000"/>
                </a:solidFill>
                <a:uFill>
                  <a:solidFill>
                    <a:srgbClr val="FFFFFF"/>
                  </a:solidFill>
                </a:uFill>
                <a:latin typeface="Arial"/>
                <a:ea typeface="SimSun"/>
              </a:rPr>
              <a:t>and robust </a:t>
            </a:r>
            <a:r>
              <a:rPr lang="en-IN" sz="1800" b="0" strike="noStrike" spc="-1" dirty="0" smtClean="0">
                <a:solidFill>
                  <a:srgbClr val="000000"/>
                </a:solidFill>
                <a:uFill>
                  <a:solidFill>
                    <a:srgbClr val="FFFFFF"/>
                  </a:solidFill>
                </a:uFill>
                <a:latin typeface="Arial"/>
                <a:ea typeface="SimSun"/>
              </a:rPr>
              <a:t>regression model </a:t>
            </a:r>
            <a:r>
              <a:rPr lang="en-IN" sz="1800" b="0" strike="noStrike" spc="-1" dirty="0">
                <a:solidFill>
                  <a:srgbClr val="000000"/>
                </a:solidFill>
                <a:uFill>
                  <a:solidFill>
                    <a:srgbClr val="FFFFFF"/>
                  </a:solidFill>
                </a:uFill>
                <a:latin typeface="Arial"/>
                <a:ea typeface="SimSun"/>
              </a:rPr>
              <a:t>to predict the </a:t>
            </a:r>
            <a:r>
              <a:rPr lang="en-IN" sz="1800" b="0" strike="noStrike" spc="-1" dirty="0" smtClean="0">
                <a:solidFill>
                  <a:srgbClr val="000000"/>
                </a:solidFill>
                <a:uFill>
                  <a:solidFill>
                    <a:srgbClr val="FFFFFF"/>
                  </a:solidFill>
                </a:uFill>
                <a:latin typeface="Arial"/>
                <a:ea typeface="SimSun"/>
              </a:rPr>
              <a:t>outcome of </a:t>
            </a:r>
            <a:r>
              <a:rPr lang="en-IN" sz="1800" b="0" strike="noStrike" spc="-1" dirty="0" err="1" smtClean="0">
                <a:solidFill>
                  <a:srgbClr val="000000"/>
                </a:solidFill>
                <a:uFill>
                  <a:solidFill>
                    <a:srgbClr val="FFFFFF"/>
                  </a:solidFill>
                </a:uFill>
                <a:latin typeface="Arial"/>
                <a:ea typeface="SimSun"/>
              </a:rPr>
              <a:t>House_Price</a:t>
            </a:r>
            <a:r>
              <a:rPr lang="en-IN" sz="1800" b="0" strike="noStrike" spc="-1" dirty="0" smtClean="0">
                <a:solidFill>
                  <a:srgbClr val="000000"/>
                </a:solidFill>
                <a:uFill>
                  <a:solidFill>
                    <a:srgbClr val="FFFFFF"/>
                  </a:solidFill>
                </a:uFill>
                <a:latin typeface="Arial"/>
                <a:ea typeface="SimSun"/>
              </a:rPr>
              <a:t>. </a:t>
            </a:r>
            <a:r>
              <a:rPr lang="en-IN" sz="1800" b="0" strike="noStrike" spc="-1" dirty="0">
                <a:solidFill>
                  <a:srgbClr val="000000"/>
                </a:solidFill>
                <a:uFill>
                  <a:solidFill>
                    <a:srgbClr val="FFFFFF"/>
                  </a:solidFill>
                </a:uFill>
                <a:latin typeface="Arial"/>
                <a:ea typeface="SimSun"/>
              </a:rPr>
              <a:t>This </a:t>
            </a:r>
            <a:r>
              <a:rPr lang="en-IN" sz="1800" b="0" strike="noStrike" spc="-1" dirty="0" smtClean="0">
                <a:solidFill>
                  <a:srgbClr val="000000"/>
                </a:solidFill>
                <a:uFill>
                  <a:solidFill>
                    <a:srgbClr val="FFFFFF"/>
                  </a:solidFill>
                </a:uFill>
                <a:latin typeface="Arial"/>
                <a:ea typeface="SimSun"/>
              </a:rPr>
              <a:t>project uses </a:t>
            </a:r>
            <a:r>
              <a:rPr lang="en-IN" sz="1800" b="0" strike="noStrike" spc="-1" dirty="0">
                <a:solidFill>
                  <a:srgbClr val="000000"/>
                </a:solidFill>
                <a:uFill>
                  <a:solidFill>
                    <a:srgbClr val="FFFFFF"/>
                  </a:solidFill>
                </a:uFill>
                <a:latin typeface="Arial"/>
                <a:ea typeface="SimSun"/>
              </a:rPr>
              <a:t>Random Forest, Decision </a:t>
            </a:r>
            <a:r>
              <a:rPr lang="en-IN" sz="1800" b="0" strike="noStrike" spc="-1" dirty="0" smtClean="0">
                <a:solidFill>
                  <a:srgbClr val="000000"/>
                </a:solidFill>
                <a:uFill>
                  <a:solidFill>
                    <a:srgbClr val="FFFFFF"/>
                  </a:solidFill>
                </a:uFill>
                <a:latin typeface="Arial"/>
                <a:ea typeface="SimSun"/>
              </a:rPr>
              <a:t>Tree , Linear Regression , Polynomial Regression ,</a:t>
            </a:r>
            <a:r>
              <a:rPr lang="en-IN" spc="-1" dirty="0">
                <a:solidFill>
                  <a:srgbClr val="000000"/>
                </a:solidFill>
                <a:uFill>
                  <a:solidFill>
                    <a:srgbClr val="FFFFFF"/>
                  </a:solidFill>
                </a:uFill>
                <a:ea typeface="SimSun"/>
              </a:rPr>
              <a:t> Gradient-Boosting</a:t>
            </a:r>
            <a:r>
              <a:rPr lang="en-IN" sz="1800" b="0" strike="noStrike" spc="-1" dirty="0" smtClean="0">
                <a:solidFill>
                  <a:srgbClr val="000000"/>
                </a:solidFill>
                <a:uFill>
                  <a:solidFill>
                    <a:srgbClr val="FFFFFF"/>
                  </a:solidFill>
                </a:uFill>
                <a:latin typeface="Arial"/>
                <a:ea typeface="SimSun"/>
              </a:rPr>
              <a:t>.</a:t>
            </a:r>
            <a:endParaRPr lang="en-IN" sz="1800" b="0" strike="noStrike" spc="-1" dirty="0">
              <a:solidFill>
                <a:srgbClr val="000000"/>
              </a:solidFill>
              <a:uFill>
                <a:solidFill>
                  <a:srgbClr val="FFFFFF"/>
                </a:solidFill>
              </a:uFill>
              <a:latin typeface="Arial"/>
            </a:endParaRPr>
          </a:p>
        </p:txBody>
      </p:sp>
      <p:sp>
        <p:nvSpPr>
          <p:cNvPr id="94"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rPr>
              <a:t>12/03/23</a:t>
            </a:r>
            <a:endParaRPr lang="en-IN" sz="1400" spc="-1" dirty="0">
              <a:solidFill>
                <a:srgbClr val="000000"/>
              </a:solidFill>
              <a:uFill>
                <a:solidFill>
                  <a:srgbClr val="FFFFFF"/>
                </a:solidFill>
              </a:uFill>
            </a:endParaRPr>
          </a:p>
          <a:p>
            <a:pPr>
              <a:lnSpc>
                <a:spcPct val="100000"/>
              </a:lnSpc>
            </a:pPr>
            <a:endParaRPr lang="en-IN" sz="1400" b="0" strike="noStrike" spc="-1" dirty="0">
              <a:solidFill>
                <a:srgbClr val="000000"/>
              </a:solidFill>
              <a:uFill>
                <a:solidFill>
                  <a:srgbClr val="FFFFFF"/>
                </a:solidFill>
              </a:uFill>
              <a:latin typeface="Arial"/>
            </a:endParaRPr>
          </a:p>
        </p:txBody>
      </p:sp>
      <p:sp>
        <p:nvSpPr>
          <p:cNvPr id="95"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5B0FDA39-E172-4A77-9CE8-9F03BDC41C6C}" type="slidenum">
              <a:rPr lang="en-IN" sz="1400" b="0" strike="noStrike" spc="-1">
                <a:solidFill>
                  <a:srgbClr val="000000"/>
                </a:solidFill>
                <a:uFill>
                  <a:solidFill>
                    <a:srgbClr val="FFFFFF"/>
                  </a:solidFill>
                </a:uFill>
                <a:latin typeface="Arial"/>
                <a:ea typeface="SimSun"/>
              </a:rPr>
              <a:t>2</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ea typeface="SimSun"/>
              </a:rPr>
              <a:t>Outline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87" name="CustomShape 2"/>
          <p:cNvSpPr/>
          <p:nvPr/>
        </p:nvSpPr>
        <p:spPr>
          <a:xfrm>
            <a:off x="609480" y="952560"/>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Introduction</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Problem Statement</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spc="-1" dirty="0" smtClean="0">
                <a:solidFill>
                  <a:srgbClr val="000000"/>
                </a:solidFill>
                <a:uFill>
                  <a:solidFill>
                    <a:srgbClr val="FFFFFF"/>
                  </a:solidFill>
                </a:uFill>
                <a:latin typeface="Arial"/>
                <a:ea typeface="SimSun"/>
              </a:rPr>
              <a:t>Project </a:t>
            </a:r>
            <a:r>
              <a:rPr lang="en-IN" sz="2000" spc="-1" dirty="0">
                <a:solidFill>
                  <a:srgbClr val="000000"/>
                </a:solidFill>
                <a:uFill>
                  <a:solidFill>
                    <a:srgbClr val="FFFFFF"/>
                  </a:solidFill>
                </a:uFill>
                <a:ea typeface="SimSun"/>
              </a:rPr>
              <a:t>Methodology</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Data </a:t>
            </a:r>
            <a:r>
              <a:rPr lang="en-IN" sz="2000" b="0" strike="noStrike" spc="-1" dirty="0" smtClean="0">
                <a:solidFill>
                  <a:srgbClr val="000000"/>
                </a:solidFill>
                <a:uFill>
                  <a:solidFill>
                    <a:srgbClr val="FFFFFF"/>
                  </a:solidFill>
                </a:uFill>
                <a:latin typeface="Arial"/>
                <a:ea typeface="SimSun"/>
              </a:rPr>
              <a:t>Pre-Processing</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Machine Learning Algorithms</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Data Visualization &amp; Representation</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smtClean="0">
                <a:solidFill>
                  <a:srgbClr val="000000"/>
                </a:solidFill>
                <a:uFill>
                  <a:solidFill>
                    <a:srgbClr val="FFFFFF"/>
                  </a:solidFill>
                </a:uFill>
                <a:latin typeface="Arial"/>
                <a:ea typeface="SimSun"/>
              </a:rPr>
              <a:t>Conclusion</a:t>
            </a:r>
            <a:endParaRPr lang="en-IN" sz="1800" b="0" strike="noStrike" spc="-1" dirty="0">
              <a:solidFill>
                <a:srgbClr val="000000"/>
              </a:solidFill>
              <a:uFill>
                <a:solidFill>
                  <a:srgbClr val="FFFFFF"/>
                </a:solidFill>
              </a:uFill>
              <a:latin typeface="Arial"/>
            </a:endParaRPr>
          </a:p>
          <a:p>
            <a:pPr marL="343080" indent="-342000">
              <a:lnSpc>
                <a:spcPct val="150000"/>
              </a:lnSpc>
              <a:buClr>
                <a:srgbClr val="000000"/>
              </a:buClr>
              <a:buFont typeface="Symbol"/>
              <a:buChar char=""/>
            </a:pPr>
            <a:r>
              <a:rPr lang="en-IN" sz="2000" b="0" strike="noStrike" spc="-1" dirty="0">
                <a:solidFill>
                  <a:srgbClr val="000000"/>
                </a:solidFill>
                <a:uFill>
                  <a:solidFill>
                    <a:srgbClr val="FFFFFF"/>
                  </a:solidFill>
                </a:uFill>
                <a:latin typeface="Arial"/>
                <a:ea typeface="SimSun"/>
              </a:rPr>
              <a:t>References</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pic>
        <p:nvPicPr>
          <p:cNvPr id="88" name="Picture 1"/>
          <p:cNvPicPr/>
          <p:nvPr/>
        </p:nvPicPr>
        <p:blipFill>
          <a:blip r:embed="rId2"/>
          <a:stretch/>
        </p:blipFill>
        <p:spPr>
          <a:xfrm>
            <a:off x="9905400" y="-1440"/>
            <a:ext cx="2281680" cy="773640"/>
          </a:xfrm>
          <a:prstGeom prst="rect">
            <a:avLst/>
          </a:prstGeom>
          <a:ln w="9360">
            <a:noFill/>
          </a:ln>
        </p:spPr>
      </p:pic>
      <p:sp>
        <p:nvSpPr>
          <p:cNvPr id="89"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latin typeface="Arial"/>
                <a:ea typeface="SimSun"/>
              </a:rPr>
              <a:t>12/03/23</a:t>
            </a:r>
            <a:endParaRPr lang="en-IN" sz="1800" b="0" strike="noStrike" spc="-1" dirty="0">
              <a:solidFill>
                <a:srgbClr val="000000"/>
              </a:solidFill>
              <a:uFill>
                <a:solidFill>
                  <a:srgbClr val="FFFFFF"/>
                </a:solidFill>
              </a:uFill>
              <a:latin typeface="Arial"/>
            </a:endParaRPr>
          </a:p>
        </p:txBody>
      </p:sp>
      <p:sp>
        <p:nvSpPr>
          <p:cNvPr id="90"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92799D2-C2E0-435F-AFDD-A27078AA7927}" type="slidenum">
              <a:rPr lang="en-IN" sz="1400" b="0" strike="noStrike" spc="-1">
                <a:solidFill>
                  <a:srgbClr val="000000"/>
                </a:solidFill>
                <a:uFill>
                  <a:solidFill>
                    <a:srgbClr val="FFFFFF"/>
                  </a:solidFill>
                </a:uFill>
                <a:latin typeface="Arial"/>
                <a:ea typeface="SimSun"/>
              </a:rPr>
              <a:t>3</a:t>
            </a:fld>
            <a:endParaRPr lang="en-IN" sz="1800" b="0" strike="noStrike" spc="-1">
              <a:solidFill>
                <a:srgbClr val="000000"/>
              </a:solidFill>
              <a:uFill>
                <a:solidFill>
                  <a:srgbClr val="FFFFFF"/>
                </a:solidFill>
              </a:uFill>
              <a:latin typeface="Arial"/>
            </a:endParaRPr>
          </a:p>
        </p:txBody>
      </p:sp>
    </p:spTree>
  </p:cSld>
  <p:clrMapOvr>
    <a:masterClrMapping/>
  </p:clrMapOvr>
  <p:transition>
    <p:cover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dirty="0" smtClean="0">
                <a:solidFill>
                  <a:srgbClr val="000000"/>
                </a:solidFill>
                <a:uFill>
                  <a:solidFill>
                    <a:srgbClr val="FFFFFF"/>
                  </a:solidFill>
                </a:uFill>
                <a:latin typeface="Arial"/>
                <a:ea typeface="SimSun"/>
              </a:rPr>
              <a:t>Project Methodology </a:t>
            </a:r>
            <a:endParaRPr lang="en-IN" sz="1800" b="0" strike="noStrike" spc="-1" dirty="0">
              <a:solidFill>
                <a:srgbClr val="000000"/>
              </a:solidFill>
              <a:uFill>
                <a:solidFill>
                  <a:srgbClr val="FFFFFF"/>
                </a:solidFill>
              </a:uFill>
              <a:latin typeface="Arial"/>
            </a:endParaRPr>
          </a:p>
        </p:txBody>
      </p:sp>
      <p:sp>
        <p:nvSpPr>
          <p:cNvPr id="104"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latin typeface="Arial"/>
                <a:ea typeface="SimSun"/>
              </a:rPr>
              <a:t>12</a:t>
            </a:r>
            <a:r>
              <a:rPr lang="en-IN" sz="1400" b="0" strike="noStrike" spc="-1" dirty="0" smtClean="0">
                <a:solidFill>
                  <a:srgbClr val="000000"/>
                </a:solidFill>
                <a:uFill>
                  <a:solidFill>
                    <a:srgbClr val="FFFFFF"/>
                  </a:solidFill>
                </a:uFill>
                <a:latin typeface="Arial"/>
                <a:ea typeface="SimSun"/>
              </a:rPr>
              <a:t>/03/23</a:t>
            </a:r>
            <a:endParaRPr lang="en-IN" sz="1800" b="0" strike="noStrike" spc="-1" dirty="0">
              <a:solidFill>
                <a:srgbClr val="000000"/>
              </a:solidFill>
              <a:uFill>
                <a:solidFill>
                  <a:srgbClr val="FFFFFF"/>
                </a:solidFill>
              </a:uFill>
              <a:latin typeface="Arial"/>
            </a:endParaRPr>
          </a:p>
        </p:txBody>
      </p:sp>
      <p:sp>
        <p:nvSpPr>
          <p:cNvPr id="105"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C87E2E6-A856-41E8-9199-1CE98E2FB9A0}" type="slidenum">
              <a:rPr lang="en-IN" sz="1400" b="0" strike="noStrike" spc="-1">
                <a:solidFill>
                  <a:srgbClr val="000000"/>
                </a:solidFill>
                <a:uFill>
                  <a:solidFill>
                    <a:srgbClr val="FFFFFF"/>
                  </a:solidFill>
                </a:uFill>
                <a:latin typeface="Arial"/>
                <a:ea typeface="SimSun"/>
              </a:rPr>
              <a:t>4</a:t>
            </a:fld>
            <a:endParaRPr lang="en-IN" sz="1800" b="0" strike="noStrike" spc="-1">
              <a:solidFill>
                <a:srgbClr val="000000"/>
              </a:solidFill>
              <a:uFill>
                <a:solidFill>
                  <a:srgbClr val="FFFFFF"/>
                </a:solidFill>
              </a:uFill>
              <a:latin typeface="Arial"/>
            </a:endParaRPr>
          </a:p>
        </p:txBody>
      </p:sp>
      <p:sp>
        <p:nvSpPr>
          <p:cNvPr id="107" name="CustomShape 4"/>
          <p:cNvSpPr/>
          <p:nvPr/>
        </p:nvSpPr>
        <p:spPr>
          <a:xfrm>
            <a:off x="2866320" y="5877000"/>
            <a:ext cx="62582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dirty="0">
                <a:solidFill>
                  <a:srgbClr val="000000"/>
                </a:solidFill>
                <a:uFill>
                  <a:solidFill>
                    <a:srgbClr val="FFFFFF"/>
                  </a:solidFill>
                </a:uFill>
                <a:latin typeface="Arial"/>
                <a:ea typeface="SimSun"/>
              </a:rPr>
              <a:t>Fig: </a:t>
            </a:r>
            <a:r>
              <a:rPr lang="en-IN" sz="1800" b="0" strike="noStrike" spc="-1" dirty="0" smtClean="0">
                <a:solidFill>
                  <a:srgbClr val="000000"/>
                </a:solidFill>
                <a:uFill>
                  <a:solidFill>
                    <a:srgbClr val="FFFFFF"/>
                  </a:solidFill>
                </a:uFill>
                <a:latin typeface="Arial"/>
                <a:ea typeface="SimSun"/>
              </a:rPr>
              <a:t>Project Flow diagram</a:t>
            </a:r>
            <a:endParaRPr lang="en-IN" sz="1800" b="0" strike="noStrike" spc="-1" dirty="0">
              <a:solidFill>
                <a:srgbClr val="000000"/>
              </a:solidFill>
              <a:uFill>
                <a:solidFill>
                  <a:srgbClr val="FFFFFF"/>
                </a:solidFill>
              </a:uFill>
              <a:latin typeface="Arial"/>
            </a:endParaRPr>
          </a:p>
        </p:txBody>
      </p:sp>
      <p:pic>
        <p:nvPicPr>
          <p:cNvPr id="108" name="Picture 1"/>
          <p:cNvPicPr/>
          <p:nvPr/>
        </p:nvPicPr>
        <p:blipFill>
          <a:blip r:embed="rId2"/>
          <a:stretch/>
        </p:blipFill>
        <p:spPr>
          <a:xfrm>
            <a:off x="9937080" y="0"/>
            <a:ext cx="2277360" cy="772200"/>
          </a:xfrm>
          <a:prstGeom prst="rect">
            <a:avLst/>
          </a:prstGeom>
          <a:ln w="9360">
            <a:noFill/>
          </a:ln>
        </p:spPr>
      </p:pic>
      <p:graphicFrame>
        <p:nvGraphicFramePr>
          <p:cNvPr id="2" name="Diagram 1"/>
          <p:cNvGraphicFramePr/>
          <p:nvPr>
            <p:extLst>
              <p:ext uri="{D42A27DB-BD31-4B8C-83A1-F6EECF244321}">
                <p14:modId xmlns:p14="http://schemas.microsoft.com/office/powerpoint/2010/main" val="2161328677"/>
              </p:ext>
            </p:extLst>
          </p:nvPr>
        </p:nvGraphicFramePr>
        <p:xfrm>
          <a:off x="1055440" y="772200"/>
          <a:ext cx="9073008" cy="51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8544272" y="4941168"/>
            <a:ext cx="1392808" cy="461665"/>
          </a:xfrm>
          <a:prstGeom prst="rect">
            <a:avLst/>
          </a:prstGeom>
          <a:noFill/>
        </p:spPr>
        <p:txBody>
          <a:bodyPr wrap="square" rtlCol="0">
            <a:spAutoFit/>
          </a:bodyPr>
          <a:lstStyle/>
          <a:p>
            <a:r>
              <a:rPr lang="en-IN" sz="1200" dirty="0"/>
              <a:t>Plots Using Tableau</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a:solidFill>
                  <a:srgbClr val="000000"/>
                </a:solidFill>
                <a:uFill>
                  <a:solidFill>
                    <a:srgbClr val="FFFFFF"/>
                  </a:solidFill>
                </a:uFill>
                <a:latin typeface="Arial"/>
                <a:ea typeface="SimSun"/>
              </a:rPr>
              <a:t>Problem Statement</a:t>
            </a:r>
            <a:endParaRPr lang="en-IN" sz="1800" b="0" strike="noStrike" spc="-1">
              <a:solidFill>
                <a:srgbClr val="000000"/>
              </a:solidFill>
              <a:uFill>
                <a:solidFill>
                  <a:srgbClr val="FFFFFF"/>
                </a:solidFill>
              </a:uFill>
              <a:latin typeface="Arial"/>
            </a:endParaRPr>
          </a:p>
        </p:txBody>
      </p:sp>
      <p:sp>
        <p:nvSpPr>
          <p:cNvPr id="97" name="CustomShape 2"/>
          <p:cNvSpPr/>
          <p:nvPr/>
        </p:nvSpPr>
        <p:spPr>
          <a:xfrm>
            <a:off x="609480" y="1174680"/>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98" name="CustomShape 3"/>
          <p:cNvSpPr/>
          <p:nvPr/>
        </p:nvSpPr>
        <p:spPr>
          <a:xfrm>
            <a:off x="2489040" y="2850480"/>
            <a:ext cx="308880" cy="367200"/>
          </a:xfrm>
          <a:prstGeom prst="rect">
            <a:avLst/>
          </a:prstGeom>
          <a:noFill/>
          <a:ln>
            <a:noFill/>
          </a:ln>
        </p:spPr>
        <p:style>
          <a:lnRef idx="0">
            <a:scrgbClr r="0" g="0" b="0"/>
          </a:lnRef>
          <a:fillRef idx="0">
            <a:scrgbClr r="0" g="0" b="0"/>
          </a:fillRef>
          <a:effectRef idx="0">
            <a:scrgbClr r="0" g="0" b="0"/>
          </a:effectRef>
          <a:fontRef idx="minor"/>
        </p:style>
      </p:sp>
      <p:sp>
        <p:nvSpPr>
          <p:cNvPr id="99" name="CustomShape 4"/>
          <p:cNvSpPr/>
          <p:nvPr/>
        </p:nvSpPr>
        <p:spPr>
          <a:xfrm>
            <a:off x="609480" y="988200"/>
            <a:ext cx="9941040" cy="191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gn="just">
              <a:buClr>
                <a:srgbClr val="000000"/>
              </a:buClr>
              <a:buFont typeface="Arial"/>
              <a:buChar char="•"/>
            </a:pPr>
            <a:r>
              <a:rPr lang="en-US" dirty="0" smtClean="0"/>
              <a:t>House price prediction based on the income population and other similar factors using ML model.</a:t>
            </a:r>
          </a:p>
          <a:p>
            <a:pPr marL="1080" algn="just">
              <a:buClr>
                <a:srgbClr val="000000"/>
              </a:buClr>
            </a:pPr>
            <a:endParaRPr lang="en-US" dirty="0" smtClean="0"/>
          </a:p>
          <a:p>
            <a:pPr marL="343080" indent="-342000" algn="just">
              <a:lnSpc>
                <a:spcPct val="100000"/>
              </a:lnSpc>
              <a:buClr>
                <a:srgbClr val="000000"/>
              </a:buClr>
              <a:buFont typeface="Arial"/>
              <a:buChar char="•"/>
            </a:pPr>
            <a:r>
              <a:rPr lang="en-US" dirty="0" smtClean="0"/>
              <a:t>Distinguishing the price ranges based on geographical location</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pic>
        <p:nvPicPr>
          <p:cNvPr id="100" name="Picture 1"/>
          <p:cNvPicPr/>
          <p:nvPr/>
        </p:nvPicPr>
        <p:blipFill>
          <a:blip r:embed="rId2"/>
          <a:stretch/>
        </p:blipFill>
        <p:spPr>
          <a:xfrm>
            <a:off x="9908640" y="-12600"/>
            <a:ext cx="2281680" cy="773640"/>
          </a:xfrm>
          <a:prstGeom prst="rect">
            <a:avLst/>
          </a:prstGeom>
          <a:ln w="9360">
            <a:noFill/>
          </a:ln>
        </p:spPr>
      </p:pic>
      <p:sp>
        <p:nvSpPr>
          <p:cNvPr id="101" name="CustomShape 5"/>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400" spc="-1" dirty="0" smtClean="0">
                <a:solidFill>
                  <a:srgbClr val="000000"/>
                </a:solidFill>
                <a:uFill>
                  <a:solidFill>
                    <a:srgbClr val="FFFFFF"/>
                  </a:solidFill>
                </a:uFill>
                <a:ea typeface="SimSun"/>
              </a:rPr>
              <a:t>12/03/23</a:t>
            </a:r>
            <a:endParaRPr lang="en-IN" sz="1400" spc="-1" dirty="0">
              <a:solidFill>
                <a:srgbClr val="000000"/>
              </a:solidFill>
              <a:uFill>
                <a:solidFill>
                  <a:srgbClr val="FFFFFF"/>
                </a:solidFill>
              </a:uFil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102" name="CustomShape 6"/>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0BF8BCED-4FC0-4E01-822B-381706900DB3}" type="slidenum">
              <a:rPr lang="en-IN" sz="1400" b="0" strike="noStrike" spc="-1">
                <a:solidFill>
                  <a:srgbClr val="000000"/>
                </a:solidFill>
                <a:uFill>
                  <a:solidFill>
                    <a:srgbClr val="FFFFFF"/>
                  </a:solidFill>
                </a:uFill>
                <a:latin typeface="Arial"/>
                <a:ea typeface="SimSun"/>
              </a:rPr>
              <a:t>5</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dirty="0">
                <a:solidFill>
                  <a:srgbClr val="000000"/>
                </a:solidFill>
                <a:uFill>
                  <a:solidFill>
                    <a:srgbClr val="FFFFFF"/>
                  </a:solidFill>
                </a:uFill>
                <a:latin typeface="Arial"/>
                <a:ea typeface="SimSun"/>
              </a:rPr>
              <a:t>Data Pre-Processing</a:t>
            </a:r>
            <a:endParaRPr lang="en-IN" sz="1800" b="0" strike="noStrike" spc="-1" dirty="0">
              <a:solidFill>
                <a:srgbClr val="000000"/>
              </a:solidFill>
              <a:uFill>
                <a:solidFill>
                  <a:srgbClr val="FFFFFF"/>
                </a:solidFill>
              </a:uFill>
              <a:latin typeface="Arial"/>
            </a:endParaRPr>
          </a:p>
        </p:txBody>
      </p:sp>
      <p:pic>
        <p:nvPicPr>
          <p:cNvPr id="110" name="Picture 1"/>
          <p:cNvPicPr/>
          <p:nvPr/>
        </p:nvPicPr>
        <p:blipFill>
          <a:blip r:embed="rId2"/>
          <a:stretch/>
        </p:blipFill>
        <p:spPr>
          <a:xfrm>
            <a:off x="9924480" y="-11520"/>
            <a:ext cx="2262600" cy="767160"/>
          </a:xfrm>
          <a:prstGeom prst="rect">
            <a:avLst/>
          </a:prstGeom>
          <a:ln w="9360">
            <a:noFill/>
          </a:ln>
        </p:spPr>
      </p:pic>
      <p:sp>
        <p:nvSpPr>
          <p:cNvPr id="111" name="CustomShape 2"/>
          <p:cNvSpPr/>
          <p:nvPr/>
        </p:nvSpPr>
        <p:spPr>
          <a:xfrm>
            <a:off x="609480" y="1052736"/>
            <a:ext cx="10543680" cy="45589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IN" sz="2000" b="0" strike="noStrike" spc="-1" dirty="0">
                <a:solidFill>
                  <a:srgbClr val="000000"/>
                </a:solidFill>
                <a:uFill>
                  <a:solidFill>
                    <a:srgbClr val="FFFFFF"/>
                  </a:solidFill>
                </a:uFill>
                <a:latin typeface="Arial"/>
                <a:ea typeface="SimSun"/>
              </a:rPr>
              <a:t>Missing values</a:t>
            </a:r>
            <a:endParaRPr lang="en-IN" sz="1800" b="0" strike="noStrike" spc="-1" dirty="0">
              <a:solidFill>
                <a:srgbClr val="000000"/>
              </a:solidFill>
              <a:uFill>
                <a:solidFill>
                  <a:srgbClr val="FFFFFF"/>
                </a:solidFill>
              </a:uFill>
              <a:latin typeface="Arial"/>
            </a:endParaRPr>
          </a:p>
          <a:p>
            <a:pPr marL="343080" indent="-342000" algn="just">
              <a:lnSpc>
                <a:spcPct val="150000"/>
              </a:lnSpc>
              <a:buClr>
                <a:srgbClr val="000000"/>
              </a:buClr>
              <a:buFont typeface="Arial"/>
              <a:buChar char="•"/>
            </a:pPr>
            <a:r>
              <a:rPr lang="en-IN" sz="2000" b="0" strike="noStrike" spc="-1" dirty="0">
                <a:solidFill>
                  <a:srgbClr val="000000"/>
                </a:solidFill>
                <a:uFill>
                  <a:solidFill>
                    <a:srgbClr val="FFFFFF"/>
                  </a:solidFill>
                </a:uFill>
                <a:latin typeface="Arial"/>
                <a:ea typeface="SimSun"/>
              </a:rPr>
              <a:t>Missing values in the type of </a:t>
            </a:r>
            <a:r>
              <a:rPr lang="en-IN" sz="2000" b="0" strike="noStrike" spc="-1" dirty="0" smtClean="0">
                <a:solidFill>
                  <a:srgbClr val="000000"/>
                </a:solidFill>
                <a:uFill>
                  <a:solidFill>
                    <a:srgbClr val="FFFFFF"/>
                  </a:solidFill>
                </a:uFill>
                <a:latin typeface="Arial"/>
                <a:ea typeface="SimSun"/>
              </a:rPr>
              <a:t>“</a:t>
            </a:r>
            <a:r>
              <a:rPr lang="en-IN" sz="2000" dirty="0" smtClean="0"/>
              <a:t>total_bedrooms_area” </a:t>
            </a:r>
            <a:r>
              <a:rPr lang="en-IN" sz="2000" b="0" strike="noStrike" spc="-1" dirty="0" smtClean="0">
                <a:solidFill>
                  <a:srgbClr val="000000"/>
                </a:solidFill>
                <a:uFill>
                  <a:solidFill>
                    <a:srgbClr val="FFFFFF"/>
                  </a:solidFill>
                </a:uFill>
                <a:latin typeface="Arial"/>
                <a:ea typeface="SimSun"/>
              </a:rPr>
              <a:t>columns </a:t>
            </a:r>
            <a:r>
              <a:rPr lang="en-IN" sz="2000" b="0" strike="noStrike" spc="-1" dirty="0">
                <a:solidFill>
                  <a:srgbClr val="000000"/>
                </a:solidFill>
                <a:uFill>
                  <a:solidFill>
                    <a:srgbClr val="FFFFFF"/>
                  </a:solidFill>
                </a:uFill>
                <a:latin typeface="Arial"/>
                <a:ea typeface="SimSun"/>
              </a:rPr>
              <a:t>are </a:t>
            </a:r>
            <a:r>
              <a:rPr lang="en-IN" sz="2000" b="0" strike="noStrike" spc="-1" dirty="0" smtClean="0">
                <a:solidFill>
                  <a:srgbClr val="000000"/>
                </a:solidFill>
                <a:uFill>
                  <a:solidFill>
                    <a:srgbClr val="FFFFFF"/>
                  </a:solidFill>
                </a:uFill>
                <a:latin typeface="Arial"/>
                <a:ea typeface="SimSun"/>
              </a:rPr>
              <a:t>dropped.</a:t>
            </a:r>
          </a:p>
          <a:p>
            <a:pPr algn="just">
              <a:lnSpc>
                <a:spcPct val="150000"/>
              </a:lnSpc>
              <a:buClr>
                <a:srgbClr val="000000"/>
              </a:buClr>
            </a:pPr>
            <a:r>
              <a:rPr lang="en-IN" sz="2000" spc="-1" dirty="0">
                <a:solidFill>
                  <a:srgbClr val="000000"/>
                </a:solidFill>
                <a:uFill>
                  <a:solidFill>
                    <a:srgbClr val="FFFFFF"/>
                  </a:solidFill>
                </a:uFill>
                <a:latin typeface="Arial"/>
                <a:ea typeface="SimSun"/>
              </a:rPr>
              <a:t>Checking of Data Types of Each Column</a:t>
            </a:r>
          </a:p>
          <a:p>
            <a:pPr marL="343080" indent="-342000" algn="just">
              <a:lnSpc>
                <a:spcPct val="150000"/>
              </a:lnSpc>
              <a:buClr>
                <a:srgbClr val="000000"/>
              </a:buClr>
              <a:buFont typeface="Arial"/>
              <a:buChar char="•"/>
            </a:pPr>
            <a:r>
              <a:rPr lang="en-IN" sz="2000" spc="-1" dirty="0">
                <a:solidFill>
                  <a:srgbClr val="000000"/>
                </a:solidFill>
                <a:uFill>
                  <a:solidFill>
                    <a:srgbClr val="FFFFFF"/>
                  </a:solidFill>
                </a:uFill>
                <a:latin typeface="Arial"/>
                <a:ea typeface="SimSun"/>
              </a:rPr>
              <a:t>If any numeric column is being assigned as object(string) then we cast that value to the required data type as </a:t>
            </a:r>
            <a:r>
              <a:rPr lang="en-IN" sz="2000" spc="-1" dirty="0" smtClean="0">
                <a:solidFill>
                  <a:srgbClr val="000000"/>
                </a:solidFill>
                <a:uFill>
                  <a:solidFill>
                    <a:srgbClr val="FFFFFF"/>
                  </a:solidFill>
                </a:uFill>
                <a:latin typeface="Arial"/>
                <a:ea typeface="SimSun"/>
              </a:rPr>
              <a:t>integer ,double </a:t>
            </a:r>
            <a:r>
              <a:rPr lang="en-IN" sz="2000" spc="-1" dirty="0">
                <a:solidFill>
                  <a:srgbClr val="000000"/>
                </a:solidFill>
                <a:uFill>
                  <a:solidFill>
                    <a:srgbClr val="FFFFFF"/>
                  </a:solidFill>
                </a:uFill>
                <a:latin typeface="Arial"/>
                <a:ea typeface="SimSun"/>
              </a:rPr>
              <a:t>etc</a:t>
            </a:r>
            <a:r>
              <a:rPr lang="en-IN" sz="2000" spc="-1" dirty="0" smtClean="0">
                <a:solidFill>
                  <a:srgbClr val="000000"/>
                </a:solidFill>
                <a:uFill>
                  <a:solidFill>
                    <a:srgbClr val="FFFFFF"/>
                  </a:solidFill>
                </a:uFill>
                <a:latin typeface="Arial"/>
                <a:ea typeface="SimSun"/>
              </a:rPr>
              <a:t>.</a:t>
            </a:r>
          </a:p>
          <a:p>
            <a:pPr marL="1080" algn="just">
              <a:lnSpc>
                <a:spcPct val="150000"/>
              </a:lnSpc>
              <a:buClr>
                <a:srgbClr val="000000"/>
              </a:buClr>
            </a:pPr>
            <a:r>
              <a:rPr lang="en-IN" sz="2000" spc="-1" dirty="0" smtClean="0">
                <a:solidFill>
                  <a:srgbClr val="000000"/>
                </a:solidFill>
                <a:uFill>
                  <a:solidFill>
                    <a:srgbClr val="FFFFFF"/>
                  </a:solidFill>
                </a:uFill>
                <a:latin typeface="Arial"/>
                <a:ea typeface="SimSun"/>
              </a:rPr>
              <a:t>String Indexer</a:t>
            </a:r>
          </a:p>
          <a:p>
            <a:pPr marL="1080" algn="just">
              <a:lnSpc>
                <a:spcPct val="150000"/>
              </a:lnSpc>
              <a:buClr>
                <a:srgbClr val="000000"/>
              </a:buClr>
            </a:pPr>
            <a:endParaRPr lang="en-IN" sz="2000" spc="-1" dirty="0" smtClean="0">
              <a:solidFill>
                <a:srgbClr val="000000"/>
              </a:solidFill>
              <a:uFill>
                <a:solidFill>
                  <a:srgbClr val="FFFFFF"/>
                </a:solidFill>
              </a:uFill>
              <a:latin typeface="Arial"/>
              <a:ea typeface="SimSun"/>
            </a:endParaRPr>
          </a:p>
          <a:p>
            <a:pPr marL="1080" algn="just">
              <a:lnSpc>
                <a:spcPct val="150000"/>
              </a:lnSpc>
              <a:buClr>
                <a:srgbClr val="000000"/>
              </a:buClr>
            </a:pPr>
            <a:endParaRPr lang="en-IN" sz="2000" spc="-1" dirty="0" smtClean="0">
              <a:solidFill>
                <a:srgbClr val="000000"/>
              </a:solidFill>
              <a:uFill>
                <a:solidFill>
                  <a:srgbClr val="FFFFFF"/>
                </a:solidFill>
              </a:uFill>
              <a:latin typeface="Arial"/>
              <a:ea typeface="SimSun"/>
            </a:endParaRPr>
          </a:p>
          <a:p>
            <a:pPr marL="1080" algn="just">
              <a:lnSpc>
                <a:spcPct val="150000"/>
              </a:lnSpc>
              <a:buClr>
                <a:srgbClr val="000000"/>
              </a:buClr>
            </a:pPr>
            <a:endParaRPr lang="en-IN" sz="2000" spc="-1" dirty="0" smtClean="0">
              <a:solidFill>
                <a:srgbClr val="000000"/>
              </a:solidFill>
              <a:uFill>
                <a:solidFill>
                  <a:srgbClr val="FFFFFF"/>
                </a:solidFill>
              </a:uFill>
              <a:latin typeface="Arial"/>
              <a:ea typeface="SimSun"/>
            </a:endParaRPr>
          </a:p>
          <a:p>
            <a:pPr marL="1080" algn="just">
              <a:lnSpc>
                <a:spcPct val="150000"/>
              </a:lnSpc>
              <a:buClr>
                <a:srgbClr val="000000"/>
              </a:buClr>
            </a:pPr>
            <a:endParaRPr lang="en-IN" sz="2000" spc="-1" dirty="0">
              <a:solidFill>
                <a:srgbClr val="000000"/>
              </a:solidFill>
              <a:uFill>
                <a:solidFill>
                  <a:srgbClr val="FFFFFF"/>
                </a:solidFill>
              </a:uFill>
              <a:latin typeface="Arial"/>
              <a:ea typeface="SimSun"/>
            </a:endParaRPr>
          </a:p>
          <a:p>
            <a:pPr algn="just">
              <a:lnSpc>
                <a:spcPct val="150000"/>
              </a:lnSpc>
            </a:pPr>
            <a:endParaRPr lang="en-IN" sz="1800" b="0" strike="noStrike" spc="-1" dirty="0">
              <a:solidFill>
                <a:srgbClr val="000000"/>
              </a:solidFill>
              <a:uFill>
                <a:solidFill>
                  <a:srgbClr val="FFFFFF"/>
                </a:solidFill>
              </a:uFill>
              <a:latin typeface="Arial"/>
            </a:endParaRPr>
          </a:p>
        </p:txBody>
      </p:sp>
      <p:sp>
        <p:nvSpPr>
          <p:cNvPr id="112"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latin typeface="Arial"/>
                <a:ea typeface="SimSun"/>
              </a:rPr>
              <a:t>12</a:t>
            </a:r>
            <a:r>
              <a:rPr lang="en-IN" sz="1400" b="0" strike="noStrike" spc="-1" dirty="0" smtClean="0">
                <a:solidFill>
                  <a:srgbClr val="000000"/>
                </a:solidFill>
                <a:uFill>
                  <a:solidFill>
                    <a:srgbClr val="FFFFFF"/>
                  </a:solidFill>
                </a:uFill>
                <a:latin typeface="Arial"/>
                <a:ea typeface="SimSun"/>
              </a:rPr>
              <a:t>/03/23</a:t>
            </a:r>
            <a:endParaRPr lang="en-IN" sz="1800" b="0" strike="noStrike" spc="-1" dirty="0">
              <a:solidFill>
                <a:srgbClr val="000000"/>
              </a:solidFill>
              <a:uFill>
                <a:solidFill>
                  <a:srgbClr val="FFFFFF"/>
                </a:solidFill>
              </a:uFill>
              <a:latin typeface="Arial"/>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a:ea typeface="SimSun"/>
              </a:rPr>
              <a:t>6</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latin typeface="+mj-lt"/>
              </a:rPr>
              <a:t>Correlation between independent variables using Heat Map</a:t>
            </a:r>
            <a:endParaRPr lang="en-IN" sz="2800" dirty="0">
              <a:latin typeface="+mj-lt"/>
            </a:endParaRPr>
          </a:p>
        </p:txBody>
      </p:sp>
      <p:sp>
        <p:nvSpPr>
          <p:cNvPr id="3" name="Subtitle 2"/>
          <p:cNvSpPr>
            <a:spLocks noGrp="1"/>
          </p:cNvSpPr>
          <p:nvPr>
            <p:ph type="subTitle"/>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24" y="1855024"/>
            <a:ext cx="6027654" cy="4750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
          <p:cNvPicPr/>
          <p:nvPr/>
        </p:nvPicPr>
        <p:blipFill>
          <a:blip r:embed="rId3"/>
          <a:stretch/>
        </p:blipFill>
        <p:spPr>
          <a:xfrm>
            <a:off x="10056440" y="-1440"/>
            <a:ext cx="2130640" cy="694136"/>
          </a:xfrm>
          <a:prstGeom prst="rect">
            <a:avLst/>
          </a:prstGeom>
          <a:ln w="9360">
            <a:noFill/>
          </a:ln>
        </p:spPr>
      </p:pic>
    </p:spTree>
    <p:extLst>
      <p:ext uri="{BB962C8B-B14F-4D97-AF65-F5344CB8AC3E}">
        <p14:creationId xmlns:p14="http://schemas.microsoft.com/office/powerpoint/2010/main" val="1293025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a:solidFill>
                  <a:srgbClr val="000000"/>
                </a:solidFill>
                <a:uFill>
                  <a:solidFill>
                    <a:srgbClr val="FFFFFF"/>
                  </a:solidFill>
                </a:uFill>
                <a:latin typeface="Arial"/>
                <a:ea typeface="SimSun"/>
              </a:rPr>
              <a:t>Machine Learning Algorithms</a:t>
            </a:r>
            <a:endParaRPr lang="en-IN" sz="1800" b="0" strike="noStrike" spc="-1">
              <a:solidFill>
                <a:srgbClr val="000000"/>
              </a:solidFill>
              <a:uFill>
                <a:solidFill>
                  <a:srgbClr val="FFFFFF"/>
                </a:solidFill>
              </a:uFill>
              <a:latin typeface="Arial"/>
            </a:endParaRPr>
          </a:p>
        </p:txBody>
      </p:sp>
      <p:pic>
        <p:nvPicPr>
          <p:cNvPr id="133" name="Picture 1"/>
          <p:cNvPicPr/>
          <p:nvPr/>
        </p:nvPicPr>
        <p:blipFill>
          <a:blip r:embed="rId2"/>
          <a:stretch/>
        </p:blipFill>
        <p:spPr>
          <a:xfrm>
            <a:off x="9950400" y="-720"/>
            <a:ext cx="2248200" cy="761400"/>
          </a:xfrm>
          <a:prstGeom prst="rect">
            <a:avLst/>
          </a:prstGeom>
          <a:ln w="9360">
            <a:noFill/>
          </a:ln>
        </p:spPr>
      </p:pic>
      <p:sp>
        <p:nvSpPr>
          <p:cNvPr id="134" name="CustomShape 2"/>
          <p:cNvSpPr/>
          <p:nvPr/>
        </p:nvSpPr>
        <p:spPr>
          <a:xfrm>
            <a:off x="609480" y="885960"/>
            <a:ext cx="10971000" cy="594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dirty="0" smtClean="0">
                <a:solidFill>
                  <a:srgbClr val="000000"/>
                </a:solidFill>
                <a:uFill>
                  <a:solidFill>
                    <a:srgbClr val="FFFFFF"/>
                  </a:solidFill>
                </a:uFill>
                <a:latin typeface="Arial"/>
                <a:ea typeface="SimSun"/>
              </a:rPr>
              <a:t>1.</a:t>
            </a:r>
            <a:r>
              <a:rPr lang="en-IN" sz="2000" spc="-1" dirty="0" smtClean="0">
                <a:solidFill>
                  <a:srgbClr val="000000"/>
                </a:solidFill>
                <a:uFill>
                  <a:solidFill>
                    <a:srgbClr val="FFFFFF"/>
                  </a:solidFill>
                </a:uFill>
                <a:ea typeface="SimSun"/>
              </a:rPr>
              <a:t>Linear </a:t>
            </a:r>
            <a:r>
              <a:rPr lang="en-IN" sz="2000" spc="-1" dirty="0">
                <a:solidFill>
                  <a:srgbClr val="000000"/>
                </a:solidFill>
                <a:uFill>
                  <a:solidFill>
                    <a:srgbClr val="FFFFFF"/>
                  </a:solidFill>
                </a:uFill>
                <a:ea typeface="SimSun"/>
              </a:rPr>
              <a:t>Regression </a:t>
            </a:r>
          </a:p>
          <a:p>
            <a:pPr marL="343080" indent="-342000">
              <a:lnSpc>
                <a:spcPct val="100000"/>
              </a:lnSpc>
              <a:buClr>
                <a:srgbClr val="000000"/>
              </a:buClr>
              <a:buFont typeface="Arial"/>
              <a:buChar char="•"/>
            </a:pPr>
            <a:r>
              <a:rPr lang="en-US" sz="2000" dirty="0"/>
              <a:t>Linear 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p>
          <a:p>
            <a:pPr>
              <a:lnSpc>
                <a:spcPct val="100000"/>
              </a:lnSpc>
            </a:pPr>
            <a:endParaRPr lang="en-IN" sz="2000" b="0" strike="noStrike" spc="-1" dirty="0" smtClean="0">
              <a:solidFill>
                <a:srgbClr val="000000"/>
              </a:solidFill>
              <a:uFill>
                <a:solidFill>
                  <a:srgbClr val="FFFFFF"/>
                </a:solidFill>
              </a:uFill>
              <a:latin typeface="Arial"/>
              <a:ea typeface="SimSun"/>
            </a:endParaRPr>
          </a:p>
          <a:p>
            <a:pPr>
              <a:lnSpc>
                <a:spcPct val="100000"/>
              </a:lnSpc>
            </a:pPr>
            <a:endParaRPr lang="en-IN" sz="2000" spc="-1" dirty="0">
              <a:solidFill>
                <a:srgbClr val="000000"/>
              </a:solidFill>
              <a:uFill>
                <a:solidFill>
                  <a:srgbClr val="FFFFFF"/>
                </a:solidFill>
              </a:uFill>
              <a:latin typeface="Arial"/>
              <a:ea typeface="SimSun"/>
            </a:endParaRPr>
          </a:p>
          <a:p>
            <a:pPr>
              <a:lnSpc>
                <a:spcPct val="100000"/>
              </a:lnSpc>
            </a:pPr>
            <a:endParaRPr lang="en-IN" sz="2000" b="0" strike="noStrike" spc="-1" dirty="0" smtClean="0">
              <a:solidFill>
                <a:srgbClr val="000000"/>
              </a:solidFill>
              <a:uFill>
                <a:solidFill>
                  <a:srgbClr val="FFFFFF"/>
                </a:solidFill>
              </a:uFill>
              <a:latin typeface="Arial"/>
              <a:ea typeface="SimSun"/>
            </a:endParaRPr>
          </a:p>
          <a:p>
            <a:pPr>
              <a:lnSpc>
                <a:spcPct val="100000"/>
              </a:lnSpc>
            </a:pPr>
            <a:endParaRPr lang="en-IN" sz="2000" spc="-1" dirty="0">
              <a:solidFill>
                <a:srgbClr val="000000"/>
              </a:solidFill>
              <a:uFill>
                <a:solidFill>
                  <a:srgbClr val="FFFFFF"/>
                </a:solidFill>
              </a:uFill>
              <a:latin typeface="Arial"/>
              <a:ea typeface="SimSun"/>
            </a:endParaRPr>
          </a:p>
          <a:p>
            <a:pPr>
              <a:lnSpc>
                <a:spcPct val="100000"/>
              </a:lnSpc>
            </a:pPr>
            <a:r>
              <a:rPr lang="en-IN" sz="2000" b="0" strike="noStrike" spc="-1" dirty="0" smtClean="0">
                <a:solidFill>
                  <a:srgbClr val="000000"/>
                </a:solidFill>
                <a:uFill>
                  <a:solidFill>
                    <a:srgbClr val="FFFFFF"/>
                  </a:solidFill>
                </a:uFill>
                <a:latin typeface="Arial"/>
                <a:ea typeface="SimSun"/>
              </a:rPr>
              <a:t>2.Random </a:t>
            </a:r>
            <a:r>
              <a:rPr lang="en-IN" sz="2000" b="0" strike="noStrike" spc="-1" dirty="0">
                <a:solidFill>
                  <a:srgbClr val="000000"/>
                </a:solidFill>
                <a:uFill>
                  <a:solidFill>
                    <a:srgbClr val="FFFFFF"/>
                  </a:solidFill>
                </a:uFill>
                <a:latin typeface="Arial"/>
                <a:ea typeface="SimSun"/>
              </a:rPr>
              <a:t>Forest </a:t>
            </a:r>
            <a:endParaRPr lang="en-IN" sz="1800" b="0" strike="noStrike" spc="-1" dirty="0">
              <a:solidFill>
                <a:srgbClr val="000000"/>
              </a:solidFill>
              <a:uFill>
                <a:solidFill>
                  <a:srgbClr val="FFFFFF"/>
                </a:solidFill>
              </a:uFill>
              <a:latin typeface="Arial"/>
            </a:endParaRPr>
          </a:p>
          <a:p>
            <a:pPr marL="457200" indent="-456120" algn="just">
              <a:lnSpc>
                <a:spcPct val="100000"/>
              </a:lnSpc>
              <a:buClr>
                <a:srgbClr val="000000"/>
              </a:buClr>
              <a:buFont typeface="Arial"/>
              <a:buChar char="•"/>
            </a:pPr>
            <a:r>
              <a:rPr lang="en-IN" sz="2000" b="0" strike="noStrike" spc="-1" dirty="0">
                <a:solidFill>
                  <a:srgbClr val="000000"/>
                </a:solidFill>
                <a:uFill>
                  <a:solidFill>
                    <a:srgbClr val="FFFFFF"/>
                  </a:solidFill>
                </a:uFill>
                <a:latin typeface="Arial"/>
                <a:ea typeface="SimSun"/>
              </a:rPr>
              <a:t>The Random Forest (RF) </a:t>
            </a:r>
            <a:r>
              <a:rPr lang="en-IN" sz="2000" spc="-1" dirty="0" err="1" smtClean="0">
                <a:solidFill>
                  <a:srgbClr val="000000"/>
                </a:solidFill>
                <a:uFill>
                  <a:solidFill>
                    <a:srgbClr val="FFFFFF"/>
                  </a:solidFill>
                </a:uFill>
                <a:latin typeface="Arial"/>
                <a:ea typeface="SimSun"/>
              </a:rPr>
              <a:t>regressor</a:t>
            </a:r>
            <a:r>
              <a:rPr lang="en-IN" sz="2000" b="0" strike="noStrike" spc="-1" dirty="0" smtClean="0">
                <a:solidFill>
                  <a:srgbClr val="000000"/>
                </a:solidFill>
                <a:uFill>
                  <a:solidFill>
                    <a:srgbClr val="FFFFFF"/>
                  </a:solidFill>
                </a:uFill>
                <a:latin typeface="Arial"/>
                <a:ea typeface="SimSun"/>
              </a:rPr>
              <a:t> </a:t>
            </a:r>
            <a:r>
              <a:rPr lang="en-IN" sz="2000" b="0" strike="noStrike" spc="-1" dirty="0">
                <a:solidFill>
                  <a:srgbClr val="000000"/>
                </a:solidFill>
                <a:uFill>
                  <a:solidFill>
                    <a:srgbClr val="FFFFFF"/>
                  </a:solidFill>
                </a:uFill>
                <a:latin typeface="Arial"/>
                <a:ea typeface="SimSun"/>
              </a:rPr>
              <a:t>is an </a:t>
            </a:r>
            <a:r>
              <a:rPr lang="en-IN" sz="2000" b="0" strike="noStrike" spc="-1" dirty="0" err="1" smtClean="0">
                <a:solidFill>
                  <a:srgbClr val="000000"/>
                </a:solidFill>
                <a:uFill>
                  <a:solidFill>
                    <a:srgbClr val="FFFFFF"/>
                  </a:solidFill>
                </a:uFill>
                <a:latin typeface="Arial"/>
                <a:ea typeface="SimSun"/>
              </a:rPr>
              <a:t>ensembled</a:t>
            </a:r>
            <a:r>
              <a:rPr lang="en-IN" sz="2000" b="0" strike="noStrike" spc="-1" dirty="0" smtClean="0">
                <a:solidFill>
                  <a:srgbClr val="000000"/>
                </a:solidFill>
                <a:uFill>
                  <a:solidFill>
                    <a:srgbClr val="FFFFFF"/>
                  </a:solidFill>
                </a:uFill>
                <a:latin typeface="Arial"/>
                <a:ea typeface="SimSun"/>
              </a:rPr>
              <a:t> learning method </a:t>
            </a:r>
            <a:r>
              <a:rPr lang="en-IN" sz="2000" b="0" strike="noStrike" spc="-1" dirty="0">
                <a:solidFill>
                  <a:srgbClr val="000000"/>
                </a:solidFill>
                <a:uFill>
                  <a:solidFill>
                    <a:srgbClr val="FFFFFF"/>
                  </a:solidFill>
                </a:uFill>
                <a:latin typeface="Arial"/>
                <a:ea typeface="SimSun"/>
              </a:rPr>
              <a:t>based on multiple decision trees. </a:t>
            </a:r>
            <a:endParaRPr lang="en-IN" sz="1800" b="0" strike="noStrike" spc="-1" dirty="0">
              <a:solidFill>
                <a:srgbClr val="000000"/>
              </a:solidFill>
              <a:uFill>
                <a:solidFill>
                  <a:srgbClr val="FFFFFF"/>
                </a:solidFill>
              </a:uFill>
              <a:latin typeface="Arial"/>
            </a:endParaRPr>
          </a:p>
          <a:p>
            <a:pPr marL="457200" indent="-456120" algn="just">
              <a:lnSpc>
                <a:spcPct val="100000"/>
              </a:lnSpc>
              <a:buClr>
                <a:srgbClr val="000000"/>
              </a:buClr>
              <a:buFont typeface="Arial"/>
              <a:buChar char="•"/>
            </a:pPr>
            <a:r>
              <a:rPr lang="en-IN" sz="2000" b="0" strike="noStrike" spc="-1" dirty="0">
                <a:solidFill>
                  <a:srgbClr val="000000"/>
                </a:solidFill>
                <a:uFill>
                  <a:solidFill>
                    <a:srgbClr val="FFFFFF"/>
                  </a:solidFill>
                </a:uFill>
                <a:latin typeface="Arial"/>
                <a:ea typeface="SimSun"/>
              </a:rPr>
              <a:t>By combining the Bootstrap aggregating and random space method, RF overcomes the drawbacks of individual decision tree.</a:t>
            </a:r>
            <a:endParaRPr lang="en-IN" sz="1800" b="0" strike="noStrike" spc="-1" dirty="0">
              <a:solidFill>
                <a:srgbClr val="000000"/>
              </a:solidFill>
              <a:uFill>
                <a:solidFill>
                  <a:srgbClr val="FFFFFF"/>
                </a:solidFill>
              </a:uFill>
              <a:latin typeface="Arial"/>
            </a:endParaRPr>
          </a:p>
          <a:p>
            <a:pPr marL="457200" indent="-456120" algn="just">
              <a:lnSpc>
                <a:spcPct val="100000"/>
              </a:lnSpc>
              <a:buClr>
                <a:srgbClr val="000000"/>
              </a:buClr>
              <a:buFont typeface="Arial"/>
              <a:buChar char="•"/>
            </a:pPr>
            <a:r>
              <a:rPr lang="en-IN" sz="2000" b="0" strike="noStrike" spc="-1" dirty="0">
                <a:solidFill>
                  <a:srgbClr val="000000"/>
                </a:solidFill>
                <a:uFill>
                  <a:solidFill>
                    <a:srgbClr val="FFFFFF"/>
                  </a:solidFill>
                </a:uFill>
                <a:latin typeface="Arial"/>
                <a:ea typeface="SimSun"/>
              </a:rPr>
              <a:t>RF is widely used in industry because it can classify high dimensional data in short time with good performance and it has low sensitivity to outliers in the training data</a:t>
            </a:r>
            <a:r>
              <a:rPr lang="en-IN" sz="2000" b="0" strike="noStrike" spc="-1" dirty="0" smtClean="0">
                <a:solidFill>
                  <a:srgbClr val="000000"/>
                </a:solidFill>
                <a:uFill>
                  <a:solidFill>
                    <a:srgbClr val="FFFFFF"/>
                  </a:solidFill>
                </a:uFill>
                <a:latin typeface="Arial"/>
                <a:ea typeface="SimSun"/>
              </a:rPr>
              <a:t>.</a:t>
            </a:r>
          </a:p>
          <a:p>
            <a:pPr marL="457200" indent="-456120" algn="just">
              <a:lnSpc>
                <a:spcPct val="100000"/>
              </a:lnSpc>
              <a:buClr>
                <a:srgbClr val="000000"/>
              </a:buClr>
              <a:buFont typeface="Arial"/>
              <a:buChar char="•"/>
            </a:pPr>
            <a:endParaRPr lang="en-IN" sz="2000" b="0" strike="noStrike" spc="-1" dirty="0" smtClean="0">
              <a:solidFill>
                <a:srgbClr val="000000"/>
              </a:solidFill>
              <a:uFill>
                <a:solidFill>
                  <a:srgbClr val="FFFFFF"/>
                </a:solidFill>
              </a:uFill>
              <a:latin typeface="Arial"/>
              <a:ea typeface="SimSun"/>
            </a:endParaRPr>
          </a:p>
          <a:p>
            <a:pPr marL="1080" algn="just">
              <a:lnSpc>
                <a:spcPct val="100000"/>
              </a:lnSpc>
              <a:buClr>
                <a:srgbClr val="000000"/>
              </a:buClr>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457200" indent="-456120" algn="just">
              <a:buClr>
                <a:srgbClr val="000000"/>
              </a:buClr>
              <a:buFont typeface="Arial"/>
              <a:buChar char="•"/>
            </a:pPr>
            <a:endParaRPr lang="en-IN" sz="2000" spc="-1" dirty="0">
              <a:solidFill>
                <a:srgbClr val="000000"/>
              </a:solidFill>
              <a:uFill>
                <a:solidFill>
                  <a:srgbClr val="FFFFFF"/>
                </a:solidFill>
              </a:uFill>
              <a:latin typeface="Arial"/>
              <a:ea typeface="SimSun"/>
            </a:endParaRPr>
          </a:p>
          <a:p>
            <a:pPr>
              <a:lnSpc>
                <a:spcPct val="100000"/>
              </a:lnSpc>
            </a:pPr>
            <a:endParaRPr lang="en-IN" sz="1600" spc="-1" dirty="0">
              <a:solidFill>
                <a:srgbClr val="000000"/>
              </a:solidFill>
              <a:uFill>
                <a:solidFill>
                  <a:srgbClr val="FFFFFF"/>
                </a:solidFill>
              </a:uFill>
              <a:latin typeface="Arial"/>
              <a:ea typeface="SimSun"/>
            </a:endParaRPr>
          </a:p>
          <a:p>
            <a:pPr>
              <a:lnSpc>
                <a:spcPct val="100000"/>
              </a:lnSpc>
            </a:pPr>
            <a:endParaRPr lang="en-IN" sz="1800" b="0" strike="noStrike" spc="-1" dirty="0">
              <a:solidFill>
                <a:srgbClr val="000000"/>
              </a:solidFill>
              <a:uFill>
                <a:solidFill>
                  <a:srgbClr val="FFFFFF"/>
                </a:solidFill>
              </a:uFill>
              <a:latin typeface="Arial"/>
            </a:endParaRPr>
          </a:p>
          <a:p>
            <a:pPr>
              <a:lnSpc>
                <a:spcPct val="150000"/>
              </a:lnSpc>
            </a:pPr>
            <a:endParaRPr lang="en-IN" sz="1800" b="0" strike="noStrike" spc="-1" dirty="0">
              <a:solidFill>
                <a:srgbClr val="000000"/>
              </a:solidFill>
              <a:uFill>
                <a:solidFill>
                  <a:srgbClr val="FFFFFF"/>
                </a:solidFill>
              </a:uFill>
              <a:latin typeface="Arial"/>
            </a:endParaRPr>
          </a:p>
          <a:p>
            <a:pPr>
              <a:lnSpc>
                <a:spcPct val="150000"/>
              </a:lnSpc>
            </a:pPr>
            <a:endParaRPr lang="en-IN" sz="1800" b="0" strike="noStrike" spc="-1" dirty="0">
              <a:solidFill>
                <a:srgbClr val="000000"/>
              </a:solidFill>
              <a:uFill>
                <a:solidFill>
                  <a:srgbClr val="FFFFFF"/>
                </a:solidFill>
              </a:uFill>
              <a:latin typeface="Arial"/>
            </a:endParaRPr>
          </a:p>
        </p:txBody>
      </p:sp>
      <p:sp>
        <p:nvSpPr>
          <p:cNvPr id="135"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36"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B9EFCE74-612E-4B11-819E-832DC110BC8F}" type="slidenum">
              <a:rPr lang="en-IN" sz="1400" b="0" strike="noStrike" spc="-1">
                <a:solidFill>
                  <a:srgbClr val="000000"/>
                </a:solidFill>
                <a:uFill>
                  <a:solidFill>
                    <a:srgbClr val="FFFFFF"/>
                  </a:solidFill>
                </a:uFill>
                <a:latin typeface="Arial"/>
                <a:ea typeface="SimSun"/>
              </a:rPr>
              <a:t>8</a:t>
            </a:fld>
            <a:endParaRPr lang="en-IN" sz="1800" b="0" strike="noStrike" spc="-1">
              <a:solidFill>
                <a:srgbClr val="000000"/>
              </a:solidFill>
              <a:uFill>
                <a:solidFill>
                  <a:srgbClr val="FFFFFF"/>
                </a:solidFill>
              </a:uFill>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79" y="2492896"/>
            <a:ext cx="10666704" cy="108012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79" y="6014360"/>
            <a:ext cx="1066670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609480" y="426240"/>
            <a:ext cx="10971720" cy="545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000000"/>
              </a:buClr>
              <a:buFont typeface="Arial"/>
              <a:buChar char="•"/>
            </a:pPr>
            <a:endParaRPr lang="en-IN" spc="-1" dirty="0">
              <a:solidFill>
                <a:srgbClr val="000000"/>
              </a:solidFill>
              <a:uFill>
                <a:solidFill>
                  <a:srgbClr val="FFFFFF"/>
                </a:solidFill>
              </a:uFill>
              <a:latin typeface="Arial"/>
            </a:endParaRPr>
          </a:p>
          <a:p>
            <a:pPr marL="343080" indent="-342000">
              <a:lnSpc>
                <a:spcPct val="100000"/>
              </a:lnSpc>
              <a:buClr>
                <a:srgbClr val="000000"/>
              </a:buClr>
              <a:buFont typeface="Arial"/>
              <a:buChar char="•"/>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138"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spc="-1" dirty="0" smtClean="0">
                <a:solidFill>
                  <a:srgbClr val="000000"/>
                </a:solidFill>
                <a:uFill>
                  <a:solidFill>
                    <a:srgbClr val="FFFFFF"/>
                  </a:solidFill>
                </a:uFill>
                <a:latin typeface="Arial"/>
                <a:ea typeface="SimSun"/>
              </a:rPr>
              <a:t>12</a:t>
            </a:r>
            <a:r>
              <a:rPr lang="en-IN" sz="1400" b="0" strike="noStrike" spc="-1" dirty="0" smtClean="0">
                <a:solidFill>
                  <a:srgbClr val="000000"/>
                </a:solidFill>
                <a:uFill>
                  <a:solidFill>
                    <a:srgbClr val="FFFFFF"/>
                  </a:solidFill>
                </a:uFill>
                <a:latin typeface="Arial"/>
                <a:ea typeface="SimSun"/>
              </a:rPr>
              <a:t>/03/23</a:t>
            </a:r>
            <a:endParaRPr lang="en-IN" sz="1800" b="0" strike="noStrike" spc="-1" dirty="0">
              <a:solidFill>
                <a:srgbClr val="000000"/>
              </a:solidFill>
              <a:uFill>
                <a:solidFill>
                  <a:srgbClr val="FFFFFF"/>
                </a:solidFill>
              </a:uFill>
              <a:latin typeface="Arial"/>
            </a:endParaRPr>
          </a:p>
        </p:txBody>
      </p:sp>
      <p:sp>
        <p:nvSpPr>
          <p:cNvPr id="139"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02E7957-434E-4BB6-99C2-3026B21416E8}" type="slidenum">
              <a:rPr lang="en-IN" sz="1400" b="0" strike="noStrike" spc="-1">
                <a:solidFill>
                  <a:srgbClr val="000000"/>
                </a:solidFill>
                <a:uFill>
                  <a:solidFill>
                    <a:srgbClr val="FFFFFF"/>
                  </a:solidFill>
                </a:uFill>
                <a:latin typeface="Arial"/>
                <a:ea typeface="SimSun"/>
              </a:rPr>
              <a:t>9</a:t>
            </a:fld>
            <a:endParaRPr lang="en-IN" sz="1800" b="0" strike="noStrike" spc="-1">
              <a:solidFill>
                <a:srgbClr val="000000"/>
              </a:solidFill>
              <a:uFill>
                <a:solidFill>
                  <a:srgbClr val="FFFFFF"/>
                </a:solidFill>
              </a:uFill>
              <a:latin typeface="Arial"/>
            </a:endParaRPr>
          </a:p>
        </p:txBody>
      </p:sp>
      <p:pic>
        <p:nvPicPr>
          <p:cNvPr id="140" name="Picture 1"/>
          <p:cNvPicPr/>
          <p:nvPr/>
        </p:nvPicPr>
        <p:blipFill>
          <a:blip r:embed="rId2"/>
          <a:stretch/>
        </p:blipFill>
        <p:spPr>
          <a:xfrm>
            <a:off x="9950400" y="-720"/>
            <a:ext cx="2248200" cy="761400"/>
          </a:xfrm>
          <a:prstGeom prst="rect">
            <a:avLst/>
          </a:prstGeom>
          <a:ln w="9360">
            <a:noFill/>
          </a:ln>
        </p:spPr>
      </p:pic>
      <p:sp>
        <p:nvSpPr>
          <p:cNvPr id="2" name="TextBox 1"/>
          <p:cNvSpPr txBox="1"/>
          <p:nvPr/>
        </p:nvSpPr>
        <p:spPr>
          <a:xfrm>
            <a:off x="479376" y="379980"/>
            <a:ext cx="6696744" cy="369332"/>
          </a:xfrm>
          <a:prstGeom prst="rect">
            <a:avLst/>
          </a:prstGeom>
          <a:noFill/>
        </p:spPr>
        <p:txBody>
          <a:bodyPr wrap="square" rtlCol="0">
            <a:spAutoFit/>
          </a:bodyPr>
          <a:lstStyle/>
          <a:p>
            <a:endParaRPr lang="en-IN" dirty="0"/>
          </a:p>
        </p:txBody>
      </p:sp>
      <p:sp>
        <p:nvSpPr>
          <p:cNvPr id="3" name="TextBox 2"/>
          <p:cNvSpPr txBox="1"/>
          <p:nvPr/>
        </p:nvSpPr>
        <p:spPr>
          <a:xfrm>
            <a:off x="609480" y="793572"/>
            <a:ext cx="10513168" cy="5632311"/>
          </a:xfrm>
          <a:prstGeom prst="rect">
            <a:avLst/>
          </a:prstGeom>
          <a:noFill/>
        </p:spPr>
        <p:txBody>
          <a:bodyPr wrap="square" rtlCol="0">
            <a:spAutoFit/>
          </a:bodyPr>
          <a:lstStyle/>
          <a:p>
            <a:pPr>
              <a:lnSpc>
                <a:spcPct val="100000"/>
              </a:lnSpc>
            </a:pPr>
            <a:r>
              <a:rPr lang="en-IN" spc="-1" dirty="0">
                <a:solidFill>
                  <a:srgbClr val="000000"/>
                </a:solidFill>
                <a:uFill>
                  <a:solidFill>
                    <a:srgbClr val="FFFFFF"/>
                  </a:solidFill>
                </a:uFill>
                <a:ea typeface="SimSun"/>
              </a:rPr>
              <a:t>3.Decision Tree</a:t>
            </a:r>
            <a:endParaRPr lang="en-IN" spc="-1" dirty="0">
              <a:solidFill>
                <a:srgbClr val="000000"/>
              </a:solidFill>
              <a:uFill>
                <a:solidFill>
                  <a:srgbClr val="FFFFFF"/>
                </a:solidFill>
              </a:uFill>
            </a:endParaRPr>
          </a:p>
          <a:p>
            <a:pPr marL="343080" indent="-342000">
              <a:lnSpc>
                <a:spcPct val="100000"/>
              </a:lnSpc>
              <a:buClr>
                <a:srgbClr val="000000"/>
              </a:buClr>
              <a:buFont typeface="Arial"/>
              <a:buChar char="•"/>
            </a:pPr>
            <a:r>
              <a:rPr lang="en-IN" spc="-1" dirty="0">
                <a:solidFill>
                  <a:srgbClr val="000000"/>
                </a:solidFill>
                <a:uFill>
                  <a:solidFill>
                    <a:srgbClr val="FFFFFF"/>
                  </a:solidFill>
                </a:uFill>
                <a:ea typeface="SimSun"/>
              </a:rPr>
              <a:t>A Decision Tree is a simple representation for classifying examples. It is a Supervised Machine Learning where the data is continuously split according to a certain </a:t>
            </a:r>
            <a:r>
              <a:rPr lang="en-IN" spc="-1" dirty="0" smtClean="0">
                <a:solidFill>
                  <a:srgbClr val="000000"/>
                </a:solidFill>
                <a:uFill>
                  <a:solidFill>
                    <a:srgbClr val="FFFFFF"/>
                  </a:solidFill>
                </a:uFill>
                <a:ea typeface="SimSun"/>
              </a:rPr>
              <a:t>parameter.</a:t>
            </a: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a:solidFill>
                <a:srgbClr val="000000"/>
              </a:solidFill>
              <a:uFill>
                <a:solidFill>
                  <a:srgbClr val="FFFFFF"/>
                </a:solidFill>
              </a:uFill>
              <a:ea typeface="SimSun"/>
            </a:endParaRPr>
          </a:p>
          <a:p>
            <a:pPr marL="1080">
              <a:lnSpc>
                <a:spcPct val="100000"/>
              </a:lnSpc>
              <a:buClr>
                <a:srgbClr val="000000"/>
              </a:buClr>
            </a:pPr>
            <a:endParaRPr lang="en-IN" spc="-1" dirty="0" smtClean="0">
              <a:solidFill>
                <a:srgbClr val="000000"/>
              </a:solidFill>
              <a:uFill>
                <a:solidFill>
                  <a:srgbClr val="FFFFFF"/>
                </a:solidFill>
              </a:uFill>
              <a:ea typeface="SimSun"/>
            </a:endParaRPr>
          </a:p>
          <a:p>
            <a:pPr marL="1080">
              <a:lnSpc>
                <a:spcPct val="100000"/>
              </a:lnSpc>
              <a:buClr>
                <a:srgbClr val="000000"/>
              </a:buClr>
            </a:pPr>
            <a:r>
              <a:rPr lang="en-IN" spc="-1" dirty="0" smtClean="0">
                <a:solidFill>
                  <a:srgbClr val="000000"/>
                </a:solidFill>
                <a:uFill>
                  <a:solidFill>
                    <a:srgbClr val="FFFFFF"/>
                  </a:solidFill>
                </a:uFill>
                <a:ea typeface="SimSun"/>
              </a:rPr>
              <a:t>4.Polynomial </a:t>
            </a:r>
            <a:r>
              <a:rPr lang="en-IN" spc="-1" dirty="0" smtClean="0">
                <a:solidFill>
                  <a:srgbClr val="000000"/>
                </a:solidFill>
                <a:uFill>
                  <a:solidFill>
                    <a:srgbClr val="FFFFFF"/>
                  </a:solidFill>
                </a:uFill>
                <a:ea typeface="SimSun"/>
              </a:rPr>
              <a:t>Regression </a:t>
            </a:r>
          </a:p>
          <a:p>
            <a:pPr marL="286830" indent="-285750">
              <a:lnSpc>
                <a:spcPct val="100000"/>
              </a:lnSpc>
              <a:buClr>
                <a:srgbClr val="000000"/>
              </a:buClr>
              <a:buFont typeface="Arial" panose="020B0604020202020204" pitchFamily="34" charset="0"/>
              <a:buChar char="•"/>
            </a:pPr>
            <a:r>
              <a:rPr lang="en-US" dirty="0" smtClean="0"/>
              <a:t> Polynomial </a:t>
            </a:r>
            <a:r>
              <a:rPr lang="en-US" dirty="0"/>
              <a:t>Regression is a regression algorithm that models the relationship between a dependent(y) and independent variable(x) as nth degree polynomial</a:t>
            </a: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spc="-1" dirty="0" smtClean="0">
              <a:solidFill>
                <a:srgbClr val="000000"/>
              </a:solidFill>
              <a:uFill>
                <a:solidFill>
                  <a:srgbClr val="FFFFFF"/>
                </a:solidFill>
              </a:uFill>
              <a:ea typeface="SimSun"/>
            </a:endParaRPr>
          </a:p>
          <a:p>
            <a:pPr marL="1080">
              <a:lnSpc>
                <a:spcPct val="100000"/>
              </a:lnSpc>
              <a:buClr>
                <a:srgbClr val="000000"/>
              </a:buClr>
            </a:pPr>
            <a:endParaRPr lang="en-IN" spc="-1" dirty="0">
              <a:solidFill>
                <a:srgbClr val="000000"/>
              </a:solidFill>
              <a:uFill>
                <a:solidFill>
                  <a:srgbClr val="FFFFFF"/>
                </a:solidFill>
              </a:uFill>
              <a:ea typeface="SimSun"/>
            </a:endParaRPr>
          </a:p>
          <a:p>
            <a:pPr marL="1080">
              <a:lnSpc>
                <a:spcPct val="100000"/>
              </a:lnSpc>
              <a:buClr>
                <a:srgbClr val="000000"/>
              </a:buClr>
            </a:pPr>
            <a:endParaRPr lang="en-IN" spc="-1" dirty="0">
              <a:solidFill>
                <a:srgbClr val="000000"/>
              </a:solidFill>
              <a:uFill>
                <a:solidFill>
                  <a:srgbClr val="FFFFFF"/>
                </a:solidFill>
              </a:uFill>
              <a:ea typeface="SimSun"/>
            </a:endParaRPr>
          </a:p>
          <a:p>
            <a:pPr marL="343080" indent="-342000">
              <a:lnSpc>
                <a:spcPct val="100000"/>
              </a:lnSpc>
              <a:buClr>
                <a:srgbClr val="000000"/>
              </a:buClr>
              <a:buFont typeface="Arial"/>
              <a:buChar char="•"/>
            </a:pP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04" y="4581128"/>
            <a:ext cx="10119685"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904" y="1988840"/>
            <a:ext cx="10150352" cy="116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2997</TotalTime>
  <Words>850</Words>
  <Application>Microsoft Office PowerPoint</Application>
  <PresentationFormat>Custom</PresentationFormat>
  <Paragraphs>162</Paragraphs>
  <Slides>14</Slides>
  <Notes>1</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Correlation between independent variables using Heat Map</vt:lpstr>
      <vt:lpstr>PowerPoint Presentation</vt:lpstr>
      <vt:lpstr>PowerPoint Presentation</vt:lpstr>
      <vt:lpstr>PowerPoint Presentation</vt:lpstr>
      <vt:lpstr>PowerPoint Presentation</vt:lpstr>
      <vt:lpstr>Data Visualization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subject/>
  <dc:creator>student</dc:creator>
  <dc:description/>
  <cp:lastModifiedBy>Hitesh Narang</cp:lastModifiedBy>
  <cp:revision>133</cp:revision>
  <dcterms:created xsi:type="dcterms:W3CDTF">2019-08-03T06:37:25Z</dcterms:created>
  <dcterms:modified xsi:type="dcterms:W3CDTF">2023-03-13T07:03:39Z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1033-11.1.0.8392</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