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
      <p:font typeface="Helvetica Neu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regular.fntdata"/><Relationship Id="rId25" Type="http://schemas.openxmlformats.org/officeDocument/2006/relationships/font" Target="fonts/Lato-boldItalic.fntdata"/><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0dc67c0f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0dc67c0f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0dc67c0f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0dc67c0f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0dc67c0f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0dc67c0f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0dc67c0f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0dc67c0f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0dc67c0f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0dc67c0f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0dc67c0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0dc67c0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0dc67c0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0dc67c0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0dc67c0f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0dc67c0f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mailto:manthangupta109@gmail.com" TargetMode="External"/><Relationship Id="rId4" Type="http://schemas.openxmlformats.org/officeDocument/2006/relationships/hyperlink" Target="mailto:khandelwalsahil09@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mailto:mbcse50@gmail.com" TargetMode="External"/><Relationship Id="rId4" Type="http://schemas.openxmlformats.org/officeDocument/2006/relationships/hyperlink" Target="mailto:avinashrkmv@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mailto:kashyap.singh52@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Hackathon 2019</a:t>
            </a:r>
            <a:endParaRPr/>
          </a:p>
          <a:p>
            <a:pPr indent="0" lvl="0" marL="0" rtl="0" algn="l">
              <a:spcBef>
                <a:spcPts val="0"/>
              </a:spcBef>
              <a:spcAft>
                <a:spcPts val="0"/>
              </a:spcAft>
              <a:buNone/>
            </a:pPr>
            <a:r>
              <a:rPr lang="en" sz="3600"/>
              <a:t>Digital Police</a:t>
            </a:r>
            <a:endParaRPr sz="36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Team Registration ID-AIH19T</a:t>
            </a:r>
            <a:endParaRPr b="1" sz="2400">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nvSpPr>
        <p:spPr>
          <a:xfrm>
            <a:off x="341550" y="351600"/>
            <a:ext cx="8529000" cy="448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600">
                <a:solidFill>
                  <a:srgbClr val="222222"/>
                </a:solidFill>
                <a:highlight>
                  <a:srgbClr val="FFFFFF"/>
                </a:highlight>
                <a:latin typeface="Helvetica Neue"/>
                <a:ea typeface="Helvetica Neue"/>
                <a:cs typeface="Helvetica Neue"/>
                <a:sym typeface="Helvetica Neue"/>
              </a:rPr>
              <a:t>If found that the crime is of a critical category then the camera will start recording everything and take photos simultaneously as a proof of evidence to get the face of the criminal and severe actions can be taken immediately and justice be served as fast as possible. In case the victim is running or is in a bus or any mode of transport we will use Gyrometer and </a:t>
            </a:r>
            <a:r>
              <a:rPr lang="en" sz="1600">
                <a:solidFill>
                  <a:srgbClr val="222222"/>
                </a:solidFill>
                <a:highlight>
                  <a:srgbClr val="FFFFFF"/>
                </a:highlight>
              </a:rPr>
              <a:t>Accelerometer</a:t>
            </a:r>
            <a:r>
              <a:rPr lang="en" sz="1600">
                <a:solidFill>
                  <a:srgbClr val="222222"/>
                </a:solidFill>
                <a:highlight>
                  <a:srgbClr val="FFFFFF"/>
                </a:highlight>
                <a:latin typeface="Helvetica Neue"/>
                <a:ea typeface="Helvetica Neue"/>
                <a:cs typeface="Helvetica Neue"/>
                <a:sym typeface="Helvetica Neue"/>
              </a:rPr>
              <a:t>. If provided with the criminal database we can cross check the photo taken from the camera with the criminal database and suggest the possible criminals that took part in the crime and suggest for actions to be taken as taking into account the previous actions taken on same category of crime.</a:t>
            </a:r>
            <a:endParaRPr sz="16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9900"/>
                </a:solidFill>
              </a:rPr>
              <a:t>Our Requirements</a:t>
            </a:r>
            <a:endParaRPr>
              <a:solidFill>
                <a:srgbClr val="FF99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nvSpPr>
        <p:spPr>
          <a:xfrm>
            <a:off x="512350" y="411875"/>
            <a:ext cx="8227500" cy="43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Hardware Requirement: </a:t>
            </a:r>
            <a:endParaRPr sz="1800">
              <a:latin typeface="Lato"/>
              <a:ea typeface="Lato"/>
              <a:cs typeface="Lato"/>
              <a:sym typeface="Lato"/>
            </a:endParaRPr>
          </a:p>
          <a:p>
            <a:pPr indent="-342900" lvl="0" marL="457200" rtl="0" algn="l">
              <a:spcBef>
                <a:spcPts val="0"/>
              </a:spcBef>
              <a:spcAft>
                <a:spcPts val="0"/>
              </a:spcAft>
              <a:buSzPts val="1800"/>
              <a:buFont typeface="Lato"/>
              <a:buAutoNum type="arabicPeriod"/>
            </a:pPr>
            <a:r>
              <a:rPr lang="en" sz="1800">
                <a:latin typeface="Lato"/>
                <a:ea typeface="Lato"/>
                <a:cs typeface="Lato"/>
                <a:sym typeface="Lato"/>
              </a:rPr>
              <a:t>Access to </a:t>
            </a:r>
            <a:r>
              <a:rPr lang="en" sz="1800">
                <a:latin typeface="Lato"/>
                <a:ea typeface="Lato"/>
                <a:cs typeface="Lato"/>
                <a:sym typeface="Lato"/>
              </a:rPr>
              <a:t>Supercomputer</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Software Requirement:</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None</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Mentor Requirement:</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Yes (Proposed Mentor : Dr.Sridhar Swaminathan,Bennett </a:t>
            </a:r>
            <a:r>
              <a:rPr lang="en" sz="1800">
                <a:latin typeface="Lato"/>
                <a:ea typeface="Lato"/>
                <a:cs typeface="Lato"/>
                <a:sym typeface="Lato"/>
              </a:rPr>
              <a:t>University</a:t>
            </a:r>
            <a:r>
              <a:rPr lang="en" sz="1800">
                <a:latin typeface="Lato"/>
                <a:ea typeface="Lato"/>
                <a:cs typeface="Lato"/>
                <a:sym typeface="Lato"/>
              </a:rPr>
              <a:t>)</a:t>
            </a:r>
            <a:endParaRPr sz="1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366825" y="73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Participant Detail</a:t>
            </a:r>
            <a:endParaRPr sz="2400"/>
          </a:p>
        </p:txBody>
      </p:sp>
      <p:sp>
        <p:nvSpPr>
          <p:cNvPr id="79" name="Google Shape;79;p14"/>
          <p:cNvSpPr txBox="1"/>
          <p:nvPr>
            <p:ph idx="4294967295" type="title"/>
          </p:nvPr>
        </p:nvSpPr>
        <p:spPr>
          <a:xfrm>
            <a:off x="455250" y="769250"/>
            <a:ext cx="8322000" cy="437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en" sz="1800">
                <a:latin typeface="Lato"/>
                <a:ea typeface="Lato"/>
                <a:cs typeface="Lato"/>
                <a:sym typeface="Lato"/>
              </a:rPr>
              <a:t>1.</a:t>
            </a:r>
            <a:r>
              <a:rPr b="0" lang="en" sz="1800">
                <a:latin typeface="Lato"/>
                <a:ea typeface="Lato"/>
                <a:cs typeface="Lato"/>
                <a:sym typeface="Lato"/>
              </a:rPr>
              <a:t>Manthan Gupta(</a:t>
            </a:r>
            <a:r>
              <a:rPr b="0" lang="en" sz="1800" u="sng">
                <a:solidFill>
                  <a:schemeClr val="hlink"/>
                </a:solidFill>
                <a:latin typeface="Lato"/>
                <a:ea typeface="Lato"/>
                <a:cs typeface="Lato"/>
                <a:sym typeface="Lato"/>
                <a:hlinkClick r:id="rId3"/>
              </a:rPr>
              <a:t>manthangupta109@gmail.com</a:t>
            </a:r>
            <a:r>
              <a:rPr b="0" lang="en" sz="1800">
                <a:latin typeface="Lato"/>
                <a:ea typeface="Lato"/>
                <a:cs typeface="Lato"/>
                <a:sym typeface="Lato"/>
              </a:rPr>
              <a:t>)</a:t>
            </a:r>
            <a:endParaRPr b="0" sz="1800">
              <a:latin typeface="Lato"/>
              <a:ea typeface="Lato"/>
              <a:cs typeface="Lato"/>
              <a:sym typeface="Lato"/>
            </a:endParaRPr>
          </a:p>
          <a:p>
            <a:pPr indent="0" lvl="0" marL="0" rtl="0" algn="l">
              <a:lnSpc>
                <a:spcPct val="100000"/>
              </a:lnSpc>
              <a:spcBef>
                <a:spcPts val="1600"/>
              </a:spcBef>
              <a:spcAft>
                <a:spcPts val="0"/>
              </a:spcAft>
              <a:buNone/>
            </a:pPr>
            <a:r>
              <a:rPr b="0" lang="en" sz="1800">
                <a:latin typeface="Lato"/>
                <a:ea typeface="Lato"/>
                <a:cs typeface="Lato"/>
                <a:sym typeface="Lato"/>
              </a:rPr>
              <a:t>Organization-Bennett University</a:t>
            </a:r>
            <a:endParaRPr b="0" sz="1800">
              <a:latin typeface="Lato"/>
              <a:ea typeface="Lato"/>
              <a:cs typeface="Lato"/>
              <a:sym typeface="Lato"/>
            </a:endParaRPr>
          </a:p>
          <a:p>
            <a:pPr indent="0" lvl="0" marL="0" rtl="0" algn="l">
              <a:lnSpc>
                <a:spcPct val="100000"/>
              </a:lnSpc>
              <a:spcBef>
                <a:spcPts val="1600"/>
              </a:spcBef>
              <a:spcAft>
                <a:spcPts val="0"/>
              </a:spcAft>
              <a:buNone/>
            </a:pPr>
            <a:r>
              <a:rPr b="0" lang="en" sz="1800">
                <a:latin typeface="Lato"/>
                <a:ea typeface="Lato"/>
                <a:cs typeface="Lato"/>
                <a:sym typeface="Lato"/>
              </a:rPr>
              <a:t>Area of Expertise- Android App Development, Front End Web Development</a:t>
            </a:r>
            <a:endParaRPr b="0" sz="1800">
              <a:latin typeface="Lato"/>
              <a:ea typeface="Lato"/>
              <a:cs typeface="Lato"/>
              <a:sym typeface="Lato"/>
            </a:endParaRPr>
          </a:p>
          <a:p>
            <a:pPr indent="0" lvl="0" marL="0" rtl="0" algn="l">
              <a:lnSpc>
                <a:spcPct val="100000"/>
              </a:lnSpc>
              <a:spcBef>
                <a:spcPts val="1600"/>
              </a:spcBef>
              <a:spcAft>
                <a:spcPts val="0"/>
              </a:spcAft>
              <a:buNone/>
            </a:pPr>
            <a:r>
              <a:rPr b="0" lang="en" sz="1800">
                <a:latin typeface="Lato"/>
                <a:ea typeface="Lato"/>
                <a:cs typeface="Lato"/>
                <a:sym typeface="Lato"/>
              </a:rPr>
              <a:t>Prior Work - Intrusion Detection System, Pose Estimation using ML</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2.Sahil Khandelwal(</a:t>
            </a:r>
            <a:r>
              <a:rPr b="0" lang="en" sz="1800" u="sng">
                <a:solidFill>
                  <a:schemeClr val="hlink"/>
                </a:solidFill>
                <a:latin typeface="Lato"/>
                <a:ea typeface="Lato"/>
                <a:cs typeface="Lato"/>
                <a:sym typeface="Lato"/>
                <a:hlinkClick r:id="rId4"/>
              </a:rPr>
              <a:t>khandelwalsahil09@gmail.com</a:t>
            </a:r>
            <a:r>
              <a:rPr b="0" lang="en" sz="1800">
                <a:latin typeface="Lato"/>
                <a:ea typeface="Lato"/>
                <a:cs typeface="Lato"/>
                <a:sym typeface="Lato"/>
              </a:rPr>
              <a:t>)</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Organization-Bennett University</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Area of Expertise-Full stack development,App development and interest in data Analytics</a:t>
            </a:r>
            <a:endParaRPr b="0" sz="1800">
              <a:latin typeface="Lato"/>
              <a:ea typeface="Lato"/>
              <a:cs typeface="Lato"/>
              <a:sym typeface="Lato"/>
            </a:endParaRPr>
          </a:p>
          <a:p>
            <a:pPr indent="0" lvl="0" marL="0" rtl="0" algn="l">
              <a:spcBef>
                <a:spcPts val="1600"/>
              </a:spcBef>
              <a:spcAft>
                <a:spcPts val="0"/>
              </a:spcAft>
              <a:buClr>
                <a:schemeClr val="dk2"/>
              </a:buClr>
              <a:buSzPts val="1100"/>
              <a:buFont typeface="Arial"/>
              <a:buNone/>
            </a:pPr>
            <a:r>
              <a:rPr b="0" lang="en" sz="1800">
                <a:latin typeface="Lato"/>
                <a:ea typeface="Lato"/>
                <a:cs typeface="Lato"/>
                <a:sym typeface="Lato"/>
              </a:rPr>
              <a:t>Prior Work - Sign language to text converted , detecting cancer through cancer dataset.</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nvSpPr>
        <p:spPr>
          <a:xfrm>
            <a:off x="454525" y="117900"/>
            <a:ext cx="7321800" cy="50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Helvetica Neue"/>
                <a:ea typeface="Helvetica Neue"/>
                <a:cs typeface="Helvetica Neue"/>
                <a:sym typeface="Helvetica Neue"/>
              </a:rPr>
              <a:t>3. Mohit Bhat (</a:t>
            </a:r>
            <a:r>
              <a:rPr lang="en" sz="1800" u="sng">
                <a:solidFill>
                  <a:schemeClr val="hlink"/>
                </a:solidFill>
                <a:latin typeface="Helvetica Neue"/>
                <a:ea typeface="Helvetica Neue"/>
                <a:cs typeface="Helvetica Neue"/>
                <a:sym typeface="Helvetica Neue"/>
                <a:hlinkClick r:id="rId3"/>
              </a:rPr>
              <a:t>mbcse50@gmail.com</a:t>
            </a:r>
            <a:r>
              <a:rPr lang="en" sz="1800">
                <a:latin typeface="Helvetica Neue"/>
                <a:ea typeface="Helvetica Neue"/>
                <a:cs typeface="Helvetica Neue"/>
                <a:sym typeface="Helvetica Neue"/>
              </a:rPr>
              <a:t>)</a:t>
            </a:r>
            <a:endParaRPr sz="1800">
              <a:latin typeface="Helvetica Neue"/>
              <a:ea typeface="Helvetica Neue"/>
              <a:cs typeface="Helvetica Neue"/>
              <a:sym typeface="Helvetica Neue"/>
            </a:endParaRPr>
          </a:p>
          <a:p>
            <a:pPr indent="0" lvl="0" marL="0" rtl="0" algn="l">
              <a:spcBef>
                <a:spcPts val="0"/>
              </a:spcBef>
              <a:spcAft>
                <a:spcPts val="0"/>
              </a:spcAft>
              <a:buNone/>
            </a:pPr>
            <a:r>
              <a:t/>
            </a:r>
            <a:endParaRPr sz="1800">
              <a:latin typeface="Helvetica Neue"/>
              <a:ea typeface="Helvetica Neue"/>
              <a:cs typeface="Helvetica Neue"/>
              <a:sym typeface="Helvetica Neue"/>
            </a:endParaRPr>
          </a:p>
          <a:p>
            <a:pPr indent="0" lvl="0" marL="0" rtl="0" algn="l">
              <a:spcBef>
                <a:spcPts val="0"/>
              </a:spcBef>
              <a:spcAft>
                <a:spcPts val="0"/>
              </a:spcAft>
              <a:buClr>
                <a:schemeClr val="dk2"/>
              </a:buClr>
              <a:buSzPts val="1100"/>
              <a:buFont typeface="Arial"/>
              <a:buNone/>
            </a:pPr>
            <a:r>
              <a:rPr lang="en" sz="1800">
                <a:solidFill>
                  <a:schemeClr val="dk2"/>
                </a:solidFill>
                <a:latin typeface="Helvetica Neue"/>
                <a:ea typeface="Helvetica Neue"/>
                <a:cs typeface="Helvetica Neue"/>
                <a:sym typeface="Helvetica Neue"/>
              </a:rPr>
              <a:t>Organization-Bennett University</a:t>
            </a:r>
            <a:endParaRPr sz="1800">
              <a:latin typeface="Helvetica Neue"/>
              <a:ea typeface="Helvetica Neue"/>
              <a:cs typeface="Helvetica Neue"/>
              <a:sym typeface="Helvetica Neue"/>
            </a:endParaRPr>
          </a:p>
          <a:p>
            <a:pPr indent="0" lvl="0" marL="0" rtl="0" algn="l">
              <a:spcBef>
                <a:spcPts val="1600"/>
              </a:spcBef>
              <a:spcAft>
                <a:spcPts val="0"/>
              </a:spcAft>
              <a:buNone/>
            </a:pPr>
            <a:r>
              <a:rPr lang="en" sz="1800">
                <a:latin typeface="Helvetica Neue"/>
                <a:ea typeface="Helvetica Neue"/>
                <a:cs typeface="Helvetica Neue"/>
                <a:sym typeface="Helvetica Neue"/>
              </a:rPr>
              <a:t>Area of Expertise :Android ,web development  ,ML</a:t>
            </a:r>
            <a:endParaRPr sz="1800">
              <a:latin typeface="Helvetica Neue"/>
              <a:ea typeface="Helvetica Neue"/>
              <a:cs typeface="Helvetica Neue"/>
              <a:sym typeface="Helvetica Neue"/>
            </a:endParaRPr>
          </a:p>
          <a:p>
            <a:pPr indent="0" lvl="0" marL="0" rtl="0" algn="l">
              <a:spcBef>
                <a:spcPts val="0"/>
              </a:spcBef>
              <a:spcAft>
                <a:spcPts val="0"/>
              </a:spcAft>
              <a:buNone/>
            </a:pPr>
            <a:r>
              <a:t/>
            </a:r>
            <a:endParaRPr sz="1800">
              <a:latin typeface="Helvetica Neue"/>
              <a:ea typeface="Helvetica Neue"/>
              <a:cs typeface="Helvetica Neue"/>
              <a:sym typeface="Helvetica Neue"/>
            </a:endParaRPr>
          </a:p>
          <a:p>
            <a:pPr indent="0" lvl="0" marL="0" rtl="0" algn="l">
              <a:spcBef>
                <a:spcPts val="0"/>
              </a:spcBef>
              <a:spcAft>
                <a:spcPts val="0"/>
              </a:spcAft>
              <a:buNone/>
            </a:pPr>
            <a:r>
              <a:rPr lang="en" sz="1800">
                <a:latin typeface="Helvetica Neue"/>
                <a:ea typeface="Helvetica Neue"/>
                <a:cs typeface="Helvetica Neue"/>
                <a:sym typeface="Helvetica Neue"/>
              </a:rPr>
              <a:t>Prior work: Made drowsiness detection ,traffic management ,bots</a:t>
            </a:r>
            <a:endParaRPr sz="1800">
              <a:latin typeface="Helvetica Neue"/>
              <a:ea typeface="Helvetica Neue"/>
              <a:cs typeface="Helvetica Neue"/>
              <a:sym typeface="Helvetica Neue"/>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4.</a:t>
            </a:r>
            <a:r>
              <a:rPr lang="en" sz="1800">
                <a:latin typeface="Helvetica Neue"/>
                <a:ea typeface="Helvetica Neue"/>
                <a:cs typeface="Helvetica Neue"/>
                <a:sym typeface="Helvetica Neue"/>
              </a:rPr>
              <a:t>Avinash Kumar(</a:t>
            </a:r>
            <a:r>
              <a:rPr lang="en" sz="1800" u="sng">
                <a:solidFill>
                  <a:schemeClr val="hlink"/>
                </a:solidFill>
                <a:latin typeface="Helvetica Neue"/>
                <a:ea typeface="Helvetica Neue"/>
                <a:cs typeface="Helvetica Neue"/>
                <a:sym typeface="Helvetica Neue"/>
                <a:hlinkClick r:id="rId4"/>
              </a:rPr>
              <a:t>avinashrkmv@gmail.com</a:t>
            </a:r>
            <a:r>
              <a:rPr lang="en" sz="1800">
                <a:latin typeface="Helvetica Neue"/>
                <a:ea typeface="Helvetica Neue"/>
                <a:cs typeface="Helvetica Neue"/>
                <a:sym typeface="Helvetica Neue"/>
              </a:rPr>
              <a:t>)</a:t>
            </a:r>
            <a:endParaRPr sz="1800">
              <a:latin typeface="Helvetica Neue"/>
              <a:ea typeface="Helvetica Neue"/>
              <a:cs typeface="Helvetica Neue"/>
              <a:sym typeface="Helvetica Neue"/>
            </a:endParaRPr>
          </a:p>
          <a:p>
            <a:pPr indent="0" lvl="0" marL="0" rtl="0" algn="l">
              <a:spcBef>
                <a:spcPts val="0"/>
              </a:spcBef>
              <a:spcAft>
                <a:spcPts val="0"/>
              </a:spcAft>
              <a:buNone/>
            </a:pPr>
            <a:r>
              <a:t/>
            </a:r>
            <a:endParaRPr sz="1800">
              <a:latin typeface="Helvetica Neue"/>
              <a:ea typeface="Helvetica Neue"/>
              <a:cs typeface="Helvetica Neue"/>
              <a:sym typeface="Helvetica Neue"/>
            </a:endParaRPr>
          </a:p>
          <a:p>
            <a:pPr indent="0" lvl="0" marL="0" rtl="0" algn="l">
              <a:spcBef>
                <a:spcPts val="0"/>
              </a:spcBef>
              <a:spcAft>
                <a:spcPts val="0"/>
              </a:spcAft>
              <a:buNone/>
            </a:pPr>
            <a:r>
              <a:rPr lang="en" sz="1800">
                <a:latin typeface="Helvetica Neue"/>
                <a:ea typeface="Helvetica Neue"/>
                <a:cs typeface="Helvetica Neue"/>
                <a:sym typeface="Helvetica Neue"/>
              </a:rPr>
              <a:t>Organization : Bennett University</a:t>
            </a:r>
            <a:endParaRPr sz="1800">
              <a:latin typeface="Helvetica Neue"/>
              <a:ea typeface="Helvetica Neue"/>
              <a:cs typeface="Helvetica Neue"/>
              <a:sym typeface="Helvetica Neue"/>
            </a:endParaRPr>
          </a:p>
          <a:p>
            <a:pPr indent="0" lvl="0" marL="0" rtl="0" algn="l">
              <a:spcBef>
                <a:spcPts val="0"/>
              </a:spcBef>
              <a:spcAft>
                <a:spcPts val="0"/>
              </a:spcAft>
              <a:buNone/>
            </a:pPr>
            <a:r>
              <a:t/>
            </a:r>
            <a:endParaRPr sz="1800">
              <a:latin typeface="Helvetica Neue"/>
              <a:ea typeface="Helvetica Neue"/>
              <a:cs typeface="Helvetica Neue"/>
              <a:sym typeface="Helvetica Neue"/>
            </a:endParaRPr>
          </a:p>
          <a:p>
            <a:pPr indent="0" lvl="0" marL="0" rtl="0" algn="l">
              <a:spcBef>
                <a:spcPts val="0"/>
              </a:spcBef>
              <a:spcAft>
                <a:spcPts val="0"/>
              </a:spcAft>
              <a:buNone/>
            </a:pPr>
            <a:r>
              <a:rPr lang="en" sz="1800">
                <a:latin typeface="Helvetica Neue"/>
                <a:ea typeface="Helvetica Neue"/>
                <a:cs typeface="Helvetica Neue"/>
                <a:sym typeface="Helvetica Neue"/>
              </a:rPr>
              <a:t>Area of Expertise: Android and Web developer</a:t>
            </a:r>
            <a:endParaRPr sz="1800">
              <a:latin typeface="Helvetica Neue"/>
              <a:ea typeface="Helvetica Neue"/>
              <a:cs typeface="Helvetica Neue"/>
              <a:sym typeface="Helvetica Neue"/>
            </a:endParaRPr>
          </a:p>
          <a:p>
            <a:pPr indent="0" lvl="0" marL="0" rtl="0" algn="l">
              <a:spcBef>
                <a:spcPts val="0"/>
              </a:spcBef>
              <a:spcAft>
                <a:spcPts val="0"/>
              </a:spcAft>
              <a:buNone/>
            </a:pPr>
            <a:r>
              <a:t/>
            </a:r>
            <a:endParaRPr sz="1800">
              <a:latin typeface="Helvetica Neue"/>
              <a:ea typeface="Helvetica Neue"/>
              <a:cs typeface="Helvetica Neue"/>
              <a:sym typeface="Helvetica Neue"/>
            </a:endParaRPr>
          </a:p>
          <a:p>
            <a:pPr indent="0" lvl="0" marL="0" rtl="0" algn="l">
              <a:spcBef>
                <a:spcPts val="0"/>
              </a:spcBef>
              <a:spcAft>
                <a:spcPts val="0"/>
              </a:spcAft>
              <a:buNone/>
            </a:pPr>
            <a:r>
              <a:rPr lang="en" sz="1800">
                <a:latin typeface="Helvetica Neue"/>
                <a:ea typeface="Helvetica Neue"/>
                <a:cs typeface="Helvetica Neue"/>
                <a:sym typeface="Helvetica Neue"/>
              </a:rPr>
              <a:t>Prior work: Online Voting software, Chat Bot</a:t>
            </a:r>
            <a:endParaRPr sz="1800">
              <a:latin typeface="Helvetica Neue"/>
              <a:ea typeface="Helvetica Neue"/>
              <a:cs typeface="Helvetica Neue"/>
              <a:sym typeface="Helvetica Neue"/>
            </a:endParaRPr>
          </a:p>
          <a:p>
            <a:pPr indent="0" lvl="0" marL="0" rtl="0" algn="l">
              <a:spcBef>
                <a:spcPts val="0"/>
              </a:spcBef>
              <a:spcAft>
                <a:spcPts val="0"/>
              </a:spcAft>
              <a:buClr>
                <a:schemeClr val="dk2"/>
              </a:buClr>
              <a:buSzPts val="1100"/>
              <a:buFont typeface="Arial"/>
              <a:buNone/>
            </a:pPr>
            <a:r>
              <a:t/>
            </a:r>
            <a:endParaRPr sz="1800">
              <a:latin typeface="Helvetica Neue"/>
              <a:ea typeface="Helvetica Neue"/>
              <a:cs typeface="Helvetica Neue"/>
              <a:sym typeface="Helvetica Neue"/>
            </a:endParaRPr>
          </a:p>
          <a:p>
            <a:pPr indent="0" lvl="0" marL="0" rtl="0" algn="l">
              <a:spcBef>
                <a:spcPts val="0"/>
              </a:spcBef>
              <a:spcAft>
                <a:spcPts val="0"/>
              </a:spcAft>
              <a:buNone/>
            </a:pPr>
            <a:r>
              <a:t/>
            </a:r>
            <a:endParaRPr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nvSpPr>
        <p:spPr>
          <a:xfrm>
            <a:off x="1029300" y="486350"/>
            <a:ext cx="5747700" cy="41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Helvetica Neue"/>
                <a:ea typeface="Helvetica Neue"/>
                <a:cs typeface="Helvetica Neue"/>
                <a:sym typeface="Helvetica Neue"/>
              </a:rPr>
              <a:t>5.Kashyap Singh(</a:t>
            </a:r>
            <a:r>
              <a:rPr lang="en" sz="1800" u="sng">
                <a:solidFill>
                  <a:schemeClr val="hlink"/>
                </a:solidFill>
                <a:latin typeface="Helvetica Neue"/>
                <a:ea typeface="Helvetica Neue"/>
                <a:cs typeface="Helvetica Neue"/>
                <a:sym typeface="Helvetica Neue"/>
                <a:hlinkClick r:id="rId3"/>
              </a:rPr>
              <a:t>kashyap.singh52@gmail.com</a:t>
            </a:r>
            <a:r>
              <a:rPr lang="en" sz="1800">
                <a:latin typeface="Helvetica Neue"/>
                <a:ea typeface="Helvetica Neue"/>
                <a:cs typeface="Helvetica Neue"/>
                <a:sym typeface="Helvetica Neue"/>
              </a:rPr>
              <a:t>)</a:t>
            </a:r>
            <a:endParaRPr sz="1800">
              <a:latin typeface="Helvetica Neue"/>
              <a:ea typeface="Helvetica Neue"/>
              <a:cs typeface="Helvetica Neue"/>
              <a:sym typeface="Helvetica Neue"/>
            </a:endParaRPr>
          </a:p>
          <a:p>
            <a:pPr indent="0" lvl="0" marL="0" rtl="0" algn="l">
              <a:spcBef>
                <a:spcPts val="0"/>
              </a:spcBef>
              <a:spcAft>
                <a:spcPts val="0"/>
              </a:spcAft>
              <a:buNone/>
            </a:pPr>
            <a:r>
              <a:t/>
            </a:r>
            <a:endParaRPr sz="1800">
              <a:latin typeface="Helvetica Neue"/>
              <a:ea typeface="Helvetica Neue"/>
              <a:cs typeface="Helvetica Neue"/>
              <a:sym typeface="Helvetica Neue"/>
            </a:endParaRPr>
          </a:p>
          <a:p>
            <a:pPr indent="0" lvl="0" marL="0" rtl="0" algn="l">
              <a:spcBef>
                <a:spcPts val="0"/>
              </a:spcBef>
              <a:spcAft>
                <a:spcPts val="0"/>
              </a:spcAft>
              <a:buNone/>
            </a:pPr>
            <a:r>
              <a:rPr lang="en" sz="1800">
                <a:latin typeface="Helvetica Neue"/>
                <a:ea typeface="Helvetica Neue"/>
                <a:cs typeface="Helvetica Neue"/>
                <a:sym typeface="Helvetica Neue"/>
              </a:rPr>
              <a:t>Area of Expertise:</a:t>
            </a:r>
            <a:endParaRPr sz="1800">
              <a:latin typeface="Helvetica Neue"/>
              <a:ea typeface="Helvetica Neue"/>
              <a:cs typeface="Helvetica Neue"/>
              <a:sym typeface="Helvetica Neue"/>
            </a:endParaRPr>
          </a:p>
          <a:p>
            <a:pPr indent="0" lvl="0" marL="0" rtl="0" algn="l">
              <a:spcBef>
                <a:spcPts val="0"/>
              </a:spcBef>
              <a:spcAft>
                <a:spcPts val="0"/>
              </a:spcAft>
              <a:buNone/>
            </a:pPr>
            <a:r>
              <a:t/>
            </a:r>
            <a:endParaRPr sz="1800">
              <a:latin typeface="Helvetica Neue"/>
              <a:ea typeface="Helvetica Neue"/>
              <a:cs typeface="Helvetica Neue"/>
              <a:sym typeface="Helvetica Neue"/>
            </a:endParaRPr>
          </a:p>
          <a:p>
            <a:pPr indent="0" lvl="0" marL="0" rtl="0" algn="l">
              <a:spcBef>
                <a:spcPts val="0"/>
              </a:spcBef>
              <a:spcAft>
                <a:spcPts val="0"/>
              </a:spcAft>
              <a:buNone/>
            </a:pPr>
            <a:r>
              <a:rPr lang="en" sz="1800">
                <a:latin typeface="Helvetica Neue"/>
                <a:ea typeface="Helvetica Neue"/>
                <a:cs typeface="Helvetica Neue"/>
                <a:sym typeface="Helvetica Neue"/>
              </a:rPr>
              <a:t>ML, deep learning </a:t>
            </a:r>
            <a:endParaRPr sz="1800">
              <a:latin typeface="Helvetica Neue"/>
              <a:ea typeface="Helvetica Neue"/>
              <a:cs typeface="Helvetica Neue"/>
              <a:sym typeface="Helvetica Neue"/>
            </a:endParaRPr>
          </a:p>
          <a:p>
            <a:pPr indent="457200" lvl="0" marL="0" rtl="0" algn="l">
              <a:spcBef>
                <a:spcPts val="0"/>
              </a:spcBef>
              <a:spcAft>
                <a:spcPts val="0"/>
              </a:spcAft>
              <a:buNone/>
            </a:pPr>
            <a:r>
              <a:t/>
            </a:r>
            <a:endParaRPr sz="1800">
              <a:latin typeface="Helvetica Neue"/>
              <a:ea typeface="Helvetica Neue"/>
              <a:cs typeface="Helvetica Neue"/>
              <a:sym typeface="Helvetica Neue"/>
            </a:endParaRPr>
          </a:p>
          <a:p>
            <a:pPr indent="0" lvl="0" marL="0" rtl="0" algn="l">
              <a:spcBef>
                <a:spcPts val="0"/>
              </a:spcBef>
              <a:spcAft>
                <a:spcPts val="0"/>
              </a:spcAft>
              <a:buNone/>
            </a:pPr>
            <a:r>
              <a:rPr lang="en" sz="1800">
                <a:latin typeface="Helvetica Neue"/>
                <a:ea typeface="Helvetica Neue"/>
                <a:cs typeface="Helvetica Neue"/>
                <a:sym typeface="Helvetica Neue"/>
              </a:rPr>
              <a:t>Prior experience :</a:t>
            </a:r>
            <a:endParaRPr sz="1800">
              <a:latin typeface="Helvetica Neue"/>
              <a:ea typeface="Helvetica Neue"/>
              <a:cs typeface="Helvetica Neue"/>
              <a:sym typeface="Helvetica Neue"/>
            </a:endParaRPr>
          </a:p>
          <a:p>
            <a:pPr indent="457200" lvl="0" marL="0" rtl="0" algn="l">
              <a:spcBef>
                <a:spcPts val="0"/>
              </a:spcBef>
              <a:spcAft>
                <a:spcPts val="0"/>
              </a:spcAft>
              <a:buNone/>
            </a:pPr>
            <a:r>
              <a:t/>
            </a:r>
            <a:endParaRPr sz="1800">
              <a:latin typeface="Helvetica Neue"/>
              <a:ea typeface="Helvetica Neue"/>
              <a:cs typeface="Helvetica Neue"/>
              <a:sym typeface="Helvetica Neue"/>
            </a:endParaRPr>
          </a:p>
          <a:p>
            <a:pPr indent="0" lvl="0" marL="0" rtl="0" algn="l">
              <a:spcBef>
                <a:spcPts val="0"/>
              </a:spcBef>
              <a:spcAft>
                <a:spcPts val="0"/>
              </a:spcAft>
              <a:buClr>
                <a:schemeClr val="dk2"/>
              </a:buClr>
              <a:buSzPts val="1100"/>
              <a:buFont typeface="Arial"/>
              <a:buNone/>
            </a:pPr>
            <a:r>
              <a:rPr lang="en" sz="1800">
                <a:latin typeface="Helvetica Neue"/>
                <a:ea typeface="Helvetica Neue"/>
                <a:cs typeface="Helvetica Neue"/>
                <a:sym typeface="Helvetica Neue"/>
              </a:rPr>
              <a:t>Computer vision ,  facial recognition,emotion detection and object detection</a:t>
            </a:r>
            <a:endParaRPr sz="1800">
              <a:latin typeface="Helvetica Neue"/>
              <a:ea typeface="Helvetica Neue"/>
              <a:cs typeface="Helvetica Neue"/>
              <a:sym typeface="Helvetica Neue"/>
            </a:endParaRPr>
          </a:p>
          <a:p>
            <a:pPr indent="0" lvl="0" marL="0" rtl="0" algn="l">
              <a:spcBef>
                <a:spcPts val="0"/>
              </a:spcBef>
              <a:spcAft>
                <a:spcPts val="0"/>
              </a:spcAft>
              <a:buNone/>
            </a:pPr>
            <a:r>
              <a:t/>
            </a:r>
            <a:endParaRPr sz="180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Our Understanding of Problem Statement</a:t>
            </a:r>
            <a:endParaRPr>
              <a:solidFill>
                <a:schemeClr val="accent5"/>
              </a:solidFill>
            </a:endParaRPr>
          </a:p>
          <a:p>
            <a:pPr indent="0" lvl="0" marL="0" rtl="0" algn="l">
              <a:spcBef>
                <a:spcPts val="0"/>
              </a:spcBef>
              <a:spcAft>
                <a:spcPts val="0"/>
              </a:spcAft>
              <a:buNone/>
            </a:pPr>
            <a:r>
              <a:rPr lang="en">
                <a:solidFill>
                  <a:srgbClr val="FFFFFF"/>
                </a:solidFill>
              </a:rPr>
              <a:t>Digital Police</a:t>
            </a:r>
            <a:endParaRPr>
              <a:solidFill>
                <a:srgbClr val="FFFFFF"/>
              </a:solidFill>
            </a:endParaRPr>
          </a:p>
          <a:p>
            <a:pPr indent="0" lvl="0" marL="0" rtl="0" algn="l">
              <a:spcBef>
                <a:spcPts val="0"/>
              </a:spcBef>
              <a:spcAft>
                <a:spcPts val="0"/>
              </a:spcAft>
              <a:buNone/>
            </a:pPr>
            <a:r>
              <a:rPr lang="en">
                <a:solidFill>
                  <a:schemeClr val="accent5"/>
                </a:solidFill>
              </a:rPr>
              <a:t>ID-AI08</a:t>
            </a:r>
            <a:endParaRPr>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nvSpPr>
        <p:spPr>
          <a:xfrm>
            <a:off x="421925" y="512350"/>
            <a:ext cx="8448600" cy="44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Lato"/>
                <a:ea typeface="Lato"/>
                <a:cs typeface="Lato"/>
                <a:sym typeface="Lato"/>
              </a:rPr>
              <a:t>Current Scenario of dealing with any crime is very slow and ineffective and needs a makeover which is expected from us as a solution. Reporting the crime takes hours of explaining after which the police makes decision if they want to take action against it or not. The time taken to file a report and and take it to the right platforms is too much for the criminal to get away and to clear all the evidence against the crime.  All in all  we can see that the time consumption in all of this is too much and need to be cut down with various tweaks here and there.</a:t>
            </a:r>
            <a:endParaRPr sz="1600">
              <a:solidFill>
                <a:srgbClr val="FFFFFF"/>
              </a:solidFill>
              <a:latin typeface="Lato"/>
              <a:ea typeface="Lato"/>
              <a:cs typeface="Lato"/>
              <a:sym typeface="Lato"/>
            </a:endParaRPr>
          </a:p>
          <a:p>
            <a:pPr indent="0" lvl="0" marL="0" rtl="0" algn="l">
              <a:spcBef>
                <a:spcPts val="0"/>
              </a:spcBef>
              <a:spcAft>
                <a:spcPts val="0"/>
              </a:spcAft>
              <a:buNone/>
            </a:pPr>
            <a:r>
              <a:t/>
            </a:r>
            <a:endParaRPr sz="1600">
              <a:solidFill>
                <a:srgbClr val="FFFFFF"/>
              </a:solidFill>
              <a:latin typeface="Lato"/>
              <a:ea typeface="Lato"/>
              <a:cs typeface="Lato"/>
              <a:sym typeface="Lato"/>
            </a:endParaRPr>
          </a:p>
          <a:p>
            <a:pPr indent="0" lvl="0" marL="0" rtl="0" algn="l">
              <a:spcBef>
                <a:spcPts val="0"/>
              </a:spcBef>
              <a:spcAft>
                <a:spcPts val="0"/>
              </a:spcAft>
              <a:buNone/>
            </a:pPr>
            <a:r>
              <a:rPr lang="en" sz="1600">
                <a:solidFill>
                  <a:srgbClr val="FFFFFF"/>
                </a:solidFill>
                <a:latin typeface="Lato"/>
                <a:ea typeface="Lato"/>
                <a:cs typeface="Lato"/>
                <a:sym typeface="Lato"/>
              </a:rPr>
              <a:t>Reading the problem statement, highlighted word is “</a:t>
            </a:r>
            <a:r>
              <a:rPr b="1" lang="en" sz="1600">
                <a:solidFill>
                  <a:srgbClr val="FFFFFF"/>
                </a:solidFill>
                <a:latin typeface="Lato"/>
                <a:ea typeface="Lato"/>
                <a:cs typeface="Lato"/>
                <a:sym typeface="Lato"/>
              </a:rPr>
              <a:t>instant end-to-end” </a:t>
            </a:r>
            <a:r>
              <a:rPr lang="en" sz="1600">
                <a:solidFill>
                  <a:srgbClr val="FFFFFF"/>
                </a:solidFill>
                <a:latin typeface="Lato"/>
                <a:ea typeface="Lato"/>
                <a:cs typeface="Lato"/>
                <a:sym typeface="Lato"/>
              </a:rPr>
              <a:t>so the solution of the problem will be all in “</a:t>
            </a:r>
            <a:r>
              <a:rPr b="1" lang="en" sz="1600">
                <a:solidFill>
                  <a:srgbClr val="FFFFFF"/>
                </a:solidFill>
                <a:latin typeface="Lato"/>
                <a:ea typeface="Lato"/>
                <a:cs typeface="Lato"/>
                <a:sym typeface="Lato"/>
              </a:rPr>
              <a:t>Realtime”. </a:t>
            </a:r>
            <a:r>
              <a:rPr lang="en" sz="1600">
                <a:solidFill>
                  <a:srgbClr val="FFFFFF"/>
                </a:solidFill>
                <a:latin typeface="Lato"/>
                <a:ea typeface="Lato"/>
                <a:cs typeface="Lato"/>
                <a:sym typeface="Lato"/>
              </a:rPr>
              <a:t> Everything from sending the alarm of </a:t>
            </a:r>
            <a:r>
              <a:rPr lang="en" sz="1600">
                <a:solidFill>
                  <a:srgbClr val="FFFFFF"/>
                </a:solidFill>
                <a:latin typeface="Lato"/>
                <a:ea typeface="Lato"/>
                <a:cs typeface="Lato"/>
                <a:sym typeface="Lato"/>
              </a:rPr>
              <a:t>commitment</a:t>
            </a:r>
            <a:r>
              <a:rPr lang="en" sz="1600">
                <a:solidFill>
                  <a:srgbClr val="FFFFFF"/>
                </a:solidFill>
                <a:latin typeface="Lato"/>
                <a:ea typeface="Lato"/>
                <a:cs typeface="Lato"/>
                <a:sym typeface="Lato"/>
              </a:rPr>
              <a:t> of crime, reporting under the right category, calling for ambulance if someone is hurt, and initiating action against it  should all be very quick so that it’s easy to catch the criminal and solid proof against him/her is collected in the right time.</a:t>
            </a:r>
            <a:endParaRPr sz="1600">
              <a:solidFill>
                <a:srgbClr val="FFFFFF"/>
              </a:solidFill>
              <a:latin typeface="Lato"/>
              <a:ea typeface="Lato"/>
              <a:cs typeface="Lato"/>
              <a:sym typeface="Lato"/>
            </a:endParaRPr>
          </a:p>
          <a:p>
            <a:pPr indent="0" lvl="0" marL="0" rtl="0" algn="l">
              <a:spcBef>
                <a:spcPts val="0"/>
              </a:spcBef>
              <a:spcAft>
                <a:spcPts val="0"/>
              </a:spcAft>
              <a:buNone/>
            </a:pPr>
            <a:r>
              <a:rPr lang="en" sz="1600">
                <a:solidFill>
                  <a:srgbClr val="FFFFFF"/>
                </a:solidFill>
                <a:latin typeface="Lato"/>
                <a:ea typeface="Lato"/>
                <a:cs typeface="Lato"/>
                <a:sym typeface="Lato"/>
              </a:rPr>
              <a:t>All of this should be done in mere minutes so that fast actions can be taken by police and justice is served at the right time to the victim. </a:t>
            </a:r>
            <a:endParaRPr sz="16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nvSpPr>
        <p:spPr>
          <a:xfrm>
            <a:off x="311425" y="562575"/>
            <a:ext cx="8549100" cy="42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Lato"/>
                <a:ea typeface="Lato"/>
                <a:cs typeface="Lato"/>
                <a:sym typeface="Lato"/>
              </a:rPr>
              <a:t>The datasets provided are very exceptional and can be used in number of ways for this solution which gives us a broad spectrum to work upon. The audio set containing different conversation and voices depicting crime or related to it which can be used in audio recognition and easily detect if something bad is going on or not. Text dataset  containing sentences promoting aggressive behaviour or actions will help us in classifying the category of the crime. If we convert audio to text and and look for keywords that shows a crime is being committed, It will help us to classify it. The video and image dataset containing day to day video of different places can help us access the locality and identify the live location of the criminal through the videos.  </a:t>
            </a:r>
            <a:endParaRPr sz="1600">
              <a:solidFill>
                <a:srgbClr val="FFFFFF"/>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600">
              <a:solidFill>
                <a:srgbClr val="FFFFFF"/>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600">
                <a:solidFill>
                  <a:srgbClr val="FFFFFF"/>
                </a:solidFill>
                <a:latin typeface="Lato"/>
                <a:ea typeface="Lato"/>
                <a:cs typeface="Lato"/>
                <a:sym typeface="Lato"/>
              </a:rPr>
              <a:t>The solution should do 5-6 things parallely for the most seamless user experience. This will change the whole scenario of the way how crime is investigated/handled in India and rate of catching criminals will increase exponentially. Justice will be served quicker than before as there will be enough evidence to plead guilty. Everything will be fast and more cases will solved everyday and this will increase fear in the minds of criminal which will also result in the decrease of the crime rate.</a:t>
            </a:r>
            <a:endParaRPr sz="1600">
              <a:solidFill>
                <a:srgbClr val="FFFF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83103" y="712141"/>
            <a:ext cx="6244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Proposed Solution</a:t>
            </a:r>
            <a:endParaRPr>
              <a:solidFill>
                <a:srgbClr val="FF9900"/>
              </a:solidFill>
            </a:endParaRPr>
          </a:p>
          <a:p>
            <a:pPr indent="0" lvl="0" marL="0" rtl="0" algn="l">
              <a:spcBef>
                <a:spcPts val="1600"/>
              </a:spcBef>
              <a:spcAft>
                <a:spcPts val="1600"/>
              </a:spcAft>
              <a:buNone/>
            </a:pPr>
            <a:r>
              <a:rPr lang="en"/>
              <a:t>Digital Police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nvSpPr>
        <p:spPr>
          <a:xfrm>
            <a:off x="431975" y="291325"/>
            <a:ext cx="8478600" cy="46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latin typeface="Helvetica Neue"/>
                <a:ea typeface="Helvetica Neue"/>
                <a:cs typeface="Helvetica Neue"/>
                <a:sym typeface="Helvetica Neue"/>
              </a:rPr>
              <a:t>According to the problem statement given and our understanding we will be making an Android Application. Just like Google Assistant or Amazon Alexa our application will have a </a:t>
            </a:r>
            <a:r>
              <a:rPr b="1" lang="en" sz="1600">
                <a:solidFill>
                  <a:schemeClr val="dk2"/>
                </a:solidFill>
                <a:latin typeface="Helvetica Neue"/>
                <a:ea typeface="Helvetica Neue"/>
                <a:cs typeface="Helvetica Neue"/>
                <a:sym typeface="Helvetica Neue"/>
              </a:rPr>
              <a:t>Wake Up Word Detection</a:t>
            </a:r>
            <a:r>
              <a:rPr lang="en" sz="1600">
                <a:solidFill>
                  <a:schemeClr val="dk2"/>
                </a:solidFill>
                <a:latin typeface="Helvetica Neue"/>
                <a:ea typeface="Helvetica Neue"/>
                <a:cs typeface="Helvetica Neue"/>
                <a:sym typeface="Helvetica Neue"/>
              </a:rPr>
              <a:t>: </a:t>
            </a:r>
            <a:r>
              <a:rPr lang="en" sz="1600">
                <a:solidFill>
                  <a:srgbClr val="222222"/>
                </a:solidFill>
                <a:highlight>
                  <a:srgbClr val="FFFFFF"/>
                </a:highlight>
                <a:latin typeface="Helvetica Neue"/>
                <a:ea typeface="Helvetica Neue"/>
                <a:cs typeface="Helvetica Neue"/>
                <a:sym typeface="Helvetica Neue"/>
              </a:rPr>
              <a:t>it involves continuously listening to an audio stream to </a:t>
            </a:r>
            <a:r>
              <a:rPr b="1" lang="en" sz="1600">
                <a:solidFill>
                  <a:srgbClr val="222222"/>
                </a:solidFill>
                <a:highlight>
                  <a:srgbClr val="FFFFFF"/>
                </a:highlight>
                <a:latin typeface="Helvetica Neue"/>
                <a:ea typeface="Helvetica Neue"/>
                <a:cs typeface="Helvetica Neue"/>
                <a:sym typeface="Helvetica Neue"/>
              </a:rPr>
              <a:t>detect</a:t>
            </a:r>
            <a:r>
              <a:rPr lang="en" sz="1600">
                <a:solidFill>
                  <a:srgbClr val="222222"/>
                </a:solidFill>
                <a:highlight>
                  <a:srgbClr val="FFFFFF"/>
                </a:highlight>
                <a:latin typeface="Helvetica Neue"/>
                <a:ea typeface="Helvetica Neue"/>
                <a:cs typeface="Helvetica Neue"/>
                <a:sym typeface="Helvetica Neue"/>
              </a:rPr>
              <a:t> a predefined keyword or set of keywords. After detecting the predefined keyword an </a:t>
            </a:r>
            <a:r>
              <a:rPr b="1" lang="en" sz="1600">
                <a:solidFill>
                  <a:srgbClr val="222222"/>
                </a:solidFill>
                <a:highlight>
                  <a:srgbClr val="FFFFFF"/>
                </a:highlight>
                <a:latin typeface="Helvetica Neue"/>
                <a:ea typeface="Helvetica Neue"/>
                <a:cs typeface="Helvetica Neue"/>
                <a:sym typeface="Helvetica Neue"/>
              </a:rPr>
              <a:t>Emergency Trigger</a:t>
            </a:r>
            <a:r>
              <a:rPr lang="en" sz="1600">
                <a:solidFill>
                  <a:srgbClr val="222222"/>
                </a:solidFill>
                <a:highlight>
                  <a:srgbClr val="FFFFFF"/>
                </a:highlight>
                <a:latin typeface="Helvetica Neue"/>
                <a:ea typeface="Helvetica Neue"/>
                <a:cs typeface="Helvetica Neue"/>
                <a:sym typeface="Helvetica Neue"/>
              </a:rPr>
              <a:t> will open the application and Audio recording will start and store it in the phone when the model finds it an emergency. Processing the audio file using </a:t>
            </a:r>
            <a:r>
              <a:rPr b="1" lang="en" sz="1600">
                <a:solidFill>
                  <a:srgbClr val="222222"/>
                </a:solidFill>
                <a:highlight>
                  <a:srgbClr val="FFFFFF"/>
                </a:highlight>
                <a:latin typeface="Helvetica Neue"/>
                <a:ea typeface="Helvetica Neue"/>
                <a:cs typeface="Helvetica Neue"/>
                <a:sym typeface="Helvetica Neue"/>
              </a:rPr>
              <a:t>Blind Source Separation</a:t>
            </a:r>
            <a:r>
              <a:rPr lang="en" sz="1600">
                <a:solidFill>
                  <a:srgbClr val="222222"/>
                </a:solidFill>
                <a:highlight>
                  <a:srgbClr val="FFFFFF"/>
                </a:highlight>
                <a:latin typeface="Helvetica Neue"/>
                <a:ea typeface="Helvetica Neue"/>
                <a:cs typeface="Helvetica Neue"/>
                <a:sym typeface="Helvetica Neue"/>
              </a:rPr>
              <a:t> for individual speaker identification as the audio in real environment will contain noise and extracting the useful voice need to be done. Using speech to text we will convert the audio recording into a text(.csv) file. </a:t>
            </a:r>
            <a:r>
              <a:rPr lang="en" sz="1600">
                <a:solidFill>
                  <a:srgbClr val="222222"/>
                </a:solidFill>
                <a:highlight>
                  <a:srgbClr val="FFFFFF"/>
                </a:highlight>
                <a:latin typeface="Helvetica Neue"/>
                <a:ea typeface="Helvetica Neue"/>
                <a:cs typeface="Helvetica Neue"/>
                <a:sym typeface="Helvetica Neue"/>
              </a:rPr>
              <a:t>Processing this text file and using </a:t>
            </a:r>
            <a:r>
              <a:rPr b="1" lang="en" sz="1600">
                <a:solidFill>
                  <a:srgbClr val="222222"/>
                </a:solidFill>
                <a:highlight>
                  <a:srgbClr val="FFFFFF"/>
                </a:highlight>
                <a:latin typeface="Helvetica Neue"/>
                <a:ea typeface="Helvetica Neue"/>
                <a:cs typeface="Helvetica Neue"/>
                <a:sym typeface="Helvetica Neue"/>
              </a:rPr>
              <a:t>Keyword Spotting</a:t>
            </a:r>
            <a:r>
              <a:rPr lang="en" sz="1600">
                <a:solidFill>
                  <a:srgbClr val="222222"/>
                </a:solidFill>
                <a:highlight>
                  <a:srgbClr val="FFFFFF"/>
                </a:highlight>
                <a:latin typeface="Helvetica Neue"/>
                <a:ea typeface="Helvetica Neue"/>
                <a:cs typeface="Helvetica Neue"/>
                <a:sym typeface="Helvetica Neue"/>
              </a:rPr>
              <a:t> or with </a:t>
            </a:r>
            <a:r>
              <a:rPr b="1" lang="en" sz="1600">
                <a:solidFill>
                  <a:srgbClr val="222222"/>
                </a:solidFill>
                <a:highlight>
                  <a:srgbClr val="FFFFFF"/>
                </a:highlight>
                <a:latin typeface="Helvetica Neue"/>
                <a:ea typeface="Helvetica Neue"/>
                <a:cs typeface="Helvetica Neue"/>
                <a:sym typeface="Helvetica Neue"/>
              </a:rPr>
              <a:t>Named-Entity Recognition </a:t>
            </a:r>
            <a:r>
              <a:rPr lang="en" sz="1600">
                <a:solidFill>
                  <a:srgbClr val="222222"/>
                </a:solidFill>
                <a:highlight>
                  <a:srgbClr val="FFFFFF"/>
                </a:highlight>
                <a:latin typeface="Helvetica Neue"/>
                <a:ea typeface="Helvetica Neue"/>
                <a:cs typeface="Helvetica Neue"/>
                <a:sym typeface="Helvetica Neue"/>
              </a:rPr>
              <a:t>the application will start building a tension meter, after a threshold the application will generate a report, the tension meter is for tackling all the fake alarms and to take action only when it seems to be a real crime scenario. The report will then be sent to the police department or police control room in form of notification so that immediate action could be taken by the police. The report will mention what category of crime this is and will send it to the right front of department to handle it. </a:t>
            </a:r>
            <a:endParaRPr sz="1600">
              <a:solidFill>
                <a:srgbClr val="222222"/>
              </a:solidFill>
              <a:highlight>
                <a:srgbClr val="FFFFFF"/>
              </a:highlight>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