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7" r:id="rId7"/>
    <p:sldId id="278" r:id="rId8"/>
    <p:sldId id="261" r:id="rId9"/>
    <p:sldId id="264" r:id="rId10"/>
    <p:sldId id="272" r:id="rId11"/>
    <p:sldId id="262" r:id="rId12"/>
    <p:sldId id="263" r:id="rId13"/>
    <p:sldId id="265" r:id="rId14"/>
    <p:sldId id="273" r:id="rId15"/>
    <p:sldId id="266" r:id="rId16"/>
    <p:sldId id="274" r:id="rId17"/>
    <p:sldId id="267" r:id="rId18"/>
    <p:sldId id="260" r:id="rId19"/>
    <p:sldId id="269" r:id="rId20"/>
    <p:sldId id="268" r:id="rId21"/>
    <p:sldId id="280" r:id="rId22"/>
    <p:sldId id="279" r:id="rId23"/>
    <p:sldId id="281" r:id="rId24"/>
    <p:sldId id="282" r:id="rId25"/>
    <p:sldId id="283" r:id="rId26"/>
    <p:sldId id="284" r:id="rId27"/>
    <p:sldId id="270"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ptesh - Intro" id="{49CB5FBD-E215-4892-8BCF-681086EEEEC3}">
          <p14:sldIdLst>
            <p14:sldId id="256"/>
            <p14:sldId id="257"/>
            <p14:sldId id="258"/>
          </p14:sldIdLst>
        </p14:section>
        <p14:section name="Abhijeet - Relevance" id="{22675808-8F8E-4938-A66E-6EEB92E3C07F}">
          <p14:sldIdLst>
            <p14:sldId id="259"/>
          </p14:sldIdLst>
        </p14:section>
        <p14:section name="Nidhi - History" id="{34A3DEF9-9F32-4D6D-9A4C-2FB9D6E26586}">
          <p14:sldIdLst>
            <p14:sldId id="276"/>
            <p14:sldId id="277"/>
            <p14:sldId id="278"/>
          </p14:sldIdLst>
        </p14:section>
        <p14:section name="Nidhi - Objective" id="{CF6226FA-B7EE-416C-A684-0B1767F61F31}">
          <p14:sldIdLst>
            <p14:sldId id="261"/>
          </p14:sldIdLst>
        </p14:section>
        <p14:section name="Nishad - Uno" id="{F6E2FC11-E067-41CD-9361-822D841C8ECB}">
          <p14:sldIdLst>
            <p14:sldId id="264"/>
            <p14:sldId id="272"/>
            <p14:sldId id="262"/>
            <p14:sldId id="263"/>
          </p14:sldIdLst>
        </p14:section>
        <p14:section name="Bansi - LM35" id="{E47D1D17-C290-47FB-8553-2F06CB70CAB5}">
          <p14:sldIdLst>
            <p14:sldId id="265"/>
            <p14:sldId id="273"/>
          </p14:sldIdLst>
        </p14:section>
        <p14:section name="Bansi - IC741" id="{BA1E33AB-F623-4CC3-80BB-5EC492999DB2}">
          <p14:sldIdLst>
            <p14:sldId id="266"/>
            <p14:sldId id="274"/>
            <p14:sldId id="267"/>
          </p14:sldIdLst>
        </p14:section>
        <p14:section name="Suyash - Working" id="{763D139F-87DF-4C24-A170-91CE84278D81}">
          <p14:sldIdLst>
            <p14:sldId id="260"/>
            <p14:sldId id="269"/>
            <p14:sldId id="268"/>
          </p14:sldIdLst>
        </p14:section>
        <p14:section name="Abhijeet" id="{C638CA41-416D-466C-9F8E-255F573EA272}">
          <p14:sldIdLst>
            <p14:sldId id="280"/>
          </p14:sldIdLst>
        </p14:section>
        <p14:section name="Nidhi" id="{0167615B-192D-4075-AF8A-1C27A6D0629B}">
          <p14:sldIdLst>
            <p14:sldId id="279"/>
          </p14:sldIdLst>
        </p14:section>
        <p14:section name="Utkarsh" id="{C6CF5337-0A07-42DD-A93E-A162248B68AE}">
          <p14:sldIdLst>
            <p14:sldId id="281"/>
            <p14:sldId id="282"/>
            <p14:sldId id="283"/>
            <p14:sldId id="284"/>
            <p14:sldId id="27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78" d="100"/>
          <a:sy n="7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FB35069-AAB4-4D2C-AFAC-2147E5452806}" type="datetimeFigureOut">
              <a:rPr lang="en-IN" smtClean="0"/>
              <a:t>28/02/2022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47096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35069-AAB4-4D2C-AFAC-2147E5452806}"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23668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35069-AAB4-4D2C-AFAC-2147E5452806}"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2371317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35069-AAB4-4D2C-AFAC-2147E5452806}"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109CB-1BA7-42CE-8DBC-CDD255D7A64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9799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35069-AAB4-4D2C-AFAC-2147E5452806}"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360780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B35069-AAB4-4D2C-AFAC-2147E5452806}"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00894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B35069-AAB4-4D2C-AFAC-2147E5452806}"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12087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35069-AAB4-4D2C-AFAC-2147E5452806}"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36958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35069-AAB4-4D2C-AFAC-2147E5452806}"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64877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35069-AAB4-4D2C-AFAC-2147E5452806}"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75339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35069-AAB4-4D2C-AFAC-2147E5452806}"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51299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35069-AAB4-4D2C-AFAC-2147E5452806}"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291185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35069-AAB4-4D2C-AFAC-2147E5452806}" type="datetimeFigureOut">
              <a:rPr lang="en-IN" smtClean="0"/>
              <a:t>28/02/2022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404286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35069-AAB4-4D2C-AFAC-2147E5452806}"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205665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35069-AAB4-4D2C-AFAC-2147E5452806}" type="datetimeFigureOut">
              <a:rPr lang="en-IN" smtClean="0"/>
              <a:t>28/02/2022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6306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35069-AAB4-4D2C-AFAC-2147E5452806}"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09100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35069-AAB4-4D2C-AFAC-2147E5452806}"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109CB-1BA7-42CE-8DBC-CDD255D7A646}" type="slidenum">
              <a:rPr lang="en-IN" smtClean="0"/>
              <a:t>‹#›</a:t>
            </a:fld>
            <a:endParaRPr lang="en-IN"/>
          </a:p>
        </p:txBody>
      </p:sp>
    </p:spTree>
    <p:extLst>
      <p:ext uri="{BB962C8B-B14F-4D97-AF65-F5344CB8AC3E}">
        <p14:creationId xmlns:p14="http://schemas.microsoft.com/office/powerpoint/2010/main" val="112627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B35069-AAB4-4D2C-AFAC-2147E5452806}" type="datetimeFigureOut">
              <a:rPr lang="en-IN" smtClean="0"/>
              <a:t>28/02/2022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A109CB-1BA7-42CE-8DBC-CDD255D7A646}" type="slidenum">
              <a:rPr lang="en-IN" smtClean="0"/>
              <a:t>‹#›</a:t>
            </a:fld>
            <a:endParaRPr lang="en-IN"/>
          </a:p>
        </p:txBody>
      </p:sp>
    </p:spTree>
    <p:extLst>
      <p:ext uri="{BB962C8B-B14F-4D97-AF65-F5344CB8AC3E}">
        <p14:creationId xmlns:p14="http://schemas.microsoft.com/office/powerpoint/2010/main" val="42718602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545-D901-4818-B3B3-5035D6B95E12}"/>
              </a:ext>
            </a:extLst>
          </p:cNvPr>
          <p:cNvSpPr>
            <a:spLocks noGrp="1"/>
          </p:cNvSpPr>
          <p:nvPr>
            <p:ph type="ctrTitle"/>
          </p:nvPr>
        </p:nvSpPr>
        <p:spPr/>
        <p:txBody>
          <a:bodyPr anchor="ctr"/>
          <a:lstStyle/>
          <a:p>
            <a:pPr algn="ctr"/>
            <a:r>
              <a:rPr lang="en-IN" b="1" dirty="0"/>
              <a:t>Fire Detection &amp; extinguishing system</a:t>
            </a:r>
          </a:p>
        </p:txBody>
      </p:sp>
      <p:sp>
        <p:nvSpPr>
          <p:cNvPr id="3" name="Subtitle 2">
            <a:extLst>
              <a:ext uri="{FF2B5EF4-FFF2-40B4-BE49-F238E27FC236}">
                <a16:creationId xmlns:a16="http://schemas.microsoft.com/office/drawing/2014/main" id="{28D7BD12-4F8A-4C87-A874-599CA310D8ED}"/>
              </a:ext>
            </a:extLst>
          </p:cNvPr>
          <p:cNvSpPr>
            <a:spLocks noGrp="1"/>
          </p:cNvSpPr>
          <p:nvPr>
            <p:ph type="subTitle" idx="1"/>
          </p:nvPr>
        </p:nvSpPr>
        <p:spPr/>
        <p:txBody>
          <a:bodyPr>
            <a:normAutofit/>
          </a:bodyPr>
          <a:lstStyle/>
          <a:p>
            <a:r>
              <a:rPr lang="en-IN" b="1" u="sng" dirty="0"/>
              <a:t>Presented By</a:t>
            </a:r>
            <a:r>
              <a:rPr lang="en-IN" b="1" dirty="0"/>
              <a:t> </a:t>
            </a:r>
            <a:r>
              <a:rPr lang="en-IN" dirty="0"/>
              <a:t>:- group-1c42020</a:t>
            </a:r>
          </a:p>
          <a:p>
            <a:r>
              <a:rPr lang="en-IN" b="1" u="sng" dirty="0"/>
              <a:t>Guided By</a:t>
            </a:r>
            <a:r>
              <a:rPr lang="en-IN" b="1" dirty="0"/>
              <a:t> </a:t>
            </a:r>
            <a:r>
              <a:rPr lang="en-IN" dirty="0"/>
              <a:t>:- prof. Aparna Chavan</a:t>
            </a:r>
          </a:p>
          <a:p>
            <a:r>
              <a:rPr lang="en-IN" b="1" u="sng" dirty="0"/>
              <a:t>Subject</a:t>
            </a:r>
            <a:r>
              <a:rPr lang="en-IN" dirty="0"/>
              <a:t> :- Project Based learning (PBL)</a:t>
            </a:r>
          </a:p>
        </p:txBody>
      </p:sp>
      <p:pic>
        <p:nvPicPr>
          <p:cNvPr id="5" name="Picture 4" descr="A close up of a logo&#10;&#10;Description automatically generated">
            <a:extLst>
              <a:ext uri="{FF2B5EF4-FFF2-40B4-BE49-F238E27FC236}">
                <a16:creationId xmlns:a16="http://schemas.microsoft.com/office/drawing/2014/main" id="{3BC00344-B460-4557-AF74-EFAB21924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812" y="3110501"/>
            <a:ext cx="2733675" cy="2857500"/>
          </a:xfrm>
          <a:prstGeom prst="rect">
            <a:avLst/>
          </a:prstGeom>
        </p:spPr>
      </p:pic>
    </p:spTree>
    <p:extLst>
      <p:ext uri="{BB962C8B-B14F-4D97-AF65-F5344CB8AC3E}">
        <p14:creationId xmlns:p14="http://schemas.microsoft.com/office/powerpoint/2010/main" val="273464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1" name="Rectangle 10">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13">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6"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ircuit board&#10;&#10;Description automatically generated">
            <a:extLst>
              <a:ext uri="{FF2B5EF4-FFF2-40B4-BE49-F238E27FC236}">
                <a16:creationId xmlns:a16="http://schemas.microsoft.com/office/drawing/2014/main" id="{3B04F0AC-D7CF-469F-BD11-AD07724C5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288" y="1136606"/>
            <a:ext cx="6609815" cy="4577297"/>
          </a:xfrm>
          <a:prstGeom prst="rect">
            <a:avLst/>
          </a:prstGeom>
        </p:spPr>
      </p:pic>
    </p:spTree>
    <p:extLst>
      <p:ext uri="{BB962C8B-B14F-4D97-AF65-F5344CB8AC3E}">
        <p14:creationId xmlns:p14="http://schemas.microsoft.com/office/powerpoint/2010/main" val="239152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288B-F7A3-4866-A0EF-EC2973F313A6}"/>
              </a:ext>
            </a:extLst>
          </p:cNvPr>
          <p:cNvSpPr>
            <a:spLocks noGrp="1"/>
          </p:cNvSpPr>
          <p:nvPr>
            <p:ph type="title"/>
          </p:nvPr>
        </p:nvSpPr>
        <p:spPr/>
        <p:txBody>
          <a:bodyPr/>
          <a:lstStyle/>
          <a:p>
            <a:pPr algn="ctr"/>
            <a:r>
              <a:rPr lang="en-IN" b="1" u="sng" dirty="0"/>
              <a:t>Arduino uno</a:t>
            </a:r>
            <a:br>
              <a:rPr lang="en-IN" dirty="0"/>
            </a:br>
            <a:r>
              <a:rPr lang="en-IN" sz="2800" dirty="0"/>
              <a:t>(Technical Specification)</a:t>
            </a:r>
            <a:endParaRPr lang="en-IN" dirty="0"/>
          </a:p>
        </p:txBody>
      </p:sp>
      <p:sp>
        <p:nvSpPr>
          <p:cNvPr id="3" name="Text Placeholder 2">
            <a:extLst>
              <a:ext uri="{FF2B5EF4-FFF2-40B4-BE49-F238E27FC236}">
                <a16:creationId xmlns:a16="http://schemas.microsoft.com/office/drawing/2014/main" id="{D97F928B-F68B-43C8-8799-0B9149E6219D}"/>
              </a:ext>
            </a:extLst>
          </p:cNvPr>
          <p:cNvSpPr>
            <a:spLocks noGrp="1"/>
          </p:cNvSpPr>
          <p:nvPr>
            <p:ph type="body" idx="1"/>
          </p:nvPr>
        </p:nvSpPr>
        <p:spPr>
          <a:ln>
            <a:solidFill>
              <a:schemeClr val="bg1"/>
            </a:solidFill>
          </a:ln>
        </p:spPr>
        <p:txBody>
          <a:bodyPr anchor="ctr"/>
          <a:lstStyle/>
          <a:p>
            <a:pPr algn="ctr"/>
            <a:r>
              <a:rPr lang="en-IN" b="1" dirty="0"/>
              <a:t>Parameter</a:t>
            </a:r>
          </a:p>
        </p:txBody>
      </p:sp>
      <p:sp>
        <p:nvSpPr>
          <p:cNvPr id="4" name="Content Placeholder 3">
            <a:extLst>
              <a:ext uri="{FF2B5EF4-FFF2-40B4-BE49-F238E27FC236}">
                <a16:creationId xmlns:a16="http://schemas.microsoft.com/office/drawing/2014/main" id="{3DED5DD1-BCF1-47A5-880A-5E09BBD16012}"/>
              </a:ext>
            </a:extLst>
          </p:cNvPr>
          <p:cNvSpPr>
            <a:spLocks noGrp="1"/>
          </p:cNvSpPr>
          <p:nvPr>
            <p:ph sz="half" idx="2"/>
          </p:nvPr>
        </p:nvSpPr>
        <p:spPr>
          <a:xfrm>
            <a:off x="1367439" y="3073397"/>
            <a:ext cx="4649784" cy="3039727"/>
          </a:xfrm>
          <a:ln>
            <a:solidFill>
              <a:schemeClr val="bg1"/>
            </a:solidFill>
          </a:ln>
        </p:spPr>
        <p:txBody>
          <a:bodyPr>
            <a:normAutofit fontScale="70000" lnSpcReduction="20000"/>
          </a:bodyPr>
          <a:lstStyle/>
          <a:p>
            <a:pPr marL="457200" indent="-457200">
              <a:buFont typeface="+mj-lt"/>
              <a:buAutoNum type="arabicParenR"/>
            </a:pPr>
            <a:endParaRPr lang="en-IN" dirty="0"/>
          </a:p>
          <a:p>
            <a:pPr marL="457200" indent="-457200">
              <a:buFont typeface="+mj-lt"/>
              <a:buAutoNum type="arabicParenR"/>
            </a:pPr>
            <a:r>
              <a:rPr lang="en-IN" dirty="0"/>
              <a:t>Microcontroller 	</a:t>
            </a:r>
          </a:p>
          <a:p>
            <a:pPr marL="457200" indent="-457200">
              <a:buFont typeface="+mj-lt"/>
              <a:buAutoNum type="arabicParenR"/>
            </a:pPr>
            <a:r>
              <a:rPr lang="en-IN" dirty="0"/>
              <a:t>Operating Voltage 	</a:t>
            </a:r>
          </a:p>
          <a:p>
            <a:pPr marL="457200" indent="-457200">
              <a:buFont typeface="+mj-lt"/>
              <a:buAutoNum type="arabicParenR"/>
            </a:pPr>
            <a:r>
              <a:rPr lang="en-IN" dirty="0"/>
              <a:t>Recommended Input Voltage 	</a:t>
            </a:r>
          </a:p>
          <a:p>
            <a:pPr marL="457200" indent="-457200">
              <a:buFont typeface="+mj-lt"/>
              <a:buAutoNum type="arabicParenR"/>
            </a:pPr>
            <a:r>
              <a:rPr lang="en-IN" dirty="0"/>
              <a:t>Input Voltage Limits 	</a:t>
            </a:r>
          </a:p>
          <a:p>
            <a:pPr marL="457200" indent="-457200">
              <a:buFont typeface="+mj-lt"/>
              <a:buAutoNum type="arabicParenR"/>
            </a:pPr>
            <a:r>
              <a:rPr lang="en-IN" dirty="0"/>
              <a:t>Analog Input Pins 	</a:t>
            </a:r>
          </a:p>
          <a:p>
            <a:pPr marL="457200" indent="-457200">
              <a:buFont typeface="+mj-lt"/>
              <a:buAutoNum type="arabicParenR"/>
            </a:pPr>
            <a:r>
              <a:rPr lang="en-IN" dirty="0"/>
              <a:t>Digital I/O Pins </a:t>
            </a:r>
          </a:p>
        </p:txBody>
      </p:sp>
      <p:sp>
        <p:nvSpPr>
          <p:cNvPr id="5" name="Text Placeholder 4">
            <a:extLst>
              <a:ext uri="{FF2B5EF4-FFF2-40B4-BE49-F238E27FC236}">
                <a16:creationId xmlns:a16="http://schemas.microsoft.com/office/drawing/2014/main" id="{BE592885-C99E-40C1-9D2D-0EA52CD9A756}"/>
              </a:ext>
            </a:extLst>
          </p:cNvPr>
          <p:cNvSpPr>
            <a:spLocks noGrp="1"/>
          </p:cNvSpPr>
          <p:nvPr>
            <p:ph type="body" sz="quarter" idx="3"/>
          </p:nvPr>
        </p:nvSpPr>
        <p:spPr>
          <a:ln>
            <a:solidFill>
              <a:schemeClr val="bg1"/>
            </a:solidFill>
          </a:ln>
        </p:spPr>
        <p:txBody>
          <a:bodyPr anchor="ctr"/>
          <a:lstStyle/>
          <a:p>
            <a:pPr algn="ctr"/>
            <a:r>
              <a:rPr lang="en-IN" b="1" dirty="0"/>
              <a:t>detail</a:t>
            </a:r>
          </a:p>
        </p:txBody>
      </p:sp>
      <p:sp>
        <p:nvSpPr>
          <p:cNvPr id="6" name="Content Placeholder 5">
            <a:extLst>
              <a:ext uri="{FF2B5EF4-FFF2-40B4-BE49-F238E27FC236}">
                <a16:creationId xmlns:a16="http://schemas.microsoft.com/office/drawing/2014/main" id="{410FFD6A-C1FC-455A-82FE-22C8163FEFC3}"/>
              </a:ext>
            </a:extLst>
          </p:cNvPr>
          <p:cNvSpPr>
            <a:spLocks noGrp="1"/>
          </p:cNvSpPr>
          <p:nvPr>
            <p:ph sz="quarter" idx="4"/>
          </p:nvPr>
        </p:nvSpPr>
        <p:spPr>
          <a:xfrm>
            <a:off x="6398228" y="3073397"/>
            <a:ext cx="4646602" cy="3039727"/>
          </a:xfrm>
          <a:ln>
            <a:solidFill>
              <a:schemeClr val="bg1"/>
            </a:solidFill>
          </a:ln>
        </p:spPr>
        <p:txBody>
          <a:bodyPr>
            <a:normAutofit fontScale="70000" lnSpcReduction="20000"/>
          </a:bodyPr>
          <a:lstStyle/>
          <a:p>
            <a:pPr>
              <a:buFont typeface="Wingdings" panose="05000000000000000000" pitchFamily="2" charset="2"/>
              <a:buChar char="Ø"/>
            </a:pPr>
            <a:endParaRPr lang="en-IN" dirty="0"/>
          </a:p>
          <a:p>
            <a:pPr>
              <a:buFont typeface="Wingdings" panose="05000000000000000000" pitchFamily="2" charset="2"/>
              <a:buChar char="Ø"/>
            </a:pPr>
            <a:r>
              <a:rPr lang="en-IN" dirty="0"/>
              <a:t>ATmega328P – 8 bit AVR family microcontroller</a:t>
            </a:r>
          </a:p>
          <a:p>
            <a:pPr>
              <a:buFont typeface="Wingdings" panose="05000000000000000000" pitchFamily="2" charset="2"/>
              <a:buChar char="Ø"/>
            </a:pPr>
            <a:r>
              <a:rPr lang="en-IN" dirty="0"/>
              <a:t> 5V 	</a:t>
            </a:r>
          </a:p>
          <a:p>
            <a:pPr>
              <a:buFont typeface="Wingdings" panose="05000000000000000000" pitchFamily="2" charset="2"/>
              <a:buChar char="Ø"/>
            </a:pPr>
            <a:r>
              <a:rPr lang="en-IN" dirty="0"/>
              <a:t> 7-12V 	</a:t>
            </a:r>
          </a:p>
          <a:p>
            <a:pPr>
              <a:buFont typeface="Wingdings" panose="05000000000000000000" pitchFamily="2" charset="2"/>
              <a:buChar char="Ø"/>
            </a:pPr>
            <a:r>
              <a:rPr lang="en-IN" dirty="0"/>
              <a:t> 6-20V 	</a:t>
            </a:r>
          </a:p>
          <a:p>
            <a:pPr>
              <a:buFont typeface="Wingdings" panose="05000000000000000000" pitchFamily="2" charset="2"/>
              <a:buChar char="Ø"/>
            </a:pPr>
            <a:r>
              <a:rPr lang="en-IN" dirty="0"/>
              <a:t> 6 (A0 – A5) 	</a:t>
            </a:r>
          </a:p>
          <a:p>
            <a:pPr>
              <a:buFont typeface="Wingdings" panose="05000000000000000000" pitchFamily="2" charset="2"/>
              <a:buChar char="Ø"/>
            </a:pPr>
            <a:r>
              <a:rPr lang="en-US" dirty="0"/>
              <a:t> 14 (Out of which 6 provide PWM output)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278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288B-F7A3-4866-A0EF-EC2973F313A6}"/>
              </a:ext>
            </a:extLst>
          </p:cNvPr>
          <p:cNvSpPr>
            <a:spLocks noGrp="1"/>
          </p:cNvSpPr>
          <p:nvPr>
            <p:ph type="title"/>
          </p:nvPr>
        </p:nvSpPr>
        <p:spPr/>
        <p:txBody>
          <a:bodyPr/>
          <a:lstStyle/>
          <a:p>
            <a:pPr algn="ctr"/>
            <a:r>
              <a:rPr lang="en-IN" b="1" u="sng" dirty="0"/>
              <a:t>Arduino uno</a:t>
            </a:r>
            <a:br>
              <a:rPr lang="en-IN" dirty="0"/>
            </a:br>
            <a:r>
              <a:rPr lang="en-IN" sz="2800" dirty="0"/>
              <a:t>(Technical Specification)</a:t>
            </a:r>
            <a:endParaRPr lang="en-IN" dirty="0"/>
          </a:p>
        </p:txBody>
      </p:sp>
      <p:sp>
        <p:nvSpPr>
          <p:cNvPr id="3" name="Text Placeholder 2">
            <a:extLst>
              <a:ext uri="{FF2B5EF4-FFF2-40B4-BE49-F238E27FC236}">
                <a16:creationId xmlns:a16="http://schemas.microsoft.com/office/drawing/2014/main" id="{D97F928B-F68B-43C8-8799-0B9149E6219D}"/>
              </a:ext>
            </a:extLst>
          </p:cNvPr>
          <p:cNvSpPr>
            <a:spLocks noGrp="1"/>
          </p:cNvSpPr>
          <p:nvPr>
            <p:ph type="body" idx="1"/>
          </p:nvPr>
        </p:nvSpPr>
        <p:spPr>
          <a:ln>
            <a:solidFill>
              <a:schemeClr val="bg1"/>
            </a:solidFill>
          </a:ln>
        </p:spPr>
        <p:txBody>
          <a:bodyPr anchor="ctr"/>
          <a:lstStyle/>
          <a:p>
            <a:pPr algn="ctr"/>
            <a:r>
              <a:rPr lang="en-IN" b="1" dirty="0"/>
              <a:t>Parameter</a:t>
            </a:r>
          </a:p>
        </p:txBody>
      </p:sp>
      <p:sp>
        <p:nvSpPr>
          <p:cNvPr id="4" name="Content Placeholder 3">
            <a:extLst>
              <a:ext uri="{FF2B5EF4-FFF2-40B4-BE49-F238E27FC236}">
                <a16:creationId xmlns:a16="http://schemas.microsoft.com/office/drawing/2014/main" id="{3DED5DD1-BCF1-47A5-880A-5E09BBD16012}"/>
              </a:ext>
            </a:extLst>
          </p:cNvPr>
          <p:cNvSpPr>
            <a:spLocks noGrp="1"/>
          </p:cNvSpPr>
          <p:nvPr>
            <p:ph sz="half" idx="2"/>
          </p:nvPr>
        </p:nvSpPr>
        <p:spPr>
          <a:xfrm>
            <a:off x="1367439" y="3073397"/>
            <a:ext cx="4649784" cy="3039727"/>
          </a:xfrm>
          <a:ln>
            <a:solidFill>
              <a:schemeClr val="bg1"/>
            </a:solidFill>
          </a:ln>
        </p:spPr>
        <p:txBody>
          <a:bodyPr>
            <a:normAutofit fontScale="85000" lnSpcReduction="10000"/>
          </a:bodyPr>
          <a:lstStyle/>
          <a:p>
            <a:pPr marL="457200" indent="-457200">
              <a:buFont typeface="+mj-lt"/>
              <a:buAutoNum type="arabicParenR" startAt="7"/>
            </a:pPr>
            <a:r>
              <a:rPr lang="en-US" dirty="0"/>
              <a:t>DC Current on I/O Pins 	</a:t>
            </a:r>
          </a:p>
          <a:p>
            <a:pPr marL="457200" indent="-457200">
              <a:buFont typeface="+mj-lt"/>
              <a:buAutoNum type="arabicParenR" startAt="7"/>
            </a:pPr>
            <a:r>
              <a:rPr lang="en-US" dirty="0"/>
              <a:t>DC Current on 3.3V Pin 	</a:t>
            </a:r>
          </a:p>
          <a:p>
            <a:pPr marL="457200" indent="-457200">
              <a:buFont typeface="+mj-lt"/>
              <a:buAutoNum type="arabicParenR" startAt="7"/>
            </a:pPr>
            <a:r>
              <a:rPr lang="en-IN" dirty="0"/>
              <a:t>Flash Memory 	</a:t>
            </a:r>
          </a:p>
          <a:p>
            <a:pPr marL="457200" indent="-457200">
              <a:buFont typeface="+mj-lt"/>
              <a:buAutoNum type="arabicParenR" startAt="7"/>
            </a:pPr>
            <a:r>
              <a:rPr lang="en-IN" dirty="0"/>
              <a:t> SRAM 	</a:t>
            </a:r>
          </a:p>
          <a:p>
            <a:pPr marL="457200" indent="-457200">
              <a:buFont typeface="+mj-lt"/>
              <a:buAutoNum type="arabicParenR" startAt="7"/>
            </a:pPr>
            <a:r>
              <a:rPr lang="en-IN" dirty="0"/>
              <a:t> EEPROM 	</a:t>
            </a:r>
          </a:p>
          <a:p>
            <a:pPr marL="457200" indent="-457200">
              <a:buFont typeface="+mj-lt"/>
              <a:buAutoNum type="arabicParenR" startAt="7"/>
            </a:pPr>
            <a:r>
              <a:rPr lang="en-IN" dirty="0"/>
              <a:t> Frequency (Clock Speed) 	</a:t>
            </a:r>
          </a:p>
        </p:txBody>
      </p:sp>
      <p:sp>
        <p:nvSpPr>
          <p:cNvPr id="5" name="Text Placeholder 4">
            <a:extLst>
              <a:ext uri="{FF2B5EF4-FFF2-40B4-BE49-F238E27FC236}">
                <a16:creationId xmlns:a16="http://schemas.microsoft.com/office/drawing/2014/main" id="{BE592885-C99E-40C1-9D2D-0EA52CD9A756}"/>
              </a:ext>
            </a:extLst>
          </p:cNvPr>
          <p:cNvSpPr>
            <a:spLocks noGrp="1"/>
          </p:cNvSpPr>
          <p:nvPr>
            <p:ph type="body" sz="quarter" idx="3"/>
          </p:nvPr>
        </p:nvSpPr>
        <p:spPr>
          <a:ln>
            <a:solidFill>
              <a:schemeClr val="bg1"/>
            </a:solidFill>
          </a:ln>
        </p:spPr>
        <p:txBody>
          <a:bodyPr anchor="ctr"/>
          <a:lstStyle/>
          <a:p>
            <a:pPr algn="ctr"/>
            <a:r>
              <a:rPr lang="en-IN" b="1" dirty="0"/>
              <a:t>detail</a:t>
            </a:r>
          </a:p>
        </p:txBody>
      </p:sp>
      <p:sp>
        <p:nvSpPr>
          <p:cNvPr id="6" name="Content Placeholder 5">
            <a:extLst>
              <a:ext uri="{FF2B5EF4-FFF2-40B4-BE49-F238E27FC236}">
                <a16:creationId xmlns:a16="http://schemas.microsoft.com/office/drawing/2014/main" id="{410FFD6A-C1FC-455A-82FE-22C8163FEFC3}"/>
              </a:ext>
            </a:extLst>
          </p:cNvPr>
          <p:cNvSpPr>
            <a:spLocks noGrp="1"/>
          </p:cNvSpPr>
          <p:nvPr>
            <p:ph sz="quarter" idx="4"/>
          </p:nvPr>
        </p:nvSpPr>
        <p:spPr>
          <a:xfrm>
            <a:off x="6398228" y="3073397"/>
            <a:ext cx="4646602" cy="3039727"/>
          </a:xfrm>
          <a:ln>
            <a:solidFill>
              <a:schemeClr val="bg1"/>
            </a:solidFill>
          </a:ln>
        </p:spPr>
        <p:txBody>
          <a:bodyPr>
            <a:normAutofit fontScale="85000" lnSpcReduction="10000"/>
          </a:bodyPr>
          <a:lstStyle/>
          <a:p>
            <a:pPr>
              <a:buFont typeface="Wingdings" panose="05000000000000000000" pitchFamily="2" charset="2"/>
              <a:buChar char="Ø"/>
            </a:pPr>
            <a:r>
              <a:rPr lang="en-IN" dirty="0"/>
              <a:t> 40 mA 	</a:t>
            </a:r>
          </a:p>
          <a:p>
            <a:pPr>
              <a:buFont typeface="Wingdings" panose="05000000000000000000" pitchFamily="2" charset="2"/>
              <a:buChar char="Ø"/>
            </a:pPr>
            <a:r>
              <a:rPr lang="en-IN" dirty="0"/>
              <a:t> 50 mA 	</a:t>
            </a:r>
          </a:p>
          <a:p>
            <a:pPr>
              <a:buFont typeface="Wingdings" panose="05000000000000000000" pitchFamily="2" charset="2"/>
              <a:buChar char="Ø"/>
            </a:pPr>
            <a:r>
              <a:rPr lang="en-US" dirty="0"/>
              <a:t> 32 KB (0.5 KB is used for Bootloader) </a:t>
            </a:r>
          </a:p>
          <a:p>
            <a:pPr>
              <a:buFont typeface="Wingdings" panose="05000000000000000000" pitchFamily="2" charset="2"/>
              <a:buChar char="Ø"/>
            </a:pPr>
            <a:r>
              <a:rPr lang="en-IN" dirty="0"/>
              <a:t> 2 KB 	</a:t>
            </a:r>
          </a:p>
          <a:p>
            <a:pPr>
              <a:buFont typeface="Wingdings" panose="05000000000000000000" pitchFamily="2" charset="2"/>
              <a:buChar char="Ø"/>
            </a:pPr>
            <a:r>
              <a:rPr lang="en-IN" dirty="0"/>
              <a:t> 1 KB 	</a:t>
            </a:r>
          </a:p>
          <a:p>
            <a:pPr>
              <a:buFont typeface="Wingdings" panose="05000000000000000000" pitchFamily="2" charset="2"/>
              <a:buChar char="Ø"/>
            </a:pPr>
            <a:r>
              <a:rPr lang="en-IN" dirty="0"/>
              <a:t> 16 MHz 	</a:t>
            </a:r>
            <a:r>
              <a:rPr lang="en-US" dirty="0"/>
              <a:t>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56070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2824-4A02-48C4-A527-58BA3E89B30E}"/>
              </a:ext>
            </a:extLst>
          </p:cNvPr>
          <p:cNvSpPr>
            <a:spLocks noGrp="1"/>
          </p:cNvSpPr>
          <p:nvPr>
            <p:ph type="title"/>
          </p:nvPr>
        </p:nvSpPr>
        <p:spPr>
          <a:xfrm>
            <a:off x="1143001" y="258924"/>
            <a:ext cx="9905998" cy="1478570"/>
          </a:xfrm>
        </p:spPr>
        <p:txBody>
          <a:bodyPr/>
          <a:lstStyle/>
          <a:p>
            <a:pPr algn="ctr"/>
            <a:r>
              <a:rPr lang="en-IN" b="1" u="sng" dirty="0"/>
              <a:t>About lm35 (temperature sensor)</a:t>
            </a:r>
          </a:p>
        </p:txBody>
      </p:sp>
      <p:sp>
        <p:nvSpPr>
          <p:cNvPr id="3" name="TextBox 2">
            <a:extLst>
              <a:ext uri="{FF2B5EF4-FFF2-40B4-BE49-F238E27FC236}">
                <a16:creationId xmlns:a16="http://schemas.microsoft.com/office/drawing/2014/main" id="{FE4A6589-5FEA-4861-A4AE-FB5525131591}"/>
              </a:ext>
            </a:extLst>
          </p:cNvPr>
          <p:cNvSpPr txBox="1"/>
          <p:nvPr/>
        </p:nvSpPr>
        <p:spPr>
          <a:xfrm>
            <a:off x="1397776" y="2151727"/>
            <a:ext cx="9434368"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ahoma" panose="020B0604030504040204" pitchFamily="34" charset="0"/>
                <a:ea typeface="Tahoma" panose="020B0604030504040204" pitchFamily="34" charset="0"/>
                <a:cs typeface="Tahoma" panose="020B0604030504040204" pitchFamily="34" charset="0"/>
              </a:rPr>
              <a:t>The circuit can be built with an LM35 temperature sensor.</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sz="2000" dirty="0">
                <a:latin typeface="Tahoma" panose="020B0604030504040204" pitchFamily="34" charset="0"/>
                <a:ea typeface="Tahoma" panose="020B0604030504040204" pitchFamily="34" charset="0"/>
                <a:cs typeface="Tahoma" panose="020B0604030504040204" pitchFamily="34" charset="0"/>
              </a:rPr>
              <a:t>The main function of this sensor is to sense the exact centigrade temperature.</a:t>
            </a:r>
          </a:p>
          <a:p>
            <a:pPr marL="285750" indent="-285750">
              <a:buFont typeface="Wingdings" panose="05000000000000000000" pitchFamily="2" charset="2"/>
              <a:buChar char="Ø"/>
            </a:pPr>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sz="2000" dirty="0">
                <a:latin typeface="Tahoma" panose="020B0604030504040204" pitchFamily="34" charset="0"/>
                <a:ea typeface="Tahoma" panose="020B0604030504040204" pitchFamily="34" charset="0"/>
                <a:cs typeface="Tahoma" panose="020B0604030504040204" pitchFamily="34" charset="0"/>
              </a:rPr>
              <a:t>The circuit can be designed to activate or deactivate a device at a specific edge temperature. </a:t>
            </a:r>
          </a:p>
          <a:p>
            <a:pPr marL="285750" indent="-285750">
              <a:buFont typeface="Wingdings" panose="05000000000000000000" pitchFamily="2" charset="2"/>
              <a:buChar char="Ø"/>
            </a:pPr>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sz="2000" dirty="0">
                <a:latin typeface="Tahoma" panose="020B0604030504040204" pitchFamily="34" charset="0"/>
                <a:ea typeface="Tahoma" panose="020B0604030504040204" pitchFamily="34" charset="0"/>
                <a:cs typeface="Tahoma" panose="020B0604030504040204" pitchFamily="34" charset="0"/>
              </a:rPr>
              <a:t>The temperature can be indicated by using two LEDs namely green LED.  </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7958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1" name="Rectangle 10">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13">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6"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device&#10;&#10;Description automatically generated">
            <a:extLst>
              <a:ext uri="{FF2B5EF4-FFF2-40B4-BE49-F238E27FC236}">
                <a16:creationId xmlns:a16="http://schemas.microsoft.com/office/drawing/2014/main" id="{C20837C9-EC4A-406D-A2CB-D986BCEC0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934" y="1136606"/>
            <a:ext cx="5506522" cy="4577297"/>
          </a:xfrm>
          <a:prstGeom prst="rect">
            <a:avLst/>
          </a:prstGeom>
        </p:spPr>
      </p:pic>
    </p:spTree>
    <p:extLst>
      <p:ext uri="{BB962C8B-B14F-4D97-AF65-F5344CB8AC3E}">
        <p14:creationId xmlns:p14="http://schemas.microsoft.com/office/powerpoint/2010/main" val="280666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33B2-A3AF-4712-B2C5-01DAAC1A5CE9}"/>
              </a:ext>
            </a:extLst>
          </p:cNvPr>
          <p:cNvSpPr>
            <a:spLocks noGrp="1"/>
          </p:cNvSpPr>
          <p:nvPr>
            <p:ph type="title"/>
          </p:nvPr>
        </p:nvSpPr>
        <p:spPr>
          <a:xfrm>
            <a:off x="1143001" y="2071"/>
            <a:ext cx="9905998" cy="1478570"/>
          </a:xfrm>
        </p:spPr>
        <p:txBody>
          <a:bodyPr>
            <a:normAutofit/>
          </a:bodyPr>
          <a:lstStyle/>
          <a:p>
            <a:pPr algn="ctr"/>
            <a:r>
              <a:rPr lang="en-IN" b="1" u="sng" dirty="0"/>
              <a:t>Use of ic741</a:t>
            </a:r>
          </a:p>
        </p:txBody>
      </p:sp>
      <p:sp>
        <p:nvSpPr>
          <p:cNvPr id="3" name="TextBox 2">
            <a:extLst>
              <a:ext uri="{FF2B5EF4-FFF2-40B4-BE49-F238E27FC236}">
                <a16:creationId xmlns:a16="http://schemas.microsoft.com/office/drawing/2014/main" id="{B321F47C-1CF4-4311-9EEB-18838F030221}"/>
              </a:ext>
            </a:extLst>
          </p:cNvPr>
          <p:cNvSpPr txBox="1"/>
          <p:nvPr/>
        </p:nvSpPr>
        <p:spPr>
          <a:xfrm>
            <a:off x="1407565" y="1438385"/>
            <a:ext cx="9641434" cy="4524315"/>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Unlike the thermistor, precision IC sensors linearity is very good accuracy at 0.5°C and has an ample range of temperatures.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The o/p of this is comparative to the Celsius temperature.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The temperature operating range of this IC ranges from -55° to +150°C.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It draws only above 50 </a:t>
            </a:r>
            <a:r>
              <a:rPr lang="en-US" sz="2400" dirty="0" err="1"/>
              <a:t>μA</a:t>
            </a:r>
            <a:r>
              <a:rPr lang="en-US" sz="2400" dirty="0"/>
              <a:t> from its supply and the main features are self-heating and &lt; 0.1 degrees centigrade in the air.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This IC operating voltage ranges from 4volts to 30volts, and the o/p is 10mv°C. </a:t>
            </a:r>
            <a:endParaRPr lang="en-IN" sz="2400" dirty="0"/>
          </a:p>
        </p:txBody>
      </p:sp>
    </p:spTree>
    <p:extLst>
      <p:ext uri="{BB962C8B-B14F-4D97-AF65-F5344CB8AC3E}">
        <p14:creationId xmlns:p14="http://schemas.microsoft.com/office/powerpoint/2010/main" val="381634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5" name="Rectangle 7">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9">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1" name="Rectangle 10">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13">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6"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30F566BA-3A31-4977-BA12-E44C2D57F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487" y="1136606"/>
            <a:ext cx="8137416" cy="4577297"/>
          </a:xfrm>
          <a:prstGeom prst="rect">
            <a:avLst/>
          </a:prstGeom>
        </p:spPr>
      </p:pic>
    </p:spTree>
    <p:extLst>
      <p:ext uri="{BB962C8B-B14F-4D97-AF65-F5344CB8AC3E}">
        <p14:creationId xmlns:p14="http://schemas.microsoft.com/office/powerpoint/2010/main" val="407294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2" name="Rectangle 5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5" name="Group 5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6" name="Group 5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9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E8B6CAA-4608-4497-B0E3-3BFD334FC553}"/>
              </a:ext>
            </a:extLst>
          </p:cNvPr>
          <p:cNvSpPr>
            <a:spLocks noGrp="1"/>
          </p:cNvSpPr>
          <p:nvPr>
            <p:ph type="title"/>
          </p:nvPr>
        </p:nvSpPr>
        <p:spPr>
          <a:xfrm>
            <a:off x="8034301" y="259253"/>
            <a:ext cx="3281003" cy="1478570"/>
          </a:xfrm>
        </p:spPr>
        <p:txBody>
          <a:bodyPr vert="horz" lIns="91440" tIns="45720" rIns="91440" bIns="45720" rtlCol="0" anchor="b">
            <a:normAutofit/>
          </a:bodyPr>
          <a:lstStyle/>
          <a:p>
            <a:r>
              <a:rPr lang="en-US" sz="2800" b="1" u="sng" dirty="0">
                <a:solidFill>
                  <a:srgbClr val="FFFFFF"/>
                </a:solidFill>
              </a:rPr>
              <a:t>Circuit implementation using op-amp</a:t>
            </a:r>
          </a:p>
        </p:txBody>
      </p:sp>
      <p:sp useBgFill="1">
        <p:nvSpPr>
          <p:cNvPr id="9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5459F9-8951-4F14-9139-7363219B0E54}"/>
              </a:ext>
            </a:extLst>
          </p:cNvPr>
          <p:cNvPicPr>
            <a:picLocks noChangeAspect="1"/>
          </p:cNvPicPr>
          <p:nvPr/>
        </p:nvPicPr>
        <p:blipFill>
          <a:blip r:embed="rId3"/>
          <a:stretch>
            <a:fillRect/>
          </a:stretch>
        </p:blipFill>
        <p:spPr>
          <a:xfrm>
            <a:off x="876162" y="1611313"/>
            <a:ext cx="6590475" cy="3556588"/>
          </a:xfrm>
          <a:prstGeom prst="rect">
            <a:avLst/>
          </a:prstGeom>
        </p:spPr>
      </p:pic>
      <p:sp>
        <p:nvSpPr>
          <p:cNvPr id="3" name="TextBox 2">
            <a:extLst>
              <a:ext uri="{FF2B5EF4-FFF2-40B4-BE49-F238E27FC236}">
                <a16:creationId xmlns:a16="http://schemas.microsoft.com/office/drawing/2014/main" id="{CF426E2B-DDF5-4A2E-9F49-F055B8549C3F}"/>
              </a:ext>
            </a:extLst>
          </p:cNvPr>
          <p:cNvSpPr txBox="1"/>
          <p:nvPr/>
        </p:nvSpPr>
        <p:spPr>
          <a:xfrm>
            <a:off x="7932609" y="1848661"/>
            <a:ext cx="3445596" cy="4372752"/>
          </a:xfrm>
          <a:prstGeom prst="rect">
            <a:avLst/>
          </a:prstGeom>
        </p:spPr>
        <p:txBody>
          <a:bodyPr vert="horz" lIns="91440" tIns="45720" rIns="91440" bIns="45720" rtlCol="0">
            <a:normAutofit/>
          </a:bodyPr>
          <a:lstStyle/>
          <a:p>
            <a:pPr marL="285750" indent="-228600" defTabSz="914400">
              <a:lnSpc>
                <a:spcPct val="110000"/>
              </a:lnSpc>
              <a:spcAft>
                <a:spcPts val="600"/>
              </a:spcAft>
              <a:buSzPct val="125000"/>
              <a:buFont typeface="Arial" panose="020B0604020202020204" pitchFamily="34" charset="0"/>
              <a:buChar char="•"/>
            </a:pPr>
            <a:r>
              <a:rPr lang="en-US" sz="1600" dirty="0">
                <a:solidFill>
                  <a:srgbClr val="FFFFFF"/>
                </a:solidFill>
                <a:latin typeface="Comic Sans MS" panose="030F0702030302020204" pitchFamily="66" charset="0"/>
              </a:rPr>
              <a:t>The secondary IC o/p enlarges in proportion to the temperature by 10 mV/°. </a:t>
            </a:r>
          </a:p>
          <a:p>
            <a:pPr marL="285750" indent="-228600" defTabSz="914400">
              <a:lnSpc>
                <a:spcPct val="110000"/>
              </a:lnSpc>
              <a:spcAft>
                <a:spcPts val="600"/>
              </a:spcAft>
              <a:buSzPct val="125000"/>
              <a:buFont typeface="Arial" panose="020B0604020202020204" pitchFamily="34" charset="0"/>
              <a:buChar char="•"/>
            </a:pPr>
            <a:r>
              <a:rPr lang="en-US" sz="1600" dirty="0">
                <a:solidFill>
                  <a:srgbClr val="FFFFFF"/>
                </a:solidFill>
                <a:latin typeface="Comic Sans MS" panose="030F0702030302020204" pitchFamily="66" charset="0"/>
              </a:rPr>
              <a:t>This changing voltage is supply to an IC 741 OP Amplifier. These are extensively used integrated circuits. </a:t>
            </a:r>
          </a:p>
          <a:p>
            <a:pPr marL="285750" indent="-228600" defTabSz="914400">
              <a:lnSpc>
                <a:spcPct val="110000"/>
              </a:lnSpc>
              <a:spcAft>
                <a:spcPts val="600"/>
              </a:spcAft>
              <a:buSzPct val="125000"/>
              <a:buFont typeface="Arial" panose="020B0604020202020204" pitchFamily="34" charset="0"/>
              <a:buChar char="•"/>
            </a:pPr>
            <a:r>
              <a:rPr lang="en-US" sz="1600" dirty="0">
                <a:solidFill>
                  <a:srgbClr val="FFFFFF"/>
                </a:solidFill>
                <a:latin typeface="Comic Sans MS" panose="030F0702030302020204" pitchFamily="66" charset="0"/>
              </a:rPr>
              <a:t>This circuit uses a 741 op-amp as a non-inverting amplifier which means the input pin is pin-3, and the o/p pin is inverted.</a:t>
            </a:r>
          </a:p>
          <a:p>
            <a:pPr marL="285750" indent="-228600" defTabSz="914400">
              <a:lnSpc>
                <a:spcPct val="110000"/>
              </a:lnSpc>
              <a:spcAft>
                <a:spcPts val="600"/>
              </a:spcAft>
              <a:buSzPct val="125000"/>
              <a:buFont typeface="Arial" panose="020B0604020202020204" pitchFamily="34" charset="0"/>
              <a:buChar char="•"/>
            </a:pPr>
            <a:r>
              <a:rPr lang="en-US" sz="1600" dirty="0">
                <a:solidFill>
                  <a:srgbClr val="FFFFFF"/>
                </a:solidFill>
                <a:latin typeface="Comic Sans MS" panose="030F0702030302020204" pitchFamily="66" charset="0"/>
              </a:rPr>
              <a:t>This circuit increases the variation between its input terminals. </a:t>
            </a:r>
          </a:p>
        </p:txBody>
      </p:sp>
    </p:spTree>
    <p:extLst>
      <p:ext uri="{BB962C8B-B14F-4D97-AF65-F5344CB8AC3E}">
        <p14:creationId xmlns:p14="http://schemas.microsoft.com/office/powerpoint/2010/main" val="30543653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2" name="Rectangle 5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6" name="Rectangle 5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D0F4798-BBC8-4643-B903-7CCF6D601BB7}"/>
              </a:ext>
            </a:extLst>
          </p:cNvPr>
          <p:cNvSpPr>
            <a:spLocks noGrp="1"/>
          </p:cNvSpPr>
          <p:nvPr>
            <p:ph type="title"/>
          </p:nvPr>
        </p:nvSpPr>
        <p:spPr>
          <a:xfrm>
            <a:off x="855266" y="361668"/>
            <a:ext cx="2851417" cy="1478570"/>
          </a:xfrm>
        </p:spPr>
        <p:txBody>
          <a:bodyPr vert="horz" lIns="91440" tIns="45720" rIns="91440" bIns="45720" rtlCol="0" anchor="ctr">
            <a:normAutofit/>
          </a:bodyPr>
          <a:lstStyle/>
          <a:p>
            <a:r>
              <a:rPr lang="en-US" sz="3000" b="1" u="sng" dirty="0">
                <a:solidFill>
                  <a:srgbClr val="FFFFFF"/>
                </a:solidFill>
              </a:rPr>
              <a:t>construction</a:t>
            </a:r>
          </a:p>
        </p:txBody>
      </p:sp>
      <p:sp>
        <p:nvSpPr>
          <p:cNvPr id="3" name="TextBox 2">
            <a:extLst>
              <a:ext uri="{FF2B5EF4-FFF2-40B4-BE49-F238E27FC236}">
                <a16:creationId xmlns:a16="http://schemas.microsoft.com/office/drawing/2014/main" id="{ECDE7C2A-4A0B-4C00-BA6E-6AE8AC410599}"/>
              </a:ext>
            </a:extLst>
          </p:cNvPr>
          <p:cNvSpPr txBox="1"/>
          <p:nvPr/>
        </p:nvSpPr>
        <p:spPr>
          <a:xfrm>
            <a:off x="711057" y="1951541"/>
            <a:ext cx="3056295" cy="3957302"/>
          </a:xfrm>
          <a:prstGeom prst="rect">
            <a:avLst/>
          </a:prstGeom>
        </p:spPr>
        <p:txBody>
          <a:bodyPr vert="horz" lIns="91440" tIns="45720" rIns="91440" bIns="45720" rtlCol="0">
            <a:normAutofit fontScale="92500" lnSpcReduction="10000"/>
          </a:bodyPr>
          <a:lstStyle/>
          <a:p>
            <a:pPr algn="ctr" defTabSz="914400">
              <a:lnSpc>
                <a:spcPct val="120000"/>
              </a:lnSpc>
              <a:spcAft>
                <a:spcPts val="600"/>
              </a:spcAft>
              <a:buSzPct val="125000"/>
            </a:pPr>
            <a:r>
              <a:rPr lang="en-US" sz="2000" dirty="0">
                <a:solidFill>
                  <a:srgbClr val="FFFFFF"/>
                </a:solidFill>
                <a:latin typeface="Lucida Calligraphy" panose="03010101010101010101" pitchFamily="66" charset="0"/>
              </a:rPr>
              <a:t>This system consists of a LM35 temperature sensor, relay circuits, LCD, the microcontroller and water pump system. So basically, this whole system is related to the whole electronics based project which is useful in daily life aspects.</a:t>
            </a:r>
          </a:p>
        </p:txBody>
      </p:sp>
      <p:grpSp>
        <p:nvGrpSpPr>
          <p:cNvPr id="60" name="Group 5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26664C6-7602-440A-8404-12BC93A58D78}"/>
              </a:ext>
            </a:extLst>
          </p:cNvPr>
          <p:cNvPicPr>
            <a:picLocks noChangeAspect="1"/>
          </p:cNvPicPr>
          <p:nvPr/>
        </p:nvPicPr>
        <p:blipFill>
          <a:blip r:embed="rId3"/>
          <a:stretch>
            <a:fillRect/>
          </a:stretch>
        </p:blipFill>
        <p:spPr>
          <a:xfrm>
            <a:off x="4650134" y="1404643"/>
            <a:ext cx="7179916" cy="4242677"/>
          </a:xfrm>
          <a:prstGeom prst="rect">
            <a:avLst/>
          </a:prstGeom>
        </p:spPr>
      </p:pic>
    </p:spTree>
    <p:extLst>
      <p:ext uri="{BB962C8B-B14F-4D97-AF65-F5344CB8AC3E}">
        <p14:creationId xmlns:p14="http://schemas.microsoft.com/office/powerpoint/2010/main" val="364719668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3FB5CA0-DB51-485B-810B-263950FD9541}"/>
              </a:ext>
            </a:extLst>
          </p:cNvPr>
          <p:cNvSpPr>
            <a:spLocks noGrp="1"/>
          </p:cNvSpPr>
          <p:nvPr>
            <p:ph type="title"/>
          </p:nvPr>
        </p:nvSpPr>
        <p:spPr>
          <a:xfrm>
            <a:off x="1220788" y="2646853"/>
            <a:ext cx="4681626" cy="1564295"/>
          </a:xfrm>
        </p:spPr>
        <p:txBody>
          <a:bodyPr>
            <a:normAutofit/>
          </a:bodyPr>
          <a:lstStyle/>
          <a:p>
            <a:pPr>
              <a:lnSpc>
                <a:spcPct val="150000"/>
              </a:lnSpc>
            </a:pPr>
            <a:r>
              <a:rPr lang="en-IN" sz="3200" b="1" u="sng" dirty="0"/>
              <a:t>the Code feed to Arduino uno (r3) is…</a:t>
            </a:r>
            <a:endParaRPr lang="en-IN" sz="3200" b="1" dirty="0"/>
          </a:p>
        </p:txBody>
      </p:sp>
      <p:pic>
        <p:nvPicPr>
          <p:cNvPr id="5" name="Content Placeholder 4" descr="A screenshot of a cell phone&#10;&#10;Description automatically generated">
            <a:extLst>
              <a:ext uri="{FF2B5EF4-FFF2-40B4-BE49-F238E27FC236}">
                <a16:creationId xmlns:a16="http://schemas.microsoft.com/office/drawing/2014/main" id="{68BDE1D3-B4F2-490D-810E-86A935EF0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400" y="335865"/>
            <a:ext cx="4893231" cy="600396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78225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4AAC-7CF7-4583-A248-0136CDCB1205}"/>
              </a:ext>
            </a:extLst>
          </p:cNvPr>
          <p:cNvSpPr>
            <a:spLocks noGrp="1"/>
          </p:cNvSpPr>
          <p:nvPr>
            <p:ph type="title"/>
          </p:nvPr>
        </p:nvSpPr>
        <p:spPr>
          <a:xfrm>
            <a:off x="1143000" y="1366460"/>
            <a:ext cx="9906000" cy="750012"/>
          </a:xfrm>
        </p:spPr>
        <p:txBody>
          <a:bodyPr>
            <a:normAutofit fontScale="90000"/>
          </a:bodyPr>
          <a:lstStyle/>
          <a:p>
            <a:pPr algn="ctr"/>
            <a:r>
              <a:rPr lang="en-IN" b="1" u="sng" dirty="0"/>
              <a:t>Project id</a:t>
            </a:r>
            <a:r>
              <a:rPr lang="en-IN" dirty="0"/>
              <a:t> :- 1c42020</a:t>
            </a:r>
            <a:br>
              <a:rPr lang="en-IN" dirty="0"/>
            </a:br>
            <a:br>
              <a:rPr lang="en-IN" dirty="0"/>
            </a:br>
            <a:endParaRPr lang="en-IN" dirty="0"/>
          </a:p>
        </p:txBody>
      </p:sp>
      <p:sp>
        <p:nvSpPr>
          <p:cNvPr id="4" name="TextBox 3">
            <a:extLst>
              <a:ext uri="{FF2B5EF4-FFF2-40B4-BE49-F238E27FC236}">
                <a16:creationId xmlns:a16="http://schemas.microsoft.com/office/drawing/2014/main" id="{B929FCCE-E716-4A25-B90C-0710DC549D70}"/>
              </a:ext>
            </a:extLst>
          </p:cNvPr>
          <p:cNvSpPr txBox="1"/>
          <p:nvPr/>
        </p:nvSpPr>
        <p:spPr>
          <a:xfrm>
            <a:off x="1684966" y="1392147"/>
            <a:ext cx="8983894" cy="4524315"/>
          </a:xfrm>
          <a:prstGeom prst="rect">
            <a:avLst/>
          </a:prstGeom>
          <a:noFill/>
        </p:spPr>
        <p:txBody>
          <a:bodyPr wrap="square" rtlCol="0">
            <a:spAutoFit/>
          </a:bodyPr>
          <a:lstStyle/>
          <a:p>
            <a:r>
              <a:rPr lang="en-IN" sz="3200" b="1" u="sng" dirty="0"/>
              <a:t>Group Members</a:t>
            </a:r>
            <a:r>
              <a:rPr lang="en-IN" sz="3200" dirty="0"/>
              <a:t> :-</a:t>
            </a:r>
          </a:p>
          <a:p>
            <a:br>
              <a:rPr lang="en-IN" sz="3200" dirty="0"/>
            </a:br>
            <a:r>
              <a:rPr lang="en-IN" sz="3200" dirty="0"/>
              <a:t>                 1) Suyash More (10453)</a:t>
            </a:r>
            <a:br>
              <a:rPr lang="en-IN" sz="3200" dirty="0"/>
            </a:br>
            <a:r>
              <a:rPr lang="en-IN" sz="3200" dirty="0"/>
              <a:t>                 2) Utkarsh Magar (10463)</a:t>
            </a:r>
            <a:br>
              <a:rPr lang="en-IN" sz="3200" dirty="0"/>
            </a:br>
            <a:r>
              <a:rPr lang="en-IN" sz="3200" dirty="0"/>
              <a:t>                 3) Diptesh Varule (10467)</a:t>
            </a:r>
            <a:br>
              <a:rPr lang="en-IN" sz="3200" dirty="0"/>
            </a:br>
            <a:r>
              <a:rPr lang="en-IN" sz="3200" dirty="0"/>
              <a:t>                 4</a:t>
            </a:r>
            <a:r>
              <a:rPr lang="en-IN" sz="3200"/>
              <a:t>) Sahil Date(</a:t>
            </a:r>
            <a:r>
              <a:rPr lang="en-IN" sz="3200" dirty="0"/>
              <a:t>10455)</a:t>
            </a:r>
            <a:br>
              <a:rPr lang="en-IN" sz="3200" dirty="0"/>
            </a:br>
            <a:r>
              <a:rPr lang="en-IN" sz="3200" dirty="0"/>
              <a:t>                 5) Abhijeet Mahajan (10461)</a:t>
            </a:r>
            <a:br>
              <a:rPr lang="en-IN" sz="3200" dirty="0"/>
            </a:br>
            <a:r>
              <a:rPr lang="en-IN" sz="3200" dirty="0"/>
              <a:t>                 6) Nidhi Kowtal (10464)</a:t>
            </a:r>
            <a:br>
              <a:rPr lang="en-IN" sz="3200" dirty="0"/>
            </a:br>
            <a:r>
              <a:rPr lang="en-IN" sz="3200" dirty="0"/>
              <a:t>                 7) Nishad Kulkarni (10457)</a:t>
            </a:r>
          </a:p>
        </p:txBody>
      </p:sp>
    </p:spTree>
    <p:extLst>
      <p:ext uri="{BB962C8B-B14F-4D97-AF65-F5344CB8AC3E}">
        <p14:creationId xmlns:p14="http://schemas.microsoft.com/office/powerpoint/2010/main" val="4173564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7467-7504-4DC1-BC94-BCD8967122D3}"/>
              </a:ext>
            </a:extLst>
          </p:cNvPr>
          <p:cNvSpPr>
            <a:spLocks noGrp="1"/>
          </p:cNvSpPr>
          <p:nvPr>
            <p:ph type="title"/>
          </p:nvPr>
        </p:nvSpPr>
        <p:spPr>
          <a:xfrm>
            <a:off x="1141413" y="289750"/>
            <a:ext cx="9905998" cy="1478570"/>
          </a:xfrm>
        </p:spPr>
        <p:txBody>
          <a:bodyPr/>
          <a:lstStyle/>
          <a:p>
            <a:pPr algn="ctr"/>
            <a:r>
              <a:rPr lang="en-IN" b="1" u="sng" dirty="0"/>
              <a:t>How it works</a:t>
            </a:r>
            <a:r>
              <a:rPr lang="en-IN" b="1" dirty="0"/>
              <a:t> …</a:t>
            </a:r>
          </a:p>
        </p:txBody>
      </p:sp>
      <p:sp>
        <p:nvSpPr>
          <p:cNvPr id="3" name="TextBox 2">
            <a:extLst>
              <a:ext uri="{FF2B5EF4-FFF2-40B4-BE49-F238E27FC236}">
                <a16:creationId xmlns:a16="http://schemas.microsoft.com/office/drawing/2014/main" id="{9D703E43-F5B7-4047-8C55-85DC7EC0535A}"/>
              </a:ext>
            </a:extLst>
          </p:cNvPr>
          <p:cNvSpPr txBox="1"/>
          <p:nvPr/>
        </p:nvSpPr>
        <p:spPr>
          <a:xfrm>
            <a:off x="1315093" y="1746608"/>
            <a:ext cx="9770724"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Eras Demi ITC" panose="020B0805030504020804" pitchFamily="34" charset="0"/>
              </a:rPr>
              <a:t>The temperature is taken as input from the sensor to the controller. </a:t>
            </a:r>
          </a:p>
          <a:p>
            <a:endParaRPr lang="en-US" sz="2000" dirty="0">
              <a:latin typeface="Eras Demi ITC" panose="020B0805030504020804" pitchFamily="34" charset="0"/>
            </a:endParaRPr>
          </a:p>
          <a:p>
            <a:pPr marL="285750" indent="-285750">
              <a:buFont typeface="Wingdings" panose="05000000000000000000" pitchFamily="2" charset="2"/>
              <a:buChar char="Ø"/>
            </a:pPr>
            <a:r>
              <a:rPr lang="en-US" sz="2000" dirty="0">
                <a:latin typeface="Eras Demi ITC" panose="020B0805030504020804" pitchFamily="34" charset="0"/>
              </a:rPr>
              <a:t>The value for a normal room temperature is been set in the controller. </a:t>
            </a:r>
          </a:p>
          <a:p>
            <a:pPr marL="285750" indent="-285750">
              <a:buFont typeface="Wingdings" panose="05000000000000000000" pitchFamily="2" charset="2"/>
              <a:buChar char="Ø"/>
            </a:pPr>
            <a:endParaRPr lang="en-US" sz="2000" dirty="0">
              <a:latin typeface="Eras Demi ITC" panose="020B0805030504020804" pitchFamily="34" charset="0"/>
            </a:endParaRPr>
          </a:p>
          <a:p>
            <a:pPr marL="285750" indent="-285750">
              <a:buFont typeface="Wingdings" panose="05000000000000000000" pitchFamily="2" charset="2"/>
              <a:buChar char="Ø"/>
            </a:pPr>
            <a:r>
              <a:rPr lang="en-US" sz="2000" dirty="0">
                <a:latin typeface="Eras Demi ITC" panose="020B0805030504020804" pitchFamily="34" charset="0"/>
              </a:rPr>
              <a:t>As the temperature taken input from the sensor exceeds the given value of the normal room temperature the water supply system is started, and the LED goes on due to high temperature. </a:t>
            </a:r>
          </a:p>
          <a:p>
            <a:pPr marL="285750" indent="-285750">
              <a:buFont typeface="Wingdings" panose="05000000000000000000" pitchFamily="2" charset="2"/>
              <a:buChar char="Ø"/>
            </a:pPr>
            <a:endParaRPr lang="en-US" sz="2000" dirty="0">
              <a:latin typeface="Eras Demi ITC" panose="020B0805030504020804" pitchFamily="34" charset="0"/>
            </a:endParaRPr>
          </a:p>
          <a:p>
            <a:pPr marL="285750" indent="-285750">
              <a:buFont typeface="Wingdings" panose="05000000000000000000" pitchFamily="2" charset="2"/>
              <a:buChar char="Ø"/>
            </a:pPr>
            <a:r>
              <a:rPr lang="en-US" sz="2000" dirty="0">
                <a:latin typeface="Eras Demi ITC" panose="020B0805030504020804" pitchFamily="34" charset="0"/>
              </a:rPr>
              <a:t>Again, when the temperature is lowered due to the water supply to the fire lit area, the temperature falls below the room temperature the water supply and the LED goes off indicating the temperature is below the room temperature. </a:t>
            </a:r>
            <a:endParaRPr lang="en-IN" sz="2000" dirty="0">
              <a:latin typeface="Eras Demi ITC" panose="020B0805030504020804" pitchFamily="34" charset="0"/>
            </a:endParaRPr>
          </a:p>
        </p:txBody>
      </p:sp>
    </p:spTree>
    <p:extLst>
      <p:ext uri="{BB962C8B-B14F-4D97-AF65-F5344CB8AC3E}">
        <p14:creationId xmlns:p14="http://schemas.microsoft.com/office/powerpoint/2010/main" val="399775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498B-1FF2-424D-A764-4D2F48500AFD}"/>
              </a:ext>
            </a:extLst>
          </p:cNvPr>
          <p:cNvSpPr>
            <a:spLocks noGrp="1"/>
          </p:cNvSpPr>
          <p:nvPr>
            <p:ph type="title"/>
          </p:nvPr>
        </p:nvSpPr>
        <p:spPr>
          <a:xfrm>
            <a:off x="1141413" y="351394"/>
            <a:ext cx="9905998" cy="1478570"/>
          </a:xfrm>
        </p:spPr>
        <p:txBody>
          <a:bodyPr/>
          <a:lstStyle/>
          <a:p>
            <a:pPr algn="ctr"/>
            <a:r>
              <a:rPr lang="en-IN" b="1" u="sng" dirty="0"/>
              <a:t>Awareness about fire extinguisher’s</a:t>
            </a:r>
          </a:p>
        </p:txBody>
      </p:sp>
      <p:sp>
        <p:nvSpPr>
          <p:cNvPr id="3" name="TextBox 2">
            <a:extLst>
              <a:ext uri="{FF2B5EF4-FFF2-40B4-BE49-F238E27FC236}">
                <a16:creationId xmlns:a16="http://schemas.microsoft.com/office/drawing/2014/main" id="{53339EF0-8B3A-499B-8517-53D6361B611D}"/>
              </a:ext>
            </a:extLst>
          </p:cNvPr>
          <p:cNvSpPr txBox="1"/>
          <p:nvPr/>
        </p:nvSpPr>
        <p:spPr>
          <a:xfrm>
            <a:off x="1120865" y="1900721"/>
            <a:ext cx="9905998" cy="3785652"/>
          </a:xfrm>
          <a:prstGeom prst="rect">
            <a:avLst/>
          </a:prstGeom>
          <a:noFill/>
        </p:spPr>
        <p:txBody>
          <a:bodyPr wrap="square" rtlCol="0">
            <a:spAutoFit/>
          </a:bodyPr>
          <a:lstStyle/>
          <a:p>
            <a:pPr marL="342900" indent="-342900" algn="ctr">
              <a:buFont typeface="Wingdings" panose="05000000000000000000" pitchFamily="2" charset="2"/>
              <a:buChar char="v"/>
            </a:pPr>
            <a:r>
              <a:rPr lang="en-US" sz="2000" dirty="0">
                <a:latin typeface="Lucida Bright" panose="02040602050505020304" pitchFamily="18" charset="0"/>
              </a:rPr>
              <a:t>The safe operation of  fire extinguishers is your first line of defense in protecting your people and property in the event of a fire.</a:t>
            </a:r>
          </a:p>
          <a:p>
            <a:pPr marL="342900" indent="-342900" algn="ctr">
              <a:buFont typeface="Wingdings" panose="05000000000000000000" pitchFamily="2" charset="2"/>
              <a:buChar char="v"/>
            </a:pPr>
            <a:endParaRPr lang="en-US" sz="2000" dirty="0">
              <a:latin typeface="Lucida Bright" panose="02040602050505020304" pitchFamily="18" charset="0"/>
            </a:endParaRPr>
          </a:p>
          <a:p>
            <a:pPr marL="342900" indent="-342900" algn="ctr">
              <a:buFont typeface="Wingdings" panose="05000000000000000000" pitchFamily="2" charset="2"/>
              <a:buChar char="v"/>
            </a:pPr>
            <a:r>
              <a:rPr lang="en-US" sz="2000" dirty="0">
                <a:latin typeface="Lucida Bright" panose="02040602050505020304" pitchFamily="18" charset="0"/>
              </a:rPr>
              <a:t>Fires start small and may be extinguished by well-trained, knowledgeable employees using the proper equipment.</a:t>
            </a:r>
          </a:p>
          <a:p>
            <a:pPr marL="342900" indent="-342900" algn="ctr">
              <a:buFont typeface="Wingdings" panose="05000000000000000000" pitchFamily="2" charset="2"/>
              <a:buChar char="v"/>
            </a:pPr>
            <a:endParaRPr lang="en-US" sz="2000" dirty="0">
              <a:latin typeface="Lucida Bright" panose="02040602050505020304" pitchFamily="18" charset="0"/>
            </a:endParaRPr>
          </a:p>
          <a:p>
            <a:pPr marL="342900" indent="-342900" algn="ctr">
              <a:buFont typeface="Wingdings" panose="05000000000000000000" pitchFamily="2" charset="2"/>
              <a:buChar char="v"/>
            </a:pPr>
            <a:r>
              <a:rPr lang="en-US" sz="2000" dirty="0">
                <a:latin typeface="Lucida Bright" panose="02040602050505020304" pitchFamily="18" charset="0"/>
              </a:rPr>
              <a:t>But that’s not possible for all families out there so there should be awareness about these various extinguishing systems, here we tried a small project and its gone work fine.</a:t>
            </a:r>
          </a:p>
          <a:p>
            <a:pPr marL="342900" indent="-342900" algn="ctr">
              <a:buFont typeface="Wingdings" panose="05000000000000000000" pitchFamily="2" charset="2"/>
              <a:buChar char="v"/>
            </a:pPr>
            <a:endParaRPr lang="en-US" sz="2000" dirty="0">
              <a:latin typeface="Lucida Bright" panose="02040602050505020304" pitchFamily="18" charset="0"/>
            </a:endParaRPr>
          </a:p>
          <a:p>
            <a:pPr marL="342900" indent="-342900" algn="ctr">
              <a:buFont typeface="Wingdings" panose="05000000000000000000" pitchFamily="2" charset="2"/>
              <a:buChar char="v"/>
            </a:pPr>
            <a:r>
              <a:rPr lang="en-US" sz="2000" dirty="0">
                <a:latin typeface="Lucida Bright" panose="02040602050505020304" pitchFamily="18" charset="0"/>
              </a:rPr>
              <a:t>So that should be spread because the cost of it is less and can be put on work in many houses at low cost.</a:t>
            </a:r>
            <a:endParaRPr lang="en-IN" sz="2000" dirty="0">
              <a:latin typeface="Lucida Bright" panose="02040602050505020304" pitchFamily="18" charset="0"/>
            </a:endParaRPr>
          </a:p>
        </p:txBody>
      </p:sp>
    </p:spTree>
    <p:extLst>
      <p:ext uri="{BB962C8B-B14F-4D97-AF65-F5344CB8AC3E}">
        <p14:creationId xmlns:p14="http://schemas.microsoft.com/office/powerpoint/2010/main" val="388956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3BFF-78B4-41AC-A3D8-CB9A93CC0859}"/>
              </a:ext>
            </a:extLst>
          </p:cNvPr>
          <p:cNvSpPr>
            <a:spLocks noGrp="1"/>
          </p:cNvSpPr>
          <p:nvPr>
            <p:ph type="title"/>
          </p:nvPr>
        </p:nvSpPr>
        <p:spPr>
          <a:xfrm>
            <a:off x="1141413" y="526052"/>
            <a:ext cx="9905998" cy="1478570"/>
          </a:xfrm>
        </p:spPr>
        <p:txBody>
          <a:bodyPr/>
          <a:lstStyle/>
          <a:p>
            <a:pPr algn="ctr"/>
            <a:r>
              <a:rPr lang="en-US" b="1" u="sng" dirty="0"/>
              <a:t>SAFETY MEASURES IN FIRE ALARM SYSTEMS</a:t>
            </a:r>
            <a:endParaRPr lang="en-IN" b="1" u="sng" dirty="0"/>
          </a:p>
        </p:txBody>
      </p:sp>
      <p:sp>
        <p:nvSpPr>
          <p:cNvPr id="3" name="TextBox 2">
            <a:extLst>
              <a:ext uri="{FF2B5EF4-FFF2-40B4-BE49-F238E27FC236}">
                <a16:creationId xmlns:a16="http://schemas.microsoft.com/office/drawing/2014/main" id="{BDA5E25D-9125-4D11-80C2-918CC01E26B9}"/>
              </a:ext>
            </a:extLst>
          </p:cNvPr>
          <p:cNvSpPr txBox="1"/>
          <p:nvPr/>
        </p:nvSpPr>
        <p:spPr>
          <a:xfrm>
            <a:off x="1541127" y="2239762"/>
            <a:ext cx="8917969" cy="3346237"/>
          </a:xfrm>
          <a:prstGeom prst="rect">
            <a:avLst/>
          </a:prstGeom>
          <a:noFill/>
        </p:spPr>
        <p:txBody>
          <a:bodyPr wrap="square" rtlCol="0">
            <a:spAutoFit/>
          </a:bodyPr>
          <a:lstStyle/>
          <a:p>
            <a:pPr marL="342900" indent="-342900" algn="ctr">
              <a:lnSpc>
                <a:spcPct val="150000"/>
              </a:lnSpc>
              <a:buFont typeface="+mj-lt"/>
              <a:buAutoNum type="arabicParenR"/>
            </a:pPr>
            <a:r>
              <a:rPr lang="en-US" sz="2400" dirty="0">
                <a:latin typeface="Lucida Bright" panose="02040602050505020304" pitchFamily="18" charset="0"/>
              </a:rPr>
              <a:t>Provide adequate means of escape.</a:t>
            </a:r>
          </a:p>
          <a:p>
            <a:pPr marL="342900" indent="-342900" algn="ctr">
              <a:lnSpc>
                <a:spcPct val="150000"/>
              </a:lnSpc>
              <a:buFont typeface="+mj-lt"/>
              <a:buAutoNum type="arabicParenR"/>
            </a:pPr>
            <a:r>
              <a:rPr lang="en-US" sz="2400" dirty="0">
                <a:latin typeface="Lucida Bright" panose="02040602050505020304" pitchFamily="18" charset="0"/>
              </a:rPr>
              <a:t>Outline clear pathways to exit doors.</a:t>
            </a:r>
          </a:p>
          <a:p>
            <a:pPr marL="342900" indent="-342900" algn="ctr">
              <a:lnSpc>
                <a:spcPct val="150000"/>
              </a:lnSpc>
              <a:buFont typeface="+mj-lt"/>
              <a:buAutoNum type="arabicParenR"/>
            </a:pPr>
            <a:r>
              <a:rPr lang="en-US" sz="2400" dirty="0">
                <a:latin typeface="Lucida Bright" panose="02040602050505020304" pitchFamily="18" charset="0"/>
              </a:rPr>
              <a:t>Install smoke detection systems.</a:t>
            </a:r>
          </a:p>
          <a:p>
            <a:pPr marL="342900" indent="-342900" algn="ctr">
              <a:lnSpc>
                <a:spcPct val="150000"/>
              </a:lnSpc>
              <a:buFont typeface="+mj-lt"/>
              <a:buAutoNum type="arabicParenR"/>
            </a:pPr>
            <a:r>
              <a:rPr lang="en-US" sz="2400" dirty="0">
                <a:latin typeface="Lucida Bright" panose="02040602050505020304" pitchFamily="18" charset="0"/>
              </a:rPr>
              <a:t>Conduct regular fire drills.</a:t>
            </a:r>
          </a:p>
          <a:p>
            <a:pPr marL="342900" indent="-342900" algn="ctr">
              <a:lnSpc>
                <a:spcPct val="150000"/>
              </a:lnSpc>
              <a:buFont typeface="+mj-lt"/>
              <a:buAutoNum type="arabicParenR"/>
            </a:pPr>
            <a:r>
              <a:rPr lang="en-US" sz="2400" dirty="0">
                <a:latin typeface="Lucida Bright" panose="02040602050505020304" pitchFamily="18" charset="0"/>
              </a:rPr>
              <a:t>Use flame-retardant materials in interiors.</a:t>
            </a:r>
          </a:p>
          <a:p>
            <a:pPr algn="ctr">
              <a:lnSpc>
                <a:spcPct val="150000"/>
              </a:lnSpc>
            </a:pPr>
            <a:endParaRPr lang="en-IN" sz="2400" dirty="0">
              <a:latin typeface="Lucida Bright" panose="02040602050505020304" pitchFamily="18" charset="0"/>
            </a:endParaRPr>
          </a:p>
        </p:txBody>
      </p:sp>
    </p:spTree>
    <p:extLst>
      <p:ext uri="{BB962C8B-B14F-4D97-AF65-F5344CB8AC3E}">
        <p14:creationId xmlns:p14="http://schemas.microsoft.com/office/powerpoint/2010/main" val="4083164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FFD68-52C7-4D18-AA76-F6F607943B86}"/>
              </a:ext>
            </a:extLst>
          </p:cNvPr>
          <p:cNvSpPr txBox="1"/>
          <p:nvPr/>
        </p:nvSpPr>
        <p:spPr>
          <a:xfrm>
            <a:off x="1500029" y="1232899"/>
            <a:ext cx="9349483" cy="41951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Bookman Old Style" panose="02050604050505020204" pitchFamily="18" charset="0"/>
              </a:rPr>
              <a:t>Automatic Fire Extinguishers are designed to combat fires in transport, such as in the engine compartments of boats or large vehicles, or in industrial use, such as in generator or computer rooms.</a:t>
            </a:r>
          </a:p>
          <a:p>
            <a:pPr>
              <a:lnSpc>
                <a:spcPct val="150000"/>
              </a:lnSpc>
            </a:pPr>
            <a:endParaRPr lang="en-US" sz="2000" dirty="0">
              <a:latin typeface="Bookman Old Style" panose="02050604050505020204" pitchFamily="18" charset="0"/>
            </a:endParaRPr>
          </a:p>
          <a:p>
            <a:pPr marL="285750" indent="-285750">
              <a:lnSpc>
                <a:spcPct val="150000"/>
              </a:lnSpc>
              <a:buFont typeface="Wingdings" panose="05000000000000000000" pitchFamily="2" charset="2"/>
              <a:buChar char="Ø"/>
            </a:pPr>
            <a:r>
              <a:rPr lang="en-US" sz="2000" dirty="0">
                <a:latin typeface="Bookman Old Style" panose="02050604050505020204" pitchFamily="18" charset="0"/>
              </a:rPr>
              <a:t>Advantages include easy recharging and lack of constant monitoring, and removal of the need for manual operation in unmanned areas.</a:t>
            </a:r>
          </a:p>
          <a:p>
            <a:pPr marL="285750" indent="-285750">
              <a:lnSpc>
                <a:spcPct val="150000"/>
              </a:lnSpc>
              <a:buFont typeface="Wingdings" panose="05000000000000000000" pitchFamily="2" charset="2"/>
              <a:buChar char="Ø"/>
            </a:pPr>
            <a:endParaRPr lang="en-US" sz="2000" dirty="0">
              <a:latin typeface="Bookman Old Style" panose="02050604050505020204" pitchFamily="18" charset="0"/>
            </a:endParaRPr>
          </a:p>
          <a:p>
            <a:pPr marL="285750" indent="-285750">
              <a:lnSpc>
                <a:spcPct val="150000"/>
              </a:lnSpc>
              <a:buFont typeface="Wingdings" panose="05000000000000000000" pitchFamily="2" charset="2"/>
              <a:buChar char="Ø"/>
            </a:pPr>
            <a:r>
              <a:rPr lang="en-US" sz="2000" dirty="0">
                <a:latin typeface="Bookman Old Style" panose="02050604050505020204" pitchFamily="18" charset="0"/>
              </a:rPr>
              <a:t>They cost from £30 to £85 for smaller models; complete systems can cost from £500 to £1,750.</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2205795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EE0CC5-AA0F-40D5-B161-C93AD2D90718}"/>
              </a:ext>
            </a:extLst>
          </p:cNvPr>
          <p:cNvSpPr txBox="1"/>
          <p:nvPr/>
        </p:nvSpPr>
        <p:spPr>
          <a:xfrm>
            <a:off x="1428107" y="1273995"/>
            <a:ext cx="9359758" cy="3723070"/>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ü"/>
            </a:pPr>
            <a:r>
              <a:rPr lang="en-IN" sz="2000" dirty="0">
                <a:latin typeface="Bahnschrift SemiBold" panose="020B0502040204020203" pitchFamily="34" charset="0"/>
              </a:rPr>
              <a:t>If Fire is caused due to Wood, Paper &amp; Textile then we can use Water and Foam Extinguishers.</a:t>
            </a:r>
          </a:p>
          <a:p>
            <a:pPr marL="285750" indent="-285750" algn="ctr">
              <a:lnSpc>
                <a:spcPct val="150000"/>
              </a:lnSpc>
              <a:buFont typeface="Wingdings" panose="05000000000000000000" pitchFamily="2" charset="2"/>
              <a:buChar char="ü"/>
            </a:pPr>
            <a:endParaRPr lang="en-IN" sz="2000" dirty="0">
              <a:latin typeface="Bahnschrift SemiBold" panose="020B0502040204020203" pitchFamily="34" charset="0"/>
            </a:endParaRPr>
          </a:p>
          <a:p>
            <a:pPr marL="285750" indent="-285750" algn="ctr">
              <a:lnSpc>
                <a:spcPct val="150000"/>
              </a:lnSpc>
              <a:buFont typeface="Wingdings" panose="05000000000000000000" pitchFamily="2" charset="2"/>
              <a:buChar char="ü"/>
            </a:pPr>
            <a:r>
              <a:rPr lang="en-IN" sz="2000" dirty="0">
                <a:latin typeface="Bahnschrift SemiBold" panose="020B0502040204020203" pitchFamily="34" charset="0"/>
              </a:rPr>
              <a:t>If Fire is caused because of flammable liquids such as petrol, diesel, etc. then we can use foam and carbon dioxide type Extinguishers.</a:t>
            </a:r>
          </a:p>
          <a:p>
            <a:pPr marL="285750" indent="-285750" algn="ctr">
              <a:lnSpc>
                <a:spcPct val="150000"/>
              </a:lnSpc>
              <a:buFont typeface="Wingdings" panose="05000000000000000000" pitchFamily="2" charset="2"/>
              <a:buChar char="ü"/>
            </a:pPr>
            <a:endParaRPr lang="en-IN" sz="2000" dirty="0">
              <a:latin typeface="Bahnschrift SemiBold" panose="020B0502040204020203" pitchFamily="34" charset="0"/>
            </a:endParaRPr>
          </a:p>
          <a:p>
            <a:pPr marL="285750" indent="-285750" algn="ctr">
              <a:lnSpc>
                <a:spcPct val="150000"/>
              </a:lnSpc>
              <a:buFont typeface="Wingdings" panose="05000000000000000000" pitchFamily="2" charset="2"/>
              <a:buChar char="ü"/>
            </a:pPr>
            <a:r>
              <a:rPr lang="en-IN" sz="2000" dirty="0">
                <a:latin typeface="Bahnschrift SemiBold" panose="020B0502040204020203" pitchFamily="34" charset="0"/>
              </a:rPr>
              <a:t>If Fire is caused due to short-circuit </a:t>
            </a:r>
            <a:r>
              <a:rPr lang="en-IN" sz="2000" dirty="0" err="1">
                <a:latin typeface="Bahnschrift SemiBold" panose="020B0502040204020203" pitchFamily="34" charset="0"/>
              </a:rPr>
              <a:t>i.e</a:t>
            </a:r>
            <a:r>
              <a:rPr lang="en-IN" sz="2000" dirty="0">
                <a:latin typeface="Bahnschrift SemiBold" panose="020B0502040204020203" pitchFamily="34" charset="0"/>
              </a:rPr>
              <a:t> electrical contact the we can use carbon dioxide type fire extinguishers.</a:t>
            </a:r>
          </a:p>
        </p:txBody>
      </p:sp>
    </p:spTree>
    <p:extLst>
      <p:ext uri="{BB962C8B-B14F-4D97-AF65-F5344CB8AC3E}">
        <p14:creationId xmlns:p14="http://schemas.microsoft.com/office/powerpoint/2010/main" val="516944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9AAA-4662-4F28-A856-5B1D9A471718}"/>
              </a:ext>
            </a:extLst>
          </p:cNvPr>
          <p:cNvSpPr>
            <a:spLocks noGrp="1"/>
          </p:cNvSpPr>
          <p:nvPr>
            <p:ph type="title"/>
          </p:nvPr>
        </p:nvSpPr>
        <p:spPr>
          <a:xfrm>
            <a:off x="1141413" y="320572"/>
            <a:ext cx="9905998" cy="1478570"/>
          </a:xfrm>
        </p:spPr>
        <p:txBody>
          <a:bodyPr/>
          <a:lstStyle/>
          <a:p>
            <a:pPr algn="ctr"/>
            <a:r>
              <a:rPr lang="en-IN" b="1" u="sng" dirty="0"/>
              <a:t>Forest fires</a:t>
            </a:r>
          </a:p>
        </p:txBody>
      </p:sp>
      <p:sp>
        <p:nvSpPr>
          <p:cNvPr id="3" name="TextBox 2">
            <a:extLst>
              <a:ext uri="{FF2B5EF4-FFF2-40B4-BE49-F238E27FC236}">
                <a16:creationId xmlns:a16="http://schemas.microsoft.com/office/drawing/2014/main" id="{2DEDA721-4219-49DF-9D7A-CC7D5213AE7F}"/>
              </a:ext>
            </a:extLst>
          </p:cNvPr>
          <p:cNvSpPr txBox="1"/>
          <p:nvPr/>
        </p:nvSpPr>
        <p:spPr>
          <a:xfrm>
            <a:off x="1736333" y="2075378"/>
            <a:ext cx="9370032" cy="281288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latin typeface="Consolas" panose="020B0609020204030204" pitchFamily="49" charset="0"/>
              </a:rPr>
              <a:t>Protecting lives of people which lives in fire.</a:t>
            </a:r>
          </a:p>
          <a:p>
            <a:pPr marL="285750" indent="-285750">
              <a:lnSpc>
                <a:spcPct val="150000"/>
              </a:lnSpc>
              <a:buFont typeface="Wingdings" panose="05000000000000000000" pitchFamily="2" charset="2"/>
              <a:buChar char="Ø"/>
            </a:pPr>
            <a:r>
              <a:rPr lang="en-IN" sz="2000" dirty="0">
                <a:latin typeface="Consolas" panose="020B0609020204030204" pitchFamily="49" charset="0"/>
              </a:rPr>
              <a:t>Protecting Residency Property.</a:t>
            </a:r>
          </a:p>
          <a:p>
            <a:pPr marL="285750" indent="-285750">
              <a:lnSpc>
                <a:spcPct val="150000"/>
              </a:lnSpc>
              <a:buFont typeface="Wingdings" panose="05000000000000000000" pitchFamily="2" charset="2"/>
              <a:buChar char="Ø"/>
            </a:pPr>
            <a:r>
              <a:rPr lang="en-IN" sz="2000" dirty="0">
                <a:latin typeface="Consolas" panose="020B0609020204030204" pitchFamily="49" charset="0"/>
              </a:rPr>
              <a:t>Protecting Forest Resources.</a:t>
            </a:r>
          </a:p>
          <a:p>
            <a:pPr marL="285750" indent="-285750">
              <a:lnSpc>
                <a:spcPct val="150000"/>
              </a:lnSpc>
              <a:buFont typeface="Wingdings" panose="05000000000000000000" pitchFamily="2" charset="2"/>
              <a:buChar char="Ø"/>
            </a:pPr>
            <a:r>
              <a:rPr lang="en-IN" sz="2000" dirty="0">
                <a:latin typeface="Consolas" panose="020B0609020204030204" pitchFamily="49" charset="0"/>
              </a:rPr>
              <a:t>Protecting Lives of Fire Fighters.</a:t>
            </a:r>
          </a:p>
          <a:p>
            <a:pPr marL="285750" indent="-285750">
              <a:lnSpc>
                <a:spcPct val="150000"/>
              </a:lnSpc>
              <a:buFont typeface="Wingdings" panose="05000000000000000000" pitchFamily="2" charset="2"/>
              <a:buChar char="Ø"/>
            </a:pPr>
            <a:r>
              <a:rPr lang="en-IN" sz="2000" dirty="0">
                <a:latin typeface="Consolas" panose="020B0609020204030204" pitchFamily="49" charset="0"/>
              </a:rPr>
              <a:t>Preventing Air Pollution.</a:t>
            </a:r>
          </a:p>
          <a:p>
            <a:pPr marL="285750" indent="-285750">
              <a:lnSpc>
                <a:spcPct val="150000"/>
              </a:lnSpc>
              <a:buFont typeface="Wingdings" panose="05000000000000000000" pitchFamily="2" charset="2"/>
              <a:buChar char="Ø"/>
            </a:pPr>
            <a:r>
              <a:rPr lang="en-IN" sz="2000" dirty="0">
                <a:latin typeface="Consolas" panose="020B0609020204030204" pitchFamily="49" charset="0"/>
              </a:rPr>
              <a:t>Preventing Wild Animals.</a:t>
            </a:r>
          </a:p>
        </p:txBody>
      </p:sp>
    </p:spTree>
    <p:extLst>
      <p:ext uri="{BB962C8B-B14F-4D97-AF65-F5344CB8AC3E}">
        <p14:creationId xmlns:p14="http://schemas.microsoft.com/office/powerpoint/2010/main" val="3737611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03E2F7-1E2A-41A3-835E-9AA386DFE907}"/>
              </a:ext>
            </a:extLst>
          </p:cNvPr>
          <p:cNvSpPr>
            <a:spLocks noGrp="1"/>
          </p:cNvSpPr>
          <p:nvPr>
            <p:ph type="title"/>
          </p:nvPr>
        </p:nvSpPr>
        <p:spPr>
          <a:xfrm>
            <a:off x="1141413" y="433586"/>
            <a:ext cx="9905998" cy="1478570"/>
          </a:xfrm>
        </p:spPr>
        <p:txBody>
          <a:bodyPr/>
          <a:lstStyle/>
          <a:p>
            <a:pPr algn="ctr"/>
            <a:r>
              <a:rPr lang="en-IN" b="1" u="sng" dirty="0"/>
              <a:t>Enlarging our perspective's</a:t>
            </a:r>
          </a:p>
        </p:txBody>
      </p:sp>
      <p:sp>
        <p:nvSpPr>
          <p:cNvPr id="4" name="TextBox 3">
            <a:extLst>
              <a:ext uri="{FF2B5EF4-FFF2-40B4-BE49-F238E27FC236}">
                <a16:creationId xmlns:a16="http://schemas.microsoft.com/office/drawing/2014/main" id="{B968DC04-AB65-400B-B054-DB209959B840}"/>
              </a:ext>
            </a:extLst>
          </p:cNvPr>
          <p:cNvSpPr txBox="1"/>
          <p:nvPr/>
        </p:nvSpPr>
        <p:spPr>
          <a:xfrm>
            <a:off x="1345920" y="2508056"/>
            <a:ext cx="9349484" cy="2468240"/>
          </a:xfrm>
          <a:prstGeom prst="rect">
            <a:avLst/>
          </a:prstGeom>
          <a:noFill/>
        </p:spPr>
        <p:txBody>
          <a:bodyPr wrap="square" rtlCol="0">
            <a:spAutoFit/>
          </a:bodyPr>
          <a:lstStyle/>
          <a:p>
            <a:pPr marL="285750" indent="-285750" algn="ctr">
              <a:lnSpc>
                <a:spcPct val="200000"/>
              </a:lnSpc>
              <a:buFont typeface="Wingdings" panose="05000000000000000000" pitchFamily="2" charset="2"/>
              <a:buChar char="v"/>
            </a:pPr>
            <a:r>
              <a:rPr lang="en-IN" sz="2000" dirty="0">
                <a:latin typeface="Arial Black" panose="020B0A04020102020204" pitchFamily="34" charset="0"/>
              </a:rPr>
              <a:t>Using Different Types of Arduino’s.</a:t>
            </a:r>
          </a:p>
          <a:p>
            <a:pPr marL="285750" indent="-285750" algn="ctr">
              <a:lnSpc>
                <a:spcPct val="200000"/>
              </a:lnSpc>
              <a:buFont typeface="Wingdings" panose="05000000000000000000" pitchFamily="2" charset="2"/>
              <a:buChar char="v"/>
            </a:pPr>
            <a:r>
              <a:rPr lang="en-IN" sz="2000" dirty="0">
                <a:latin typeface="Arial Black" panose="020B0A04020102020204" pitchFamily="34" charset="0"/>
              </a:rPr>
              <a:t>Using Various Shields.</a:t>
            </a:r>
          </a:p>
          <a:p>
            <a:pPr marL="285750" indent="-285750" algn="ctr">
              <a:lnSpc>
                <a:spcPct val="200000"/>
              </a:lnSpc>
              <a:buFont typeface="Wingdings" panose="05000000000000000000" pitchFamily="2" charset="2"/>
              <a:buChar char="v"/>
            </a:pPr>
            <a:r>
              <a:rPr lang="en-IN" sz="2000" dirty="0">
                <a:latin typeface="Arial Black" panose="020B0A04020102020204" pitchFamily="34" charset="0"/>
              </a:rPr>
              <a:t>Using AI &amp; IOT.</a:t>
            </a:r>
          </a:p>
          <a:p>
            <a:pPr marL="285750" indent="-285750" algn="ctr">
              <a:lnSpc>
                <a:spcPct val="200000"/>
              </a:lnSpc>
              <a:buFont typeface="Wingdings" panose="05000000000000000000" pitchFamily="2" charset="2"/>
              <a:buChar char="v"/>
            </a:pPr>
            <a:r>
              <a:rPr lang="en-IN" sz="2000" dirty="0">
                <a:latin typeface="Arial Black" panose="020B0A04020102020204" pitchFamily="34" charset="0"/>
              </a:rPr>
              <a:t>Reusing Resources.</a:t>
            </a:r>
          </a:p>
        </p:txBody>
      </p:sp>
    </p:spTree>
    <p:extLst>
      <p:ext uri="{BB962C8B-B14F-4D97-AF65-F5344CB8AC3E}">
        <p14:creationId xmlns:p14="http://schemas.microsoft.com/office/powerpoint/2010/main" val="329382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E368-4F5F-49D9-8CB6-88EAB3C144E9}"/>
              </a:ext>
            </a:extLst>
          </p:cNvPr>
          <p:cNvSpPr>
            <a:spLocks noGrp="1"/>
          </p:cNvSpPr>
          <p:nvPr>
            <p:ph type="title"/>
          </p:nvPr>
        </p:nvSpPr>
        <p:spPr/>
        <p:txBody>
          <a:bodyPr/>
          <a:lstStyle/>
          <a:p>
            <a:pPr algn="ctr"/>
            <a:r>
              <a:rPr lang="en-IN" b="1" u="sng" dirty="0"/>
              <a:t>Final Thoughts</a:t>
            </a:r>
            <a:r>
              <a:rPr lang="en-IN" b="1" dirty="0"/>
              <a:t>…</a:t>
            </a:r>
          </a:p>
        </p:txBody>
      </p:sp>
      <p:sp>
        <p:nvSpPr>
          <p:cNvPr id="3" name="TextBox 2">
            <a:extLst>
              <a:ext uri="{FF2B5EF4-FFF2-40B4-BE49-F238E27FC236}">
                <a16:creationId xmlns:a16="http://schemas.microsoft.com/office/drawing/2014/main" id="{5F23EB9B-63E3-47E7-A7D7-3C1DB02BA7C0}"/>
              </a:ext>
            </a:extLst>
          </p:cNvPr>
          <p:cNvSpPr txBox="1"/>
          <p:nvPr/>
        </p:nvSpPr>
        <p:spPr>
          <a:xfrm>
            <a:off x="1551401" y="2097088"/>
            <a:ext cx="8804952" cy="3243708"/>
          </a:xfrm>
          <a:prstGeom prst="rect">
            <a:avLst/>
          </a:prstGeom>
          <a:noFill/>
        </p:spPr>
        <p:txBody>
          <a:bodyPr wrap="square" rtlCol="0">
            <a:spAutoFit/>
          </a:bodyPr>
          <a:lstStyle/>
          <a:p>
            <a:pPr algn="ctr">
              <a:lnSpc>
                <a:spcPct val="150000"/>
              </a:lnSpc>
            </a:pPr>
            <a:r>
              <a:rPr lang="en-US" sz="2800" dirty="0">
                <a:latin typeface="Gadugi" panose="020B0502040204020203" pitchFamily="34" charset="0"/>
                <a:ea typeface="Gadugi" panose="020B0502040204020203" pitchFamily="34" charset="0"/>
              </a:rPr>
              <a:t>This Project </a:t>
            </a:r>
            <a:r>
              <a:rPr lang="en-US" sz="2800" b="1" dirty="0">
                <a:latin typeface="Gadugi" panose="020B0502040204020203" pitchFamily="34" charset="0"/>
                <a:ea typeface="Gadugi" panose="020B0502040204020203" pitchFamily="34" charset="0"/>
              </a:rPr>
              <a:t>FIRE DETECTION &amp; EXTINGUSHING SYSTEM </a:t>
            </a:r>
            <a:r>
              <a:rPr lang="en-US" sz="2800" dirty="0">
                <a:latin typeface="Gadugi" panose="020B0502040204020203" pitchFamily="34" charset="0"/>
                <a:ea typeface="Gadugi" panose="020B0502040204020203" pitchFamily="34" charset="0"/>
              </a:rPr>
              <a:t>is used in household and industrial area where the chances of getting fire is high. </a:t>
            </a:r>
          </a:p>
          <a:p>
            <a:pPr algn="ctr">
              <a:lnSpc>
                <a:spcPct val="150000"/>
              </a:lnSpc>
            </a:pPr>
            <a:r>
              <a:rPr lang="en-US" sz="2800" dirty="0">
                <a:latin typeface="Gadugi" panose="020B0502040204020203" pitchFamily="34" charset="0"/>
                <a:ea typeface="Gadugi" panose="020B0502040204020203" pitchFamily="34" charset="0"/>
              </a:rPr>
              <a:t>Thus, we can minimize the Economical and Human loss.</a:t>
            </a:r>
            <a:endParaRPr lang="en-IN" sz="28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910665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0" name="Rectangle 9">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3" name="Picture 2" descr="A picture containing drawing, graffiti, plate&#10;&#10;Description automatically generated">
            <a:extLst>
              <a:ext uri="{FF2B5EF4-FFF2-40B4-BE49-F238E27FC236}">
                <a16:creationId xmlns:a16="http://schemas.microsoft.com/office/drawing/2014/main" id="{769D88AF-704C-4A45-A520-12F1A0F999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290" y="965201"/>
            <a:ext cx="9341419" cy="4927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344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BA19-5275-4AD3-8067-39329E73D1CA}"/>
              </a:ext>
            </a:extLst>
          </p:cNvPr>
          <p:cNvSpPr>
            <a:spLocks noGrp="1"/>
          </p:cNvSpPr>
          <p:nvPr>
            <p:ph type="title"/>
          </p:nvPr>
        </p:nvSpPr>
        <p:spPr>
          <a:xfrm>
            <a:off x="1042825" y="0"/>
            <a:ext cx="9905998" cy="1478570"/>
          </a:xfrm>
        </p:spPr>
        <p:txBody>
          <a:bodyPr/>
          <a:lstStyle/>
          <a:p>
            <a:pPr algn="ctr"/>
            <a:r>
              <a:rPr lang="en-IN" b="1" u="sng" dirty="0"/>
              <a:t>Introduction</a:t>
            </a:r>
          </a:p>
        </p:txBody>
      </p:sp>
      <p:sp>
        <p:nvSpPr>
          <p:cNvPr id="3" name="TextBox 2">
            <a:extLst>
              <a:ext uri="{FF2B5EF4-FFF2-40B4-BE49-F238E27FC236}">
                <a16:creationId xmlns:a16="http://schemas.microsoft.com/office/drawing/2014/main" id="{67987664-D677-4B12-A7B9-FD76260AF664}"/>
              </a:ext>
            </a:extLst>
          </p:cNvPr>
          <p:cNvSpPr txBox="1"/>
          <p:nvPr/>
        </p:nvSpPr>
        <p:spPr>
          <a:xfrm>
            <a:off x="1243177" y="1160981"/>
            <a:ext cx="9739901"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Nowadays we encounter with the fires generated at various places such as home, offices, schools, etc. Such fires ,which may occur due to short circuits, causes damage to various appliances as well as leads to damage to the property.</a:t>
            </a:r>
          </a:p>
          <a:p>
            <a:endParaRPr lang="en-US" sz="2400" dirty="0"/>
          </a:p>
          <a:p>
            <a:pPr marL="342900" indent="-342900">
              <a:buFont typeface="Wingdings" panose="05000000000000000000" pitchFamily="2" charset="2"/>
              <a:buChar char="Ø"/>
            </a:pPr>
            <a:r>
              <a:rPr lang="en-US" sz="2400" dirty="0"/>
              <a:t>So, it is essential to develop automated systems which would help us to detect the fires and help us to extinguish that fire. Hence our project is based on “FIRE DETECTION AND EXTINGUISHING SYSTEMS”. We have designed an electronic circuit including an Arduino UNO .</a:t>
            </a:r>
          </a:p>
          <a:p>
            <a:endParaRPr lang="en-US" sz="2400" dirty="0"/>
          </a:p>
          <a:p>
            <a:pPr marL="342900" indent="-342900">
              <a:buFont typeface="Wingdings" panose="05000000000000000000" pitchFamily="2" charset="2"/>
              <a:buChar char="Ø"/>
            </a:pPr>
            <a:r>
              <a:rPr lang="en-US" sz="2400" dirty="0"/>
              <a:t>The circuit consists of the temperature sensor LM 35 which detects the fire generated .We have a program written in Arduino UNO which cuts the electrical supply of the home once the fire is encountered and activates a water pump to extinguish fire.</a:t>
            </a:r>
            <a:endParaRPr lang="en-IN" sz="2400" dirty="0"/>
          </a:p>
        </p:txBody>
      </p:sp>
    </p:spTree>
    <p:extLst>
      <p:ext uri="{BB962C8B-B14F-4D97-AF65-F5344CB8AC3E}">
        <p14:creationId xmlns:p14="http://schemas.microsoft.com/office/powerpoint/2010/main" val="133818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EF78-16AA-48F3-B377-88E629271200}"/>
              </a:ext>
            </a:extLst>
          </p:cNvPr>
          <p:cNvSpPr>
            <a:spLocks noGrp="1"/>
          </p:cNvSpPr>
          <p:nvPr>
            <p:ph type="title"/>
          </p:nvPr>
        </p:nvSpPr>
        <p:spPr>
          <a:xfrm>
            <a:off x="1141413" y="145908"/>
            <a:ext cx="9905998" cy="1478570"/>
          </a:xfrm>
        </p:spPr>
        <p:txBody>
          <a:bodyPr/>
          <a:lstStyle/>
          <a:p>
            <a:pPr algn="ctr"/>
            <a:r>
              <a:rPr lang="en-IN" b="1" u="sng" dirty="0"/>
              <a:t>Why we need fire extinguishers</a:t>
            </a:r>
            <a:r>
              <a:rPr lang="en-IN" b="1" dirty="0"/>
              <a:t> ?</a:t>
            </a:r>
          </a:p>
        </p:txBody>
      </p:sp>
      <p:sp>
        <p:nvSpPr>
          <p:cNvPr id="3" name="TextBox 2">
            <a:extLst>
              <a:ext uri="{FF2B5EF4-FFF2-40B4-BE49-F238E27FC236}">
                <a16:creationId xmlns:a16="http://schemas.microsoft.com/office/drawing/2014/main" id="{53E4C0BB-D96D-4AAF-B713-EC863C263C2A}"/>
              </a:ext>
            </a:extLst>
          </p:cNvPr>
          <p:cNvSpPr txBox="1"/>
          <p:nvPr/>
        </p:nvSpPr>
        <p:spPr>
          <a:xfrm>
            <a:off x="996594" y="1859620"/>
            <a:ext cx="9989173" cy="1815882"/>
          </a:xfrm>
          <a:prstGeom prst="rect">
            <a:avLst/>
          </a:prstGeom>
          <a:noFill/>
        </p:spPr>
        <p:txBody>
          <a:bodyPr wrap="square" rtlCol="0">
            <a:spAutoFit/>
          </a:bodyPr>
          <a:lstStyle/>
          <a:p>
            <a:pPr marL="285750" indent="-285750" algn="ctr">
              <a:buFont typeface="Wingdings" panose="05000000000000000000" pitchFamily="2" charset="2"/>
              <a:buChar char="v"/>
            </a:pPr>
            <a:r>
              <a:rPr lang="en-US" sz="2800" b="1" dirty="0"/>
              <a:t> Fire extinguishers </a:t>
            </a:r>
            <a:r>
              <a:rPr lang="en-US" sz="2800" dirty="0"/>
              <a:t>are extremely important as they are the most commonly used for of </a:t>
            </a:r>
            <a:r>
              <a:rPr lang="en-US" sz="2800" b="1" dirty="0"/>
              <a:t>fire </a:t>
            </a:r>
            <a:r>
              <a:rPr lang="en-US" sz="2800" dirty="0"/>
              <a:t>protection. In many cases they are a first line of defense and often contain or extinguish a </a:t>
            </a:r>
            <a:r>
              <a:rPr lang="en-US" sz="2800" b="1" dirty="0"/>
              <a:t>fire</a:t>
            </a:r>
            <a:r>
              <a:rPr lang="en-US" sz="2800" dirty="0"/>
              <a:t>, preventing costly damage.</a:t>
            </a:r>
            <a:endParaRPr lang="en-IN" sz="2800" dirty="0"/>
          </a:p>
        </p:txBody>
      </p:sp>
      <p:sp>
        <p:nvSpPr>
          <p:cNvPr id="4" name="TextBox 3">
            <a:extLst>
              <a:ext uri="{FF2B5EF4-FFF2-40B4-BE49-F238E27FC236}">
                <a16:creationId xmlns:a16="http://schemas.microsoft.com/office/drawing/2014/main" id="{34A835C8-D34D-4383-96FD-D41A739B1FCB}"/>
              </a:ext>
            </a:extLst>
          </p:cNvPr>
          <p:cNvSpPr txBox="1"/>
          <p:nvPr/>
        </p:nvSpPr>
        <p:spPr>
          <a:xfrm>
            <a:off x="2291139" y="4407611"/>
            <a:ext cx="7387119" cy="1077218"/>
          </a:xfrm>
          <a:prstGeom prst="rect">
            <a:avLst/>
          </a:prstGeom>
          <a:noFill/>
        </p:spPr>
        <p:txBody>
          <a:bodyPr wrap="square" rtlCol="0">
            <a:spAutoFit/>
          </a:bodyPr>
          <a:lstStyle/>
          <a:p>
            <a:pPr algn="ctr"/>
            <a:r>
              <a:rPr lang="en-US" sz="3200" dirty="0">
                <a:latin typeface="Copperplate Gothic Bold" panose="020E0705020206020404" pitchFamily="34" charset="0"/>
              </a:rPr>
              <a:t>Stay safe by having a </a:t>
            </a:r>
            <a:r>
              <a:rPr lang="en-US" sz="3200" b="1" dirty="0">
                <a:latin typeface="Copperplate Gothic Bold" panose="020E0705020206020404" pitchFamily="34" charset="0"/>
              </a:rPr>
              <a:t>fire extinguisher </a:t>
            </a:r>
            <a:r>
              <a:rPr lang="en-US" sz="3200" dirty="0">
                <a:latin typeface="Copperplate Gothic Bold" panose="020E0705020206020404" pitchFamily="34" charset="0"/>
              </a:rPr>
              <a:t>handy !!!</a:t>
            </a:r>
            <a:endParaRPr lang="en-IN" sz="3200" dirty="0">
              <a:latin typeface="Copperplate Gothic Bold" panose="020E0705020206020404" pitchFamily="34" charset="0"/>
            </a:endParaRPr>
          </a:p>
        </p:txBody>
      </p:sp>
    </p:spTree>
    <p:extLst>
      <p:ext uri="{BB962C8B-B14F-4D97-AF65-F5344CB8AC3E}">
        <p14:creationId xmlns:p14="http://schemas.microsoft.com/office/powerpoint/2010/main" val="376981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E6F-5DDB-4538-862A-8B82AC7DE256}"/>
              </a:ext>
            </a:extLst>
          </p:cNvPr>
          <p:cNvSpPr>
            <a:spLocks noGrp="1"/>
          </p:cNvSpPr>
          <p:nvPr>
            <p:ph type="title"/>
          </p:nvPr>
        </p:nvSpPr>
        <p:spPr>
          <a:xfrm>
            <a:off x="1141413" y="659614"/>
            <a:ext cx="9905998" cy="1478570"/>
          </a:xfrm>
        </p:spPr>
        <p:txBody>
          <a:bodyPr/>
          <a:lstStyle/>
          <a:p>
            <a:pPr algn="ctr"/>
            <a:r>
              <a:rPr lang="en-US" b="1" u="sng" dirty="0"/>
              <a:t>HISTORY behind fire extinguisher’s</a:t>
            </a:r>
            <a:endParaRPr lang="en-IN" b="1" u="sng" dirty="0"/>
          </a:p>
        </p:txBody>
      </p:sp>
      <p:sp>
        <p:nvSpPr>
          <p:cNvPr id="3" name="TextBox 2">
            <a:extLst>
              <a:ext uri="{FF2B5EF4-FFF2-40B4-BE49-F238E27FC236}">
                <a16:creationId xmlns:a16="http://schemas.microsoft.com/office/drawing/2014/main" id="{0635F03C-514E-4D40-9DDF-B7EC4E947CFA}"/>
              </a:ext>
            </a:extLst>
          </p:cNvPr>
          <p:cNvSpPr txBox="1"/>
          <p:nvPr/>
        </p:nvSpPr>
        <p:spPr>
          <a:xfrm>
            <a:off x="1808251" y="2630175"/>
            <a:ext cx="8650841" cy="2792239"/>
          </a:xfrm>
          <a:prstGeom prst="rect">
            <a:avLst/>
          </a:prstGeom>
          <a:noFill/>
        </p:spPr>
        <p:txBody>
          <a:bodyPr wrap="square" rtlCol="0">
            <a:spAutoFit/>
          </a:bodyPr>
          <a:lstStyle/>
          <a:p>
            <a:pPr algn="ctr">
              <a:lnSpc>
                <a:spcPct val="150000"/>
              </a:lnSpc>
            </a:pPr>
            <a:r>
              <a:rPr lang="en-US" sz="2400" dirty="0">
                <a:latin typeface="Lucida Bright" panose="02040602050505020304" pitchFamily="18" charset="0"/>
              </a:rPr>
              <a:t>By the late 1800’s, the electric fire alarm system was invented. This was the first time a thermostat could detect heat and trigger the sprinkler system to displace a fire.</a:t>
            </a:r>
          </a:p>
          <a:p>
            <a:pPr algn="ctr">
              <a:lnSpc>
                <a:spcPct val="150000"/>
              </a:lnSpc>
            </a:pPr>
            <a:endParaRPr lang="en-IN" sz="2400" dirty="0">
              <a:latin typeface="Lucida Bright" panose="02040602050505020304" pitchFamily="18" charset="0"/>
            </a:endParaRPr>
          </a:p>
        </p:txBody>
      </p:sp>
    </p:spTree>
    <p:extLst>
      <p:ext uri="{BB962C8B-B14F-4D97-AF65-F5344CB8AC3E}">
        <p14:creationId xmlns:p14="http://schemas.microsoft.com/office/powerpoint/2010/main" val="381408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5FAD-6D95-4753-B24A-7AF74A979FA5}"/>
              </a:ext>
            </a:extLst>
          </p:cNvPr>
          <p:cNvSpPr>
            <a:spLocks noGrp="1"/>
          </p:cNvSpPr>
          <p:nvPr>
            <p:ph type="title"/>
          </p:nvPr>
        </p:nvSpPr>
        <p:spPr>
          <a:xfrm>
            <a:off x="1141413" y="567148"/>
            <a:ext cx="9905998" cy="1478570"/>
          </a:xfrm>
        </p:spPr>
        <p:txBody>
          <a:bodyPr/>
          <a:lstStyle/>
          <a:p>
            <a:pPr algn="ctr"/>
            <a:r>
              <a:rPr lang="en-US" b="1" u="sng" dirty="0"/>
              <a:t>TECHNOLOGICAL ADVANCEMENTS IN FIRE ALARMS</a:t>
            </a:r>
            <a:endParaRPr lang="en-IN" b="1" u="sng" dirty="0"/>
          </a:p>
        </p:txBody>
      </p:sp>
      <p:sp>
        <p:nvSpPr>
          <p:cNvPr id="3" name="TextBox 2">
            <a:extLst>
              <a:ext uri="{FF2B5EF4-FFF2-40B4-BE49-F238E27FC236}">
                <a16:creationId xmlns:a16="http://schemas.microsoft.com/office/drawing/2014/main" id="{7DF06E17-AE55-4637-9D42-BE0045A4E976}"/>
              </a:ext>
            </a:extLst>
          </p:cNvPr>
          <p:cNvSpPr txBox="1"/>
          <p:nvPr/>
        </p:nvSpPr>
        <p:spPr>
          <a:xfrm>
            <a:off x="1481314" y="2352782"/>
            <a:ext cx="9370032" cy="3046988"/>
          </a:xfrm>
          <a:prstGeom prst="rect">
            <a:avLst/>
          </a:prstGeom>
          <a:noFill/>
        </p:spPr>
        <p:txBody>
          <a:bodyPr wrap="square" rtlCol="0">
            <a:spAutoFit/>
          </a:bodyPr>
          <a:lstStyle/>
          <a:p>
            <a:pPr algn="ctr"/>
            <a:r>
              <a:rPr lang="en-US" sz="2400" dirty="0">
                <a:latin typeface="Lucida Bright" panose="02040602050505020304" pitchFamily="18" charset="0"/>
              </a:rPr>
              <a:t>So what about the fire alarm system today? What new and innovative ways are fire alarm systems protecting people and buildings?</a:t>
            </a:r>
          </a:p>
          <a:p>
            <a:pPr marL="285750" indent="-285750">
              <a:buFont typeface="Wingdings" panose="05000000000000000000" pitchFamily="2" charset="2"/>
              <a:buChar char="v"/>
            </a:pPr>
            <a:endParaRPr lang="en-US" sz="2400" dirty="0">
              <a:latin typeface="Lucida Bright" panose="02040602050505020304" pitchFamily="18" charset="0"/>
            </a:endParaRPr>
          </a:p>
          <a:p>
            <a:pPr marL="285750" indent="-285750">
              <a:buFont typeface="Wingdings" panose="05000000000000000000" pitchFamily="2" charset="2"/>
              <a:buChar char="v"/>
            </a:pPr>
            <a:endParaRPr lang="en-US" sz="2400" dirty="0">
              <a:latin typeface="Lucida Bright" panose="02040602050505020304" pitchFamily="18" charset="0"/>
            </a:endParaRPr>
          </a:p>
          <a:p>
            <a:endParaRPr lang="en-US" sz="2400" dirty="0">
              <a:latin typeface="Lucida Bright" panose="02040602050505020304" pitchFamily="18" charset="0"/>
            </a:endParaRPr>
          </a:p>
          <a:p>
            <a:pPr marL="285750" indent="-285750" algn="ctr">
              <a:buFont typeface="Wingdings" panose="05000000000000000000" pitchFamily="2" charset="2"/>
              <a:buChar char="v"/>
            </a:pPr>
            <a:r>
              <a:rPr lang="en-US" sz="2400" dirty="0">
                <a:latin typeface="Lucida Bright" panose="02040602050505020304" pitchFamily="18" charset="0"/>
              </a:rPr>
              <a:t> Today, the newest development of the fire alarm system has been the addressable head. </a:t>
            </a:r>
          </a:p>
        </p:txBody>
      </p:sp>
    </p:spTree>
    <p:extLst>
      <p:ext uri="{BB962C8B-B14F-4D97-AF65-F5344CB8AC3E}">
        <p14:creationId xmlns:p14="http://schemas.microsoft.com/office/powerpoint/2010/main" val="217547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A2D0C45-E7AA-4866-A7F7-DA76E0475954}"/>
              </a:ext>
            </a:extLst>
          </p:cNvPr>
          <p:cNvSpPr>
            <a:spLocks noGrp="1"/>
          </p:cNvSpPr>
          <p:nvPr>
            <p:ph type="title"/>
          </p:nvPr>
        </p:nvSpPr>
        <p:spPr>
          <a:xfrm>
            <a:off x="1141413" y="618518"/>
            <a:ext cx="4459286" cy="1478570"/>
          </a:xfrm>
        </p:spPr>
        <p:txBody>
          <a:bodyPr vert="horz" lIns="91440" tIns="45720" rIns="91440" bIns="45720" rtlCol="0" anchor="ctr">
            <a:normAutofit/>
          </a:bodyPr>
          <a:lstStyle/>
          <a:p>
            <a:pPr algn="ctr"/>
            <a:r>
              <a:rPr lang="en-US" sz="3200" b="1" u="sng" dirty="0"/>
              <a:t>ADDRESSABLE FIRE ALARM SYSTEM</a:t>
            </a:r>
          </a:p>
        </p:txBody>
      </p:sp>
      <p:sp>
        <p:nvSpPr>
          <p:cNvPr id="4" name="TextBox 3">
            <a:extLst>
              <a:ext uri="{FF2B5EF4-FFF2-40B4-BE49-F238E27FC236}">
                <a16:creationId xmlns:a16="http://schemas.microsoft.com/office/drawing/2014/main" id="{9730794E-3B5A-4A47-8B8D-C59259703271}"/>
              </a:ext>
            </a:extLst>
          </p:cNvPr>
          <p:cNvSpPr txBox="1"/>
          <p:nvPr/>
        </p:nvSpPr>
        <p:spPr>
          <a:xfrm>
            <a:off x="1131138" y="1982363"/>
            <a:ext cx="4459287" cy="3965046"/>
          </a:xfrm>
          <a:prstGeom prst="rect">
            <a:avLst/>
          </a:prstGeom>
        </p:spPr>
        <p:txBody>
          <a:bodyPr vert="horz" lIns="91440" tIns="45720" rIns="91440" bIns="45720" rtlCol="0" anchor="ctr">
            <a:normAutofit/>
          </a:bodyPr>
          <a:lstStyle/>
          <a:p>
            <a:pPr algn="ctr" defTabSz="914400">
              <a:lnSpc>
                <a:spcPct val="120000"/>
              </a:lnSpc>
              <a:spcAft>
                <a:spcPts val="600"/>
              </a:spcAft>
              <a:buSzPct val="125000"/>
            </a:pPr>
            <a:r>
              <a:rPr lang="en-US" sz="2000" dirty="0">
                <a:latin typeface="Arial Black" panose="020B0A04020102020204" pitchFamily="34" charset="0"/>
              </a:rPr>
              <a:t>Before the addressable head, there was an alphanumeric display at the control panel that indicated what zone was being affected. With the addressable head, the location can be pinpointed directly at the control panel. </a:t>
            </a:r>
          </a:p>
          <a:p>
            <a:pPr algn="ctr" defTabSz="914400">
              <a:lnSpc>
                <a:spcPct val="120000"/>
              </a:lnSpc>
              <a:spcAft>
                <a:spcPts val="600"/>
              </a:spcAft>
              <a:buSzPct val="125000"/>
            </a:pPr>
            <a:endParaRPr lang="en-US" sz="2000" dirty="0">
              <a:latin typeface="Arial Black" panose="020B0A04020102020204" pitchFamily="34" charset="0"/>
            </a:endParaRPr>
          </a:p>
        </p:txBody>
      </p:sp>
      <p:pic>
        <p:nvPicPr>
          <p:cNvPr id="5" name="Picture 4" descr="A close up of a device&#10;&#10;Description automatically generated">
            <a:extLst>
              <a:ext uri="{FF2B5EF4-FFF2-40B4-BE49-F238E27FC236}">
                <a16:creationId xmlns:a16="http://schemas.microsoft.com/office/drawing/2014/main" id="{B5169359-D161-466D-9BDF-50ED7569DBC6}"/>
              </a:ext>
            </a:extLst>
          </p:cNvPr>
          <p:cNvPicPr>
            <a:picLocks noChangeAspect="1"/>
          </p:cNvPicPr>
          <p:nvPr/>
        </p:nvPicPr>
        <p:blipFill>
          <a:blip r:embed="rId4"/>
          <a:stretch>
            <a:fillRect/>
          </a:stretch>
        </p:blipFill>
        <p:spPr>
          <a:xfrm>
            <a:off x="6106274" y="1152170"/>
            <a:ext cx="5456279" cy="45287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7" name="Group 5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77263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33B2-86E4-4AFA-983B-F972E5FBA0FA}"/>
              </a:ext>
            </a:extLst>
          </p:cNvPr>
          <p:cNvSpPr>
            <a:spLocks noGrp="1"/>
          </p:cNvSpPr>
          <p:nvPr>
            <p:ph type="title"/>
          </p:nvPr>
        </p:nvSpPr>
        <p:spPr>
          <a:xfrm>
            <a:off x="1100317" y="341120"/>
            <a:ext cx="9905998" cy="1478570"/>
          </a:xfrm>
        </p:spPr>
        <p:txBody>
          <a:bodyPr/>
          <a:lstStyle/>
          <a:p>
            <a:pPr algn="ctr"/>
            <a:r>
              <a:rPr lang="en-IN" b="1" u="sng" dirty="0"/>
              <a:t>Our objective</a:t>
            </a:r>
          </a:p>
        </p:txBody>
      </p:sp>
      <p:sp>
        <p:nvSpPr>
          <p:cNvPr id="3" name="TextBox 2">
            <a:extLst>
              <a:ext uri="{FF2B5EF4-FFF2-40B4-BE49-F238E27FC236}">
                <a16:creationId xmlns:a16="http://schemas.microsoft.com/office/drawing/2014/main" id="{17743A4C-6740-4E05-9976-E68D84ED1D17}"/>
              </a:ext>
            </a:extLst>
          </p:cNvPr>
          <p:cNvSpPr txBox="1"/>
          <p:nvPr/>
        </p:nvSpPr>
        <p:spPr>
          <a:xfrm>
            <a:off x="1458934" y="1952091"/>
            <a:ext cx="9308387" cy="3240952"/>
          </a:xfrm>
          <a:prstGeom prst="rect">
            <a:avLst/>
          </a:prstGeom>
          <a:noFill/>
        </p:spPr>
        <p:txBody>
          <a:bodyPr wrap="square" rtlCol="0">
            <a:spAutoFit/>
          </a:bodyPr>
          <a:lstStyle/>
          <a:p>
            <a:pPr algn="ctr">
              <a:lnSpc>
                <a:spcPct val="150000"/>
              </a:lnSpc>
            </a:pPr>
            <a:r>
              <a:rPr lang="en-US" sz="2800" dirty="0">
                <a:latin typeface="Arial Rounded MT Bold" panose="020F0704030504030204" pitchFamily="34" charset="0"/>
              </a:rPr>
              <a:t>The main objective of our project is to detect fire or electric mishap at our homes using temperature sensors, and then extinguish the fire using water. In the meantime, the module starts spreading water and over fire lit area.</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00212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5835-BDA7-4967-9BB2-22FB06C3D970}"/>
              </a:ext>
            </a:extLst>
          </p:cNvPr>
          <p:cNvSpPr>
            <a:spLocks noGrp="1"/>
          </p:cNvSpPr>
          <p:nvPr>
            <p:ph type="title"/>
          </p:nvPr>
        </p:nvSpPr>
        <p:spPr>
          <a:xfrm>
            <a:off x="1048947" y="258928"/>
            <a:ext cx="9905998" cy="1478570"/>
          </a:xfrm>
        </p:spPr>
        <p:txBody>
          <a:bodyPr>
            <a:normAutofit/>
          </a:bodyPr>
          <a:lstStyle/>
          <a:p>
            <a:pPr algn="ctr"/>
            <a:r>
              <a:rPr lang="en-IN" b="1" u="sng" dirty="0"/>
              <a:t>About Arduino uno (r3)</a:t>
            </a:r>
          </a:p>
        </p:txBody>
      </p:sp>
      <p:sp>
        <p:nvSpPr>
          <p:cNvPr id="3" name="TextBox 2">
            <a:extLst>
              <a:ext uri="{FF2B5EF4-FFF2-40B4-BE49-F238E27FC236}">
                <a16:creationId xmlns:a16="http://schemas.microsoft.com/office/drawing/2014/main" id="{F37FDB4F-929B-4BE9-AF7A-793393993A55}"/>
              </a:ext>
            </a:extLst>
          </p:cNvPr>
          <p:cNvSpPr txBox="1"/>
          <p:nvPr/>
        </p:nvSpPr>
        <p:spPr>
          <a:xfrm>
            <a:off x="1458935" y="1828803"/>
            <a:ext cx="9187790" cy="3257174"/>
          </a:xfrm>
          <a:prstGeom prst="rect">
            <a:avLst/>
          </a:prstGeom>
          <a:noFill/>
        </p:spPr>
        <p:txBody>
          <a:bodyPr wrap="square" rtlCol="0">
            <a:spAutoFit/>
          </a:bodyPr>
          <a:lstStyle/>
          <a:p>
            <a:pPr algn="ctr">
              <a:lnSpc>
                <a:spcPct val="150000"/>
              </a:lnSpc>
            </a:pPr>
            <a:r>
              <a:rPr lang="en-US" sz="2800">
                <a:latin typeface="Candara" panose="020E0502030303020204" pitchFamily="34" charset="0"/>
              </a:rPr>
              <a:t>The main functioning of the project is based on the controller called as ARDUINO UNO R3. It is used in many IOT projects. So, the brain behind this is the controller. The peripherals attached to the controller are LED, Water supply unit and LM35 temperature sensor. </a:t>
            </a:r>
            <a:endParaRPr lang="en-IN" sz="2800" dirty="0">
              <a:latin typeface="Candara" panose="020E0502030303020204" pitchFamily="34" charset="0"/>
            </a:endParaRPr>
          </a:p>
        </p:txBody>
      </p:sp>
    </p:spTree>
    <p:extLst>
      <p:ext uri="{BB962C8B-B14F-4D97-AF65-F5344CB8AC3E}">
        <p14:creationId xmlns:p14="http://schemas.microsoft.com/office/powerpoint/2010/main" val="1844709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242</TotalTime>
  <Words>1437</Words>
  <Application>Microsoft Office PowerPoint</Application>
  <PresentationFormat>Widescreen</PresentationFormat>
  <Paragraphs>135</Paragraphs>
  <Slides>28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28</vt:i4>
      </vt:variant>
    </vt:vector>
  </HeadingPairs>
  <TitlesOfParts>
    <vt:vector size="45" baseType="lpstr">
      <vt:lpstr>Arial</vt:lpstr>
      <vt:lpstr>Arial Black</vt:lpstr>
      <vt:lpstr>Arial Rounded MT Bold</vt:lpstr>
      <vt:lpstr>Bahnschrift SemiBold</vt:lpstr>
      <vt:lpstr>Bookman Old Style</vt:lpstr>
      <vt:lpstr>Candara</vt:lpstr>
      <vt:lpstr>Comic Sans MS</vt:lpstr>
      <vt:lpstr>Consolas</vt:lpstr>
      <vt:lpstr>Copperplate Gothic Bold</vt:lpstr>
      <vt:lpstr>Eras Demi ITC</vt:lpstr>
      <vt:lpstr>Gadugi</vt:lpstr>
      <vt:lpstr>Lucida Bright</vt:lpstr>
      <vt:lpstr>Lucida Calligraphy</vt:lpstr>
      <vt:lpstr>Tahoma</vt:lpstr>
      <vt:lpstr>Tw Cen MT</vt:lpstr>
      <vt:lpstr>Wingdings</vt:lpstr>
      <vt:lpstr>Circuit</vt:lpstr>
      <vt:lpstr>Fire Detection &amp; extinguishing system</vt:lpstr>
      <vt:lpstr>Project id :- 1c42020  </vt:lpstr>
      <vt:lpstr>Introduction</vt:lpstr>
      <vt:lpstr>Why we need fire extinguishers ?</vt:lpstr>
      <vt:lpstr>HISTORY behind fire extinguisher’s</vt:lpstr>
      <vt:lpstr>TECHNOLOGICAL ADVANCEMENTS IN FIRE ALARMS</vt:lpstr>
      <vt:lpstr>ADDRESSABLE FIRE ALARM SYSTEM</vt:lpstr>
      <vt:lpstr>Our objective</vt:lpstr>
      <vt:lpstr>About Arduino uno (r3)</vt:lpstr>
      <vt:lpstr>PowerPoint Presentation</vt:lpstr>
      <vt:lpstr>Arduino uno (Technical Specification)</vt:lpstr>
      <vt:lpstr>Arduino uno (Technical Specification)</vt:lpstr>
      <vt:lpstr>About lm35 (temperature sensor)</vt:lpstr>
      <vt:lpstr>PowerPoint Presentation</vt:lpstr>
      <vt:lpstr>Use of ic741</vt:lpstr>
      <vt:lpstr>PowerPoint Presentation</vt:lpstr>
      <vt:lpstr>Circuit implementation using op-amp</vt:lpstr>
      <vt:lpstr>construction</vt:lpstr>
      <vt:lpstr>the Code feed to Arduino uno (r3) is…</vt:lpstr>
      <vt:lpstr>How it works …</vt:lpstr>
      <vt:lpstr>Awareness about fire extinguisher’s</vt:lpstr>
      <vt:lpstr>SAFETY MEASURES IN FIRE ALARM SYSTEMS</vt:lpstr>
      <vt:lpstr>PowerPoint Presentation</vt:lpstr>
      <vt:lpstr>PowerPoint Presentation</vt:lpstr>
      <vt:lpstr>Forest fires</vt:lpstr>
      <vt:lpstr>Enlarging our perspective's</vt:lpstr>
      <vt:lpstr>Final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Detection &amp; extinguishing system</dc:title>
  <dc:creator>Utkarsh Magar</dc:creator>
  <cp:lastModifiedBy>33264_SAHIL_21_22</cp:lastModifiedBy>
  <cp:revision>15</cp:revision>
  <dcterms:created xsi:type="dcterms:W3CDTF">2020-06-04T13:15:46Z</dcterms:created>
  <dcterms:modified xsi:type="dcterms:W3CDTF">2022-02-28T06:56:51Z</dcterms:modified>
</cp:coreProperties>
</file>