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notesMasterIdLst>
    <p:notesMasterId r:id="rId19"/>
  </p:notesMasterIdLst>
  <p:handoutMasterIdLst>
    <p:handoutMasterId r:id="rId20"/>
  </p:handoutMasterIdLst>
  <p:sldIdLst>
    <p:sldId id="290" r:id="rId2"/>
    <p:sldId id="291" r:id="rId3"/>
    <p:sldId id="294" r:id="rId4"/>
    <p:sldId id="308" r:id="rId5"/>
    <p:sldId id="295" r:id="rId6"/>
    <p:sldId id="292" r:id="rId7"/>
    <p:sldId id="293" r:id="rId8"/>
    <p:sldId id="299" r:id="rId9"/>
    <p:sldId id="306" r:id="rId10"/>
    <p:sldId id="296" r:id="rId11"/>
    <p:sldId id="305" r:id="rId12"/>
    <p:sldId id="297" r:id="rId13"/>
    <p:sldId id="300" r:id="rId14"/>
    <p:sldId id="303" r:id="rId15"/>
    <p:sldId id="304" r:id="rId16"/>
    <p:sldId id="302" r:id="rId17"/>
    <p:sldId id="301"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77810" autoAdjust="0"/>
  </p:normalViewPr>
  <p:slideViewPr>
    <p:cSldViewPr snapToGrid="0" snapToObjects="1">
      <p:cViewPr varScale="1">
        <p:scale>
          <a:sx n="119" d="100"/>
          <a:sy n="119" d="100"/>
        </p:scale>
        <p:origin x="192" y="76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1F1D4-2CCA-4CEC-9029-E712C34E0158}" type="datetimeFigureOut">
              <a:rPr lang="en-US" smtClean="0"/>
              <a:t>12/2/17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AF8CF-E6A1-4020-92D5-386EE00F5476}" type="slidenum">
              <a:rPr lang="en-US" smtClean="0"/>
              <a:t>‹#›</a:t>
            </a:fld>
            <a:endParaRPr lang="en-US"/>
          </a:p>
        </p:txBody>
      </p:sp>
    </p:spTree>
    <p:extLst>
      <p:ext uri="{BB962C8B-B14F-4D97-AF65-F5344CB8AC3E}">
        <p14:creationId xmlns:p14="http://schemas.microsoft.com/office/powerpoint/2010/main" val="375888529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093CE5-F80D-BA4F-A3AC-F60453A82B60}" type="datetimeFigureOut">
              <a:rPr lang="en-US" smtClean="0"/>
              <a:pPr/>
              <a:t>12/2/17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00964-B5C1-374D-8CBD-26DECFC3222A}" type="slidenum">
              <a:rPr lang="en-US" smtClean="0"/>
              <a:pPr/>
              <a:t>‹#›</a:t>
            </a:fld>
            <a:endParaRPr lang="en-US"/>
          </a:p>
        </p:txBody>
      </p:sp>
    </p:spTree>
    <p:extLst>
      <p:ext uri="{BB962C8B-B14F-4D97-AF65-F5344CB8AC3E}">
        <p14:creationId xmlns:p14="http://schemas.microsoft.com/office/powerpoint/2010/main" val="392613421"/>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a:prstGeom prst="rect">
            <a:avLst/>
          </a:prstGeom>
        </p:spPr>
        <p:txBody>
          <a:bodyPr/>
          <a:lstStyle/>
          <a:p>
            <a:r>
              <a:rPr lang="en-CA"/>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257169" indent="0" algn="ctr">
              <a:buNone/>
              <a:defRPr>
                <a:solidFill>
                  <a:schemeClr val="tx1">
                    <a:tint val="75000"/>
                  </a:schemeClr>
                </a:solidFill>
              </a:defRPr>
            </a:lvl2pPr>
            <a:lvl3pPr marL="514337" indent="0" algn="ctr">
              <a:buNone/>
              <a:defRPr>
                <a:solidFill>
                  <a:schemeClr val="tx1">
                    <a:tint val="75000"/>
                  </a:schemeClr>
                </a:solidFill>
              </a:defRPr>
            </a:lvl3pPr>
            <a:lvl4pPr marL="771506" indent="0" algn="ctr">
              <a:buNone/>
              <a:defRPr>
                <a:solidFill>
                  <a:schemeClr val="tx1">
                    <a:tint val="75000"/>
                  </a:schemeClr>
                </a:solidFill>
              </a:defRPr>
            </a:lvl4pPr>
            <a:lvl5pPr marL="1028675" indent="0" algn="ctr">
              <a:buNone/>
              <a:defRPr>
                <a:solidFill>
                  <a:schemeClr val="tx1">
                    <a:tint val="75000"/>
                  </a:schemeClr>
                </a:solidFill>
              </a:defRPr>
            </a:lvl5pPr>
            <a:lvl6pPr marL="1285843" indent="0" algn="ctr">
              <a:buNone/>
              <a:defRPr>
                <a:solidFill>
                  <a:schemeClr val="tx1">
                    <a:tint val="75000"/>
                  </a:schemeClr>
                </a:solidFill>
              </a:defRPr>
            </a:lvl6pPr>
            <a:lvl7pPr marL="1543011" indent="0" algn="ctr">
              <a:buNone/>
              <a:defRPr>
                <a:solidFill>
                  <a:schemeClr val="tx1">
                    <a:tint val="75000"/>
                  </a:schemeClr>
                </a:solidFill>
              </a:defRPr>
            </a:lvl7pPr>
            <a:lvl8pPr marL="1800180" indent="0" algn="ctr">
              <a:buNone/>
              <a:defRPr>
                <a:solidFill>
                  <a:schemeClr val="tx1">
                    <a:tint val="75000"/>
                  </a:schemeClr>
                </a:solidFill>
              </a:defRPr>
            </a:lvl8pPr>
            <a:lvl9pPr marL="2057349"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a:xfrm>
            <a:off x="457200" y="4767266"/>
            <a:ext cx="2133600" cy="273844"/>
          </a:xfrm>
          <a:prstGeom prst="rect">
            <a:avLst/>
          </a:prstGeom>
        </p:spPr>
        <p:txBody>
          <a:bodyPr/>
          <a:lstStyle/>
          <a:p>
            <a:fld id="{8D685083-1BAD-4E93-87D5-A88406AA96EC}" type="datetime1">
              <a:rPr lang="en-US" smtClean="0"/>
              <a:t>12/2/17</a:t>
            </a:fld>
            <a:endParaRPr lang="en-US"/>
          </a:p>
        </p:txBody>
      </p:sp>
      <p:sp>
        <p:nvSpPr>
          <p:cNvPr id="5" name="Footer Placeholder 4"/>
          <p:cNvSpPr>
            <a:spLocks noGrp="1"/>
          </p:cNvSpPr>
          <p:nvPr>
            <p:ph type="ftr" sz="quarter" idx="11"/>
          </p:nvPr>
        </p:nvSpPr>
        <p:spPr>
          <a:xfrm>
            <a:off x="3124200" y="4767266"/>
            <a:ext cx="2895600" cy="273844"/>
          </a:xfrm>
          <a:prstGeom prst="rect">
            <a:avLst/>
          </a:prstGeom>
        </p:spPr>
        <p:txBody>
          <a:bodyPr/>
          <a:lstStyle/>
          <a:p>
            <a:r>
              <a:rPr lang="en-US"/>
              <a:t>email: eamohamm@ucalgary.ca</a:t>
            </a:r>
          </a:p>
        </p:txBody>
      </p:sp>
      <p:sp>
        <p:nvSpPr>
          <p:cNvPr id="6" name="Slide Number Placeholder 5"/>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a:p>
        </p:txBody>
      </p:sp>
    </p:spTree>
    <p:extLst>
      <p:ext uri="{BB962C8B-B14F-4D97-AF65-F5344CB8AC3E}">
        <p14:creationId xmlns:p14="http://schemas.microsoft.com/office/powerpoint/2010/main" val="213933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6019800" cy="914400"/>
          </a:xfrm>
          <a:prstGeom prst="rect">
            <a:avLst/>
          </a:prstGeom>
        </p:spPr>
        <p:txBody>
          <a:bodyPr anchor="t"/>
          <a:lstStyle>
            <a:lvl1pPr>
              <a:defRPr sz="1463">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1943100"/>
            <a:ext cx="7086600" cy="2000250"/>
          </a:xfrm>
          <a:prstGeom prst="rect">
            <a:avLst/>
          </a:prstGeom>
        </p:spPr>
        <p:txBody>
          <a:bodyPr/>
          <a:lstStyle>
            <a:lvl1pPr marL="0" indent="0" algn="l">
              <a:buNone/>
              <a:defRPr sz="1125">
                <a:solidFill>
                  <a:schemeClr val="tx1">
                    <a:lumMod val="85000"/>
                    <a:lumOff val="1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485900"/>
            <a:ext cx="7772400" cy="342900"/>
          </a:xfrm>
          <a:prstGeom prst="rect">
            <a:avLst/>
          </a:prstGeo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7" name="Footer Placeholder 4"/>
          <p:cNvSpPr>
            <a:spLocks noGrp="1"/>
          </p:cNvSpPr>
          <p:nvPr>
            <p:ph type="ftr" sz="quarter" idx="14"/>
          </p:nvPr>
        </p:nvSpPr>
        <p:spPr>
          <a:xfrm>
            <a:off x="4724400" y="4972050"/>
            <a:ext cx="4191000" cy="171450"/>
          </a:xfrm>
          <a:prstGeom prst="rect">
            <a:avLst/>
          </a:prstGeom>
        </p:spPr>
        <p:txBody>
          <a:bodyPr/>
          <a:lstStyle>
            <a:lvl1pPr>
              <a:defRPr>
                <a:solidFill>
                  <a:schemeClr val="tx1">
                    <a:lumMod val="75000"/>
                    <a:lumOff val="25000"/>
                  </a:schemeClr>
                </a:solidFill>
              </a:defRPr>
            </a:lvl1pPr>
          </a:lstStyle>
          <a:p>
            <a:r>
              <a:rPr lang="en-US"/>
              <a:t>email: eamohamm@ucalgary.ca</a:t>
            </a:r>
            <a:endParaRPr lang="en-US" dirty="0"/>
          </a:p>
        </p:txBody>
      </p:sp>
      <p:sp>
        <p:nvSpPr>
          <p:cNvPr id="8" name="Slide Number Placeholder 5"/>
          <p:cNvSpPr>
            <a:spLocks noGrp="1"/>
          </p:cNvSpPr>
          <p:nvPr>
            <p:ph type="sldNum" sz="quarter" idx="15"/>
          </p:nvPr>
        </p:nvSpPr>
        <p:spPr>
          <a:xfrm>
            <a:off x="6457950" y="4767264"/>
            <a:ext cx="2057400" cy="273844"/>
          </a:xfrm>
          <a:prstGeom prst="rect">
            <a:avLst/>
          </a:prstGeom>
        </p:spPr>
        <p:txBody>
          <a:bodyPr/>
          <a:lstStyle>
            <a:lvl1pPr>
              <a:defRPr>
                <a:solidFill>
                  <a:schemeClr val="tx1">
                    <a:lumMod val="75000"/>
                    <a:lumOff val="25000"/>
                  </a:schemeClr>
                </a:solidFill>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13371554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914400"/>
            <a:ext cx="8382000" cy="3486150"/>
          </a:xfrm>
          <a:prstGeom prst="rect">
            <a:avLst/>
          </a:prstGeo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57150"/>
            <a:ext cx="8458200" cy="571500"/>
          </a:xfrm>
          <a:prstGeom prst="rect">
            <a:avLst/>
          </a:prstGeo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4972050"/>
            <a:ext cx="4191000" cy="171450"/>
          </a:xfrm>
          <a:prstGeom prst="rect">
            <a:avLst/>
          </a:prstGeom>
        </p:spPr>
        <p:txBody>
          <a:bodyPr/>
          <a:lstStyle>
            <a:lvl1pPr>
              <a:defRPr/>
            </a:lvl1pPr>
          </a:lstStyle>
          <a:p>
            <a:r>
              <a:rPr lang="en-US"/>
              <a:t>email: eamohamm@ucalgary.ca</a:t>
            </a:r>
            <a:endParaRPr lang="en-US" dirty="0"/>
          </a:p>
        </p:txBody>
      </p:sp>
      <p:sp>
        <p:nvSpPr>
          <p:cNvPr id="5" name="Slide Number Placeholder 5"/>
          <p:cNvSpPr>
            <a:spLocks noGrp="1"/>
          </p:cNvSpPr>
          <p:nvPr>
            <p:ph type="sldNum" sz="quarter" idx="14"/>
          </p:nvPr>
        </p:nvSpPr>
        <p:spPr>
          <a:xfrm>
            <a:off x="6457950" y="4767264"/>
            <a:ext cx="2057400" cy="273844"/>
          </a:xfrm>
          <a:prstGeom prst="rect">
            <a:avLst/>
          </a:prstGeom>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26575311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28944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289450"/>
            <a:ext cx="4038600" cy="15966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3000378"/>
            <a:ext cx="4038600" cy="1597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a:extLst>
              <a:ext uri="{FF2B5EF4-FFF2-40B4-BE49-F238E27FC236}">
                <a16:creationId xmlns:a16="http://schemas.microsoft.com/office/drawing/2014/main" xmlns="" id="{ED460A2D-A5B0-4A9A-AE8B-241DFC310C38}"/>
              </a:ext>
            </a:extLst>
          </p:cNvPr>
          <p:cNvSpPr>
            <a:spLocks noGrp="1" noChangeArrowheads="1"/>
          </p:cNvSpPr>
          <p:nvPr>
            <p:ph type="dt" sz="half" idx="10"/>
          </p:nvPr>
        </p:nvSpPr>
        <p:spPr>
          <a:ln/>
        </p:spPr>
        <p:txBody>
          <a:bodyPr/>
          <a:lstStyle>
            <a:lvl1pPr>
              <a:defRPr/>
            </a:lvl1pPr>
          </a:lstStyle>
          <a:p>
            <a:fld id="{40170303-9600-4077-BEF6-50C82CC97D5C}" type="datetime1">
              <a:rPr lang="en-US" smtClean="0"/>
              <a:t>12/2/17</a:t>
            </a:fld>
            <a:endParaRPr lang="en-US"/>
          </a:p>
        </p:txBody>
      </p:sp>
      <p:sp>
        <p:nvSpPr>
          <p:cNvPr id="7" name="Rectangle 6">
            <a:extLst>
              <a:ext uri="{FF2B5EF4-FFF2-40B4-BE49-F238E27FC236}">
                <a16:creationId xmlns:a16="http://schemas.microsoft.com/office/drawing/2014/main" xmlns="" id="{6D793590-EB9C-4F88-9431-944EC4B0B6F7}"/>
              </a:ext>
            </a:extLst>
          </p:cNvPr>
          <p:cNvSpPr>
            <a:spLocks noGrp="1" noChangeArrowheads="1"/>
          </p:cNvSpPr>
          <p:nvPr>
            <p:ph type="ftr" sz="quarter" idx="11"/>
          </p:nvPr>
        </p:nvSpPr>
        <p:spPr>
          <a:ln/>
        </p:spPr>
        <p:txBody>
          <a:bodyPr/>
          <a:lstStyle>
            <a:lvl1pPr>
              <a:defRPr/>
            </a:lvl1pPr>
          </a:lstStyle>
          <a:p>
            <a:r>
              <a:rPr lang="en-US"/>
              <a:t>email: eamohamm@ucalgary.ca</a:t>
            </a:r>
            <a:endParaRPr lang="en-US" dirty="0"/>
          </a:p>
        </p:txBody>
      </p:sp>
      <p:sp>
        <p:nvSpPr>
          <p:cNvPr id="8" name="Rectangle 7">
            <a:extLst>
              <a:ext uri="{FF2B5EF4-FFF2-40B4-BE49-F238E27FC236}">
                <a16:creationId xmlns:a16="http://schemas.microsoft.com/office/drawing/2014/main" xmlns="" id="{D1A763A7-A5E3-4A98-8C88-78BDB044FDE5}"/>
              </a:ext>
            </a:extLst>
          </p:cNvPr>
          <p:cNvSpPr>
            <a:spLocks noGrp="1" noChangeArrowheads="1"/>
          </p:cNvSpPr>
          <p:nvPr>
            <p:ph type="sldNum" sz="quarter" idx="12"/>
          </p:nvPr>
        </p:nvSpPr>
        <p:spPr>
          <a:ln/>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85548225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28944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28944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a:extLst>
              <a:ext uri="{FF2B5EF4-FFF2-40B4-BE49-F238E27FC236}">
                <a16:creationId xmlns:a16="http://schemas.microsoft.com/office/drawing/2014/main" xmlns="" id="{E7CA76AC-CA7F-43C0-AB08-D51DA5C76275}"/>
              </a:ext>
            </a:extLst>
          </p:cNvPr>
          <p:cNvSpPr>
            <a:spLocks noGrp="1" noChangeArrowheads="1"/>
          </p:cNvSpPr>
          <p:nvPr>
            <p:ph type="dt" sz="half" idx="10"/>
          </p:nvPr>
        </p:nvSpPr>
        <p:spPr>
          <a:ln/>
        </p:spPr>
        <p:txBody>
          <a:bodyPr/>
          <a:lstStyle>
            <a:lvl1pPr>
              <a:defRPr/>
            </a:lvl1pPr>
          </a:lstStyle>
          <a:p>
            <a:fld id="{40170303-9600-4077-BEF6-50C82CC97D5C}" type="datetime1">
              <a:rPr lang="en-US" smtClean="0"/>
              <a:t>12/2/17</a:t>
            </a:fld>
            <a:endParaRPr lang="en-US"/>
          </a:p>
        </p:txBody>
      </p:sp>
      <p:sp>
        <p:nvSpPr>
          <p:cNvPr id="6" name="Rectangle 6">
            <a:extLst>
              <a:ext uri="{FF2B5EF4-FFF2-40B4-BE49-F238E27FC236}">
                <a16:creationId xmlns:a16="http://schemas.microsoft.com/office/drawing/2014/main" xmlns="" id="{7B0F4203-36E3-474C-9A1C-DF0AED950098}"/>
              </a:ext>
            </a:extLst>
          </p:cNvPr>
          <p:cNvSpPr>
            <a:spLocks noGrp="1" noChangeArrowheads="1"/>
          </p:cNvSpPr>
          <p:nvPr>
            <p:ph type="ftr" sz="quarter" idx="11"/>
          </p:nvPr>
        </p:nvSpPr>
        <p:spPr>
          <a:ln/>
        </p:spPr>
        <p:txBody>
          <a:bodyPr/>
          <a:lstStyle>
            <a:lvl1pPr>
              <a:defRPr/>
            </a:lvl1pPr>
          </a:lstStyle>
          <a:p>
            <a:r>
              <a:rPr lang="en-US"/>
              <a:t>email: eamohamm@ucalgary.ca</a:t>
            </a:r>
            <a:endParaRPr lang="en-US" dirty="0"/>
          </a:p>
        </p:txBody>
      </p:sp>
      <p:sp>
        <p:nvSpPr>
          <p:cNvPr id="7" name="Rectangle 7">
            <a:extLst>
              <a:ext uri="{FF2B5EF4-FFF2-40B4-BE49-F238E27FC236}">
                <a16:creationId xmlns:a16="http://schemas.microsoft.com/office/drawing/2014/main" xmlns="" id="{5693D8B2-B619-455F-9DC0-B8821872C560}"/>
              </a:ext>
            </a:extLst>
          </p:cNvPr>
          <p:cNvSpPr>
            <a:spLocks noGrp="1" noChangeArrowheads="1"/>
          </p:cNvSpPr>
          <p:nvPr>
            <p:ph type="sldNum" sz="quarter" idx="12"/>
          </p:nvPr>
        </p:nvSpPr>
        <p:spPr>
          <a:ln/>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213836017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6C033-F9EC-4F18-8565-E02D499B8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B2D1287-B382-4D79-BD41-DEDF7B3BB4DB}"/>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43A5084-D3FE-497C-B1B2-6E3A31D5818A}"/>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779F0F2-B894-406B-9AD3-3122F279667B}"/>
              </a:ext>
            </a:extLst>
          </p:cNvPr>
          <p:cNvSpPr>
            <a:spLocks noGrp="1"/>
          </p:cNvSpPr>
          <p:nvPr>
            <p:ph type="dt" sz="half" idx="10"/>
          </p:nvPr>
        </p:nvSpPr>
        <p:spPr/>
        <p:txBody>
          <a:bodyPr/>
          <a:lstStyle/>
          <a:p>
            <a:fld id="{1AF5DBFB-771B-4645-92CA-66D9F2719970}" type="datetime1">
              <a:rPr lang="en-US" smtClean="0"/>
              <a:t>12/2/17</a:t>
            </a:fld>
            <a:endParaRPr lang="en-US"/>
          </a:p>
        </p:txBody>
      </p:sp>
      <p:sp>
        <p:nvSpPr>
          <p:cNvPr id="6" name="Footer Placeholder 5">
            <a:extLst>
              <a:ext uri="{FF2B5EF4-FFF2-40B4-BE49-F238E27FC236}">
                <a16:creationId xmlns:a16="http://schemas.microsoft.com/office/drawing/2014/main" xmlns="" id="{80E35338-20AC-49C5-8152-1BAC72A8297D}"/>
              </a:ext>
            </a:extLst>
          </p:cNvPr>
          <p:cNvSpPr>
            <a:spLocks noGrp="1"/>
          </p:cNvSpPr>
          <p:nvPr>
            <p:ph type="ftr" sz="quarter" idx="11"/>
          </p:nvPr>
        </p:nvSpPr>
        <p:spPr/>
        <p:txBody>
          <a:bodyPr/>
          <a:lstStyle/>
          <a:p>
            <a:r>
              <a:rPr lang="en-US"/>
              <a:t>email: eamohamm@ucalgary.ca</a:t>
            </a:r>
          </a:p>
        </p:txBody>
      </p:sp>
      <p:sp>
        <p:nvSpPr>
          <p:cNvPr id="7" name="Slide Number Placeholder 6">
            <a:extLst>
              <a:ext uri="{FF2B5EF4-FFF2-40B4-BE49-F238E27FC236}">
                <a16:creationId xmlns:a16="http://schemas.microsoft.com/office/drawing/2014/main" xmlns="" id="{9EEDBFE0-2A6D-423B-AA75-8841FDF4C0DD}"/>
              </a:ext>
            </a:extLst>
          </p:cNvPr>
          <p:cNvSpPr>
            <a:spLocks noGrp="1"/>
          </p:cNvSpPr>
          <p:nvPr>
            <p:ph type="sldNum" sz="quarter" idx="12"/>
          </p:nvPr>
        </p:nvSpPr>
        <p:spPr/>
        <p:txBody>
          <a:bodyPr/>
          <a:lstStyle/>
          <a:p>
            <a:fld id="{BA691707-747E-C946-9ECD-54E2551B1C59}" type="slidenum">
              <a:rPr lang="en-US" smtClean="0"/>
              <a:pPr/>
              <a:t>‹#›</a:t>
            </a:fld>
            <a:endParaRPr lang="en-US"/>
          </a:p>
        </p:txBody>
      </p:sp>
    </p:spTree>
    <p:extLst>
      <p:ext uri="{BB962C8B-B14F-4D97-AF65-F5344CB8AC3E}">
        <p14:creationId xmlns:p14="http://schemas.microsoft.com/office/powerpoint/2010/main" val="96812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04"/>
            <a:ext cx="8229600" cy="857250"/>
          </a:xfrm>
          <a:prstGeom prst="rect">
            <a:avLst/>
          </a:prstGeom>
        </p:spPr>
        <p:txBody>
          <a:bodyPr/>
          <a:lstStyle/>
          <a:p>
            <a:r>
              <a:rPr lang="en-CA"/>
              <a:t>Click to edit Master title style</a:t>
            </a:r>
            <a:endParaRPr lang="en-US"/>
          </a:p>
        </p:txBody>
      </p:sp>
      <p:sp>
        <p:nvSpPr>
          <p:cNvPr id="3" name="Content Placeholder 2"/>
          <p:cNvSpPr>
            <a:spLocks noGrp="1"/>
          </p:cNvSpPr>
          <p:nvPr>
            <p:ph idx="1"/>
          </p:nvPr>
        </p:nvSpPr>
        <p:spPr>
          <a:xfrm>
            <a:off x="457200" y="1646638"/>
            <a:ext cx="8229600" cy="2794913"/>
          </a:xfrm>
          <a:prstGeom prst="rect">
            <a:avLst/>
          </a:prstGeom>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Date Placeholder 3"/>
          <p:cNvSpPr>
            <a:spLocks noGrp="1"/>
          </p:cNvSpPr>
          <p:nvPr>
            <p:ph type="dt" sz="half" idx="10"/>
          </p:nvPr>
        </p:nvSpPr>
        <p:spPr>
          <a:xfrm>
            <a:off x="457200" y="4767266"/>
            <a:ext cx="2133600" cy="273844"/>
          </a:xfrm>
          <a:prstGeom prst="rect">
            <a:avLst/>
          </a:prstGeom>
        </p:spPr>
        <p:txBody>
          <a:bodyPr/>
          <a:lstStyle/>
          <a:p>
            <a:fld id="{A8E553D6-95B6-4B60-9ACF-A41E88117CA6}" type="datetime1">
              <a:rPr lang="en-US" smtClean="0"/>
              <a:t>12/2/17</a:t>
            </a:fld>
            <a:endParaRPr lang="en-US"/>
          </a:p>
        </p:txBody>
      </p:sp>
      <p:sp>
        <p:nvSpPr>
          <p:cNvPr id="5" name="Footer Placeholder 4"/>
          <p:cNvSpPr>
            <a:spLocks noGrp="1"/>
          </p:cNvSpPr>
          <p:nvPr>
            <p:ph type="ftr" sz="quarter" idx="11"/>
          </p:nvPr>
        </p:nvSpPr>
        <p:spPr>
          <a:xfrm>
            <a:off x="3124200" y="4767266"/>
            <a:ext cx="2895600" cy="273844"/>
          </a:xfrm>
          <a:prstGeom prst="rect">
            <a:avLst/>
          </a:prstGeom>
        </p:spPr>
        <p:txBody>
          <a:bodyPr/>
          <a:lstStyle/>
          <a:p>
            <a:r>
              <a:rPr lang="en-US"/>
              <a:t>email: eamohamm@ucalgary.ca</a:t>
            </a:r>
          </a:p>
        </p:txBody>
      </p:sp>
      <p:sp>
        <p:nvSpPr>
          <p:cNvPr id="6" name="Slide Number Placeholder 5"/>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a:p>
        </p:txBody>
      </p:sp>
    </p:spTree>
    <p:extLst>
      <p:ext uri="{BB962C8B-B14F-4D97-AF65-F5344CB8AC3E}">
        <p14:creationId xmlns:p14="http://schemas.microsoft.com/office/powerpoint/2010/main" val="340008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021556"/>
          </a:xfrm>
          <a:prstGeom prst="rect">
            <a:avLst/>
          </a:prstGeom>
        </p:spPr>
        <p:txBody>
          <a:bodyPr anchor="t"/>
          <a:lstStyle>
            <a:lvl1pPr algn="l">
              <a:defRPr sz="2250" b="1" cap="all"/>
            </a:lvl1pPr>
          </a:lstStyle>
          <a:p>
            <a:r>
              <a:rPr lang="en-CA"/>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125">
                <a:solidFill>
                  <a:schemeClr val="tx1">
                    <a:tint val="75000"/>
                  </a:schemeClr>
                </a:solidFill>
              </a:defRPr>
            </a:lvl1pPr>
            <a:lvl2pPr marL="257169" indent="0">
              <a:buNone/>
              <a:defRPr sz="1013">
                <a:solidFill>
                  <a:schemeClr val="tx1">
                    <a:tint val="75000"/>
                  </a:schemeClr>
                </a:solidFill>
              </a:defRPr>
            </a:lvl2pPr>
            <a:lvl3pPr marL="514337" indent="0">
              <a:buNone/>
              <a:defRPr sz="900">
                <a:solidFill>
                  <a:schemeClr val="tx1">
                    <a:tint val="75000"/>
                  </a:schemeClr>
                </a:solidFill>
              </a:defRPr>
            </a:lvl3pPr>
            <a:lvl4pPr marL="771506" indent="0">
              <a:buNone/>
              <a:defRPr sz="788">
                <a:solidFill>
                  <a:schemeClr val="tx1">
                    <a:tint val="75000"/>
                  </a:schemeClr>
                </a:solidFill>
              </a:defRPr>
            </a:lvl4pPr>
            <a:lvl5pPr marL="1028675" indent="0">
              <a:buNone/>
              <a:defRPr sz="788">
                <a:solidFill>
                  <a:schemeClr val="tx1">
                    <a:tint val="75000"/>
                  </a:schemeClr>
                </a:solidFill>
              </a:defRPr>
            </a:lvl5pPr>
            <a:lvl6pPr marL="1285843" indent="0">
              <a:buNone/>
              <a:defRPr sz="788">
                <a:solidFill>
                  <a:schemeClr val="tx1">
                    <a:tint val="75000"/>
                  </a:schemeClr>
                </a:solidFill>
              </a:defRPr>
            </a:lvl6pPr>
            <a:lvl7pPr marL="1543011" indent="0">
              <a:buNone/>
              <a:defRPr sz="788">
                <a:solidFill>
                  <a:schemeClr val="tx1">
                    <a:tint val="75000"/>
                  </a:schemeClr>
                </a:solidFill>
              </a:defRPr>
            </a:lvl7pPr>
            <a:lvl8pPr marL="1800180" indent="0">
              <a:buNone/>
              <a:defRPr sz="788">
                <a:solidFill>
                  <a:schemeClr val="tx1">
                    <a:tint val="75000"/>
                  </a:schemeClr>
                </a:solidFill>
              </a:defRPr>
            </a:lvl8pPr>
            <a:lvl9pPr marL="2057349" indent="0">
              <a:buNone/>
              <a:defRPr sz="788">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12/2/17</a:t>
            </a:fld>
            <a:endParaRPr lang="en-US"/>
          </a:p>
        </p:txBody>
      </p:sp>
      <p:sp>
        <p:nvSpPr>
          <p:cNvPr id="5" name="Footer Placeholder 4"/>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6" name="Slide Number Placeholder 5"/>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148093708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7949"/>
            <a:ext cx="8229600" cy="857250"/>
          </a:xfrm>
          <a:prstGeom prst="rect">
            <a:avLst/>
          </a:prstGeom>
        </p:spPr>
        <p:txBody>
          <a:bodyPr/>
          <a:lstStyle>
            <a:lvl1pPr>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151337"/>
            <a:ext cx="4040188" cy="479822"/>
          </a:xfrm>
          <a:prstGeom prst="rect">
            <a:avLst/>
          </a:prstGeom>
        </p:spPr>
        <p:txBody>
          <a:bodyPr anchor="b"/>
          <a:lstStyle>
            <a:lvl1pPr marL="0" indent="0">
              <a:buNone/>
              <a:defRPr sz="1350" b="1"/>
            </a:lvl1pPr>
            <a:lvl2pPr marL="257169"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1" indent="0">
              <a:buNone/>
              <a:defRPr sz="900" b="1"/>
            </a:lvl7pPr>
            <a:lvl8pPr marL="1800180" indent="0">
              <a:buNone/>
              <a:defRPr sz="900" b="1"/>
            </a:lvl8pPr>
            <a:lvl9pPr marL="2057349" indent="0">
              <a:buNone/>
              <a:defRPr sz="900" b="1"/>
            </a:lvl9pPr>
          </a:lstStyle>
          <a:p>
            <a:pPr lvl="0"/>
            <a:r>
              <a:rPr lang="en-CA"/>
              <a:t>Click to edit Master text styles</a:t>
            </a:r>
          </a:p>
        </p:txBody>
      </p:sp>
      <p:sp>
        <p:nvSpPr>
          <p:cNvPr id="4" name="Content Placeholder 3"/>
          <p:cNvSpPr>
            <a:spLocks noGrp="1"/>
          </p:cNvSpPr>
          <p:nvPr>
            <p:ph sz="half" idx="2"/>
          </p:nvPr>
        </p:nvSpPr>
        <p:spPr>
          <a:xfrm>
            <a:off x="457200" y="1803797"/>
            <a:ext cx="4040188" cy="2963466"/>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8" y="1151337"/>
            <a:ext cx="4041775" cy="479822"/>
          </a:xfrm>
          <a:prstGeom prst="rect">
            <a:avLst/>
          </a:prstGeom>
        </p:spPr>
        <p:txBody>
          <a:bodyPr anchor="b"/>
          <a:lstStyle>
            <a:lvl1pPr marL="0" indent="0">
              <a:buNone/>
              <a:defRPr sz="1350" b="1"/>
            </a:lvl1pPr>
            <a:lvl2pPr marL="257169"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1" indent="0">
              <a:buNone/>
              <a:defRPr sz="900" b="1"/>
            </a:lvl7pPr>
            <a:lvl8pPr marL="1800180" indent="0">
              <a:buNone/>
              <a:defRPr sz="900" b="1"/>
            </a:lvl8pPr>
            <a:lvl9pPr marL="2057349" indent="0">
              <a:buNone/>
              <a:defRPr sz="900" b="1"/>
            </a:lvl9pPr>
          </a:lstStyle>
          <a:p>
            <a:pPr lvl="0"/>
            <a:r>
              <a:rPr lang="en-CA"/>
              <a:t>Click to edit Master text styles</a:t>
            </a:r>
          </a:p>
        </p:txBody>
      </p:sp>
      <p:sp>
        <p:nvSpPr>
          <p:cNvPr id="6" name="Content Placeholder 5"/>
          <p:cNvSpPr>
            <a:spLocks noGrp="1"/>
          </p:cNvSpPr>
          <p:nvPr>
            <p:ph sz="quarter" idx="4"/>
          </p:nvPr>
        </p:nvSpPr>
        <p:spPr>
          <a:xfrm>
            <a:off x="4645028" y="1803797"/>
            <a:ext cx="4041775" cy="2963466"/>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12/2/17</a:t>
            </a:fld>
            <a:endParaRPr lang="en-US"/>
          </a:p>
        </p:txBody>
      </p:sp>
      <p:sp>
        <p:nvSpPr>
          <p:cNvPr id="8" name="Footer Placeholder 7"/>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9" name="Slide Number Placeholder 8"/>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90293779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CA"/>
              <a:t>Click to edit Master title style</a:t>
            </a:r>
            <a:endParaRPr lang="en-US"/>
          </a:p>
        </p:txBody>
      </p:sp>
      <p:sp>
        <p:nvSpPr>
          <p:cNvPr id="3" name="Date Placeholder 2"/>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12/2/17</a:t>
            </a:fld>
            <a:endParaRPr lang="en-US"/>
          </a:p>
        </p:txBody>
      </p:sp>
      <p:sp>
        <p:nvSpPr>
          <p:cNvPr id="4" name="Footer Placeholder 3"/>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5" name="Slide Number Placeholder 4"/>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44958738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12/2/17</a:t>
            </a:fld>
            <a:endParaRPr lang="en-US"/>
          </a:p>
        </p:txBody>
      </p:sp>
      <p:sp>
        <p:nvSpPr>
          <p:cNvPr id="3" name="Footer Placeholder 2"/>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4" name="Slide Number Placeholder 3"/>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5671675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9"/>
            <a:ext cx="3008313" cy="871538"/>
          </a:xfrm>
          <a:prstGeom prst="rect">
            <a:avLst/>
          </a:prstGeom>
        </p:spPr>
        <p:txBody>
          <a:bodyPr anchor="b"/>
          <a:lstStyle>
            <a:lvl1pPr algn="l">
              <a:defRPr sz="1125" b="1">
                <a:latin typeface="Arial"/>
                <a:cs typeface="Arial"/>
              </a:defRPr>
            </a:lvl1pPr>
          </a:lstStyle>
          <a:p>
            <a:r>
              <a:rPr lang="en-CA" dirty="0"/>
              <a:t>Click to edit Master title style</a:t>
            </a:r>
            <a:endParaRPr lang="en-US" dirty="0"/>
          </a:p>
        </p:txBody>
      </p:sp>
      <p:sp>
        <p:nvSpPr>
          <p:cNvPr id="3" name="Content Placeholder 2"/>
          <p:cNvSpPr>
            <a:spLocks noGrp="1"/>
          </p:cNvSpPr>
          <p:nvPr>
            <p:ph idx="1"/>
          </p:nvPr>
        </p:nvSpPr>
        <p:spPr>
          <a:xfrm>
            <a:off x="3575050" y="204792"/>
            <a:ext cx="5111750" cy="4389835"/>
          </a:xfrm>
          <a:prstGeom prst="rect">
            <a:avLst/>
          </a:prstGeom>
        </p:spPr>
        <p:txBody>
          <a:bodyPr/>
          <a:lstStyle>
            <a:lvl1pPr>
              <a:defRPr sz="1800">
                <a:latin typeface="Arial"/>
                <a:cs typeface="Arial"/>
              </a:defRPr>
            </a:lvl1pPr>
            <a:lvl2pPr>
              <a:defRPr sz="1575">
                <a:latin typeface="Arial"/>
                <a:cs typeface="Arial"/>
              </a:defRPr>
            </a:lvl2pPr>
            <a:lvl3pPr>
              <a:defRPr sz="1350">
                <a:latin typeface="Arial"/>
                <a:cs typeface="Arial"/>
              </a:defRPr>
            </a:lvl3pPr>
            <a:lvl4pPr>
              <a:defRPr sz="1125">
                <a:latin typeface="Arial"/>
                <a:cs typeface="Arial"/>
              </a:defRPr>
            </a:lvl4pPr>
            <a:lvl5pPr>
              <a:defRPr sz="1125">
                <a:latin typeface="Arial"/>
                <a:cs typeface="Arial"/>
              </a:defRPr>
            </a:lvl5pPr>
            <a:lvl6pPr>
              <a:defRPr sz="1125"/>
            </a:lvl6pPr>
            <a:lvl7pPr>
              <a:defRPr sz="1125"/>
            </a:lvl7pPr>
            <a:lvl8pPr>
              <a:defRPr sz="1125"/>
            </a:lvl8pPr>
            <a:lvl9pPr>
              <a:defRPr sz="1125"/>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788">
                <a:latin typeface="Arial"/>
                <a:cs typeface="Arial"/>
              </a:defRPr>
            </a:lvl1pPr>
            <a:lvl2pPr marL="257169" indent="0">
              <a:buNone/>
              <a:defRPr sz="675"/>
            </a:lvl2pPr>
            <a:lvl3pPr marL="514337" indent="0">
              <a:buNone/>
              <a:defRPr sz="563"/>
            </a:lvl3pPr>
            <a:lvl4pPr marL="771506" indent="0">
              <a:buNone/>
              <a:defRPr sz="506"/>
            </a:lvl4pPr>
            <a:lvl5pPr marL="1028675" indent="0">
              <a:buNone/>
              <a:defRPr sz="506"/>
            </a:lvl5pPr>
            <a:lvl6pPr marL="1285843" indent="0">
              <a:buNone/>
              <a:defRPr sz="506"/>
            </a:lvl6pPr>
            <a:lvl7pPr marL="1543011" indent="0">
              <a:buNone/>
              <a:defRPr sz="506"/>
            </a:lvl7pPr>
            <a:lvl8pPr marL="1800180" indent="0">
              <a:buNone/>
              <a:defRPr sz="506"/>
            </a:lvl8pPr>
            <a:lvl9pPr marL="2057349" indent="0">
              <a:buNone/>
              <a:defRPr sz="506"/>
            </a:lvl9pPr>
          </a:lstStyle>
          <a:p>
            <a:pPr lvl="0"/>
            <a:r>
              <a:rPr lang="en-CA" dirty="0"/>
              <a:t>Click to edit Master text styles</a:t>
            </a:r>
          </a:p>
        </p:txBody>
      </p:sp>
      <p:sp>
        <p:nvSpPr>
          <p:cNvPr id="5" name="Date Placeholder 4"/>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12/2/17</a:t>
            </a:fld>
            <a:endParaRPr lang="en-US"/>
          </a:p>
        </p:txBody>
      </p:sp>
      <p:sp>
        <p:nvSpPr>
          <p:cNvPr id="6" name="Footer Placeholder 5"/>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7" name="Slide Number Placeholder 6"/>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88068166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6019800" cy="914400"/>
          </a:xfrm>
        </p:spPr>
        <p:txBody>
          <a:bodyPr anchor="t"/>
          <a:lstStyle>
            <a:lvl1pPr>
              <a:defRPr sz="1463">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1943100"/>
            <a:ext cx="7086600" cy="2000250"/>
          </a:xfrm>
        </p:spPr>
        <p:txBody>
          <a:bodyPr/>
          <a:lstStyle>
            <a:lvl1pPr marL="0" indent="0" algn="l">
              <a:buNone/>
              <a:defRPr sz="1125">
                <a:solidFill>
                  <a:schemeClr val="tx1">
                    <a:lumMod val="85000"/>
                    <a:lumOff val="1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485900"/>
            <a:ext cx="7772400" cy="3429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7" name="Footer Placeholder 4"/>
          <p:cNvSpPr>
            <a:spLocks noGrp="1"/>
          </p:cNvSpPr>
          <p:nvPr>
            <p:ph type="ftr" sz="quarter" idx="14"/>
          </p:nvPr>
        </p:nvSpPr>
        <p:spPr>
          <a:xfrm>
            <a:off x="4724400" y="4972050"/>
            <a:ext cx="4191000" cy="171450"/>
          </a:xfrm>
        </p:spPr>
        <p:txBody>
          <a:bodyPr/>
          <a:lstStyle>
            <a:lvl1pPr>
              <a:defRPr>
                <a:solidFill>
                  <a:schemeClr val="tx1">
                    <a:lumMod val="75000"/>
                    <a:lumOff val="25000"/>
                  </a:schemeClr>
                </a:solidFill>
              </a:defRPr>
            </a:lvl1pPr>
          </a:lstStyle>
          <a:p>
            <a:r>
              <a:rPr lang="en-US"/>
              <a:t>email: eamohamm@ucalgary.ca</a:t>
            </a:r>
            <a:endParaRPr lang="en-US" dirty="0"/>
          </a:p>
        </p:txBody>
      </p:sp>
      <p:sp>
        <p:nvSpPr>
          <p:cNvPr id="8"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40637829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914400"/>
            <a:ext cx="8382000" cy="348615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57150"/>
            <a:ext cx="8458200" cy="5715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4972050"/>
            <a:ext cx="4191000" cy="171450"/>
          </a:xfrm>
        </p:spPr>
        <p:txBody>
          <a:bodyPr/>
          <a:lstStyle>
            <a:lvl1pPr>
              <a:defRPr/>
            </a:lvl1pPr>
          </a:lstStyle>
          <a:p>
            <a:r>
              <a:rPr lang="en-US"/>
              <a:t>email: eamohamm@ucalgary.ca</a:t>
            </a:r>
            <a:endParaRPr lang="en-US" dirty="0"/>
          </a:p>
        </p:txBody>
      </p:sp>
      <p:sp>
        <p:nvSpPr>
          <p:cNvPr id="5" name="Slide Number Placeholder 5"/>
          <p:cNvSpPr>
            <a:spLocks noGrp="1"/>
          </p:cNvSpPr>
          <p:nvPr>
            <p:ph type="sldNum" sz="quarter" idx="14"/>
          </p:nvPr>
        </p:nvSpPr>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4072326939"/>
      </p:ext>
    </p:extLst>
  </p:cSld>
  <p:clrMapOvr>
    <a:masterClrMapping/>
  </p:clrMapOvr>
  <p:hf hd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emf"/><Relationship Id="rId17"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Lakehead_ID_CMYK.eps"/>
          <p:cNvPicPr>
            <a:picLocks noChangeAspect="1"/>
          </p:cNvPicPr>
          <p:nvPr/>
        </p:nvPicPr>
        <p:blipFill>
          <a:blip r:embed="rId16"/>
          <a:stretch>
            <a:fillRect/>
          </a:stretch>
        </p:blipFill>
        <p:spPr>
          <a:xfrm>
            <a:off x="304800" y="250826"/>
            <a:ext cx="1847850" cy="295239"/>
          </a:xfrm>
          <a:prstGeom prst="rect">
            <a:avLst/>
          </a:prstGeom>
        </p:spPr>
      </p:pic>
      <p:pic>
        <p:nvPicPr>
          <p:cNvPr id="9" name="Picture 8"/>
          <p:cNvPicPr>
            <a:picLocks noChangeAspect="1"/>
          </p:cNvPicPr>
          <p:nvPr/>
        </p:nvPicPr>
        <p:blipFill>
          <a:blip r:embed="rId17"/>
          <a:stretch>
            <a:fillRect/>
          </a:stretch>
        </p:blipFill>
        <p:spPr>
          <a:xfrm>
            <a:off x="148300" y="4782324"/>
            <a:ext cx="8856000" cy="269105"/>
          </a:xfrm>
          <a:prstGeom prst="rect">
            <a:avLst/>
          </a:prstGeom>
        </p:spPr>
      </p:pic>
    </p:spTree>
    <p:extLst>
      <p:ext uri="{BB962C8B-B14F-4D97-AF65-F5344CB8AC3E}">
        <p14:creationId xmlns:p14="http://schemas.microsoft.com/office/powerpoint/2010/main" val="8559179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dt="0"/>
  <p:txStyles>
    <p:titleStyle>
      <a:lvl1pPr algn="ctr" defTabSz="257169" rtl="0" eaLnBrk="1" latinLnBrk="0" hangingPunct="1">
        <a:spcBef>
          <a:spcPct val="0"/>
        </a:spcBef>
        <a:buNone/>
        <a:defRPr sz="2475" kern="1200">
          <a:solidFill>
            <a:schemeClr val="tx1"/>
          </a:solidFill>
          <a:latin typeface="+mj-lt"/>
          <a:ea typeface="+mj-ea"/>
          <a:cs typeface="+mj-cs"/>
        </a:defRPr>
      </a:lvl1pPr>
    </p:titleStyle>
    <p:bodyStyle>
      <a:lvl1pPr marL="192876" indent="-192876" algn="l" defTabSz="257169" rtl="0" eaLnBrk="1" latinLnBrk="0" hangingPunct="1">
        <a:spcBef>
          <a:spcPct val="20000"/>
        </a:spcBef>
        <a:buFont typeface="Arial"/>
        <a:buChar char="•"/>
        <a:defRPr sz="1800" kern="1200">
          <a:solidFill>
            <a:schemeClr val="tx1"/>
          </a:solidFill>
          <a:latin typeface="+mn-lt"/>
          <a:ea typeface="+mn-ea"/>
          <a:cs typeface="+mn-cs"/>
        </a:defRPr>
      </a:lvl1pPr>
      <a:lvl2pPr marL="417899" indent="-160731" algn="l" defTabSz="257169" rtl="0" eaLnBrk="1" latinLnBrk="0" hangingPunct="1">
        <a:spcBef>
          <a:spcPct val="20000"/>
        </a:spcBef>
        <a:buFont typeface="Arial"/>
        <a:buChar char="–"/>
        <a:defRPr sz="1575" kern="1200">
          <a:solidFill>
            <a:schemeClr val="tx1"/>
          </a:solidFill>
          <a:latin typeface="+mn-lt"/>
          <a:ea typeface="+mn-ea"/>
          <a:cs typeface="+mn-cs"/>
        </a:defRPr>
      </a:lvl2pPr>
      <a:lvl3pPr marL="642921" indent="-128585" algn="l" defTabSz="257169" rtl="0" eaLnBrk="1" latinLnBrk="0" hangingPunct="1">
        <a:spcBef>
          <a:spcPct val="20000"/>
        </a:spcBef>
        <a:buFont typeface="Arial"/>
        <a:buChar char="•"/>
        <a:defRPr sz="1350" kern="1200">
          <a:solidFill>
            <a:schemeClr val="tx1"/>
          </a:solidFill>
          <a:latin typeface="+mn-lt"/>
          <a:ea typeface="+mn-ea"/>
          <a:cs typeface="+mn-cs"/>
        </a:defRPr>
      </a:lvl3pPr>
      <a:lvl4pPr marL="900090" indent="-128585" algn="l" defTabSz="257169" rtl="0" eaLnBrk="1" latinLnBrk="0" hangingPunct="1">
        <a:spcBef>
          <a:spcPct val="20000"/>
        </a:spcBef>
        <a:buFont typeface="Arial"/>
        <a:buChar char="–"/>
        <a:defRPr sz="1125" kern="1200">
          <a:solidFill>
            <a:schemeClr val="tx1"/>
          </a:solidFill>
          <a:latin typeface="+mn-lt"/>
          <a:ea typeface="+mn-ea"/>
          <a:cs typeface="+mn-cs"/>
        </a:defRPr>
      </a:lvl4pPr>
      <a:lvl5pPr marL="1157259" indent="-128585" algn="l" defTabSz="257169" rtl="0" eaLnBrk="1" latinLnBrk="0" hangingPunct="1">
        <a:spcBef>
          <a:spcPct val="20000"/>
        </a:spcBef>
        <a:buFont typeface="Arial"/>
        <a:buChar char="»"/>
        <a:defRPr sz="1125" kern="1200">
          <a:solidFill>
            <a:schemeClr val="tx1"/>
          </a:solidFill>
          <a:latin typeface="+mn-lt"/>
          <a:ea typeface="+mn-ea"/>
          <a:cs typeface="+mn-cs"/>
        </a:defRPr>
      </a:lvl5pPr>
      <a:lvl6pPr marL="1414427" indent="-128585" algn="l" defTabSz="257169" rtl="0" eaLnBrk="1" latinLnBrk="0" hangingPunct="1">
        <a:spcBef>
          <a:spcPct val="20000"/>
        </a:spcBef>
        <a:buFont typeface="Arial"/>
        <a:buChar char="•"/>
        <a:defRPr sz="1125" kern="1200">
          <a:solidFill>
            <a:schemeClr val="tx1"/>
          </a:solidFill>
          <a:latin typeface="+mn-lt"/>
          <a:ea typeface="+mn-ea"/>
          <a:cs typeface="+mn-cs"/>
        </a:defRPr>
      </a:lvl6pPr>
      <a:lvl7pPr marL="1671596" indent="-128585" algn="l" defTabSz="257169" rtl="0" eaLnBrk="1" latinLnBrk="0" hangingPunct="1">
        <a:spcBef>
          <a:spcPct val="20000"/>
        </a:spcBef>
        <a:buFont typeface="Arial"/>
        <a:buChar char="•"/>
        <a:defRPr sz="1125" kern="1200">
          <a:solidFill>
            <a:schemeClr val="tx1"/>
          </a:solidFill>
          <a:latin typeface="+mn-lt"/>
          <a:ea typeface="+mn-ea"/>
          <a:cs typeface="+mn-cs"/>
        </a:defRPr>
      </a:lvl7pPr>
      <a:lvl8pPr marL="1928765" indent="-128585" algn="l" defTabSz="257169" rtl="0" eaLnBrk="1" latinLnBrk="0" hangingPunct="1">
        <a:spcBef>
          <a:spcPct val="20000"/>
        </a:spcBef>
        <a:buFont typeface="Arial"/>
        <a:buChar char="•"/>
        <a:defRPr sz="1125" kern="1200">
          <a:solidFill>
            <a:schemeClr val="tx1"/>
          </a:solidFill>
          <a:latin typeface="+mn-lt"/>
          <a:ea typeface="+mn-ea"/>
          <a:cs typeface="+mn-cs"/>
        </a:defRPr>
      </a:lvl8pPr>
      <a:lvl9pPr marL="2185933" indent="-128585" algn="l" defTabSz="257169"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69" rtl="0" eaLnBrk="1" latinLnBrk="0" hangingPunct="1">
        <a:defRPr sz="1013" kern="1200">
          <a:solidFill>
            <a:schemeClr val="tx1"/>
          </a:solidFill>
          <a:latin typeface="+mn-lt"/>
          <a:ea typeface="+mn-ea"/>
          <a:cs typeface="+mn-cs"/>
        </a:defRPr>
      </a:lvl1pPr>
      <a:lvl2pPr marL="257169" algn="l" defTabSz="257169" rtl="0" eaLnBrk="1" latinLnBrk="0" hangingPunct="1">
        <a:defRPr sz="1013" kern="1200">
          <a:solidFill>
            <a:schemeClr val="tx1"/>
          </a:solidFill>
          <a:latin typeface="+mn-lt"/>
          <a:ea typeface="+mn-ea"/>
          <a:cs typeface="+mn-cs"/>
        </a:defRPr>
      </a:lvl2pPr>
      <a:lvl3pPr marL="514337" algn="l" defTabSz="257169" rtl="0" eaLnBrk="1" latinLnBrk="0" hangingPunct="1">
        <a:defRPr sz="1013" kern="1200">
          <a:solidFill>
            <a:schemeClr val="tx1"/>
          </a:solidFill>
          <a:latin typeface="+mn-lt"/>
          <a:ea typeface="+mn-ea"/>
          <a:cs typeface="+mn-cs"/>
        </a:defRPr>
      </a:lvl3pPr>
      <a:lvl4pPr marL="771506" algn="l" defTabSz="257169" rtl="0" eaLnBrk="1" latinLnBrk="0" hangingPunct="1">
        <a:defRPr sz="1013" kern="1200">
          <a:solidFill>
            <a:schemeClr val="tx1"/>
          </a:solidFill>
          <a:latin typeface="+mn-lt"/>
          <a:ea typeface="+mn-ea"/>
          <a:cs typeface="+mn-cs"/>
        </a:defRPr>
      </a:lvl4pPr>
      <a:lvl5pPr marL="1028675" algn="l" defTabSz="257169" rtl="0" eaLnBrk="1" latinLnBrk="0" hangingPunct="1">
        <a:defRPr sz="1013" kern="1200">
          <a:solidFill>
            <a:schemeClr val="tx1"/>
          </a:solidFill>
          <a:latin typeface="+mn-lt"/>
          <a:ea typeface="+mn-ea"/>
          <a:cs typeface="+mn-cs"/>
        </a:defRPr>
      </a:lvl5pPr>
      <a:lvl6pPr marL="1285843" algn="l" defTabSz="257169" rtl="0" eaLnBrk="1" latinLnBrk="0" hangingPunct="1">
        <a:defRPr sz="1013" kern="1200">
          <a:solidFill>
            <a:schemeClr val="tx1"/>
          </a:solidFill>
          <a:latin typeface="+mn-lt"/>
          <a:ea typeface="+mn-ea"/>
          <a:cs typeface="+mn-cs"/>
        </a:defRPr>
      </a:lvl6pPr>
      <a:lvl7pPr marL="1543011" algn="l" defTabSz="257169" rtl="0" eaLnBrk="1" latinLnBrk="0" hangingPunct="1">
        <a:defRPr sz="1013" kern="1200">
          <a:solidFill>
            <a:schemeClr val="tx1"/>
          </a:solidFill>
          <a:latin typeface="+mn-lt"/>
          <a:ea typeface="+mn-ea"/>
          <a:cs typeface="+mn-cs"/>
        </a:defRPr>
      </a:lvl7pPr>
      <a:lvl8pPr marL="1800180" algn="l" defTabSz="257169" rtl="0" eaLnBrk="1" latinLnBrk="0" hangingPunct="1">
        <a:defRPr sz="1013" kern="1200">
          <a:solidFill>
            <a:schemeClr val="tx1"/>
          </a:solidFill>
          <a:latin typeface="+mn-lt"/>
          <a:ea typeface="+mn-ea"/>
          <a:cs typeface="+mn-cs"/>
        </a:defRPr>
      </a:lvl8pPr>
      <a:lvl9pPr marL="2057349" algn="l" defTabSz="25716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5912" y="917826"/>
            <a:ext cx="6074729" cy="1938992"/>
          </a:xfrm>
          <a:prstGeom prst="rect">
            <a:avLst/>
          </a:prstGeom>
        </p:spPr>
        <p:txBody>
          <a:bodyPr wrap="square">
            <a:spAutoFit/>
          </a:bodyPr>
          <a:lstStyle/>
          <a:p>
            <a:r>
              <a:rPr lang="en-GB" sz="2400" dirty="0">
                <a:cs typeface="Times New Roman" pitchFamily="18" charset="0"/>
              </a:rPr>
              <a:t>Course </a:t>
            </a:r>
            <a:r>
              <a:rPr lang="en-GB" sz="2400" dirty="0" smtClean="0">
                <a:cs typeface="Times New Roman" pitchFamily="18" charset="0"/>
              </a:rPr>
              <a:t>Title:- Large </a:t>
            </a:r>
            <a:r>
              <a:rPr lang="en-GB" sz="2400" dirty="0">
                <a:cs typeface="Times New Roman" pitchFamily="18" charset="0"/>
              </a:rPr>
              <a:t>S</a:t>
            </a:r>
            <a:r>
              <a:rPr lang="en-GB" sz="2400" dirty="0" smtClean="0">
                <a:cs typeface="Times New Roman" pitchFamily="18" charset="0"/>
              </a:rPr>
              <a:t>cale </a:t>
            </a:r>
            <a:r>
              <a:rPr lang="en-GB" sz="2400" dirty="0">
                <a:cs typeface="Times New Roman" pitchFamily="18" charset="0"/>
              </a:rPr>
              <a:t>D</a:t>
            </a:r>
            <a:r>
              <a:rPr lang="en-GB" sz="2400" dirty="0" smtClean="0">
                <a:cs typeface="Times New Roman" pitchFamily="18" charset="0"/>
              </a:rPr>
              <a:t>ata </a:t>
            </a:r>
            <a:r>
              <a:rPr lang="en-GB" sz="2400" dirty="0">
                <a:cs typeface="Times New Roman" pitchFamily="18" charset="0"/>
              </a:rPr>
              <a:t>A</a:t>
            </a:r>
            <a:r>
              <a:rPr lang="en-GB" sz="2400" dirty="0" smtClean="0">
                <a:cs typeface="Times New Roman" pitchFamily="18" charset="0"/>
              </a:rPr>
              <a:t>nalytics </a:t>
            </a:r>
            <a:endParaRPr lang="en-GB" sz="2400" dirty="0">
              <a:cs typeface="Times New Roman" pitchFamily="18" charset="0"/>
            </a:endParaRPr>
          </a:p>
          <a:p>
            <a:r>
              <a:rPr lang="en-GB" sz="2400" dirty="0">
                <a:cs typeface="Times New Roman" pitchFamily="18" charset="0"/>
              </a:rPr>
              <a:t>Project </a:t>
            </a:r>
            <a:r>
              <a:rPr lang="en-GB" sz="2400" dirty="0" smtClean="0">
                <a:cs typeface="Times New Roman" pitchFamily="18" charset="0"/>
              </a:rPr>
              <a:t>Name:- Human Resources Analysis</a:t>
            </a:r>
            <a:endParaRPr lang="en-GB" sz="2400" dirty="0">
              <a:cs typeface="Times New Roman" pitchFamily="18" charset="0"/>
            </a:endParaRPr>
          </a:p>
          <a:p>
            <a:r>
              <a:rPr lang="en-GB" sz="2400">
                <a:cs typeface="Times New Roman" pitchFamily="18" charset="0"/>
              </a:rPr>
              <a:t>Student </a:t>
            </a:r>
            <a:r>
              <a:rPr lang="en-GB" sz="2400" smtClean="0">
                <a:cs typeface="Times New Roman" pitchFamily="18" charset="0"/>
              </a:rPr>
              <a:t>Name:- </a:t>
            </a:r>
            <a:r>
              <a:rPr lang="en-GB" sz="2400" dirty="0" smtClean="0">
                <a:cs typeface="Times New Roman" pitchFamily="18" charset="0"/>
              </a:rPr>
              <a:t>Sahil Dhankhad</a:t>
            </a:r>
            <a:endParaRPr lang="en-GB" sz="2400" dirty="0">
              <a:cs typeface="Times New Roman" pitchFamily="18" charset="0"/>
            </a:endParaRPr>
          </a:p>
          <a:p>
            <a:r>
              <a:rPr lang="en-GB" sz="2400" b="1" dirty="0">
                <a:cs typeface="Times New Roman" pitchFamily="18" charset="0"/>
              </a:rPr>
              <a:t/>
            </a:r>
            <a:br>
              <a:rPr lang="en-GB" sz="2400" b="1" dirty="0">
                <a:cs typeface="Times New Roman" pitchFamily="18" charset="0"/>
              </a:rPr>
            </a:br>
            <a:endParaRPr lang="en-CA" sz="2400" dirty="0"/>
          </a:p>
        </p:txBody>
      </p:sp>
    </p:spTree>
    <p:extLst>
      <p:ext uri="{BB962C8B-B14F-4D97-AF65-F5344CB8AC3E}">
        <p14:creationId xmlns:p14="http://schemas.microsoft.com/office/powerpoint/2010/main" val="1472975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I find my Result</a:t>
            </a:r>
            <a:endParaRPr lang="en-US" dirty="0"/>
          </a:p>
        </p:txBody>
      </p:sp>
      <p:sp>
        <p:nvSpPr>
          <p:cNvPr id="3" name="Content Placeholder 2"/>
          <p:cNvSpPr>
            <a:spLocks noGrp="1"/>
          </p:cNvSpPr>
          <p:nvPr>
            <p:ph idx="1"/>
          </p:nvPr>
        </p:nvSpPr>
        <p:spPr>
          <a:xfrm>
            <a:off x="457200" y="1334666"/>
            <a:ext cx="8229600" cy="2794913"/>
          </a:xfrm>
        </p:spPr>
        <p:txBody>
          <a:bodyPr/>
          <a:lstStyle/>
          <a:p>
            <a:r>
              <a:rPr lang="en-US" dirty="0" smtClean="0"/>
              <a:t>I verified all of my variable result with predication probability model.</a:t>
            </a:r>
          </a:p>
          <a:p>
            <a:r>
              <a:rPr lang="en-US" dirty="0" smtClean="0"/>
              <a:t>I find out the variables which are important for  prediction model and variables that change the model accuracy score a lot.</a:t>
            </a:r>
          </a:p>
          <a:p>
            <a:r>
              <a:rPr lang="en-US" dirty="0" smtClean="0"/>
              <a:t>I plot the ranking of all  important variables using Random forest and Decision tree. Both solution changes the ranking but satisfaction level always got the first ranking.</a:t>
            </a:r>
          </a:p>
          <a:p>
            <a:r>
              <a:rPr lang="en-US" dirty="0" smtClean="0"/>
              <a:t>Satisfaction level is more important among the other variable. If an employee is satisfied with their job then they will stay in the company.</a:t>
            </a:r>
          </a:p>
          <a:p>
            <a:r>
              <a:rPr lang="en-US" dirty="0" smtClean="0"/>
              <a:t>Predicting probability give me the exact probability of which employee is going to leave the company and at the same time it show us the give probability of all related features to leaving employee.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10</a:t>
            </a:fld>
            <a:endParaRPr lang="en-US"/>
          </a:p>
        </p:txBody>
      </p:sp>
    </p:spTree>
    <p:extLst>
      <p:ext uri="{BB962C8B-B14F-4D97-AF65-F5344CB8AC3E}">
        <p14:creationId xmlns:p14="http://schemas.microsoft.com/office/powerpoint/2010/main" val="1342280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Enhancement </a:t>
            </a:r>
            <a:endParaRPr lang="en-US" dirty="0"/>
          </a:p>
        </p:txBody>
      </p:sp>
      <p:sp>
        <p:nvSpPr>
          <p:cNvPr id="3" name="Content Placeholder 2"/>
          <p:cNvSpPr>
            <a:spLocks noGrp="1"/>
          </p:cNvSpPr>
          <p:nvPr>
            <p:ph idx="1"/>
          </p:nvPr>
        </p:nvSpPr>
        <p:spPr>
          <a:xfrm>
            <a:off x="457200" y="1416908"/>
            <a:ext cx="8229600" cy="3024643"/>
          </a:xfrm>
        </p:spPr>
        <p:txBody>
          <a:bodyPr/>
          <a:lstStyle/>
          <a:p>
            <a:r>
              <a:rPr lang="en-US" dirty="0" smtClean="0"/>
              <a:t>We need more improvement in Variable data.</a:t>
            </a:r>
          </a:p>
          <a:p>
            <a:r>
              <a:rPr lang="en-US" dirty="0" smtClean="0"/>
              <a:t>We need to add more variable so we can calculate more better resulted model</a:t>
            </a:r>
          </a:p>
          <a:p>
            <a:r>
              <a:rPr lang="en-US" dirty="0" smtClean="0"/>
              <a:t>If I had more information about whether the employee are married, have children, single, age group, distance of office from house and other important factor then this model can be improved and more accurate result would have been achieved.</a:t>
            </a:r>
          </a:p>
          <a:p>
            <a:endParaRPr lang="en-US" dirty="0" smtClean="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092" y="3184788"/>
            <a:ext cx="3830595" cy="1183703"/>
          </a:xfrm>
          <a:prstGeom prst="rect">
            <a:avLst/>
          </a:prstGeom>
        </p:spPr>
      </p:pic>
    </p:spTree>
    <p:extLst>
      <p:ext uri="{BB962C8B-B14F-4D97-AF65-F5344CB8AC3E}">
        <p14:creationId xmlns:p14="http://schemas.microsoft.com/office/powerpoint/2010/main" val="411731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0258"/>
            <a:ext cx="8229600" cy="651595"/>
          </a:xfrm>
        </p:spPr>
        <p:txBody>
          <a:bodyPr/>
          <a:lstStyle/>
          <a:p>
            <a:r>
              <a:rPr lang="en-US" dirty="0" smtClean="0"/>
              <a:t>How can you generalize the result of your solution</a:t>
            </a:r>
            <a:endParaRPr lang="en-US" dirty="0"/>
          </a:p>
        </p:txBody>
      </p:sp>
      <p:sp>
        <p:nvSpPr>
          <p:cNvPr id="3" name="Content Placeholder 2"/>
          <p:cNvSpPr>
            <a:spLocks noGrp="1"/>
          </p:cNvSpPr>
          <p:nvPr>
            <p:ph idx="1"/>
          </p:nvPr>
        </p:nvSpPr>
        <p:spPr>
          <a:xfrm>
            <a:off x="457200" y="1646638"/>
            <a:ext cx="7994822" cy="2794913"/>
          </a:xfrm>
        </p:spPr>
        <p:txBody>
          <a:bodyPr/>
          <a:lstStyle/>
          <a:p>
            <a:r>
              <a:rPr lang="en-US" dirty="0" smtClean="0"/>
              <a:t>You can use the same method to find out the solution of any kind.</a:t>
            </a:r>
          </a:p>
          <a:p>
            <a:r>
              <a:rPr lang="en-US" dirty="0" smtClean="0"/>
              <a:t>You can find out the relationship between the different variable and then analyze which variables effect each other.</a:t>
            </a:r>
          </a:p>
          <a:p>
            <a:r>
              <a:rPr lang="en-US" dirty="0" smtClean="0"/>
              <a:t>Using this Important variable you can find out the important features in data.</a:t>
            </a:r>
          </a:p>
          <a:p>
            <a:r>
              <a:rPr lang="en-US" dirty="0" smtClean="0"/>
              <a:t>Using the precision and recall they can find out which model is better than the other. </a:t>
            </a:r>
          </a:p>
          <a:p>
            <a:r>
              <a:rPr lang="en-US" dirty="0" smtClean="0"/>
              <a:t>Using the probability model we can predict the probability of other projects also if we understand the features.</a:t>
            </a:r>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12</a:t>
            </a:fld>
            <a:endParaRPr lang="en-US"/>
          </a:p>
        </p:txBody>
      </p:sp>
    </p:spTree>
    <p:extLst>
      <p:ext uri="{BB962C8B-B14F-4D97-AF65-F5344CB8AC3E}">
        <p14:creationId xmlns:p14="http://schemas.microsoft.com/office/powerpoint/2010/main" val="48621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8085"/>
            <a:ext cx="8229600" cy="857250"/>
          </a:xfrm>
        </p:spPr>
        <p:txBody>
          <a:bodyPr/>
          <a:lstStyle/>
          <a:p>
            <a:r>
              <a:rPr lang="en-US" dirty="0" smtClean="0"/>
              <a:t>Why I use specific procedure</a:t>
            </a:r>
            <a:endParaRPr lang="en-US" dirty="0"/>
          </a:p>
        </p:txBody>
      </p:sp>
      <p:sp>
        <p:nvSpPr>
          <p:cNvPr id="3" name="Content Placeholder 2"/>
          <p:cNvSpPr>
            <a:spLocks noGrp="1"/>
          </p:cNvSpPr>
          <p:nvPr>
            <p:ph idx="1"/>
          </p:nvPr>
        </p:nvSpPr>
        <p:spPr>
          <a:xfrm>
            <a:off x="457200" y="1063229"/>
            <a:ext cx="3933568" cy="3566436"/>
          </a:xfrm>
        </p:spPr>
        <p:txBody>
          <a:bodyPr/>
          <a:lstStyle/>
          <a:p>
            <a:pPr algn="just"/>
            <a:r>
              <a:rPr lang="en-US" dirty="0" smtClean="0"/>
              <a:t>I need to find out the important variables amongst all the others. </a:t>
            </a:r>
          </a:p>
          <a:p>
            <a:pPr algn="just"/>
            <a:r>
              <a:rPr lang="en-US" dirty="0" smtClean="0"/>
              <a:t>I need to analysis the relationship between all variable. It gives us an idea about which variable affects which feature.</a:t>
            </a:r>
          </a:p>
          <a:p>
            <a:pPr algn="just"/>
            <a:r>
              <a:rPr lang="en-US" dirty="0" smtClean="0"/>
              <a:t>I used five different models to find out the  best accuracy score amongst all the chosen models.</a:t>
            </a:r>
          </a:p>
          <a:p>
            <a:pPr algn="just"/>
            <a:r>
              <a:rPr lang="en-US" dirty="0" smtClean="0"/>
              <a:t>I’m using classification report to find out precision and call to find out better model.</a:t>
            </a:r>
          </a:p>
          <a:p>
            <a:endParaRPr lang="en-US" sz="1600" dirty="0" smtClean="0"/>
          </a:p>
          <a:p>
            <a:endParaRPr lang="en-US" sz="1600"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427" y="1400432"/>
            <a:ext cx="4211236" cy="2281882"/>
          </a:xfrm>
          <a:prstGeom prst="rect">
            <a:avLst/>
          </a:prstGeom>
        </p:spPr>
      </p:pic>
    </p:spTree>
    <p:extLst>
      <p:ext uri="{BB962C8B-B14F-4D97-AF65-F5344CB8AC3E}">
        <p14:creationId xmlns:p14="http://schemas.microsoft.com/office/powerpoint/2010/main" val="518025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5340" y="345909"/>
            <a:ext cx="5731477" cy="815625"/>
          </a:xfrm>
        </p:spPr>
        <p:txBody>
          <a:bodyPr/>
          <a:lstStyle/>
          <a:p>
            <a:r>
              <a:rPr lang="en-US" dirty="0" smtClean="0"/>
              <a:t>How to validate your work</a:t>
            </a:r>
            <a:br>
              <a:rPr lang="en-US" dirty="0" smtClean="0"/>
            </a:br>
            <a:r>
              <a:rPr lang="en-US" dirty="0" smtClean="0"/>
              <a:t>Final Model Parameter used</a:t>
            </a:r>
            <a:endParaRPr lang="en-US" dirty="0"/>
          </a:p>
        </p:txBody>
      </p:sp>
      <p:sp>
        <p:nvSpPr>
          <p:cNvPr id="3" name="Content Placeholder 2"/>
          <p:cNvSpPr>
            <a:spLocks noGrp="1"/>
          </p:cNvSpPr>
          <p:nvPr>
            <p:ph idx="1"/>
          </p:nvPr>
        </p:nvSpPr>
        <p:spPr>
          <a:xfrm>
            <a:off x="457200" y="891629"/>
            <a:ext cx="7856290" cy="3806206"/>
          </a:xfrm>
        </p:spPr>
        <p:txBody>
          <a:bodyPr/>
          <a:lstStyle/>
          <a:p>
            <a:pPr fontAlgn="base"/>
            <a:endParaRPr lang="is-IS" dirty="0" smtClean="0"/>
          </a:p>
          <a:p>
            <a:pPr fontAlgn="base"/>
            <a:r>
              <a:rPr lang="is-IS" dirty="0" smtClean="0"/>
              <a:t>promotion_last_5years </a:t>
            </a:r>
            <a:r>
              <a:rPr lang="is-IS" dirty="0"/>
              <a:t>                                                                                                    </a:t>
            </a:r>
            <a:r>
              <a:rPr lang="is-IS" dirty="0" smtClean="0"/>
              <a:t>Satisfaction_level</a:t>
            </a:r>
            <a:endParaRPr lang="is-IS" dirty="0"/>
          </a:p>
          <a:p>
            <a:pPr fontAlgn="base"/>
            <a:r>
              <a:rPr lang="is-IS" dirty="0" smtClean="0"/>
              <a:t>Number_project  </a:t>
            </a:r>
            <a:endParaRPr lang="is-IS" dirty="0"/>
          </a:p>
          <a:p>
            <a:pPr fontAlgn="base"/>
            <a:r>
              <a:rPr lang="is-IS" dirty="0"/>
              <a:t>Average_monthly_hours</a:t>
            </a:r>
          </a:p>
          <a:p>
            <a:pPr fontAlgn="base"/>
            <a:r>
              <a:rPr lang="is-IS" dirty="0"/>
              <a:t>Time_spend_company</a:t>
            </a:r>
          </a:p>
          <a:p>
            <a:pPr fontAlgn="base"/>
            <a:r>
              <a:rPr lang="is-IS" dirty="0" smtClean="0"/>
              <a:t>Work_accident             </a:t>
            </a:r>
            <a:endParaRPr lang="is-IS" dirty="0"/>
          </a:p>
          <a:p>
            <a:pPr fontAlgn="base"/>
            <a:r>
              <a:rPr lang="is-IS" dirty="0" smtClean="0"/>
              <a:t>Salary </a:t>
            </a:r>
          </a:p>
          <a:p>
            <a:pPr marL="0" indent="0" fontAlgn="base">
              <a:buNone/>
            </a:pPr>
            <a:r>
              <a:rPr lang="is-IS" dirty="0"/>
              <a:t> </a:t>
            </a:r>
            <a:r>
              <a:rPr lang="is-IS" dirty="0" smtClean="0"/>
              <a:t>        </a:t>
            </a:r>
          </a:p>
          <a:p>
            <a:pPr marL="0" indent="0" fontAlgn="base">
              <a:buNone/>
            </a:pPr>
            <a:r>
              <a:rPr lang="is-IS" dirty="0" smtClean="0"/>
              <a:t>I used Random Forest because it gives us best accuracy , better precision and better recall.</a:t>
            </a:r>
          </a:p>
          <a:p>
            <a:pPr fontAlgn="base"/>
            <a:endParaRPr lang="is-IS" dirty="0"/>
          </a:p>
          <a:p>
            <a:pPr defTabSz="914400">
              <a:spcBef>
                <a:spcPts val="0"/>
              </a:spcBef>
            </a:pPr>
            <a:endParaRPr lang="sk-SK" dirty="0" smtClean="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106921710"/>
              </p:ext>
            </p:extLst>
          </p:nvPr>
        </p:nvGraphicFramePr>
        <p:xfrm>
          <a:off x="3581400" y="1942058"/>
          <a:ext cx="4918745" cy="741680"/>
        </p:xfrm>
        <a:graphic>
          <a:graphicData uri="http://schemas.openxmlformats.org/drawingml/2006/table">
            <a:tbl>
              <a:tblPr firstRow="1" bandRow="1">
                <a:tableStyleId>{5C22544A-7EE6-4342-B048-85BDC9FD1C3A}</a:tableStyleId>
              </a:tblPr>
              <a:tblGrid>
                <a:gridCol w="1229686"/>
                <a:gridCol w="1096860"/>
                <a:gridCol w="958634"/>
                <a:gridCol w="1633565"/>
              </a:tblGrid>
              <a:tr h="370840">
                <a:tc>
                  <a:txBody>
                    <a:bodyPr/>
                    <a:lstStyle/>
                    <a:p>
                      <a:endParaRPr lang="en-US" dirty="0"/>
                    </a:p>
                  </a:txBody>
                  <a:tcPr/>
                </a:tc>
                <a:tc>
                  <a:txBody>
                    <a:bodyPr/>
                    <a:lstStyle/>
                    <a:p>
                      <a:r>
                        <a:rPr lang="en-US" dirty="0" smtClean="0"/>
                        <a:t>Accuracy</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r>
              <a:tr h="370840">
                <a:tc>
                  <a:txBody>
                    <a:bodyPr/>
                    <a:lstStyle/>
                    <a:p>
                      <a:r>
                        <a:rPr lang="en-US" dirty="0" smtClean="0"/>
                        <a:t>Final Model</a:t>
                      </a:r>
                      <a:endParaRPr lang="en-US" dirty="0"/>
                    </a:p>
                  </a:txBody>
                  <a:tcPr/>
                </a:tc>
                <a:tc>
                  <a:txBody>
                    <a:bodyPr/>
                    <a:lstStyle/>
                    <a:p>
                      <a:r>
                        <a:rPr lang="en-US" dirty="0" smtClean="0"/>
                        <a:t>0.94</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r>
            </a:tbl>
          </a:graphicData>
        </a:graphic>
      </p:graphicFrame>
    </p:spTree>
    <p:extLst>
      <p:ext uri="{BB962C8B-B14F-4D97-AF65-F5344CB8AC3E}">
        <p14:creationId xmlns:p14="http://schemas.microsoft.com/office/powerpoint/2010/main" val="54019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27" y="148571"/>
            <a:ext cx="8229600" cy="857250"/>
          </a:xfrm>
        </p:spPr>
        <p:txBody>
          <a:bodyPr/>
          <a:lstStyle/>
          <a:p>
            <a:r>
              <a:rPr lang="en-US" sz="800" dirty="0" smtClean="0"/>
              <a:t>.</a:t>
            </a:r>
            <a:endParaRPr lang="en-US" sz="800" dirty="0"/>
          </a:p>
        </p:txBody>
      </p:sp>
      <p:sp>
        <p:nvSpPr>
          <p:cNvPr id="3" name="Content Placeholder 2"/>
          <p:cNvSpPr>
            <a:spLocks noGrp="1"/>
          </p:cNvSpPr>
          <p:nvPr>
            <p:ph idx="1"/>
          </p:nvPr>
        </p:nvSpPr>
        <p:spPr>
          <a:xfrm>
            <a:off x="457200" y="682810"/>
            <a:ext cx="8229600" cy="2794913"/>
          </a:xfrm>
        </p:spPr>
        <p:txBody>
          <a:bodyPr/>
          <a:lstStyle/>
          <a:p>
            <a:pPr marL="0" indent="0">
              <a:buNone/>
            </a:pPr>
            <a:r>
              <a:rPr lang="en-US" u="sng" dirty="0" smtClean="0"/>
              <a:t>Variable  </a:t>
            </a:r>
            <a:r>
              <a:rPr lang="en-US" u="sng" dirty="0"/>
              <a:t>Removed : </a:t>
            </a:r>
            <a:endParaRPr lang="en-US" dirty="0"/>
          </a:p>
          <a:p>
            <a:pPr fontAlgn="base"/>
            <a:r>
              <a:rPr lang="en-US" dirty="0" smtClean="0"/>
              <a:t>Work_accident</a:t>
            </a:r>
            <a:endParaRPr lang="en-US" dirty="0"/>
          </a:p>
          <a:p>
            <a:pPr fontAlgn="base"/>
            <a:r>
              <a:rPr lang="en-US" dirty="0" smtClean="0"/>
              <a:t> Sales</a:t>
            </a:r>
            <a:r>
              <a:rPr lang="en-US" dirty="0"/>
              <a:t/>
            </a:r>
            <a:br>
              <a:rPr lang="en-US" dirty="0"/>
            </a:br>
            <a:r>
              <a:rPr lang="en-US" u="sng" dirty="0" smtClean="0"/>
              <a:t>Variable </a:t>
            </a:r>
            <a:r>
              <a:rPr lang="en-US" u="sng" dirty="0"/>
              <a:t>Used in final Model :</a:t>
            </a:r>
            <a:endParaRPr lang="en-US" dirty="0"/>
          </a:p>
          <a:p>
            <a:pPr fontAlgn="base"/>
            <a:r>
              <a:rPr lang="en-US" dirty="0"/>
              <a:t>Satisfaction_level</a:t>
            </a:r>
          </a:p>
          <a:p>
            <a:pPr fontAlgn="base"/>
            <a:r>
              <a:rPr lang="en-US" dirty="0"/>
              <a:t>Last_evaluation</a:t>
            </a:r>
          </a:p>
          <a:p>
            <a:pPr fontAlgn="base"/>
            <a:r>
              <a:rPr lang="en-US" dirty="0"/>
              <a:t>Number_project</a:t>
            </a:r>
          </a:p>
          <a:p>
            <a:pPr fontAlgn="base"/>
            <a:r>
              <a:rPr lang="en-US" dirty="0"/>
              <a:t>Average_monthly_hours</a:t>
            </a:r>
          </a:p>
          <a:p>
            <a:pPr fontAlgn="base"/>
            <a:r>
              <a:rPr lang="en-US" dirty="0" smtClean="0"/>
              <a:t>time_spend_company</a:t>
            </a:r>
          </a:p>
          <a:p>
            <a:pPr fontAlgn="base"/>
            <a:r>
              <a:rPr lang="en-US" dirty="0" smtClean="0"/>
              <a:t>Salary</a:t>
            </a:r>
          </a:p>
          <a:p>
            <a:pPr fontAlgn="base"/>
            <a:r>
              <a:rPr lang="en-US" dirty="0" smtClean="0"/>
              <a:t>Promotion_last_5Years</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894" y="2463661"/>
            <a:ext cx="4428814" cy="13672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94" y="593806"/>
            <a:ext cx="4004565" cy="1495375"/>
          </a:xfrm>
          <a:prstGeom prst="rect">
            <a:avLst/>
          </a:prstGeom>
        </p:spPr>
      </p:pic>
    </p:spTree>
    <p:extLst>
      <p:ext uri="{BB962C8B-B14F-4D97-AF65-F5344CB8AC3E}">
        <p14:creationId xmlns:p14="http://schemas.microsoft.com/office/powerpoint/2010/main" val="1671637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285912"/>
            <a:ext cx="8229600" cy="2794913"/>
          </a:xfrm>
        </p:spPr>
        <p:txBody>
          <a:bodyPr/>
          <a:lstStyle/>
          <a:p>
            <a:r>
              <a:rPr lang="en-GB" dirty="0"/>
              <a:t>This paper analysis the different method done on employee dataset and usage of many different model to make prediction model to calculate the employee is going to stay or left the company</a:t>
            </a:r>
            <a:r>
              <a:rPr lang="en-GB" dirty="0" smtClean="0"/>
              <a:t>.</a:t>
            </a:r>
          </a:p>
          <a:p>
            <a:r>
              <a:rPr lang="en-GB" dirty="0" smtClean="0"/>
              <a:t> </a:t>
            </a:r>
            <a:r>
              <a:rPr lang="en-GB" dirty="0"/>
              <a:t>This model can be applied throughout many department of the company and used the company HR department to make better decision to make a decision about the employees before they left the company</a:t>
            </a:r>
            <a:r>
              <a:rPr lang="en-GB" dirty="0" smtClean="0"/>
              <a:t>.</a:t>
            </a:r>
          </a:p>
          <a:p>
            <a:r>
              <a:rPr lang="en-GB" dirty="0" smtClean="0"/>
              <a:t> </a:t>
            </a:r>
            <a:r>
              <a:rPr lang="en-GB" dirty="0"/>
              <a:t>You can make this model more perfect by adding more features by at any time.</a:t>
            </a:r>
            <a:endParaRPr lang="en-US" dirty="0"/>
          </a:p>
          <a:p>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16</a:t>
            </a:fld>
            <a:endParaRPr lang="en-US"/>
          </a:p>
        </p:txBody>
      </p:sp>
    </p:spTree>
    <p:extLst>
      <p:ext uri="{BB962C8B-B14F-4D97-AF65-F5344CB8AC3E}">
        <p14:creationId xmlns:p14="http://schemas.microsoft.com/office/powerpoint/2010/main" val="660038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64921" y="1063229"/>
            <a:ext cx="8229600" cy="2794913"/>
          </a:xfrm>
        </p:spPr>
        <p:txBody>
          <a:bodyPr/>
          <a:lstStyle/>
          <a:p>
            <a:pPr lvl="0"/>
            <a:r>
              <a:rPr lang="en-GB" dirty="0"/>
              <a:t>Employee satisfaction , years at company, number of project , average monthly hours and evaluation are top important features to determining employee left the company.</a:t>
            </a:r>
            <a:endParaRPr lang="en-US" dirty="0"/>
          </a:p>
          <a:p>
            <a:pPr lvl="0"/>
            <a:r>
              <a:rPr lang="en-GB" dirty="0"/>
              <a:t>Employees that have 2,5 and 7 projects was at risk of they are about to leave the company.</a:t>
            </a:r>
            <a:endParaRPr lang="en-US" dirty="0"/>
          </a:p>
          <a:p>
            <a:pPr lvl="0"/>
            <a:r>
              <a:rPr lang="en-GB" dirty="0"/>
              <a:t>Employees with low, medium salaries are the large number who left the company.</a:t>
            </a:r>
            <a:endParaRPr lang="en-US" dirty="0"/>
          </a:p>
          <a:p>
            <a:pPr lvl="0"/>
            <a:r>
              <a:rPr lang="en-GB" dirty="0"/>
              <a:t>Employee satisfaction is the main features or factor responsible for employee left the company.</a:t>
            </a:r>
            <a:endParaRPr lang="en-US" dirty="0"/>
          </a:p>
          <a:p>
            <a:pPr lvl="0"/>
            <a:r>
              <a:rPr lang="en-GB" dirty="0"/>
              <a:t>Employee Who generally left the company when they are worked more than 220-250 hours/month. They feel that they are doing overworked.</a:t>
            </a:r>
            <a:endParaRPr lang="en-US" dirty="0"/>
          </a:p>
          <a:p>
            <a:pPr lvl="0"/>
            <a:r>
              <a:rPr lang="en-GB" dirty="0"/>
              <a:t>Employee generally left the company  when they are work 150 hours/month. They feel underworked.</a:t>
            </a:r>
            <a:endParaRPr lang="en-US" dirty="0"/>
          </a:p>
          <a:p>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17</a:t>
            </a:fld>
            <a:endParaRPr lang="en-US"/>
          </a:p>
        </p:txBody>
      </p:sp>
    </p:spTree>
    <p:extLst>
      <p:ext uri="{BB962C8B-B14F-4D97-AF65-F5344CB8AC3E}">
        <p14:creationId xmlns:p14="http://schemas.microsoft.com/office/powerpoint/2010/main" val="141525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0856"/>
            <a:ext cx="8229600" cy="570141"/>
          </a:xfrm>
        </p:spPr>
        <p:txBody>
          <a:bodyPr/>
          <a:lstStyle/>
          <a:p>
            <a:r>
              <a:rPr lang="en-US" dirty="0" smtClean="0"/>
              <a:t>Introduction</a:t>
            </a:r>
            <a:br>
              <a:rPr lang="en-US" dirty="0" smtClean="0"/>
            </a:br>
            <a:r>
              <a:rPr lang="en-US" sz="1600" dirty="0">
                <a:latin typeface="Times New Roman" charset="0"/>
                <a:ea typeface="Times New Roman" charset="0"/>
                <a:cs typeface="Times New Roman" charset="0"/>
              </a:rPr>
              <a:t/>
            </a:r>
            <a:br>
              <a:rPr lang="en-US" sz="1600" dirty="0">
                <a:latin typeface="Times New Roman" charset="0"/>
                <a:ea typeface="Times New Roman" charset="0"/>
                <a:cs typeface="Times New Roman" charset="0"/>
              </a:rPr>
            </a:br>
            <a:endParaRPr lang="en-US" sz="16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457200" y="1251605"/>
            <a:ext cx="8229600" cy="2794913"/>
          </a:xfrm>
        </p:spPr>
        <p:txBody>
          <a:bodyPr/>
          <a:lstStyle/>
          <a:p>
            <a:pPr marL="0" indent="0" fontAlgn="base">
              <a:buNone/>
            </a:pPr>
            <a:r>
              <a:rPr lang="en-US" sz="1400" b="1" dirty="0">
                <a:latin typeface="Times New Roman" charset="0"/>
                <a:ea typeface="Times New Roman" charset="0"/>
                <a:cs typeface="Times New Roman" charset="0"/>
              </a:rPr>
              <a:t>Description : </a:t>
            </a:r>
            <a:r>
              <a:rPr lang="en-US" sz="1400" dirty="0">
                <a:latin typeface="Times New Roman" charset="0"/>
                <a:ea typeface="Times New Roman" charset="0"/>
                <a:cs typeface="Times New Roman" charset="0"/>
              </a:rPr>
              <a:t>Why are the best and most experienced employees of company leaving prematurely? We will try to predict which valuable employees will leave next. Fields in the dataset include</a:t>
            </a:r>
          </a:p>
          <a:p>
            <a:pPr fontAlgn="base"/>
            <a:r>
              <a:rPr lang="en-US" sz="1400" dirty="0" smtClean="0">
                <a:latin typeface="Times New Roman" charset="0"/>
                <a:ea typeface="Times New Roman" charset="0"/>
                <a:cs typeface="Times New Roman" charset="0"/>
              </a:rPr>
              <a:t>Employee </a:t>
            </a:r>
            <a:r>
              <a:rPr lang="en-US" sz="1400" dirty="0">
                <a:latin typeface="Times New Roman" charset="0"/>
                <a:ea typeface="Times New Roman" charset="0"/>
                <a:cs typeface="Times New Roman" charset="0"/>
              </a:rPr>
              <a:t>satisfaction level</a:t>
            </a:r>
          </a:p>
          <a:p>
            <a:pPr fontAlgn="base"/>
            <a:r>
              <a:rPr lang="en-US" sz="1400" dirty="0">
                <a:latin typeface="Times New Roman" charset="0"/>
                <a:ea typeface="Times New Roman" charset="0"/>
                <a:cs typeface="Times New Roman" charset="0"/>
              </a:rPr>
              <a:t>Last evaluation</a:t>
            </a:r>
          </a:p>
          <a:p>
            <a:pPr fontAlgn="base"/>
            <a:r>
              <a:rPr lang="en-US" sz="1400" dirty="0">
                <a:latin typeface="Times New Roman" charset="0"/>
                <a:ea typeface="Times New Roman" charset="0"/>
                <a:cs typeface="Times New Roman" charset="0"/>
              </a:rPr>
              <a:t>Number of projects</a:t>
            </a:r>
          </a:p>
          <a:p>
            <a:pPr fontAlgn="base"/>
            <a:r>
              <a:rPr lang="en-US" sz="1400" dirty="0">
                <a:latin typeface="Times New Roman" charset="0"/>
                <a:ea typeface="Times New Roman" charset="0"/>
                <a:cs typeface="Times New Roman" charset="0"/>
              </a:rPr>
              <a:t>Average monthly hours</a:t>
            </a:r>
          </a:p>
          <a:p>
            <a:pPr fontAlgn="base"/>
            <a:r>
              <a:rPr lang="en-US" sz="1400" dirty="0">
                <a:latin typeface="Times New Roman" charset="0"/>
                <a:ea typeface="Times New Roman" charset="0"/>
                <a:cs typeface="Times New Roman" charset="0"/>
              </a:rPr>
              <a:t>Time spent at the company</a:t>
            </a:r>
          </a:p>
          <a:p>
            <a:pPr fontAlgn="base"/>
            <a:r>
              <a:rPr lang="en-US" sz="1400" dirty="0">
                <a:latin typeface="Times New Roman" charset="0"/>
                <a:ea typeface="Times New Roman" charset="0"/>
                <a:cs typeface="Times New Roman" charset="0"/>
              </a:rPr>
              <a:t>Whether they have had a work accident</a:t>
            </a:r>
          </a:p>
          <a:p>
            <a:pPr fontAlgn="base"/>
            <a:r>
              <a:rPr lang="en-US" sz="1400" dirty="0">
                <a:latin typeface="Times New Roman" charset="0"/>
                <a:ea typeface="Times New Roman" charset="0"/>
                <a:cs typeface="Times New Roman" charset="0"/>
              </a:rPr>
              <a:t>Whether they have had a promotion in the last 5 years</a:t>
            </a:r>
          </a:p>
          <a:p>
            <a:pPr fontAlgn="base"/>
            <a:r>
              <a:rPr lang="en-US" sz="1400" dirty="0">
                <a:latin typeface="Times New Roman" charset="0"/>
                <a:ea typeface="Times New Roman" charset="0"/>
                <a:cs typeface="Times New Roman" charset="0"/>
              </a:rPr>
              <a:t>Sales</a:t>
            </a:r>
          </a:p>
          <a:p>
            <a:pPr fontAlgn="base"/>
            <a:r>
              <a:rPr lang="en-US" sz="1400" dirty="0">
                <a:latin typeface="Times New Roman" charset="0"/>
                <a:ea typeface="Times New Roman" charset="0"/>
                <a:cs typeface="Times New Roman" charset="0"/>
              </a:rPr>
              <a:t>Salary</a:t>
            </a:r>
          </a:p>
          <a:p>
            <a:pPr fontAlgn="base"/>
            <a:r>
              <a:rPr lang="en-US" sz="1400" dirty="0">
                <a:latin typeface="Times New Roman" charset="0"/>
                <a:ea typeface="Times New Roman" charset="0"/>
                <a:cs typeface="Times New Roman" charset="0"/>
              </a:rPr>
              <a:t>Whether the employee has </a:t>
            </a:r>
            <a:r>
              <a:rPr lang="en-US" sz="1400" dirty="0" smtClean="0">
                <a:latin typeface="Times New Roman" charset="0"/>
                <a:ea typeface="Times New Roman" charset="0"/>
                <a:cs typeface="Times New Roman" charset="0"/>
              </a:rPr>
              <a:t>left</a:t>
            </a:r>
            <a:r>
              <a:rPr lang="en-US" dirty="0"/>
              <a:t/>
            </a:r>
            <a:br>
              <a:rPr lang="en-US" dirty="0"/>
            </a:b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691707-747E-C946-9ECD-54E2551B1C59}" type="slidenum">
              <a:rPr lang="en-US" smtClean="0"/>
              <a:pPr/>
              <a:t>2</a:t>
            </a:fld>
            <a:endParaRPr lang="en-US"/>
          </a:p>
        </p:txBody>
      </p:sp>
    </p:spTree>
    <p:extLst>
      <p:ext uri="{BB962C8B-B14F-4D97-AF65-F5344CB8AC3E}">
        <p14:creationId xmlns:p14="http://schemas.microsoft.com/office/powerpoint/2010/main" val="46108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Solution</a:t>
            </a:r>
            <a:endParaRPr lang="en-US" dirty="0"/>
          </a:p>
        </p:txBody>
      </p:sp>
      <p:sp>
        <p:nvSpPr>
          <p:cNvPr id="3" name="Content Placeholder 2"/>
          <p:cNvSpPr>
            <a:spLocks noGrp="1"/>
          </p:cNvSpPr>
          <p:nvPr>
            <p:ph idx="1"/>
          </p:nvPr>
        </p:nvSpPr>
        <p:spPr>
          <a:xfrm>
            <a:off x="457200" y="1173302"/>
            <a:ext cx="8229600" cy="279491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Find out the which employee is going to leave.</a:t>
            </a:r>
          </a:p>
          <a:p>
            <a:pPr marL="0" marR="0" lvl="0" indent="0" defTabSz="914400" eaLnBrk="1" fontAlgn="auto" latinLnBrk="0" hangingPunct="1">
              <a:lnSpc>
                <a:spcPct val="100000"/>
              </a:lnSpc>
              <a:spcBef>
                <a:spcPts val="0"/>
              </a:spcBef>
              <a:spcAft>
                <a:spcPts val="0"/>
              </a:spcAft>
              <a:buClrTx/>
              <a:buSzTx/>
              <a:buFontTx/>
              <a:buNone/>
              <a:tabLst/>
              <a:defRPr/>
            </a:pPr>
            <a:r>
              <a:rPr lang="en-US" dirty="0"/>
              <a:t>D</a:t>
            </a:r>
            <a:r>
              <a:rPr lang="en-US" dirty="0" smtClean="0"/>
              <a:t>evelop a model to predict who is going to leave or stay in the company.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have to select number of employees information you want . This solution doesn’t provide you any kind of probability number.</a:t>
            </a:r>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3</a:t>
            </a:fld>
            <a:endParaRPr lang="en-US"/>
          </a:p>
        </p:txBody>
      </p:sp>
    </p:spTree>
    <p:extLst>
      <p:ext uri="{BB962C8B-B14F-4D97-AF65-F5344CB8AC3E}">
        <p14:creationId xmlns:p14="http://schemas.microsoft.com/office/powerpoint/2010/main" val="65327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35" y="634604"/>
            <a:ext cx="8229600" cy="857250"/>
          </a:xfrm>
        </p:spPr>
        <p:txBody>
          <a:bodyPr/>
          <a:lstStyle/>
          <a:p>
            <a:r>
              <a:rPr lang="en-US" dirty="0" smtClean="0"/>
              <a:t>Confusion Matrix</a:t>
            </a:r>
            <a:endParaRPr lang="en-US" dirty="0"/>
          </a:p>
        </p:txBody>
      </p:sp>
      <p:sp>
        <p:nvSpPr>
          <p:cNvPr id="3" name="Content Placeholder 2"/>
          <p:cNvSpPr>
            <a:spLocks noGrp="1"/>
          </p:cNvSpPr>
          <p:nvPr>
            <p:ph idx="1"/>
          </p:nvPr>
        </p:nvSpPr>
        <p:spPr>
          <a:xfrm>
            <a:off x="-84378" y="1215378"/>
            <a:ext cx="5696174" cy="2634266"/>
          </a:xfrm>
        </p:spPr>
        <p:txBody>
          <a:bodyPr/>
          <a:lstStyle/>
          <a:p>
            <a:pPr lvl="0"/>
            <a:r>
              <a:rPr lang="en-GB" dirty="0"/>
              <a:t>Evaluation and satisfaction level scores are high which shows that less number of employees left the company because of this reason.</a:t>
            </a:r>
            <a:endParaRPr lang="en-US" dirty="0"/>
          </a:p>
          <a:p>
            <a:pPr lvl="0"/>
            <a:r>
              <a:rPr lang="en-GB" dirty="0"/>
              <a:t>Getting promotions makes people happy and they are less likely to leave the job.</a:t>
            </a:r>
            <a:endParaRPr lang="en-US" dirty="0"/>
          </a:p>
          <a:p>
            <a:r>
              <a:rPr lang="en-GB" dirty="0"/>
              <a:t>The higher the number of projects in hand the more will be the average monthly hours spend in office and it results in good evaluation but on the other hand it makes employees unhappy as they are spending more time at work place and have less time for themselves.</a:t>
            </a:r>
            <a:endParaRPr lang="en-US" dirty="0"/>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127" y="789857"/>
            <a:ext cx="3670812" cy="3403943"/>
          </a:xfrm>
          <a:prstGeom prst="rect">
            <a:avLst/>
          </a:prstGeom>
        </p:spPr>
      </p:pic>
    </p:spTree>
    <p:extLst>
      <p:ext uri="{BB962C8B-B14F-4D97-AF65-F5344CB8AC3E}">
        <p14:creationId xmlns:p14="http://schemas.microsoft.com/office/powerpoint/2010/main" val="76953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39" y="486032"/>
            <a:ext cx="8229600" cy="501758"/>
          </a:xfrm>
        </p:spPr>
        <p:txBody>
          <a:bodyPr/>
          <a:lstStyle/>
          <a:p>
            <a:r>
              <a:rPr lang="en-US" dirty="0" smtClean="0"/>
              <a:t>Solution work</a:t>
            </a:r>
            <a:endParaRPr lang="en-US" dirty="0"/>
          </a:p>
        </p:txBody>
      </p:sp>
      <p:sp>
        <p:nvSpPr>
          <p:cNvPr id="3" name="Content Placeholder 2"/>
          <p:cNvSpPr>
            <a:spLocks noGrp="1"/>
          </p:cNvSpPr>
          <p:nvPr>
            <p:ph idx="1"/>
          </p:nvPr>
        </p:nvSpPr>
        <p:spPr>
          <a:xfrm>
            <a:off x="543697" y="1161535"/>
            <a:ext cx="7661190" cy="3377514"/>
          </a:xfrm>
        </p:spPr>
        <p:txBody>
          <a:bodyPr/>
          <a:lstStyle/>
          <a:p>
            <a:pPr defTabSz="914400">
              <a:spcBef>
                <a:spcPts val="0"/>
              </a:spcBef>
              <a:defRPr/>
            </a:pPr>
            <a:r>
              <a:rPr lang="en-US" dirty="0" smtClean="0"/>
              <a:t>Before developing prediction model we need to understand the data. </a:t>
            </a:r>
          </a:p>
          <a:p>
            <a:pPr defTabSz="914400">
              <a:spcBef>
                <a:spcPts val="0"/>
              </a:spcBef>
              <a:defRPr/>
            </a:pPr>
            <a:r>
              <a:rPr lang="en-US" dirty="0" smtClean="0"/>
              <a:t>Before making a decision about the future we should analyze the past.</a:t>
            </a:r>
          </a:p>
          <a:p>
            <a:pPr defTabSz="914400">
              <a:spcBef>
                <a:spcPts val="0"/>
              </a:spcBef>
              <a:defRPr/>
            </a:pPr>
            <a:r>
              <a:rPr lang="en-US" dirty="0"/>
              <a:t>A</a:t>
            </a:r>
            <a:r>
              <a:rPr lang="en-US" dirty="0" smtClean="0"/>
              <a:t>ll factors are analyzed and compared with each other. </a:t>
            </a:r>
          </a:p>
          <a:p>
            <a:pPr defTabSz="914400">
              <a:spcBef>
                <a:spcPts val="0"/>
              </a:spcBef>
              <a:defRPr/>
            </a:pPr>
            <a:r>
              <a:rPr lang="en-US" dirty="0" smtClean="0"/>
              <a:t>How one factor effects the other factor . </a:t>
            </a:r>
          </a:p>
          <a:p>
            <a:pPr defTabSz="914400">
              <a:spcBef>
                <a:spcPts val="0"/>
              </a:spcBef>
              <a:defRPr/>
            </a:pPr>
            <a:r>
              <a:rPr lang="en-US" dirty="0" smtClean="0"/>
              <a:t>Using two factors to predict about how many employee will stay or leave the company. </a:t>
            </a:r>
          </a:p>
          <a:p>
            <a:pPr defTabSz="914400">
              <a:spcBef>
                <a:spcPts val="0"/>
              </a:spcBef>
              <a:defRPr/>
            </a:pPr>
            <a:r>
              <a:rPr lang="en-US" dirty="0" smtClean="0"/>
              <a:t>Ranking all features to know which one is more important analyze the data. </a:t>
            </a:r>
          </a:p>
          <a:p>
            <a:pPr defTabSz="914400">
              <a:spcBef>
                <a:spcPts val="0"/>
              </a:spcBef>
              <a:defRPr/>
            </a:pPr>
            <a:r>
              <a:rPr lang="en-US" dirty="0"/>
              <a:t>T</a:t>
            </a:r>
            <a:r>
              <a:rPr lang="en-US" dirty="0" smtClean="0"/>
              <a:t>he model is selected based on their accuracy score.</a:t>
            </a:r>
          </a:p>
          <a:p>
            <a:pPr defTabSz="914400">
              <a:spcBef>
                <a:spcPts val="0"/>
              </a:spcBef>
              <a:defRPr/>
            </a:pPr>
            <a:r>
              <a:rPr lang="en-US" dirty="0" smtClean="0"/>
              <a:t>Prediction model gives the information about the employee who is going to leave the company.</a:t>
            </a:r>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5</a:t>
            </a:fld>
            <a:endParaRPr lang="en-US"/>
          </a:p>
        </p:txBody>
      </p:sp>
    </p:spTree>
    <p:extLst>
      <p:ext uri="{BB962C8B-B14F-4D97-AF65-F5344CB8AC3E}">
        <p14:creationId xmlns:p14="http://schemas.microsoft.com/office/powerpoint/2010/main" val="100367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smtClean="0"/>
              <a:t>Analysis of data.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53" y="663950"/>
            <a:ext cx="2284257" cy="2301053"/>
          </a:xfrm>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691707-747E-C946-9ECD-54E2551B1C59}" type="slidenum">
              <a:rPr lang="en-US" smtClean="0"/>
              <a:pPr/>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433" y="789853"/>
            <a:ext cx="2199773" cy="21751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243" y="716771"/>
            <a:ext cx="2482143" cy="214872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3886" y="716771"/>
            <a:ext cx="2245293" cy="214872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289" y="2965003"/>
            <a:ext cx="1909183" cy="1922968"/>
          </a:xfrm>
          <a:prstGeom prst="rect">
            <a:avLst/>
          </a:prstGeom>
        </p:spPr>
      </p:pic>
      <p:sp>
        <p:nvSpPr>
          <p:cNvPr id="15" name="TextBox 14"/>
          <p:cNvSpPr txBox="1"/>
          <p:nvPr/>
        </p:nvSpPr>
        <p:spPr>
          <a:xfrm>
            <a:off x="2596576" y="3187823"/>
            <a:ext cx="6152008" cy="1477328"/>
          </a:xfrm>
          <a:prstGeom prst="rect">
            <a:avLst/>
          </a:prstGeom>
          <a:noFill/>
        </p:spPr>
        <p:txBody>
          <a:bodyPr wrap="square" rtlCol="0">
            <a:spAutoFit/>
          </a:bodyPr>
          <a:lstStyle/>
          <a:p>
            <a:pPr marL="285750" indent="-285750">
              <a:buFont typeface="Arial" charset="0"/>
              <a:buChar char="•"/>
            </a:pPr>
            <a:r>
              <a:rPr lang="en-US" dirty="0" smtClean="0">
                <a:latin typeface="Times New Roman" charset="0"/>
                <a:ea typeface="Times New Roman" charset="0"/>
                <a:cs typeface="Times New Roman" charset="0"/>
              </a:rPr>
              <a:t>large number of  employees have spent at least 3 years at the company.</a:t>
            </a:r>
          </a:p>
          <a:p>
            <a:pPr marL="285750" indent="-285750">
              <a:buFont typeface="Arial" charset="0"/>
              <a:buChar char="•"/>
            </a:pPr>
            <a:r>
              <a:rPr lang="en-US" dirty="0" smtClean="0">
                <a:latin typeface="Times New Roman" charset="0"/>
                <a:ea typeface="Times New Roman" charset="0"/>
                <a:cs typeface="Times New Roman" charset="0"/>
              </a:rPr>
              <a:t>Large number of employees are  working 150 hours monthly.</a:t>
            </a:r>
          </a:p>
          <a:p>
            <a:pPr marL="285750" indent="-285750">
              <a:buFont typeface="Arial" charset="0"/>
              <a:buChar char="•"/>
            </a:pPr>
            <a:r>
              <a:rPr lang="en-US" dirty="0" smtClean="0">
                <a:latin typeface="Times New Roman" charset="0"/>
                <a:ea typeface="Times New Roman" charset="0"/>
                <a:cs typeface="Times New Roman" charset="0"/>
              </a:rPr>
              <a:t>Employee satisfaction level is 0.6-1.</a:t>
            </a:r>
          </a:p>
          <a:p>
            <a:pPr marL="285750" indent="-285750">
              <a:buFont typeface="Arial" charset="0"/>
              <a:buChar char="•"/>
            </a:pPr>
            <a:r>
              <a:rPr lang="en-US" dirty="0" smtClean="0">
                <a:latin typeface="Times New Roman" charset="0"/>
                <a:ea typeface="Times New Roman" charset="0"/>
                <a:cs typeface="Times New Roman" charset="0"/>
              </a:rPr>
              <a:t>More employees are working on 3-4 projects.</a:t>
            </a:r>
          </a:p>
        </p:txBody>
      </p:sp>
    </p:spTree>
    <p:extLst>
      <p:ext uri="{BB962C8B-B14F-4D97-AF65-F5344CB8AC3E}">
        <p14:creationId xmlns:p14="http://schemas.microsoft.com/office/powerpoint/2010/main" val="205628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21" y="645575"/>
            <a:ext cx="8229600" cy="556036"/>
          </a:xfrm>
        </p:spPr>
        <p:txBody>
          <a:bodyPr/>
          <a:lstStyle/>
          <a:p>
            <a:r>
              <a:rPr lang="en-US" dirty="0" smtClean="0"/>
              <a:t>How far </a:t>
            </a:r>
            <a:r>
              <a:rPr lang="en-US" smtClean="0"/>
              <a:t>I have reached </a:t>
            </a:r>
            <a:r>
              <a:rPr lang="en-US" dirty="0" smtClean="0"/>
              <a:t>in my solution.</a:t>
            </a:r>
            <a:endParaRPr lang="en-US" dirty="0"/>
          </a:p>
        </p:txBody>
      </p:sp>
      <p:sp>
        <p:nvSpPr>
          <p:cNvPr id="3" name="Content Placeholder 2"/>
          <p:cNvSpPr>
            <a:spLocks noGrp="1"/>
          </p:cNvSpPr>
          <p:nvPr>
            <p:ph idx="1"/>
          </p:nvPr>
        </p:nvSpPr>
        <p:spPr>
          <a:xfrm>
            <a:off x="712573" y="1201611"/>
            <a:ext cx="6347254" cy="3172149"/>
          </a:xfrm>
        </p:spPr>
        <p:txBody>
          <a:bodyPr/>
          <a:lstStyle/>
          <a:p>
            <a:r>
              <a:rPr lang="en-US" dirty="0" smtClean="0"/>
              <a:t>In my solution I have described the information of different departments. </a:t>
            </a:r>
          </a:p>
          <a:p>
            <a:r>
              <a:rPr lang="en-US" dirty="0" smtClean="0"/>
              <a:t>To understand our data properly, analysis of all variables was done.</a:t>
            </a:r>
          </a:p>
          <a:p>
            <a:r>
              <a:rPr lang="en-US" dirty="0" smtClean="0"/>
              <a:t>five models were used to find out the best working model.</a:t>
            </a:r>
          </a:p>
          <a:p>
            <a:r>
              <a:rPr lang="en-US" dirty="0" smtClean="0"/>
              <a:t>Most important feature was found amongst all the features, it helps to build a better predicating model.</a:t>
            </a:r>
          </a:p>
          <a:p>
            <a:r>
              <a:rPr lang="en-US" dirty="0"/>
              <a:t>P</a:t>
            </a:r>
            <a:r>
              <a:rPr lang="en-US" dirty="0" smtClean="0"/>
              <a:t>redicating model tells weather the employee is going to stay or leave. </a:t>
            </a:r>
          </a:p>
        </p:txBody>
      </p:sp>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7</a:t>
            </a:fld>
            <a:endParaRPr lang="en-US"/>
          </a:p>
        </p:txBody>
      </p:sp>
    </p:spTree>
    <p:extLst>
      <p:ext uri="{BB962C8B-B14F-4D97-AF65-F5344CB8AC3E}">
        <p14:creationId xmlns:p14="http://schemas.microsoft.com/office/powerpoint/2010/main" val="8179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04"/>
            <a:ext cx="8229600" cy="571187"/>
          </a:xfrm>
        </p:spPr>
        <p:txBody>
          <a:bodyPr/>
          <a:lstStyle/>
          <a:p>
            <a:r>
              <a:rPr lang="en-US" smtClean="0"/>
              <a:t>Relationship </a:t>
            </a:r>
            <a:r>
              <a:rPr lang="en-US" dirty="0" smtClean="0"/>
              <a:t>between Variables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83" y="1205791"/>
            <a:ext cx="4659405" cy="2794000"/>
          </a:xfrm>
        </p:spPr>
      </p:pic>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535" y="1205791"/>
            <a:ext cx="4589182" cy="2918308"/>
          </a:xfrm>
          <a:prstGeom prst="rect">
            <a:avLst/>
          </a:prstGeom>
        </p:spPr>
      </p:pic>
    </p:spTree>
    <p:extLst>
      <p:ext uri="{BB962C8B-B14F-4D97-AF65-F5344CB8AC3E}">
        <p14:creationId xmlns:p14="http://schemas.microsoft.com/office/powerpoint/2010/main" val="48238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68412"/>
            <a:ext cx="3441356" cy="2291749"/>
          </a:xfrm>
        </p:spPr>
      </p:pic>
      <p:sp>
        <p:nvSpPr>
          <p:cNvPr id="4" name="Footer Placeholder 3"/>
          <p:cNvSpPr>
            <a:spLocks noGrp="1"/>
          </p:cNvSpPr>
          <p:nvPr>
            <p:ph type="ftr" sz="quarter" idx="11"/>
          </p:nvPr>
        </p:nvSpPr>
        <p:spPr/>
        <p:txBody>
          <a:bodyPr/>
          <a:lstStyle/>
          <a:p>
            <a:r>
              <a:rPr lang="en-US" smtClean="0"/>
              <a:t>email: eamohamm@ucalgary.ca</a:t>
            </a:r>
            <a:endParaRPr lang="en-US"/>
          </a:p>
        </p:txBody>
      </p:sp>
      <p:sp>
        <p:nvSpPr>
          <p:cNvPr id="5" name="Slide Number Placeholder 4"/>
          <p:cNvSpPr>
            <a:spLocks noGrp="1"/>
          </p:cNvSpPr>
          <p:nvPr>
            <p:ph type="sldNum" sz="quarter" idx="12"/>
          </p:nvPr>
        </p:nvSpPr>
        <p:spPr/>
        <p:txBody>
          <a:bodyPr/>
          <a:lstStyle/>
          <a:p>
            <a:fld id="{BA691707-747E-C946-9ECD-54E2551B1C59}" type="slidenum">
              <a:rPr lang="en-US" smtClean="0"/>
              <a:pPr/>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229" y="568412"/>
            <a:ext cx="2868626" cy="23560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799070"/>
            <a:ext cx="2676956" cy="176951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478" y="2884597"/>
            <a:ext cx="3062054" cy="192250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6254" y="2519371"/>
            <a:ext cx="2622035" cy="2521739"/>
          </a:xfrm>
          <a:prstGeom prst="rect">
            <a:avLst/>
          </a:prstGeom>
        </p:spPr>
      </p:pic>
    </p:spTree>
    <p:extLst>
      <p:ext uri="{BB962C8B-B14F-4D97-AF65-F5344CB8AC3E}">
        <p14:creationId xmlns:p14="http://schemas.microsoft.com/office/powerpoint/2010/main" val="175769372"/>
      </p:ext>
    </p:extLst>
  </p:cSld>
  <p:clrMapOvr>
    <a:masterClrMapping/>
  </p:clrMapOvr>
</p:sld>
</file>

<file path=ppt/theme/theme1.xml><?xml version="1.0" encoding="utf-8"?>
<a:theme xmlns:a="http://schemas.openxmlformats.org/drawingml/2006/main" name="Lakehead-NewBrandPPT 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15248</TotalTime>
  <Words>1100</Words>
  <Application>Microsoft Macintosh PowerPoint</Application>
  <PresentationFormat>On-screen Show (16:9)</PresentationFormat>
  <Paragraphs>137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Times New Roman</vt:lpstr>
      <vt:lpstr>Arial</vt:lpstr>
      <vt:lpstr>Lakehead-NewBrandPPT V2</vt:lpstr>
      <vt:lpstr>PowerPoint Presentation</vt:lpstr>
      <vt:lpstr>Introduction  </vt:lpstr>
      <vt:lpstr>Description of Solution</vt:lpstr>
      <vt:lpstr>Confusion Matrix</vt:lpstr>
      <vt:lpstr>Solution work</vt:lpstr>
      <vt:lpstr>Analysis of data.</vt:lpstr>
      <vt:lpstr>How far I have reached in my solution.</vt:lpstr>
      <vt:lpstr>Relationship between Variables</vt:lpstr>
      <vt:lpstr>PowerPoint Presentation</vt:lpstr>
      <vt:lpstr>How did I find my Result</vt:lpstr>
      <vt:lpstr>Enhancement </vt:lpstr>
      <vt:lpstr>How can you generalize the result of your solution</vt:lpstr>
      <vt:lpstr>Why I use specific procedure</vt:lpstr>
      <vt:lpstr>How to validate your work Final Model Parameter used</vt:lpstr>
      <vt:lpstr>.</vt:lpstr>
      <vt:lpstr>Conclusion</vt:lpstr>
      <vt:lpstr>Conclusion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Cressman</dc:creator>
  <cp:lastModifiedBy>Sahil Dhankhad</cp:lastModifiedBy>
  <cp:revision>734</cp:revision>
  <dcterms:created xsi:type="dcterms:W3CDTF">2013-07-31T17:26:06Z</dcterms:created>
  <dcterms:modified xsi:type="dcterms:W3CDTF">2017-12-03T04:16:33Z</dcterms:modified>
</cp:coreProperties>
</file>